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320" r:id="rId2"/>
    <p:sldId id="258" r:id="rId3"/>
    <p:sldId id="294" r:id="rId4"/>
    <p:sldId id="310" r:id="rId5"/>
    <p:sldId id="295" r:id="rId6"/>
    <p:sldId id="259" r:id="rId7"/>
    <p:sldId id="296" r:id="rId8"/>
    <p:sldId id="299" r:id="rId9"/>
    <p:sldId id="304" r:id="rId10"/>
    <p:sldId id="318" r:id="rId11"/>
    <p:sldId id="282" r:id="rId12"/>
    <p:sldId id="307" r:id="rId13"/>
    <p:sldId id="265" r:id="rId14"/>
    <p:sldId id="279" r:id="rId15"/>
    <p:sldId id="311" r:id="rId16"/>
    <p:sldId id="313" r:id="rId17"/>
    <p:sldId id="292" r:id="rId18"/>
    <p:sldId id="267" r:id="rId19"/>
    <p:sldId id="312" r:id="rId20"/>
    <p:sldId id="283" r:id="rId21"/>
    <p:sldId id="309" r:id="rId22"/>
    <p:sldId id="269" r:id="rId23"/>
    <p:sldId id="322" r:id="rId24"/>
    <p:sldId id="317" r:id="rId25"/>
    <p:sldId id="275" r:id="rId26"/>
    <p:sldId id="321" r:id="rId27"/>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Goethe FF Clan" panose="020B0506030101020104" pitchFamily="34"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6">
          <p15:clr>
            <a:srgbClr val="A4A3A4"/>
          </p15:clr>
        </p15:guide>
        <p15:guide id="2" orient="horz" pos="4319">
          <p15:clr>
            <a:srgbClr val="A4A3A4"/>
          </p15:clr>
        </p15:guide>
        <p15:guide id="3" orient="horz" pos="976">
          <p15:clr>
            <a:srgbClr val="A4A3A4"/>
          </p15:clr>
        </p15:guide>
        <p15:guide id="4" orient="horz" pos="2256">
          <p15:clr>
            <a:srgbClr val="A4A3A4"/>
          </p15:clr>
        </p15:guide>
        <p15:guide id="5" orient="horz" pos="1228">
          <p15:clr>
            <a:srgbClr val="A4A3A4"/>
          </p15:clr>
        </p15:guide>
        <p15:guide id="6" pos="255">
          <p15:clr>
            <a:srgbClr val="A4A3A4"/>
          </p15:clr>
        </p15:guide>
        <p15:guide id="7">
          <p15:clr>
            <a:srgbClr val="A4A3A4"/>
          </p15:clr>
        </p15:guide>
        <p15:guide id="8" pos="5759">
          <p15:clr>
            <a:srgbClr val="A4A3A4"/>
          </p15:clr>
        </p15:guide>
        <p15:guide id="9" pos="4566">
          <p15:clr>
            <a:srgbClr val="A4A3A4"/>
          </p15:clr>
        </p15:guide>
        <p15:guide id="10" pos="197">
          <p15:clr>
            <a:srgbClr val="A4A3A4"/>
          </p15:clr>
        </p15:guide>
        <p15:guide id="11" pos="5652">
          <p15:clr>
            <a:srgbClr val="A4A3A4"/>
          </p15:clr>
        </p15:guide>
        <p15:guide id="12" pos="50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sko, Lesia" initials="VL"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814"/>
    <a:srgbClr val="E8A264"/>
    <a:srgbClr val="FB5E14"/>
    <a:srgbClr val="D5F070"/>
    <a:srgbClr val="AAD200"/>
    <a:srgbClr val="FF3300"/>
    <a:srgbClr val="B7E317"/>
    <a:srgbClr val="F8FAF4"/>
    <a:srgbClr val="E4EDD3"/>
    <a:srgbClr val="D6E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77531" autoAdjust="0"/>
  </p:normalViewPr>
  <p:slideViewPr>
    <p:cSldViewPr snapToGrid="0">
      <p:cViewPr>
        <p:scale>
          <a:sx n="66" d="100"/>
          <a:sy n="66" d="100"/>
        </p:scale>
        <p:origin x="1146" y="48"/>
      </p:cViewPr>
      <p:guideLst>
        <p:guide orient="horz" pos="536"/>
        <p:guide orient="horz" pos="4319"/>
        <p:guide orient="horz" pos="976"/>
        <p:guide orient="horz" pos="2256"/>
        <p:guide orient="horz" pos="1228"/>
        <p:guide pos="255"/>
        <p:guide/>
        <p:guide pos="5759"/>
        <p:guide pos="4566"/>
        <p:guide pos="197"/>
        <p:guide pos="5652"/>
        <p:guide pos="5055"/>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808E79-87C1-44D2-BC3D-316C863B14F1}" type="datetimeFigureOut">
              <a:rPr lang="ru-RU" smtClean="0"/>
              <a:t>05.12.2020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1E0EB0-BB81-412B-8BB4-99868DD3572E}" type="slidenum">
              <a:rPr lang="ru-RU" smtClean="0"/>
              <a:t>‹Nr.›</a:t>
            </a:fld>
            <a:endParaRPr lang="ru-RU"/>
          </a:p>
        </p:txBody>
      </p:sp>
    </p:spTree>
    <p:extLst>
      <p:ext uri="{BB962C8B-B14F-4D97-AF65-F5344CB8AC3E}">
        <p14:creationId xmlns:p14="http://schemas.microsoft.com/office/powerpoint/2010/main" val="11593131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E977D-C3E3-4019-9A4A-15230754B342}" type="datetimeFigureOut">
              <a:rPr lang="ru-RU" smtClean="0"/>
              <a:t>05.12.2020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E4940-3AA0-4CF3-B2E1-7963F33E24CE}" type="slidenum">
              <a:rPr lang="ru-RU" smtClean="0"/>
              <a:t>‹Nr.›</a:t>
            </a:fld>
            <a:endParaRPr lang="ru-RU"/>
          </a:p>
        </p:txBody>
      </p:sp>
    </p:spTree>
    <p:extLst>
      <p:ext uri="{BB962C8B-B14F-4D97-AF65-F5344CB8AC3E}">
        <p14:creationId xmlns:p14="http://schemas.microsoft.com/office/powerpoint/2010/main" val="40759808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305295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Німецька – це мова, в якій можна без упину бавитися словами, щоразу утворюючи </a:t>
            </a:r>
            <a:r>
              <a:rPr lang="uk-UA" sz="12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за принципом конструктора </a:t>
            </a:r>
            <a:r>
              <a:rPr lang="de-DE" sz="12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LEGO</a:t>
            </a:r>
            <a:r>
              <a:rPr lang="uk-UA" sz="12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нові й нові </a:t>
            </a:r>
            <a:r>
              <a:rPr lang="uk-UA" sz="12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слова</a:t>
            </a:r>
            <a:r>
              <a:rPr lang="de-DE" sz="12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de-DE" sz="12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Давайте спробуємо прочитати слово, яке в нас утворилось – </a:t>
            </a:r>
            <a:r>
              <a:rPr lang="de-DE" sz="12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Donaudampfschifffahrtskapitänsmütze </a:t>
            </a:r>
            <a:r>
              <a:rPr lang="uk-UA" sz="12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(35 літер), що в перекладі означає: </a:t>
            </a:r>
            <a:r>
              <a:rPr lang="uk-UA" sz="1200" b="0"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фуражка капітана Дунайського пароплавства.</a:t>
            </a:r>
            <a:endParaRPr lang="ru-RU" sz="12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Verdana" panose="020B0604030504040204" pitchFamily="34" charset="0"/>
                <a:ea typeface="Verdana" panose="020B0604030504040204" pitchFamily="34" charset="0"/>
                <a:cs typeface="Verdana" panose="020B0604030504040204" pitchFamily="34" charset="0"/>
              </a:rPr>
              <a:t>В німецькій</a:t>
            </a:r>
            <a:r>
              <a:rPr lang="ru-RU" sz="1200" baseline="0" dirty="0" smtClean="0">
                <a:latin typeface="Verdana" panose="020B0604030504040204" pitchFamily="34" charset="0"/>
                <a:ea typeface="Verdana" panose="020B0604030504040204" pitchFamily="34" charset="0"/>
                <a:cs typeface="Verdana" panose="020B0604030504040204" pitchFamily="34" charset="0"/>
              </a:rPr>
              <a:t> мові є с</a:t>
            </a:r>
            <a:r>
              <a:rPr lang="ru-RU" sz="1200" dirty="0" smtClean="0">
                <a:latin typeface="Verdana" panose="020B0604030504040204" pitchFamily="34" charset="0"/>
                <a:ea typeface="Verdana" panose="020B0604030504040204" pitchFamily="34" charset="0"/>
                <a:cs typeface="Verdana" panose="020B0604030504040204" pitchFamily="34" charset="0"/>
              </a:rPr>
              <a:t>лово, в якому аж </a:t>
            </a:r>
            <a:r>
              <a:rPr lang="ru-RU" sz="1800" b="1"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79</a:t>
            </a:r>
            <a:r>
              <a:rPr lang="ru-RU" sz="1200" dirty="0" smtClean="0">
                <a:latin typeface="Verdana" panose="020B0604030504040204" pitchFamily="34" charset="0"/>
                <a:ea typeface="Verdana" panose="020B0604030504040204" pitchFamily="34" charset="0"/>
                <a:cs typeface="Verdana" panose="020B0604030504040204" pitchFamily="34" charset="0"/>
              </a:rPr>
              <a:t> літер! Думаєте, вигадка? Ні, це унікальне найдовше німецьке слово! </a:t>
            </a: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Donaudampfschiffahrtselektrizitätenhauptbetriebswerkbauunterbeamtengesellschaft</a:t>
            </a:r>
            <a:r>
              <a:rPr lang="uk-UA"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що в перекладі означає:</a:t>
            </a:r>
            <a:r>
              <a:rPr lang="uk-UA" sz="1200" b="1"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ru-RU" sz="1200" dirty="0" smtClean="0">
                <a:latin typeface="Verdana" panose="020B0604030504040204" pitchFamily="34" charset="0"/>
                <a:ea typeface="Verdana" panose="020B0604030504040204" pitchFamily="34" charset="0"/>
                <a:cs typeface="Verdana" panose="020B0604030504040204" pitchFamily="34" charset="0"/>
              </a:rPr>
              <a:t>Суспільство службовців молодшої ланки органу з нагляду за будівництвом при головному управлінні електричного обслуговування </a:t>
            </a:r>
            <a:br>
              <a:rPr lang="ru-RU" sz="1200" dirty="0" smtClean="0">
                <a:latin typeface="Verdana" panose="020B0604030504040204" pitchFamily="34" charset="0"/>
                <a:ea typeface="Verdana" panose="020B0604030504040204" pitchFamily="34" charset="0"/>
                <a:cs typeface="Verdana" panose="020B0604030504040204" pitchFamily="34" charset="0"/>
              </a:rPr>
            </a:br>
            <a:r>
              <a:rPr lang="ru-RU" sz="1200" dirty="0" smtClean="0">
                <a:latin typeface="Verdana" panose="020B0604030504040204" pitchFamily="34" charset="0"/>
                <a:ea typeface="Verdana" panose="020B0604030504040204" pitchFamily="34" charset="0"/>
                <a:cs typeface="Verdana" panose="020B0604030504040204" pitchFamily="34" charset="0"/>
              </a:rPr>
              <a:t>Дунайського пароплавства.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ru-RU" sz="1200" dirty="0" smtClean="0">
              <a:latin typeface="Verdana" panose="020B0604030504040204" pitchFamily="34" charset="0"/>
              <a:ea typeface="Verdana" panose="020B0604030504040204" pitchFamily="34" charset="0"/>
              <a:cs typeface="Verdana" panose="020B0604030504040204" pitchFamily="34" charset="0"/>
            </a:endParaRPr>
          </a:p>
          <a:p>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10</a:t>
            </a:fld>
            <a:endParaRPr lang="ru-RU"/>
          </a:p>
        </p:txBody>
      </p:sp>
    </p:spTree>
    <p:extLst>
      <p:ext uri="{BB962C8B-B14F-4D97-AF65-F5344CB8AC3E}">
        <p14:creationId xmlns:p14="http://schemas.microsoft.com/office/powerpoint/2010/main" val="209463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Goethe</a:t>
            </a:r>
            <a:r>
              <a:rPr lang="uk-UA"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ru-RU"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Institut</a:t>
            </a:r>
            <a:r>
              <a:rPr lang="ru-RU"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uk-UA"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підтримує професійно-технічну освіту, тому надає матеріали для викладання і навчання з таких фахових напрямків, як економіка, туризм, техніка, соціальні та медичні професії.</a:t>
            </a: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11</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12</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C4E4940-3AA0-4CF3-B2E1-7963F33E24CE}" type="slidenum">
              <a:rPr lang="ru-RU" smtClean="0"/>
              <a:t>13</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Німецька є другою за важливістю мовою науки. А Німеччина займає третє місце за своїм вкладом у розвиток науки та в наукові дослідження. Також ця країна надає багато наукових стипендій для підтримки іноземних вчених та дослідників!</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А ще завдяки німецькій мові можна протягом семестру навчатись за кордоном . Це унікальний досвід, що надає переваги для українського студента в нашій країні. Такий досвід Німеччина також підтримує </a:t>
            </a:r>
            <a:r>
              <a:rPr lang="uk-UA"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стипендіально</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14</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Загалом між Україною та Німеччиною існує 250 університетських кооперацій. </a:t>
            </a:r>
            <a:r>
              <a:rPr lang="de-DE"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100 </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з них </a:t>
            </a:r>
            <a:r>
              <a:rPr lang="de-DE"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підтримується</a:t>
            </a:r>
            <a:r>
              <a:rPr lang="de-DE"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DAAD </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німецькою службою академічних обмінів. Один з прикладів такої кооперації – це німецький факультет машинобудування в Київському Політехнічному Інституті імені Ігоря </a:t>
            </a:r>
            <a:r>
              <a:rPr lang="uk-UA"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Сикорського</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15</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В Україні існують організації, що підтримують міжнародні обміни. </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Це </a:t>
            </a:r>
            <a:r>
              <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DAAD</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  німецька служба академічних обмінів, де можна дізнатися про стипендіальні програми, це </a:t>
            </a:r>
            <a:r>
              <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PAD</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 педагогічна служба обмінів та  </a:t>
            </a:r>
            <a:r>
              <a:rPr lang="ru-RU"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Goethe</a:t>
            </a:r>
            <a:r>
              <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Institut</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 культурний інститут Федеративної Республіки Німеччина, що працює у всьому світі.</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Німецька – це доступне навчання у вищих навчальних закладах Німеччини. Наприклад, програма від </a:t>
            </a:r>
            <a:r>
              <a:rPr lang="en-US"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Goethe</a:t>
            </a:r>
            <a:r>
              <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Institut</a:t>
            </a:r>
            <a:r>
              <a:rPr lang="en-US"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«Міст до вищої освіти»</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16</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17</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C4E4940-3AA0-4CF3-B2E1-7963F33E24CE}" type="slidenum">
              <a:rPr lang="ru-RU" smtClean="0"/>
              <a:t>18</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Наразі в Україні існує 148 компаній, що співпрацюють з Німеччиною.</a:t>
            </a: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Співпраця дуже розвинута у сфері туризму та в експортній галузі.</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19</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2</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Також сьогодні вміння  спілкуватися з закордонними партнерами німецькою – це запорука покращення ділових відносин. А це, в свою чергу, впевнений шлях до кар’єрного успіху.</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Німецька мова відкриває можливості знайти цікаву роботу в німецьких компаніях як в Україні, так і за кордоном. Також саме німецька є перевагою в сфері туризму, адже німецькомовні туристи багато подорожують та охоче витрачають гроші на можливість оточувати себе персоналом та гідами, що вільно володіють німецькою.</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А ще німецька – це плюс до резюме, адже англійська вже є обов’язковою і нею нікого не здивуєш.</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20</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21</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C4E4940-3AA0-4CF3-B2E1-7963F33E24CE}" type="slidenum">
              <a:rPr lang="ru-RU" smtClean="0"/>
              <a:t>22</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uk-UA" sz="1200" dirty="0" smtClean="0">
                <a:latin typeface="Verdana" panose="020B0604030504040204" pitchFamily="34" charset="0"/>
                <a:ea typeface="Verdana" panose="020B0604030504040204" pitchFamily="34" charset="0"/>
                <a:cs typeface="Verdana" panose="020B0604030504040204" pitchFamily="34" charset="0"/>
              </a:rPr>
              <a:t>Німеччина – це одна з «</a:t>
            </a:r>
            <a:r>
              <a:rPr lang="uk-UA" sz="1200" dirty="0" err="1" smtClean="0">
                <a:latin typeface="Verdana" panose="020B0604030504040204" pitchFamily="34" charset="0"/>
                <a:ea typeface="Verdana" panose="020B0604030504040204" pitchFamily="34" charset="0"/>
                <a:cs typeface="Verdana" panose="020B0604030504040204" pitchFamily="34" charset="0"/>
              </a:rPr>
              <a:t>найфутбольніших</a:t>
            </a:r>
            <a:r>
              <a:rPr lang="uk-UA" sz="1200" dirty="0" smtClean="0">
                <a:latin typeface="Verdana" panose="020B0604030504040204" pitchFamily="34" charset="0"/>
                <a:ea typeface="Verdana" panose="020B0604030504040204" pitchFamily="34" charset="0"/>
                <a:cs typeface="Verdana" panose="020B0604030504040204" pitchFamily="34" charset="0"/>
              </a:rPr>
              <a:t>» країн у світі! Німці обожнюють цю гру, тож залишитися осторонь не вийде! </a:t>
            </a:r>
          </a:p>
          <a:p>
            <a:pPr algn="l"/>
            <a:endParaRPr lang="uk-UA" sz="1200" dirty="0" smtClean="0">
              <a:latin typeface="Verdana" panose="020B0604030504040204" pitchFamily="34" charset="0"/>
              <a:ea typeface="Verdana" panose="020B0604030504040204" pitchFamily="34" charset="0"/>
              <a:cs typeface="Verdana" panose="020B0604030504040204" pitchFamily="34" charset="0"/>
            </a:endParaRPr>
          </a:p>
          <a:p>
            <a:pPr algn="l"/>
            <a:r>
              <a:rPr lang="uk-UA" sz="1200" dirty="0" smtClean="0">
                <a:latin typeface="Verdana" panose="020B0604030504040204" pitchFamily="34" charset="0"/>
                <a:ea typeface="Verdana" panose="020B0604030504040204" pitchFamily="34" charset="0"/>
                <a:cs typeface="Verdana" panose="020B0604030504040204" pitchFamily="34" charset="0"/>
              </a:rPr>
              <a:t>Також Німеччина – це велика літературна спадщина. І ось цікаві факти. Уявіть:</a:t>
            </a:r>
          </a:p>
          <a:p>
            <a:pPr marL="171450" indent="-171450">
              <a:buFontTx/>
              <a:buChar char="-"/>
            </a:pP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Перша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друкована</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книга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з'явилася</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саме</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на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німецькій</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мові</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Це</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була</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біблія</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яку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випустив</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винахідник</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друкарського</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верстата</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Йоганн</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Гутенберг</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171450" indent="-171450">
              <a:buFontTx/>
              <a:buChar char="-"/>
            </a:pP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Німецький</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книжковий</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ринок</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належить</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до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найбільших</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у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світі</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171450" indent="-171450">
              <a:buFontTx/>
              <a:buChar char="-"/>
            </a:pP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Франкфуртський</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книжковий</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ярмарок є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найбільшим</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на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планеті</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0" indent="0">
              <a:buFontTx/>
              <a:buNone/>
            </a:pPr>
            <a:endPar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indent="0">
              <a:buFontTx/>
              <a:buNone/>
            </a:pP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Окрім</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класичної</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музики</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Німеччина</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славиться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своєю</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клубною культурою та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електронною</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музикою</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Ця</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нація</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задає</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тренди</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для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усього</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світу</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0" indent="0">
              <a:buFontTx/>
              <a:buNone/>
            </a:pPr>
            <a:endPar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indent="0">
              <a:buFontTx/>
              <a:buNone/>
            </a:pP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А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ще</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німецька</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це</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неймовріно</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цікаві</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подорожі</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та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можливість</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побачити</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справді</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унікальні</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речі</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Як-от,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наприклад</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особливий</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архитектурний</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стиль – фахверк.</a:t>
            </a:r>
          </a:p>
          <a:p>
            <a:pPr marL="0" indent="0">
              <a:buFontTx/>
              <a:buNone/>
            </a:pPr>
            <a:endPar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indent="0">
              <a:buFontTx/>
              <a:buNone/>
            </a:pP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Отже</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німецька</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це</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набагато</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більше</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ніж</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просто </a:t>
            </a:r>
            <a:r>
              <a:rPr lang="ru-RU" sz="12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мова</a:t>
            </a:r>
            <a:r>
              <a:rPr lang="ru-RU"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23</a:t>
            </a:fld>
            <a:endParaRPr lang="ru-RU"/>
          </a:p>
        </p:txBody>
      </p:sp>
    </p:spTree>
    <p:extLst>
      <p:ext uri="{BB962C8B-B14F-4D97-AF65-F5344CB8AC3E}">
        <p14:creationId xmlns:p14="http://schemas.microsoft.com/office/powerpoint/2010/main" val="278558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uk-UA" sz="1200" dirty="0">
                <a:latin typeface="Arial" panose="020B0604020202020204" pitchFamily="34" charset="0"/>
                <a:cs typeface="Arial" panose="020B0604020202020204" pitchFamily="34" charset="0"/>
              </a:rPr>
              <a:t>Вивчення німецької – це розуміння правил життя, культури, бажань та мрій німецькомовних людей. Це розширює кругозір людини, допомагає глибше познайомитися с різноманіттям культурних особливостей суспільства. Також це має й виховну роль, адже учень може перейняти певні позитивні риси з менталітету інших людей.</a:t>
            </a:r>
            <a:endParaRPr lang="ru-RU" sz="1200" dirty="0">
              <a:latin typeface="Arial" panose="020B0604020202020204" pitchFamily="34" charset="0"/>
              <a:cs typeface="Arial" panose="020B0604020202020204" pitchFamily="34" charset="0"/>
            </a:endParaRPr>
          </a:p>
          <a:p>
            <a:pPr algn="l"/>
            <a:r>
              <a:rPr lang="uk-UA" sz="1200" dirty="0">
                <a:latin typeface="Arial" panose="020B0604020202020204" pitchFamily="34" charset="0"/>
                <a:cs typeface="Arial" panose="020B0604020202020204" pitchFamily="34" charset="0"/>
              </a:rPr>
              <a:t>Завдяки володінню мовою, учень може  отримувати більшу насолоду від мистецтва та філософії Німеччини, адже німецька – це мова Гете, Кафки, Моцарта, Бетховена та інших видатних людей. Також німецька відкриває шлях до цікавих подорожей не тільки Німеччиною, а й країнами Східної Європи. Вивчайте культуру країни ще глибше завдяки повному зануренню у контекст. </a:t>
            </a:r>
          </a:p>
          <a:p>
            <a:pPr algn="l"/>
            <a:r>
              <a:rPr lang="uk-UA" sz="1200" dirty="0">
                <a:latin typeface="Arial" panose="020B0604020202020204" pitchFamily="34" charset="0"/>
                <a:cs typeface="Arial" panose="020B0604020202020204" pitchFamily="34" charset="0"/>
              </a:rPr>
              <a:t>Німецька мова – це запорука більш глибоких</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вражень</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від</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подорожей</a:t>
            </a:r>
            <a:r>
              <a:rPr lang="ru-RU" sz="1200" dirty="0">
                <a:latin typeface="Arial" panose="020B0604020202020204" pitchFamily="34" charset="0"/>
                <a:cs typeface="Arial" panose="020B0604020202020204" pitchFamily="34" charset="0"/>
              </a:rPr>
              <a:t> не </a:t>
            </a:r>
            <a:r>
              <a:rPr lang="ru-RU" sz="1200" dirty="0" err="1">
                <a:latin typeface="Arial" panose="020B0604020202020204" pitchFamily="34" charset="0"/>
                <a:cs typeface="Arial" panose="020B0604020202020204" pitchFamily="34" charset="0"/>
              </a:rPr>
              <a:t>лише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німецькомовними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країнами</a:t>
            </a:r>
            <a:r>
              <a:rPr lang="ru-RU" sz="1200" dirty="0">
                <a:latin typeface="Arial" panose="020B0604020202020204" pitchFamily="34" charset="0"/>
                <a:cs typeface="Arial" panose="020B0604020202020204" pitchFamily="34" charset="0"/>
              </a:rPr>
              <a:t>, але й </a:t>
            </a:r>
            <a:r>
              <a:rPr lang="ru-RU" sz="1200" dirty="0" err="1">
                <a:latin typeface="Arial" panose="020B0604020202020204" pitchFamily="34" charset="0"/>
                <a:cs typeface="Arial" panose="020B0604020202020204" pitchFamily="34" charset="0"/>
              </a:rPr>
              <a:t>іншими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європейськими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країнами</a:t>
            </a:r>
            <a:r>
              <a:rPr lang="ru-RU" sz="1200" dirty="0">
                <a:latin typeface="Arial" panose="020B0604020202020204" pitchFamily="34" charset="0"/>
                <a:cs typeface="Arial" panose="020B0604020202020204" pitchFamily="34" charset="0"/>
              </a:rPr>
              <a:t>, особливо </a:t>
            </a:r>
            <a:r>
              <a:rPr lang="ru-RU" sz="1200" dirty="0" err="1">
                <a:latin typeface="Arial" panose="020B0604020202020204" pitchFamily="34" charset="0"/>
                <a:cs typeface="Arial" panose="020B0604020202020204" pitchFamily="34" charset="0"/>
              </a:rPr>
              <a:t>Східної</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Європи</a:t>
            </a:r>
            <a:r>
              <a:rPr lang="uk-UA" sz="1200" dirty="0">
                <a:latin typeface="Arial" panose="020B0604020202020204" pitchFamily="34" charset="0"/>
                <a:cs typeface="Arial" panose="020B0604020202020204" pitchFamily="34" charset="0"/>
              </a:rPr>
              <a:t>!</a:t>
            </a:r>
          </a:p>
          <a:p>
            <a:pPr algn="l"/>
            <a:endParaRPr lang="ru-RU" sz="1200" dirty="0">
              <a:latin typeface="Arial" panose="020B0604020202020204" pitchFamily="34" charset="0"/>
              <a:cs typeface="Arial" panose="020B0604020202020204" pitchFamily="34" charset="0"/>
            </a:endParaRPr>
          </a:p>
          <a:p>
            <a:pPr algn="l"/>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24</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25</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C4E4940-3AA0-4CF3-B2E1-7963F33E24CE}" type="slidenum">
              <a:rPr lang="ru-RU" smtClean="0"/>
              <a:t>26</a:t>
            </a:fld>
            <a:endParaRPr lang="ru-RU"/>
          </a:p>
        </p:txBody>
      </p:sp>
    </p:spTree>
    <p:extLst>
      <p:ext uri="{BB962C8B-B14F-4D97-AF65-F5344CB8AC3E}">
        <p14:creationId xmlns:p14="http://schemas.microsoft.com/office/powerpoint/2010/main" val="366729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uk-UA" sz="1200" dirty="0">
                <a:latin typeface="Verdana" panose="020B0604030504040204" pitchFamily="34" charset="0"/>
                <a:ea typeface="Verdana" panose="020B0604030504040204" pitchFamily="34" charset="0"/>
                <a:cs typeface="Verdana" panose="020B0604030504040204" pitchFamily="34" charset="0"/>
              </a:rPr>
              <a:t>Німецька – це найпоширеніша рідна мова у Європейському Союзі. Близько 135 мільйонів людей розмовляють німецькою мовою!</a:t>
            </a:r>
          </a:p>
          <a:p>
            <a:pPr algn="l"/>
            <a:r>
              <a:rPr lang="uk-UA" sz="1200" dirty="0">
                <a:latin typeface="Verdana" panose="020B0604030504040204" pitchFamily="34" charset="0"/>
                <a:ea typeface="Verdana" panose="020B0604030504040204" pitchFamily="34" charset="0"/>
                <a:cs typeface="Verdana" panose="020B0604030504040204" pitchFamily="34" charset="0"/>
              </a:rPr>
              <a:t>В Україні діти мають можливість навчатися в школах з поглибленим вивченням німецької, якими опікується Центральне управління шкіл за кордоном. Це дає таким школам всебічну педагогічну та фінансову підтримку.  В школі діти можуть брати участь у різних конкурсах, за перемогу в яких отримувати стипендії.</a:t>
            </a:r>
          </a:p>
          <a:p>
            <a:pPr algn="l"/>
            <a:r>
              <a:rPr lang="uk-UA" sz="1200" dirty="0">
                <a:latin typeface="Verdana" panose="020B0604030504040204" pitchFamily="34" charset="0"/>
                <a:ea typeface="Verdana" panose="020B0604030504040204" pitchFamily="34" charset="0"/>
                <a:cs typeface="Verdana" panose="020B0604030504040204" pitchFamily="34" charset="0"/>
              </a:rPr>
              <a:t>Міждисциплінарне навчання </a:t>
            </a:r>
            <a:r>
              <a:rPr lang="en-US" sz="1200" dirty="0">
                <a:latin typeface="Verdana" panose="020B0604030504040204" pitchFamily="34" charset="0"/>
                <a:ea typeface="Verdana" panose="020B0604030504040204" pitchFamily="34" charset="0"/>
                <a:cs typeface="Verdana" panose="020B0604030504040204" pitchFamily="34" charset="0"/>
              </a:rPr>
              <a:t>CLIL </a:t>
            </a:r>
            <a:r>
              <a:rPr lang="uk-UA" sz="1200" dirty="0">
                <a:latin typeface="Verdana" panose="020B0604030504040204" pitchFamily="34" charset="0"/>
                <a:ea typeface="Verdana" panose="020B0604030504040204" pitchFamily="34" charset="0"/>
                <a:cs typeface="Verdana" panose="020B0604030504040204" pitchFamily="34" charset="0"/>
              </a:rPr>
              <a:t>– це унікальний спосіб поєднати мову та практику.</a:t>
            </a:r>
          </a:p>
          <a:p>
            <a:pPr algn="l"/>
            <a:r>
              <a:rPr lang="uk-UA" sz="1200" dirty="0">
                <a:latin typeface="Verdana" panose="020B0604030504040204" pitchFamily="34" charset="0"/>
                <a:ea typeface="Verdana" panose="020B0604030504040204" pitchFamily="34" charset="0"/>
                <a:cs typeface="Verdana" panose="020B0604030504040204" pitchFamily="34" charset="0"/>
              </a:rPr>
              <a:t>А програма «Міст до вищої освіти»  - це можливість вступити до університету Німеччини одразу після школи без додаткових курсів та вступних іспитів.</a:t>
            </a:r>
            <a:endParaRPr lang="de-DE" sz="1200" dirty="0">
              <a:latin typeface="Verdana" panose="020B0604030504040204" pitchFamily="34" charset="0"/>
              <a:ea typeface="Verdana" panose="020B0604030504040204" pitchFamily="34" charset="0"/>
              <a:cs typeface="Verdana" panose="020B0604030504040204" pitchFamily="34" charset="0"/>
            </a:endParaRPr>
          </a:p>
          <a:p>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3</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uk-UA" sz="1200" dirty="0">
                <a:latin typeface="Verdana" panose="020B0604030504040204" pitchFamily="34" charset="0"/>
                <a:ea typeface="Verdana" panose="020B0604030504040204" pitchFamily="34" charset="0"/>
                <a:cs typeface="Verdana" panose="020B0604030504040204" pitchFamily="34" charset="0"/>
              </a:rPr>
              <a:t>В Україні діти мають можливість навчатися в школах з поглибленим вивченням німецької, якими опікується Центральне управління шкіл за кордоном. Це дає таким школам всебічну педагогічну та фінансову підтримку.  В школі діти можуть брати участь у різних конкурсах, за перемогу в яких отримувати стипендії.</a:t>
            </a:r>
          </a:p>
          <a:p>
            <a:pPr algn="l"/>
            <a:r>
              <a:rPr lang="uk-UA" sz="1200" dirty="0">
                <a:latin typeface="Verdana" panose="020B0604030504040204" pitchFamily="34" charset="0"/>
                <a:ea typeface="Verdana" panose="020B0604030504040204" pitchFamily="34" charset="0"/>
                <a:cs typeface="Verdana" panose="020B0604030504040204" pitchFamily="34" charset="0"/>
              </a:rPr>
              <a:t>Міждисциплінарне навчання </a:t>
            </a:r>
            <a:r>
              <a:rPr lang="en-US" sz="1200" dirty="0">
                <a:latin typeface="Verdana" panose="020B0604030504040204" pitchFamily="34" charset="0"/>
                <a:ea typeface="Verdana" panose="020B0604030504040204" pitchFamily="34" charset="0"/>
                <a:cs typeface="Verdana" panose="020B0604030504040204" pitchFamily="34" charset="0"/>
              </a:rPr>
              <a:t>CLIL </a:t>
            </a:r>
            <a:r>
              <a:rPr lang="uk-UA" sz="1200" dirty="0">
                <a:latin typeface="Verdana" panose="020B0604030504040204" pitchFamily="34" charset="0"/>
                <a:ea typeface="Verdana" panose="020B0604030504040204" pitchFamily="34" charset="0"/>
                <a:cs typeface="Verdana" panose="020B0604030504040204" pitchFamily="34" charset="0"/>
              </a:rPr>
              <a:t>– це унікальний спосіб поєднати мову та практику.</a:t>
            </a:r>
          </a:p>
          <a:p>
            <a:pPr algn="l"/>
            <a:r>
              <a:rPr lang="uk-UA" sz="1200" dirty="0">
                <a:latin typeface="Verdana" panose="020B0604030504040204" pitchFamily="34" charset="0"/>
                <a:ea typeface="Verdana" panose="020B0604030504040204" pitchFamily="34" charset="0"/>
                <a:cs typeface="Verdana" panose="020B0604030504040204" pitchFamily="34" charset="0"/>
              </a:rPr>
              <a:t>А програма «Міст до вищої освіти»  - це можливість вступити до університету Німеччини одразу після школи без додаткових курсів та вступних іспитів.</a:t>
            </a:r>
            <a:endParaRPr lang="de-DE" sz="1200" dirty="0">
              <a:latin typeface="Verdana" panose="020B0604030504040204" pitchFamily="34" charset="0"/>
              <a:ea typeface="Verdana" panose="020B0604030504040204" pitchFamily="34" charset="0"/>
              <a:cs typeface="Verdana" panose="020B0604030504040204" pitchFamily="34" charset="0"/>
            </a:endParaRPr>
          </a:p>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4</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5</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6</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Goethe-Institut</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надає можливість вчителям, що викладатимуть німецьку як першу іноземну мову з першого класу, взяти участь у семінарах з підвищення кваліфікації у рамках підтримки реформи «Нова Українська Школа».</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А маленькі дослідники, навчаючись </a:t>
            </a:r>
            <a:r>
              <a:rPr lang="uk-UA"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онлайн</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в Німецькому Дитячому Університеті </a:t>
            </a:r>
            <a:r>
              <a:rPr lang="en-US"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Kinderuni</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дізнаються багато корисного щодо того, як влаштований світ навколо. У перервах між навчанням дітям буде цікаво спробувати звільнити звірів з полону чаклуна у веселій комп’ютерній грі </a:t>
            </a:r>
            <a:r>
              <a:rPr lang="en-US"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Language Magician</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а вчитель отримує можливість оцінити здобуті мовні та </a:t>
            </a:r>
            <a:r>
              <a:rPr lang="en-US"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IT</a:t>
            </a:r>
            <a:r>
              <a:rPr lang="uk-UA"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-навички</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учнів молодших класів.</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7</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Для середньої та старшої школи </a:t>
            </a:r>
            <a:r>
              <a:rPr lang="ru-RU"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Goethe</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ru-RU"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Institut</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також має цікаві пропозиції. Учні можуть навчатися у Німецькому Цифровому Університеті </a:t>
            </a:r>
            <a:r>
              <a:rPr lang="en-US"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JuniorUni</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у якому в процесі вивчення німецької мови вони дізнаються багато цікавих фактів про оточуючий світ. </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Також </a:t>
            </a:r>
            <a:r>
              <a:rPr lang="ru-RU"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Goethe</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ru-RU"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Institut</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пропонує предметно-мовне інтегроване навчання – це вивчення основних шкільних предметів німецькою. Наприклад, фізика або географія, але німецькою мовою! Це дуже позитивно впливає на дитину, адже одночасно активуються різні ділянки головного мозку, що призводить до більш складного та якісного розвитку. Тож такий досвід є дуже корисним та </a:t>
            </a:r>
            <a:r>
              <a:rPr lang="uk-UA"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поглибшує</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процес вивчення німецької.</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Також завдяки </a:t>
            </a:r>
            <a:r>
              <a:rPr lang="en-US"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Goethe</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Institut</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учні можуть брати участь у різних конкурсах та стипендіальних програмах, при тому не тільки в Україні, а й за кордоном.</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Програма «Міст до вищої освіти у Німеччині» - це можливість вступити до німецького вищого навчального закладу одразу після закінчення школи. А високоякісна німецька освіта – це запорука успішної кар’єри як в Україні, так і в усьому світі.</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До речі, </a:t>
            </a:r>
            <a:r>
              <a:rPr lang="ru-RU"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Goethe</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ru-RU" sz="12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Institut</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в Україні пропонує усім державним українським школам, де викладається німецька мова, скласти іспити з німецької мови у рамках проекту «Іспити у школах».</a:t>
            </a:r>
            <a:r>
              <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uk-UA"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Отримання мовного сертифікату міжнародного зразка – це об’єктивний доказ гарних знань іноземної мови учня, а отже, і свідчення про високий рівень освіти навчального закладу.</a:t>
            </a:r>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ru-RU"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Номер слайда 3"/>
          <p:cNvSpPr>
            <a:spLocks noGrp="1"/>
          </p:cNvSpPr>
          <p:nvPr>
            <p:ph type="sldNum" sz="quarter" idx="10"/>
          </p:nvPr>
        </p:nvSpPr>
        <p:spPr/>
        <p:txBody>
          <a:bodyPr/>
          <a:lstStyle/>
          <a:p>
            <a:fld id="{4C4E4940-3AA0-4CF3-B2E1-7963F33E24CE}" type="slidenum">
              <a:rPr lang="ru-RU" smtClean="0"/>
              <a:t>8</a:t>
            </a:fld>
            <a:endParaRPr lang="ru-RU"/>
          </a:p>
        </p:txBody>
      </p:sp>
    </p:spTree>
    <p:extLst>
      <p:ext uri="{BB962C8B-B14F-4D97-AF65-F5344CB8AC3E}">
        <p14:creationId xmlns:p14="http://schemas.microsoft.com/office/powerpoint/2010/main" val="271000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E4940-3AA0-4CF3-B2E1-7963F33E24CE}" type="slidenum">
              <a:rPr lang="ru-RU" smtClean="0"/>
              <a:t>9</a:t>
            </a:fld>
            <a:endParaRPr lang="ru-RU"/>
          </a:p>
        </p:txBody>
      </p:sp>
    </p:spTree>
    <p:extLst>
      <p:ext uri="{BB962C8B-B14F-4D97-AF65-F5344CB8AC3E}">
        <p14:creationId xmlns:p14="http://schemas.microsoft.com/office/powerpoint/2010/main" val="271000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3A1897B-B466-4959-B656-DD9E61D5AC22}" type="datetime1">
              <a:rPr lang="ru-RU" smtClean="0"/>
              <a:t>05.12.2020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12476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EE7F27E-957C-4849-A9C5-04931C73C554}" type="datetime1">
              <a:rPr lang="ru-RU" smtClean="0"/>
              <a:t>05.12.2020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28356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B7E2C2-F3A4-4B64-83F8-54E4978DD275}" type="datetime1">
              <a:rPr lang="ru-RU" smtClean="0"/>
              <a:t>05.12.2020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76122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9CC658B-F4F0-465E-BA39-37E736CF4BF9}" type="datetime1">
              <a:rPr lang="ru-RU" smtClean="0"/>
              <a:t>05.12.2020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251686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8A63C05-7513-4CC0-A7F6-F84AD8560617}" type="datetime1">
              <a:rPr lang="ru-RU" smtClean="0"/>
              <a:t>05.12.2020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232675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8D4ABBD-6BDD-4587-9FFF-171CF7F6CD82}" type="datetime1">
              <a:rPr lang="ru-RU" smtClean="0"/>
              <a:t>05.12.2020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364590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845EE89-C63E-4462-B1C2-DDECD07090FF}" type="datetime1">
              <a:rPr lang="ru-RU" smtClean="0"/>
              <a:t>05.12.2020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211518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2525250-5EEA-48D9-82FD-0FEB52B132C1}" type="datetime1">
              <a:rPr lang="ru-RU" smtClean="0"/>
              <a:t>05.12.2020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257224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281F3C-1F8B-4E68-8839-F17BCF364FA3}" type="datetime1">
              <a:rPr lang="ru-RU" smtClean="0"/>
              <a:t>05.12.2020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99706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4D3B7E6-EE74-4055-B652-D0BF7F6EBC80}" type="datetime1">
              <a:rPr lang="ru-RU" smtClean="0"/>
              <a:t>05.12.2020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391025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BEA5A4C-7FC3-4C75-B580-B46E4B591E17}" type="datetime1">
              <a:rPr lang="ru-RU" smtClean="0"/>
              <a:t>05.12.2020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4D62E0-F808-409D-89EF-8E74CBE028E4}" type="slidenum">
              <a:rPr lang="ru-RU" smtClean="0"/>
              <a:t>‹Nr.›</a:t>
            </a:fld>
            <a:endParaRPr lang="ru-RU"/>
          </a:p>
        </p:txBody>
      </p:sp>
    </p:spTree>
    <p:extLst>
      <p:ext uri="{BB962C8B-B14F-4D97-AF65-F5344CB8AC3E}">
        <p14:creationId xmlns:p14="http://schemas.microsoft.com/office/powerpoint/2010/main" val="84392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5A3A-2215-4710-89F2-A7014E1A6D3A}" type="datetime1">
              <a:rPr lang="ru-RU" smtClean="0"/>
              <a:t>05.12.2020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D62E0-F808-409D-89EF-8E74CBE028E4}" type="slidenum">
              <a:rPr lang="ru-RU" smtClean="0"/>
              <a:t>‹Nr.›</a:t>
            </a:fld>
            <a:endParaRPr lang="ru-RU"/>
          </a:p>
        </p:txBody>
      </p:sp>
    </p:spTree>
    <p:extLst>
      <p:ext uri="{BB962C8B-B14F-4D97-AF65-F5344CB8AC3E}">
        <p14:creationId xmlns:p14="http://schemas.microsoft.com/office/powerpoint/2010/main" val="1335953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hyperlink" Target="https://www.goethe.de/ins/ua/uk/" TargetMode="External"/><Relationship Id="rId3" Type="http://schemas.openxmlformats.org/officeDocument/2006/relationships/image" Target="../media/image20.jpeg"/><Relationship Id="rId7" Type="http://schemas.openxmlformats.org/officeDocument/2006/relationships/hyperlink" Target="https://www.kmk-pad.org/index.php"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daad-ukraine.org/uk/" TargetMode="External"/><Relationship Id="rId5" Type="http://schemas.openxmlformats.org/officeDocument/2006/relationships/image" Target="../media/image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User:Berthold_Werner" TargetMode="External"/><Relationship Id="rId3" Type="http://schemas.openxmlformats.org/officeDocument/2006/relationships/hyperlink" Target="http://www.copa2014.gov.br/en/noticia/gotze-scores-decisive-extra-time-strike-earns-germany-fourth-world-cup-titl2" TargetMode="External"/><Relationship Id="rId7" Type="http://schemas.openxmlformats.org/officeDocument/2006/relationships/hyperlink" Target="https://www.flickr.com/photos/stevelouie/642308122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stevelouie/" TargetMode="External"/><Relationship Id="rId5" Type="http://schemas.openxmlformats.org/officeDocument/2006/relationships/hyperlink" Target="https://www.needpix.com/photo/745798/" TargetMode="External"/><Relationship Id="rId4" Type="http://schemas.openxmlformats.org/officeDocument/2006/relationships/hyperlink" Target="https://commons.wikimedia.org/w/index.php?curid=33984369" TargetMode="External"/><Relationship Id="rId9" Type="http://schemas.openxmlformats.org/officeDocument/2006/relationships/hyperlink" Target="https://de.wikipedia.org/wiki/Bamberg#/media/Datei:Bamberg_Altes_Rathaus_BW_1.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goethe.de/ins/ua/uk/spr/eng.html"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230" y="-103541"/>
            <a:ext cx="9496230" cy="7033793"/>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3"/>
          <p:cNvSpPr>
            <a:spLocks noGrp="1"/>
          </p:cNvSpPr>
          <p:nvPr>
            <p:ph type="ctrTitle"/>
          </p:nvPr>
        </p:nvSpPr>
        <p:spPr>
          <a:xfrm>
            <a:off x="1853321" y="1411900"/>
            <a:ext cx="5082649" cy="2387600"/>
          </a:xfrm>
        </p:spPr>
        <p:txBody>
          <a:bodyPr>
            <a:noAutofit/>
          </a:bodyPr>
          <a:lstStyle/>
          <a:p>
            <a:pPr>
              <a:lnSpc>
                <a:spcPts val="3000"/>
              </a:lnSpc>
            </a:pPr>
            <a:r>
              <a:rPr lang="ru-RU" sz="4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НІМЕЦЬКА</a:t>
            </a:r>
            <a:r>
              <a:rPr lang="de-DE"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
            <a:br>
              <a:rPr lang="de-DE"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de-DE"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
            <a:br>
              <a:rPr lang="de-DE"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міцна </a:t>
            </a:r>
            <a:r>
              <a:rPr lang="ru-RU" sz="2400" b="1" dirty="0">
                <a:solidFill>
                  <a:schemeClr val="bg1"/>
                </a:solidFill>
                <a:latin typeface="Verdana" panose="020B0604030504040204" pitchFamily="34" charset="0"/>
                <a:ea typeface="Verdana" panose="020B0604030504040204" pitchFamily="34" charset="0"/>
                <a:cs typeface="Verdana" panose="020B0604030504040204" pitchFamily="34" charset="0"/>
              </a:rPr>
              <a:t>дружба </a:t>
            </a:r>
            <a:br>
              <a:rPr lang="ru-RU" sz="24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ru-RU" sz="2400" b="1" dirty="0">
                <a:solidFill>
                  <a:schemeClr val="bg1"/>
                </a:solidFill>
                <a:latin typeface="Verdana" panose="020B0604030504040204" pitchFamily="34" charset="0"/>
                <a:ea typeface="Verdana" panose="020B0604030504040204" pitchFamily="34" charset="0"/>
                <a:cs typeface="Verdana" panose="020B0604030504040204" pitchFamily="34" charset="0"/>
              </a:rPr>
              <a:t>зі школи до кар’єрних </a:t>
            </a:r>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звершень</a:t>
            </a:r>
            <a:r>
              <a:rPr lang="uk-UA"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pt-BR"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295" y="252371"/>
            <a:ext cx="926446" cy="926446"/>
          </a:xfrm>
          <a:prstGeom prst="rect">
            <a:avLst/>
          </a:prstGeom>
        </p:spPr>
      </p:pic>
      <p:pic>
        <p:nvPicPr>
          <p:cNvPr id="1026" name="Picture 2" descr="E:\Юрий\Гете Изготовление готовых сюжетов\Maket\Презентация\ghfdrb 20201001\Лого-низ.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403" y="5612036"/>
            <a:ext cx="1037222" cy="146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86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Рисунок 42"/>
          <p:cNvPicPr>
            <a:picLocks noChangeAspect="1"/>
          </p:cNvPicPr>
          <p:nvPr/>
        </p:nvPicPr>
        <p:blipFill rotWithShape="1">
          <a:blip r:embed="rId3">
            <a:extLst>
              <a:ext uri="{28A0092B-C50C-407E-A947-70E740481C1C}">
                <a14:useLocalDpi xmlns:a14="http://schemas.microsoft.com/office/drawing/2010/main" val="0"/>
              </a:ext>
            </a:extLst>
          </a:blip>
          <a:srcRect t="79120" r="60372"/>
          <a:stretch/>
        </p:blipFill>
        <p:spPr>
          <a:xfrm flipH="1" flipV="1">
            <a:off x="559660" y="5543695"/>
            <a:ext cx="3307522" cy="1011245"/>
          </a:xfrm>
          <a:prstGeom prst="rect">
            <a:avLst/>
          </a:prstGeom>
        </p:spPr>
      </p:pic>
      <p:pic>
        <p:nvPicPr>
          <p:cNvPr id="13" name="Рисунок 12"/>
          <p:cNvPicPr>
            <a:picLocks noChangeAspect="1"/>
          </p:cNvPicPr>
          <p:nvPr/>
        </p:nvPicPr>
        <p:blipFill rotWithShape="1">
          <a:blip r:embed="rId3">
            <a:extLst>
              <a:ext uri="{28A0092B-C50C-407E-A947-70E740481C1C}">
                <a14:useLocalDpi xmlns:a14="http://schemas.microsoft.com/office/drawing/2010/main" val="0"/>
              </a:ext>
            </a:extLst>
          </a:blip>
          <a:srcRect t="79120" r="44769"/>
          <a:stretch/>
        </p:blipFill>
        <p:spPr>
          <a:xfrm flipH="1" flipV="1">
            <a:off x="3867182" y="5540609"/>
            <a:ext cx="4715392" cy="1011245"/>
          </a:xfrm>
          <a:prstGeom prst="rect">
            <a:avLst/>
          </a:prstGeom>
        </p:spPr>
      </p:pic>
      <p:sp>
        <p:nvSpPr>
          <p:cNvPr id="28" name="TextBox 27"/>
          <p:cNvSpPr txBox="1"/>
          <p:nvPr/>
        </p:nvSpPr>
        <p:spPr>
          <a:xfrm>
            <a:off x="930756" y="509885"/>
            <a:ext cx="7898969" cy="461665"/>
          </a:xfrm>
          <a:prstGeom prst="rect">
            <a:avLst/>
          </a:prstGeom>
          <a:noFill/>
        </p:spPr>
        <p:txBody>
          <a:bodyPr wrap="square" rtlCol="0">
            <a:spAutoFit/>
          </a:bodyPr>
          <a:lstStyle/>
          <a:p>
            <a:r>
              <a:rPr lang="ru-RU" sz="2400" b="1" dirty="0">
                <a:solidFill>
                  <a:srgbClr val="EB6400"/>
                </a:solidFill>
                <a:latin typeface="Goethe FF Clan" pitchFamily="34" charset="0"/>
              </a:rPr>
              <a:t> </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НІМЕЦЬКА МОВА В ШКОЛІ</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2663" y="301059"/>
            <a:ext cx="993237" cy="70172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ieren 10"/>
          <p:cNvGrpSpPr/>
          <p:nvPr/>
        </p:nvGrpSpPr>
        <p:grpSpPr>
          <a:xfrm>
            <a:off x="7292" y="1211606"/>
            <a:ext cx="9136708" cy="4236694"/>
            <a:chOff x="7292" y="1211606"/>
            <a:chExt cx="9136708" cy="4236694"/>
          </a:xfrm>
        </p:grpSpPr>
        <p:pic>
          <p:nvPicPr>
            <p:cNvPr id="6" name="Grafik 5"/>
            <p:cNvPicPr>
              <a:picLocks noChangeAspect="1"/>
            </p:cNvPicPr>
            <p:nvPr/>
          </p:nvPicPr>
          <p:blipFill rotWithShape="1">
            <a:blip r:embed="rId5"/>
            <a:srcRect l="5919" t="1843" r="5399" b="3281"/>
            <a:stretch/>
          </p:blipFill>
          <p:spPr>
            <a:xfrm>
              <a:off x="7292" y="1211606"/>
              <a:ext cx="9136708" cy="4236694"/>
            </a:xfrm>
            <a:prstGeom prst="rect">
              <a:avLst/>
            </a:prstGeom>
          </p:spPr>
        </p:pic>
        <p:sp>
          <p:nvSpPr>
            <p:cNvPr id="21" name="Прямоугольник 20"/>
            <p:cNvSpPr/>
            <p:nvPr/>
          </p:nvSpPr>
          <p:spPr>
            <a:xfrm>
              <a:off x="559660" y="1303915"/>
              <a:ext cx="4127886" cy="369332"/>
            </a:xfrm>
            <a:prstGeom prst="rect">
              <a:avLst/>
            </a:prstGeom>
          </p:spPr>
          <p:txBody>
            <a:bodyPr wrap="square">
              <a:spAutoFit/>
            </a:bodyPr>
            <a:lstStyle/>
            <a:p>
              <a:pPr algn="ctr"/>
              <a:r>
                <a:rPr lang="ru-RU" dirty="0">
                  <a:solidFill>
                    <a:schemeClr val="tx2"/>
                  </a:solidFill>
                  <a:latin typeface="Verdana" panose="020B0604030504040204" pitchFamily="34" charset="0"/>
                  <a:ea typeface="Verdana" panose="020B0604030504040204" pitchFamily="34" charset="0"/>
                  <a:cs typeface="Verdana" panose="020B0604030504040204" pitchFamily="34" charset="0"/>
                </a:rPr>
                <a:t>Любиш </a:t>
              </a:r>
              <a:r>
                <a:rPr lang="uk-UA" dirty="0">
                  <a:solidFill>
                    <a:schemeClr val="tx2"/>
                  </a:solidFill>
                  <a:latin typeface="Verdana" panose="020B0604030504040204" pitchFamily="34" charset="0"/>
                  <a:ea typeface="Verdana" panose="020B0604030504040204" pitchFamily="34" charset="0"/>
                  <a:cs typeface="Verdana" panose="020B0604030504040204" pitchFamily="34" charset="0"/>
                </a:rPr>
                <a:t>конструювати з </a:t>
              </a: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LEGO?</a:t>
              </a:r>
              <a:endParaRPr lang="ru-RU"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hteck 19"/>
            <p:cNvSpPr/>
            <p:nvPr/>
          </p:nvSpPr>
          <p:spPr>
            <a:xfrm>
              <a:off x="6057899" y="1336896"/>
              <a:ext cx="2409825" cy="1200329"/>
            </a:xfrm>
            <a:prstGeom prst="rect">
              <a:avLst/>
            </a:prstGeom>
          </p:spPr>
          <p:txBody>
            <a:bodyPr wrap="square">
              <a:spAutoFit/>
            </a:bodyPr>
            <a:lstStyle/>
            <a:p>
              <a:pPr algn="ctr"/>
              <a:r>
                <a:rPr lang="ru-RU" dirty="0">
                  <a:solidFill>
                    <a:schemeClr val="tx2"/>
                  </a:solidFill>
                  <a:latin typeface="Verdana" panose="020B0604030504040204" pitchFamily="34" charset="0"/>
                  <a:ea typeface="Verdana" panose="020B0604030504040204" pitchFamily="34" charset="0"/>
                  <a:cs typeface="Verdana" panose="020B0604030504040204" pitchFamily="34" charset="0"/>
                </a:rPr>
                <a:t>Тоді німецька мова </a:t>
              </a:r>
              <a:r>
                <a:rPr lang="ru-RU"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ru-RU" dirty="0">
                  <a:solidFill>
                    <a:schemeClr val="tx2"/>
                  </a:solidFill>
                  <a:latin typeface="Verdana" panose="020B0604030504040204" pitchFamily="34" charset="0"/>
                  <a:ea typeface="Verdana" panose="020B0604030504040204" pitchFamily="34" charset="0"/>
                  <a:cs typeface="Verdana" panose="020B0604030504040204" pitchFamily="34" charset="0"/>
                </a:rPr>
                <a:t>це саме те</a:t>
              </a:r>
              <a:r>
                <a:rPr lang="ru-RU"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ru-RU" dirty="0">
                  <a:solidFill>
                    <a:schemeClr val="tx2"/>
                  </a:solidFill>
                  <a:latin typeface="Verdana" panose="020B0604030504040204" pitchFamily="34" charset="0"/>
                  <a:ea typeface="Verdana" panose="020B0604030504040204" pitchFamily="34" charset="0"/>
                  <a:cs typeface="Verdana" panose="020B0604030504040204" pitchFamily="34" charset="0"/>
                </a:rPr>
                <a:t>що тобі потрібно!</a:t>
              </a:r>
            </a:p>
            <a:p>
              <a:pPr algn="ctr"/>
              <a:r>
                <a:rPr lang="ru-RU" dirty="0" smtClean="0">
                  <a:solidFill>
                    <a:schemeClr val="tx2"/>
                  </a:solidFill>
                  <a:latin typeface="Goethe FF Clan" pitchFamily="34" charset="0"/>
                </a:rPr>
                <a:t>  </a:t>
              </a:r>
              <a:endParaRPr lang="ru-RU" dirty="0">
                <a:solidFill>
                  <a:schemeClr val="tx2"/>
                </a:solidFill>
                <a:latin typeface="Goethe FF Clan" pitchFamily="34" charset="0"/>
              </a:endParaRPr>
            </a:p>
          </p:txBody>
        </p:sp>
        <p:pic>
          <p:nvPicPr>
            <p:cNvPr id="14" name="Picture 2" descr="E:\Юрий\Гете Изготовление готовых сюжетов\Maket\Презентация\0825\Kids_presentation_AnimationVideo_Goethe-Institut_AdShotCreative_20200714.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636" t="6857" r="28682" b="17479"/>
            <a:stretch/>
          </p:blipFill>
          <p:spPr bwMode="auto">
            <a:xfrm flipH="1">
              <a:off x="6528526" y="2205125"/>
              <a:ext cx="1072424" cy="20955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99848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Юрий\Гете Изготовление готовых сюжетов\Maket\Презентация\0805\Goethe-Institut_AdShotCreative_20200804-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41" t="3220" r="-3767" b="8394"/>
          <a:stretch/>
        </p:blipFill>
        <p:spPr bwMode="auto">
          <a:xfrm>
            <a:off x="312738" y="1002780"/>
            <a:ext cx="8697698" cy="4540915"/>
          </a:xfrm>
          <a:prstGeom prst="rect">
            <a:avLst/>
          </a:prstGeom>
          <a:noFill/>
          <a:extLst>
            <a:ext uri="{909E8E84-426E-40DD-AFC4-6F175D3DCCD1}">
              <a14:hiddenFill xmlns:a14="http://schemas.microsoft.com/office/drawing/2010/main">
                <a:solidFill>
                  <a:srgbClr val="FFFFFF"/>
                </a:solidFill>
              </a14:hiddenFill>
            </a:ext>
          </a:extLst>
        </p:spPr>
      </p:pic>
      <p:pic>
        <p:nvPicPr>
          <p:cNvPr id="43" name="Рисунок 42"/>
          <p:cNvPicPr>
            <a:picLocks noChangeAspect="1"/>
          </p:cNvPicPr>
          <p:nvPr/>
        </p:nvPicPr>
        <p:blipFill rotWithShape="1">
          <a:blip r:embed="rId4">
            <a:extLst>
              <a:ext uri="{28A0092B-C50C-407E-A947-70E740481C1C}">
                <a14:useLocalDpi xmlns:a14="http://schemas.microsoft.com/office/drawing/2010/main" val="0"/>
              </a:ext>
            </a:extLst>
          </a:blip>
          <a:srcRect t="79120" r="60372"/>
          <a:stretch/>
        </p:blipFill>
        <p:spPr>
          <a:xfrm flipH="1" flipV="1">
            <a:off x="550424" y="5543695"/>
            <a:ext cx="3307522" cy="1011245"/>
          </a:xfrm>
          <a:prstGeom prst="rect">
            <a:avLst/>
          </a:prstGeom>
        </p:spPr>
      </p:pic>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t="79120" r="44769"/>
          <a:stretch/>
        </p:blipFill>
        <p:spPr>
          <a:xfrm flipH="1" flipV="1">
            <a:off x="3906433" y="5543696"/>
            <a:ext cx="4609756" cy="1011245"/>
          </a:xfrm>
          <a:prstGeom prst="rect">
            <a:avLst/>
          </a:prstGeom>
        </p:spPr>
      </p:pic>
      <p:sp>
        <p:nvSpPr>
          <p:cNvPr id="20" name="TextBox 19"/>
          <p:cNvSpPr txBox="1"/>
          <p:nvPr/>
        </p:nvSpPr>
        <p:spPr>
          <a:xfrm>
            <a:off x="930756" y="509885"/>
            <a:ext cx="7898969" cy="461665"/>
          </a:xfrm>
          <a:prstGeom prst="rect">
            <a:avLst/>
          </a:prstGeom>
          <a:noFill/>
        </p:spPr>
        <p:txBody>
          <a:bodyPr wrap="square" rtlCol="0">
            <a:spAutoFit/>
          </a:bodyPr>
          <a:lstStyle/>
          <a:p>
            <a:r>
              <a:rPr lang="uk-UA" sz="2400" b="1" dirty="0">
                <a:solidFill>
                  <a:srgbClr val="A0C814"/>
                </a:solidFill>
                <a:latin typeface="Goethe FF Clan" pitchFamily="34" charset="0"/>
              </a:rPr>
              <a:t> </a:t>
            </a:r>
            <a:r>
              <a:rPr lang="uk-UA" sz="2400" b="1" dirty="0">
                <a:solidFill>
                  <a:srgbClr val="A0C814"/>
                </a:solidFill>
                <a:latin typeface="Verdana" panose="020B0604030504040204" pitchFamily="34" charset="0"/>
                <a:ea typeface="Verdana" panose="020B0604030504040204" pitchFamily="34" charset="0"/>
                <a:cs typeface="Verdana" panose="020B0604030504040204" pitchFamily="34" charset="0"/>
              </a:rPr>
              <a:t>ПРОФЕСІЙНО-ТЕХНІЧНА ОСВІТА</a:t>
            </a:r>
            <a:endParaRPr lang="ru-RU" sz="2400" b="1" dirty="0">
              <a:solidFill>
                <a:srgbClr val="A0C814"/>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2663" y="301059"/>
            <a:ext cx="993237" cy="701721"/>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5415873" y="971550"/>
            <a:ext cx="3265903" cy="1355746"/>
          </a:xfrm>
          <a:prstGeom prst="roundRect">
            <a:avLst>
              <a:gd name="adj" fmla="val 6993"/>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Rechteck 1"/>
          <p:cNvSpPr/>
          <p:nvPr/>
        </p:nvSpPr>
        <p:spPr>
          <a:xfrm>
            <a:off x="5415873" y="1019246"/>
            <a:ext cx="3265903" cy="1308050"/>
          </a:xfrm>
          <a:prstGeom prst="rect">
            <a:avLst/>
          </a:prstGeom>
        </p:spPr>
        <p:txBody>
          <a:bodyPr wrap="square">
            <a:spAutoFit/>
          </a:bodyPr>
          <a:lstStyle/>
          <a:p>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Корисні навчальні </a:t>
            </a:r>
            <a:r>
              <a:rPr lang="uk-UA" dirty="0" smtClean="0">
                <a:solidFill>
                  <a:schemeClr val="bg1"/>
                </a:solidFill>
                <a:latin typeface="Verdana" panose="020B0604030504040204" pitchFamily="34" charset="0"/>
                <a:ea typeface="Verdana" panose="020B0604030504040204" pitchFamily="34" charset="0"/>
                <a:cs typeface="Verdana" panose="020B0604030504040204" pitchFamily="34" charset="0"/>
              </a:rPr>
              <a:t>матеріали</a:t>
            </a:r>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uk-UA" sz="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ru-RU" sz="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Цікаві конкурси та стипендіальні програми</a:t>
            </a:r>
            <a:endParaRPr lang="ru-RU"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2375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Заголовок 3"/>
          <p:cNvSpPr>
            <a:spLocks noGrp="1"/>
          </p:cNvSpPr>
          <p:nvPr>
            <p:ph type="ctrTitle"/>
          </p:nvPr>
        </p:nvSpPr>
        <p:spPr>
          <a:xfrm>
            <a:off x="316345" y="2681649"/>
            <a:ext cx="7772400" cy="1470025"/>
          </a:xfrm>
        </p:spPr>
        <p:txBody>
          <a:bodyPr>
            <a:normAutofit/>
          </a:bodyPr>
          <a:lstStyle/>
          <a:p>
            <a:pPr algn="l"/>
            <a:r>
              <a:rPr lang="uk-UA" b="1" dirty="0">
                <a:solidFill>
                  <a:schemeClr val="bg1"/>
                </a:solidFill>
                <a:latin typeface="Verdana" panose="020B0604030504040204" pitchFamily="34" charset="0"/>
                <a:ea typeface="Verdana" panose="020B0604030504040204" pitchFamily="34" charset="0"/>
                <a:cs typeface="Verdana" panose="020B0604030504040204" pitchFamily="34" charset="0"/>
              </a:rPr>
              <a:t>НІМЕЦЬКА У ВНЗ</a:t>
            </a:r>
            <a:endParaRPr lang="ru-RU"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1" name="Рисунок 2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4769"/>
          <a:stretch/>
        </p:blipFill>
        <p:spPr>
          <a:xfrm rot="10800000" flipH="1" flipV="1">
            <a:off x="12233" y="5363298"/>
            <a:ext cx="4609756" cy="1011245"/>
          </a:xfrm>
          <a:prstGeom prst="rect">
            <a:avLst/>
          </a:prstGeom>
          <a:noFill/>
          <a:ln>
            <a:noFill/>
          </a:ln>
        </p:spPr>
      </p:pic>
      <p:pic>
        <p:nvPicPr>
          <p:cNvPr id="22" name="Рисунок 2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6598"/>
          <a:stretch/>
        </p:blipFill>
        <p:spPr>
          <a:xfrm rot="10800000" flipH="1" flipV="1">
            <a:off x="4685308" y="5363298"/>
            <a:ext cx="4457105" cy="1011245"/>
          </a:xfrm>
          <a:prstGeom prst="rect">
            <a:avLst/>
          </a:prstGeom>
          <a:noFill/>
          <a:ln>
            <a:noFill/>
          </a:ln>
        </p:spPr>
      </p:pic>
      <p:sp>
        <p:nvSpPr>
          <p:cNvPr id="6" name="Заголовок 3"/>
          <p:cNvSpPr txBox="1">
            <a:spLocks/>
          </p:cNvSpPr>
          <p:nvPr/>
        </p:nvSpPr>
        <p:spPr>
          <a:xfrm>
            <a:off x="316345" y="389327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t-BR" b="1" dirty="0">
              <a:solidFill>
                <a:schemeClr val="bg1"/>
              </a:solidFill>
              <a:latin typeface="Goethe FF Clan" pitchFamily="34" charset="0"/>
            </a:endParaRPr>
          </a:p>
        </p:txBody>
      </p:sp>
    </p:spTree>
    <p:extLst>
      <p:ext uri="{BB962C8B-B14F-4D97-AF65-F5344CB8AC3E}">
        <p14:creationId xmlns:p14="http://schemas.microsoft.com/office/powerpoint/2010/main" val="127404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781" y="0"/>
            <a:ext cx="10449509" cy="6966339"/>
          </a:xfrm>
          <a:prstGeom prst="rect">
            <a:avLst/>
          </a:prstGeom>
        </p:spPr>
      </p:pic>
      <p:sp>
        <p:nvSpPr>
          <p:cNvPr id="12" name="Скругленная прямоугольная выноска 11"/>
          <p:cNvSpPr/>
          <p:nvPr/>
        </p:nvSpPr>
        <p:spPr>
          <a:xfrm>
            <a:off x="249382" y="240147"/>
            <a:ext cx="5127836" cy="443345"/>
          </a:xfrm>
          <a:prstGeom prst="wedgeRoundRectCallout">
            <a:avLst>
              <a:gd name="adj1" fmla="val -33075"/>
              <a:gd name="adj2" fmla="val 100000"/>
              <a:gd name="adj3" fmla="val 16667"/>
            </a:avLst>
          </a:prstGeom>
          <a:solidFill>
            <a:srgbClr val="B7E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49382" y="258619"/>
            <a:ext cx="5127837" cy="400110"/>
          </a:xfrm>
          <a:prstGeom prst="rect">
            <a:avLst/>
          </a:prstGeom>
        </p:spPr>
        <p:txBody>
          <a:bodyPr wrap="square">
            <a:spAutoFit/>
          </a:bodyPr>
          <a:lstStyle/>
          <a:p>
            <a:pPr algn="ctr"/>
            <a:r>
              <a:rPr lang="uk-UA" sz="2000" b="1" dirty="0">
                <a:solidFill>
                  <a:schemeClr val="bg1"/>
                </a:solidFill>
                <a:latin typeface="Verdana" panose="020B0604030504040204" pitchFamily="34" charset="0"/>
                <a:ea typeface="Verdana" panose="020B0604030504040204" pitchFamily="34" charset="0"/>
                <a:cs typeface="Verdana" panose="020B0604030504040204" pitchFamily="34" charset="0"/>
              </a:rPr>
              <a:t>НІМЕЧЧИНА – ЦЕ НАЦІЯ ВЧЕНИХ</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1757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072" y="850900"/>
            <a:ext cx="6295222" cy="4663128"/>
          </a:xfrm>
          <a:prstGeom prst="rect">
            <a:avLst/>
          </a:prstGeom>
        </p:spPr>
      </p:pic>
      <p:sp>
        <p:nvSpPr>
          <p:cNvPr id="19" name="TextBox 18"/>
          <p:cNvSpPr txBox="1"/>
          <p:nvPr/>
        </p:nvSpPr>
        <p:spPr>
          <a:xfrm>
            <a:off x="930756" y="509885"/>
            <a:ext cx="7898969" cy="461665"/>
          </a:xfrm>
          <a:prstGeom prst="rect">
            <a:avLst/>
          </a:prstGeom>
          <a:noFill/>
        </p:spPr>
        <p:txBody>
          <a:bodyPr wrap="square" rtlCol="0">
            <a:spAutoFit/>
          </a:bodyPr>
          <a:lstStyle/>
          <a:p>
            <a:r>
              <a:rPr lang="uk-UA" sz="2400" b="1" dirty="0">
                <a:solidFill>
                  <a:srgbClr val="A0C814"/>
                </a:solidFill>
                <a:latin typeface="Goethe FF Clan" pitchFamily="34" charset="0"/>
              </a:rPr>
              <a:t> </a:t>
            </a:r>
            <a:r>
              <a:rPr lang="uk-UA" sz="2400" b="1" dirty="0">
                <a:solidFill>
                  <a:srgbClr val="A0C814"/>
                </a:solidFill>
                <a:latin typeface="Verdana" panose="020B0604030504040204" pitchFamily="34" charset="0"/>
                <a:ea typeface="Verdana" panose="020B0604030504040204" pitchFamily="34" charset="0"/>
                <a:cs typeface="Verdana" panose="020B0604030504040204" pitchFamily="34" charset="0"/>
              </a:rPr>
              <a:t>НІМЕЦЬКА У ВНЗ</a:t>
            </a:r>
            <a:endParaRPr lang="ru-RU" sz="2400" b="1" dirty="0">
              <a:solidFill>
                <a:srgbClr val="A0C814"/>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5062" y="263137"/>
            <a:ext cx="1038852" cy="733948"/>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ая прямоугольная выноска 3"/>
          <p:cNvSpPr/>
          <p:nvPr/>
        </p:nvSpPr>
        <p:spPr>
          <a:xfrm rot="16200000" flipH="1" flipV="1">
            <a:off x="504293" y="1206281"/>
            <a:ext cx="1921767" cy="2304878"/>
          </a:xfrm>
          <a:prstGeom prst="wedgeRoundRectCallout">
            <a:avLst>
              <a:gd name="adj1" fmla="val 8157"/>
              <a:gd name="adj2" fmla="val -62127"/>
              <a:gd name="adj3" fmla="val 16667"/>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08216" y="1752296"/>
            <a:ext cx="2200547" cy="1477328"/>
          </a:xfrm>
          <a:prstGeom prst="rect">
            <a:avLst/>
          </a:prstGeom>
        </p:spPr>
        <p:txBody>
          <a:bodyPr wrap="square">
            <a:spAutoFit/>
          </a:bodyPr>
          <a:lstStyle/>
          <a:p>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Наукові </a:t>
            </a:r>
            <a:b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стипендії для підтримки іноземних дослідників</a:t>
            </a:r>
            <a:endParaRPr lang="ru-RU"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2" name="Группа 11"/>
          <p:cNvGrpSpPr/>
          <p:nvPr/>
        </p:nvGrpSpPr>
        <p:grpSpPr>
          <a:xfrm>
            <a:off x="592756" y="1559529"/>
            <a:ext cx="646545" cy="138545"/>
            <a:chOff x="4880210" y="3969060"/>
            <a:chExt cx="646545" cy="138545"/>
          </a:xfrm>
        </p:grpSpPr>
        <p:sp>
          <p:nvSpPr>
            <p:cNvPr id="13" name="Овал 12"/>
            <p:cNvSpPr/>
            <p:nvPr/>
          </p:nvSpPr>
          <p:spPr>
            <a:xfrm>
              <a:off x="5148064" y="3969060"/>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4880210" y="3969060"/>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5388210" y="3969060"/>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6" name="Рисунок 15"/>
          <p:cNvPicPr>
            <a:picLocks noChangeAspect="1"/>
          </p:cNvPicPr>
          <p:nvPr/>
        </p:nvPicPr>
        <p:blipFill rotWithShape="1">
          <a:blip r:embed="rId5">
            <a:extLst>
              <a:ext uri="{28A0092B-C50C-407E-A947-70E740481C1C}">
                <a14:useLocalDpi xmlns:a14="http://schemas.microsoft.com/office/drawing/2010/main" val="0"/>
              </a:ext>
            </a:extLst>
          </a:blip>
          <a:srcRect t="79120" r="60372"/>
          <a:stretch/>
        </p:blipFill>
        <p:spPr>
          <a:xfrm flipH="1" flipV="1">
            <a:off x="550424" y="5543695"/>
            <a:ext cx="3307522" cy="1011245"/>
          </a:xfrm>
          <a:prstGeom prst="rect">
            <a:avLst/>
          </a:prstGeom>
        </p:spPr>
      </p:pic>
      <p:pic>
        <p:nvPicPr>
          <p:cNvPr id="17" name="Рисунок 16"/>
          <p:cNvPicPr>
            <a:picLocks noChangeAspect="1"/>
          </p:cNvPicPr>
          <p:nvPr/>
        </p:nvPicPr>
        <p:blipFill rotWithShape="1">
          <a:blip r:embed="rId5">
            <a:extLst>
              <a:ext uri="{28A0092B-C50C-407E-A947-70E740481C1C}">
                <a14:useLocalDpi xmlns:a14="http://schemas.microsoft.com/office/drawing/2010/main" val="0"/>
              </a:ext>
            </a:extLst>
          </a:blip>
          <a:srcRect t="79120" r="44769"/>
          <a:stretch/>
        </p:blipFill>
        <p:spPr>
          <a:xfrm flipH="1" flipV="1">
            <a:off x="3906433" y="5543696"/>
            <a:ext cx="4609756" cy="1011245"/>
          </a:xfrm>
          <a:prstGeom prst="rect">
            <a:avLst/>
          </a:prstGeom>
        </p:spPr>
      </p:pic>
      <p:sp>
        <p:nvSpPr>
          <p:cNvPr id="2" name="Скругленная прямоугольная выноска 1"/>
          <p:cNvSpPr/>
          <p:nvPr/>
        </p:nvSpPr>
        <p:spPr>
          <a:xfrm>
            <a:off x="7248525" y="1949450"/>
            <a:ext cx="1581200" cy="1201759"/>
          </a:xfrm>
          <a:prstGeom prst="wedgeRoundRectCallout">
            <a:avLst>
              <a:gd name="adj1" fmla="val -67801"/>
              <a:gd name="adj2" fmla="val 35832"/>
              <a:gd name="adj3" fmla="val 1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342589" y="2096061"/>
            <a:ext cx="1581622" cy="923330"/>
          </a:xfrm>
          <a:prstGeom prst="rect">
            <a:avLst/>
          </a:prstGeom>
        </p:spPr>
        <p:txBody>
          <a:bodyPr wrap="square">
            <a:spAutoFit/>
          </a:bodyPr>
          <a:lstStyle/>
          <a:p>
            <a:r>
              <a:rPr lang="uk-UA" dirty="0">
                <a:latin typeface="Verdana" panose="020B0604030504040204" pitchFamily="34" charset="0"/>
                <a:ea typeface="Verdana" panose="020B0604030504040204" pitchFamily="34" charset="0"/>
                <a:cs typeface="Verdana" panose="020B0604030504040204" pitchFamily="34" charset="0"/>
              </a:rPr>
              <a:t>Німецька – </a:t>
            </a:r>
            <a:br>
              <a:rPr lang="uk-UA" dirty="0">
                <a:latin typeface="Verdana" panose="020B0604030504040204" pitchFamily="34" charset="0"/>
                <a:ea typeface="Verdana" panose="020B0604030504040204" pitchFamily="34" charset="0"/>
                <a:cs typeface="Verdana" panose="020B0604030504040204" pitchFamily="34" charset="0"/>
              </a:rPr>
            </a:br>
            <a:r>
              <a:rPr lang="uk-UA" dirty="0">
                <a:latin typeface="Verdana" panose="020B0604030504040204" pitchFamily="34" charset="0"/>
                <a:ea typeface="Verdana" panose="020B0604030504040204" pitchFamily="34" charset="0"/>
                <a:cs typeface="Verdana" panose="020B0604030504040204" pitchFamily="34" charset="0"/>
              </a:rPr>
              <a:t>це мова науки</a:t>
            </a:r>
            <a:endParaRPr lang="ru-RU"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8211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30756" y="509885"/>
            <a:ext cx="7898969" cy="461665"/>
          </a:xfrm>
          <a:prstGeom prst="rect">
            <a:avLst/>
          </a:prstGeom>
          <a:noFill/>
        </p:spPr>
        <p:txBody>
          <a:bodyPr wrap="square" rtlCol="0">
            <a:spAutoFit/>
          </a:bodyPr>
          <a:lstStyle/>
          <a:p>
            <a:r>
              <a:rPr lang="uk-UA" sz="2400" b="1" dirty="0">
                <a:solidFill>
                  <a:srgbClr val="A0C814"/>
                </a:solidFill>
                <a:latin typeface="Goethe FF Clan" pitchFamily="34" charset="0"/>
              </a:rPr>
              <a:t> </a:t>
            </a:r>
            <a:r>
              <a:rPr lang="uk-UA" sz="2400" b="1" dirty="0">
                <a:solidFill>
                  <a:srgbClr val="A0C814"/>
                </a:solidFill>
                <a:latin typeface="Verdana" panose="020B0604030504040204" pitchFamily="34" charset="0"/>
                <a:ea typeface="Verdana" panose="020B0604030504040204" pitchFamily="34" charset="0"/>
                <a:cs typeface="Verdana" panose="020B0604030504040204" pitchFamily="34" charset="0"/>
              </a:rPr>
              <a:t>НІМЕЦЬКА У ВНЗ</a:t>
            </a:r>
            <a:endParaRPr lang="ru-RU" sz="2400" b="1" dirty="0">
              <a:solidFill>
                <a:srgbClr val="A0C814"/>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5062" y="263137"/>
            <a:ext cx="1038852" cy="7339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Юрий\Гете Изготовление готовых сюжетов\Maket\Презентация\0805\Goethe-Institut_AdShotCreative_20200804-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1" t="3834" r="2085" b="6650"/>
          <a:stretch/>
        </p:blipFill>
        <p:spPr bwMode="auto">
          <a:xfrm>
            <a:off x="296152" y="981526"/>
            <a:ext cx="8533573" cy="4396017"/>
          </a:xfrm>
          <a:prstGeom prst="rect">
            <a:avLst/>
          </a:prstGeom>
          <a:noFill/>
          <a:extLst>
            <a:ext uri="{909E8E84-426E-40DD-AFC4-6F175D3DCCD1}">
              <a14:hiddenFill xmlns:a14="http://schemas.microsoft.com/office/drawing/2010/main">
                <a:solidFill>
                  <a:srgbClr val="FFFFFF"/>
                </a:solidFill>
              </a14:hiddenFill>
            </a:ext>
          </a:extLst>
        </p:spPr>
      </p:pic>
      <p:pic>
        <p:nvPicPr>
          <p:cNvPr id="44" name="Рисунок 43"/>
          <p:cNvPicPr>
            <a:picLocks noChangeAspect="1"/>
          </p:cNvPicPr>
          <p:nvPr/>
        </p:nvPicPr>
        <p:blipFill rotWithShape="1">
          <a:blip r:embed="rId5">
            <a:extLst>
              <a:ext uri="{28A0092B-C50C-407E-A947-70E740481C1C}">
                <a14:useLocalDpi xmlns:a14="http://schemas.microsoft.com/office/drawing/2010/main" val="0"/>
              </a:ext>
            </a:extLst>
          </a:blip>
          <a:srcRect t="79120" r="60372"/>
          <a:stretch/>
        </p:blipFill>
        <p:spPr>
          <a:xfrm flipH="1" flipV="1">
            <a:off x="550424" y="5543695"/>
            <a:ext cx="3307522" cy="1011245"/>
          </a:xfrm>
          <a:prstGeom prst="rect">
            <a:avLst/>
          </a:prstGeom>
        </p:spPr>
      </p:pic>
      <p:pic>
        <p:nvPicPr>
          <p:cNvPr id="45" name="Рисунок 44"/>
          <p:cNvPicPr>
            <a:picLocks noChangeAspect="1"/>
          </p:cNvPicPr>
          <p:nvPr/>
        </p:nvPicPr>
        <p:blipFill rotWithShape="1">
          <a:blip r:embed="rId5">
            <a:extLst>
              <a:ext uri="{28A0092B-C50C-407E-A947-70E740481C1C}">
                <a14:useLocalDpi xmlns:a14="http://schemas.microsoft.com/office/drawing/2010/main" val="0"/>
              </a:ext>
            </a:extLst>
          </a:blip>
          <a:srcRect t="79120" r="44769"/>
          <a:stretch/>
        </p:blipFill>
        <p:spPr>
          <a:xfrm flipH="1" flipV="1">
            <a:off x="3906433" y="5543696"/>
            <a:ext cx="4609756" cy="1011245"/>
          </a:xfrm>
          <a:prstGeom prst="rect">
            <a:avLst/>
          </a:prstGeom>
        </p:spPr>
      </p:pic>
    </p:spTree>
    <p:extLst>
      <p:ext uri="{BB962C8B-B14F-4D97-AF65-F5344CB8AC3E}">
        <p14:creationId xmlns:p14="http://schemas.microsoft.com/office/powerpoint/2010/main" val="267539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920" y="399052"/>
            <a:ext cx="7361641" cy="5454593"/>
          </a:xfrm>
          <a:prstGeom prst="rect">
            <a:avLst/>
          </a:prstGeom>
        </p:spPr>
      </p:pic>
      <p:sp>
        <p:nvSpPr>
          <p:cNvPr id="19" name="TextBox 18"/>
          <p:cNvSpPr txBox="1"/>
          <p:nvPr/>
        </p:nvSpPr>
        <p:spPr>
          <a:xfrm>
            <a:off x="930756" y="509885"/>
            <a:ext cx="7898969" cy="461665"/>
          </a:xfrm>
          <a:prstGeom prst="rect">
            <a:avLst/>
          </a:prstGeom>
          <a:noFill/>
        </p:spPr>
        <p:txBody>
          <a:bodyPr wrap="square" rtlCol="0">
            <a:spAutoFit/>
          </a:bodyPr>
          <a:lstStyle/>
          <a:p>
            <a:r>
              <a:rPr lang="uk-UA" sz="2400" b="1" dirty="0">
                <a:solidFill>
                  <a:srgbClr val="A0C814"/>
                </a:solidFill>
                <a:latin typeface="Goethe FF Clan" pitchFamily="34" charset="0"/>
              </a:rPr>
              <a:t> </a:t>
            </a:r>
            <a:r>
              <a:rPr lang="uk-UA" sz="2400" b="1" dirty="0">
                <a:solidFill>
                  <a:srgbClr val="A0C814"/>
                </a:solidFill>
                <a:latin typeface="Verdana" panose="020B0604030504040204" pitchFamily="34" charset="0"/>
                <a:ea typeface="Verdana" panose="020B0604030504040204" pitchFamily="34" charset="0"/>
                <a:cs typeface="Verdana" panose="020B0604030504040204" pitchFamily="34" charset="0"/>
              </a:rPr>
              <a:t>НІМЕЦЬКА У ВНЗ</a:t>
            </a:r>
            <a:endParaRPr lang="ru-RU" sz="2400" b="1" dirty="0">
              <a:solidFill>
                <a:srgbClr val="A0C814"/>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5062" y="263137"/>
            <a:ext cx="1038852" cy="73394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t="79120" r="60372"/>
          <a:stretch/>
        </p:blipFill>
        <p:spPr>
          <a:xfrm flipH="1" flipV="1">
            <a:off x="550424" y="5543695"/>
            <a:ext cx="3307522" cy="1011245"/>
          </a:xfrm>
          <a:prstGeom prst="rect">
            <a:avLst/>
          </a:prstGeom>
        </p:spPr>
      </p:pic>
      <p:pic>
        <p:nvPicPr>
          <p:cNvPr id="13" name="Рисунок 12"/>
          <p:cNvPicPr>
            <a:picLocks noChangeAspect="1"/>
          </p:cNvPicPr>
          <p:nvPr/>
        </p:nvPicPr>
        <p:blipFill rotWithShape="1">
          <a:blip r:embed="rId5">
            <a:extLst>
              <a:ext uri="{28A0092B-C50C-407E-A947-70E740481C1C}">
                <a14:useLocalDpi xmlns:a14="http://schemas.microsoft.com/office/drawing/2010/main" val="0"/>
              </a:ext>
            </a:extLst>
          </a:blip>
          <a:srcRect t="79120" r="44769"/>
          <a:stretch/>
        </p:blipFill>
        <p:spPr>
          <a:xfrm flipH="1" flipV="1">
            <a:off x="3906433" y="5543696"/>
            <a:ext cx="4609756" cy="1011245"/>
          </a:xfrm>
          <a:prstGeom prst="rect">
            <a:avLst/>
          </a:prstGeom>
        </p:spPr>
      </p:pic>
      <p:sp>
        <p:nvSpPr>
          <p:cNvPr id="14" name="Скругленная прямоугольная выноска 13"/>
          <p:cNvSpPr/>
          <p:nvPr/>
        </p:nvSpPr>
        <p:spPr>
          <a:xfrm>
            <a:off x="628058" y="1214301"/>
            <a:ext cx="2872524" cy="2517190"/>
          </a:xfrm>
          <a:prstGeom prst="wedgeRoundRectCallout">
            <a:avLst>
              <a:gd name="adj1" fmla="val 87757"/>
              <a:gd name="adj2" fmla="val 7983"/>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821795" y="1362625"/>
            <a:ext cx="646545" cy="138545"/>
            <a:chOff x="4880210" y="3969060"/>
            <a:chExt cx="646545" cy="138545"/>
          </a:xfrm>
        </p:grpSpPr>
        <p:sp>
          <p:nvSpPr>
            <p:cNvPr id="16" name="Овал 15"/>
            <p:cNvSpPr/>
            <p:nvPr/>
          </p:nvSpPr>
          <p:spPr>
            <a:xfrm>
              <a:off x="5148064" y="3969060"/>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880210" y="3969060"/>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5388210" y="3969060"/>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Прямоугольник 1"/>
          <p:cNvSpPr/>
          <p:nvPr/>
        </p:nvSpPr>
        <p:spPr>
          <a:xfrm>
            <a:off x="738135" y="1598394"/>
            <a:ext cx="3127302" cy="2031325"/>
          </a:xfrm>
          <a:prstGeom prst="rect">
            <a:avLst/>
          </a:prstGeom>
        </p:spPr>
        <p:txBody>
          <a:bodyPr wrap="square">
            <a:spAutoFit/>
          </a:bodyPr>
          <a:lstStyle/>
          <a:p>
            <a:r>
              <a:rPr lang="uk-UA" dirty="0">
                <a:latin typeface="Verdana" panose="020B0604030504040204" pitchFamily="34" charset="0"/>
                <a:ea typeface="Verdana" panose="020B0604030504040204" pitchFamily="34" charset="0"/>
                <a:cs typeface="Verdana" panose="020B0604030504040204" pitchFamily="34" charset="0"/>
              </a:rPr>
              <a:t>Доступне навчання </a:t>
            </a: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r>
              <a:rPr lang="uk-UA" dirty="0">
                <a:latin typeface="Verdana" panose="020B0604030504040204" pitchFamily="34" charset="0"/>
                <a:ea typeface="Verdana" panose="020B0604030504040204" pitchFamily="34" charset="0"/>
                <a:cs typeface="Verdana" panose="020B0604030504040204" pitchFamily="34" charset="0"/>
              </a:rPr>
              <a:t>у ВНЗ </a:t>
            </a:r>
            <a:r>
              <a:rPr lang="ru-RU" dirty="0" err="1">
                <a:latin typeface="Verdana" panose="020B0604030504040204" pitchFamily="34" charset="0"/>
                <a:ea typeface="Verdana" panose="020B0604030504040204" pitchFamily="34" charset="0"/>
                <a:cs typeface="Verdana" panose="020B0604030504040204" pitchFamily="34" charset="0"/>
              </a:rPr>
              <a:t>Німеччини</a:t>
            </a:r>
            <a:endParaRPr lang="ru-RU"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uk-UA" dirty="0">
                <a:latin typeface="Verdana" panose="020B0604030504040204" pitchFamily="34" charset="0"/>
                <a:ea typeface="Verdana" panose="020B0604030504040204" pitchFamily="34" charset="0"/>
                <a:cs typeface="Verdana" panose="020B0604030504040204" pitchFamily="34" charset="0"/>
              </a:rPr>
              <a:t>З німецькою можна навчатись в Німеччині завдяки </a:t>
            </a:r>
            <a:r>
              <a:rPr lang="en-US" dirty="0">
                <a:latin typeface="Verdana" panose="020B0604030504040204" pitchFamily="34" charset="0"/>
                <a:ea typeface="Verdana" panose="020B0604030504040204" pitchFamily="34" charset="0"/>
                <a:cs typeface="Verdana" panose="020B0604030504040204" pitchFamily="34" charset="0"/>
                <a:hlinkClick r:id="rId6"/>
              </a:rPr>
              <a:t>DAAD</a:t>
            </a:r>
            <a:r>
              <a:rPr lang="uk-UA"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hlinkClick r:id="rId7"/>
              </a:rPr>
              <a:t>PAD</a:t>
            </a:r>
            <a:r>
              <a:rPr lang="uk-UA"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r>
              <a:rPr lang="en-US" dirty="0" smtClean="0">
                <a:latin typeface="Verdana" panose="020B0604030504040204" pitchFamily="34" charset="0"/>
                <a:ea typeface="Verdana" panose="020B0604030504040204" pitchFamily="34" charset="0"/>
                <a:cs typeface="Verdana" panose="020B0604030504040204" pitchFamily="34" charset="0"/>
                <a:hlinkClick r:id="rId8"/>
              </a:rPr>
              <a:t>Goethe-Institut</a:t>
            </a:r>
            <a:endParaRPr lang="ru-RU"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3039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587" y="0"/>
            <a:ext cx="9144000" cy="6858000"/>
          </a:xfrm>
          <a:prstGeom prst="rect">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Заголовок 3"/>
          <p:cNvSpPr>
            <a:spLocks noGrp="1"/>
          </p:cNvSpPr>
          <p:nvPr>
            <p:ph type="ctrTitle"/>
          </p:nvPr>
        </p:nvSpPr>
        <p:spPr>
          <a:xfrm>
            <a:off x="464127" y="2303608"/>
            <a:ext cx="8678286" cy="1470025"/>
          </a:xfrm>
        </p:spPr>
        <p:txBody>
          <a:bodyPr/>
          <a:lstStyle/>
          <a:p>
            <a:pPr algn="l"/>
            <a:r>
              <a:rPr lang="uk-UA" b="1" dirty="0">
                <a:solidFill>
                  <a:schemeClr val="bg1"/>
                </a:solidFill>
                <a:latin typeface="Verdana" panose="020B0604030504040204" pitchFamily="34" charset="0"/>
                <a:ea typeface="Verdana" panose="020B0604030504040204" pitchFamily="34" charset="0"/>
                <a:cs typeface="Verdana" panose="020B0604030504040204" pitchFamily="34" charset="0"/>
              </a:rPr>
              <a:t>КАР'ЄРА З НІМЕЦЬКОЮ </a:t>
            </a:r>
            <a:br>
              <a:rPr lang="uk-UA"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uk-UA" b="1" dirty="0">
                <a:solidFill>
                  <a:schemeClr val="bg1"/>
                </a:solidFill>
                <a:latin typeface="Verdana" panose="020B0604030504040204" pitchFamily="34" charset="0"/>
                <a:ea typeface="Verdana" panose="020B0604030504040204" pitchFamily="34" charset="0"/>
                <a:cs typeface="Verdana" panose="020B0604030504040204" pitchFamily="34" charset="0"/>
              </a:rPr>
              <a:t>МОВОЮ</a:t>
            </a:r>
            <a:endParaRPr lang="ru-RU"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1" name="Рисунок 2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4769"/>
          <a:stretch/>
        </p:blipFill>
        <p:spPr>
          <a:xfrm rot="10800000" flipH="1" flipV="1">
            <a:off x="12233" y="5363298"/>
            <a:ext cx="4609756" cy="1011245"/>
          </a:xfrm>
          <a:prstGeom prst="rect">
            <a:avLst/>
          </a:prstGeom>
          <a:noFill/>
          <a:ln>
            <a:noFill/>
          </a:ln>
        </p:spPr>
      </p:pic>
      <p:pic>
        <p:nvPicPr>
          <p:cNvPr id="22" name="Рисунок 2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4769"/>
          <a:stretch/>
        </p:blipFill>
        <p:spPr>
          <a:xfrm rot="10800000" flipH="1" flipV="1">
            <a:off x="4685308" y="5363298"/>
            <a:ext cx="4609756" cy="1011245"/>
          </a:xfrm>
          <a:prstGeom prst="rect">
            <a:avLst/>
          </a:prstGeom>
          <a:noFill/>
          <a:ln>
            <a:noFill/>
          </a:ln>
        </p:spPr>
      </p:pic>
      <p:sp>
        <p:nvSpPr>
          <p:cNvPr id="6" name="Заголовок 3"/>
          <p:cNvSpPr txBox="1">
            <a:spLocks/>
          </p:cNvSpPr>
          <p:nvPr/>
        </p:nvSpPr>
        <p:spPr>
          <a:xfrm>
            <a:off x="316345" y="389327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t-BR" b="1" dirty="0">
              <a:solidFill>
                <a:schemeClr val="bg1"/>
              </a:solidFill>
              <a:latin typeface="Goethe FF Clan" pitchFamily="34" charset="0"/>
            </a:endParaRPr>
          </a:p>
        </p:txBody>
      </p:sp>
      <p:sp>
        <p:nvSpPr>
          <p:cNvPr id="7" name="Заголовок 3"/>
          <p:cNvSpPr txBox="1">
            <a:spLocks/>
          </p:cNvSpPr>
          <p:nvPr/>
        </p:nvSpPr>
        <p:spPr>
          <a:xfrm>
            <a:off x="316345" y="389327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b="1" dirty="0">
              <a:solidFill>
                <a:schemeClr val="bg1"/>
              </a:solidFill>
              <a:latin typeface="Goethe FF Clan" pitchFamily="34" charset="0"/>
            </a:endParaRPr>
          </a:p>
        </p:txBody>
      </p:sp>
      <p:sp>
        <p:nvSpPr>
          <p:cNvPr id="8" name="Заголовок 3"/>
          <p:cNvSpPr txBox="1">
            <a:spLocks/>
          </p:cNvSpPr>
          <p:nvPr/>
        </p:nvSpPr>
        <p:spPr>
          <a:xfrm>
            <a:off x="565727" y="389327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b="1" dirty="0">
              <a:solidFill>
                <a:schemeClr val="bg1"/>
              </a:solidFill>
              <a:latin typeface="Goethe FF Clan" pitchFamily="34" charset="0"/>
            </a:endParaRPr>
          </a:p>
        </p:txBody>
      </p:sp>
    </p:spTree>
    <p:extLst>
      <p:ext uri="{BB962C8B-B14F-4D97-AF65-F5344CB8AC3E}">
        <p14:creationId xmlns:p14="http://schemas.microsoft.com/office/powerpoint/2010/main" val="2727977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0" y="0"/>
            <a:ext cx="9179472" cy="6936736"/>
            <a:chOff x="-44708" y="-51028"/>
            <a:chExt cx="9179472" cy="6936736"/>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6778" r="5001"/>
            <a:stretch/>
          </p:blipFill>
          <p:spPr>
            <a:xfrm>
              <a:off x="-44708" y="-51028"/>
              <a:ext cx="9179472" cy="6936736"/>
            </a:xfrm>
            <a:prstGeom prst="rect">
              <a:avLst/>
            </a:prstGeom>
          </p:spPr>
        </p:pic>
        <p:sp>
          <p:nvSpPr>
            <p:cNvPr id="12" name="Скругленная прямоугольная выноска 11"/>
            <p:cNvSpPr/>
            <p:nvPr/>
          </p:nvSpPr>
          <p:spPr>
            <a:xfrm>
              <a:off x="112903" y="51571"/>
              <a:ext cx="6246952" cy="443345"/>
            </a:xfrm>
            <a:prstGeom prst="wedgeRoundRectCallout">
              <a:avLst>
                <a:gd name="adj1" fmla="val 33525"/>
                <a:gd name="adj2" fmla="val 115392"/>
                <a:gd name="adj3" fmla="val 16667"/>
              </a:avLst>
            </a:prstGeom>
            <a:solidFill>
              <a:srgbClr val="B7E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12902" y="73188"/>
              <a:ext cx="6246953" cy="400110"/>
            </a:xfrm>
            <a:prstGeom prst="rect">
              <a:avLst/>
            </a:prstGeom>
          </p:spPr>
          <p:txBody>
            <a:bodyPr wrap="square">
              <a:spAutoFit/>
            </a:bodyPr>
            <a:lstStyle/>
            <a:p>
              <a:pPr algn="ctr"/>
              <a:r>
                <a:rPr lang="uk-UA" sz="2000" b="1" dirty="0">
                  <a:solidFill>
                    <a:schemeClr val="bg1"/>
                  </a:solidFill>
                  <a:latin typeface="Verdana" panose="020B0604030504040204" pitchFamily="34" charset="0"/>
                  <a:ea typeface="Verdana" panose="020B0604030504040204" pitchFamily="34" charset="0"/>
                  <a:cs typeface="Verdana" panose="020B0604030504040204" pitchFamily="34" charset="0"/>
                </a:rPr>
                <a:t>НІМЕЧЧИНА – ЦЕ НАЦІЯ ВИНАХІДНИКІВ</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002647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957" y="553644"/>
            <a:ext cx="8829237" cy="6540176"/>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628838" y="1230300"/>
            <a:ext cx="1988045" cy="1107996"/>
          </a:xfrm>
          <a:prstGeom prst="rect">
            <a:avLst/>
          </a:prstGeom>
        </p:spPr>
        <p:txBody>
          <a:bodyPr wrap="none">
            <a:spAutoFit/>
          </a:bodyPr>
          <a:lstStyle/>
          <a:p>
            <a:r>
              <a:rPr lang="uk-UA" sz="6600" b="1" dirty="0">
                <a:ln w="19050">
                  <a:solidFill>
                    <a:schemeClr val="bg1"/>
                  </a:solidFill>
                </a:ln>
                <a:solidFill>
                  <a:srgbClr val="A0C814"/>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148</a:t>
            </a:r>
            <a:endParaRPr lang="ru-RU" sz="1600" dirty="0">
              <a:ln w="19050">
                <a:solidFill>
                  <a:schemeClr val="bg1"/>
                </a:solidFill>
              </a:ln>
              <a:solidFill>
                <a:srgbClr val="A0C814"/>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5063" y="263137"/>
            <a:ext cx="1038850" cy="7339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6862" y="2121872"/>
            <a:ext cx="4572000" cy="923330"/>
          </a:xfrm>
          <a:prstGeom prst="rect">
            <a:avLst/>
          </a:prstGeom>
        </p:spPr>
        <p:txBody>
          <a:bodyPr>
            <a:spAutoFit/>
          </a:bodyPr>
          <a:lstStyle/>
          <a:p>
            <a:pPr algn="ctr"/>
            <a:r>
              <a:rPr lang="ru-RU" b="1" dirty="0" err="1">
                <a:solidFill>
                  <a:srgbClr val="0070C0"/>
                </a:solidFill>
                <a:latin typeface="Verdana" panose="020B0604030504040204" pitchFamily="34" charset="0"/>
                <a:ea typeface="Verdana" panose="020B0604030504040204" pitchFamily="34" charset="0"/>
                <a:cs typeface="Verdana" panose="020B0604030504040204" pitchFamily="34" charset="0"/>
              </a:rPr>
              <a:t>компаній</a:t>
            </a:r>
            <a:r>
              <a:rPr lang="ru-RU"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rgbClr val="0070C0"/>
                </a:solidFill>
                <a:latin typeface="Verdana" panose="020B0604030504040204" pitchFamily="34" charset="0"/>
                <a:ea typeface="Verdana" panose="020B0604030504040204" pitchFamily="34" charset="0"/>
                <a:cs typeface="Verdana" panose="020B0604030504040204" pitchFamily="34" charset="0"/>
              </a:rPr>
              <a:t>які</a:t>
            </a:r>
            <a:r>
              <a:rPr lang="ru-RU"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rgbClr val="0070C0"/>
                </a:solidFill>
                <a:latin typeface="Verdana" panose="020B0604030504040204" pitchFamily="34" charset="0"/>
                <a:ea typeface="Verdana" panose="020B0604030504040204" pitchFamily="34" charset="0"/>
                <a:cs typeface="Verdana" panose="020B0604030504040204" pitchFamily="34" charset="0"/>
              </a:rPr>
              <a:t>мають</a:t>
            </a:r>
            <a:r>
              <a:rPr lang="ru-RU"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br>
              <a:rPr lang="ru-RU" b="1" dirty="0">
                <a:solidFill>
                  <a:srgbClr val="0070C0"/>
                </a:solidFill>
                <a:latin typeface="Verdana" panose="020B0604030504040204" pitchFamily="34" charset="0"/>
                <a:ea typeface="Verdana" panose="020B0604030504040204" pitchFamily="34" charset="0"/>
                <a:cs typeface="Verdana" panose="020B0604030504040204" pitchFamily="34" charset="0"/>
              </a:rPr>
            </a:br>
            <a:r>
              <a:rPr lang="ru-RU" b="1" dirty="0" err="1">
                <a:solidFill>
                  <a:srgbClr val="0070C0"/>
                </a:solidFill>
                <a:latin typeface="Verdana" panose="020B0604030504040204" pitchFamily="34" charset="0"/>
                <a:ea typeface="Verdana" panose="020B0604030504040204" pitchFamily="34" charset="0"/>
                <a:cs typeface="Verdana" panose="020B0604030504040204" pitchFamily="34" charset="0"/>
              </a:rPr>
              <a:t>україно-німецькі</a:t>
            </a:r>
            <a:r>
              <a:rPr lang="ru-RU"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br>
              <a:rPr lang="ru-RU" b="1" dirty="0">
                <a:solidFill>
                  <a:srgbClr val="0070C0"/>
                </a:solidFill>
                <a:latin typeface="Verdana" panose="020B0604030504040204" pitchFamily="34" charset="0"/>
                <a:ea typeface="Verdana" panose="020B0604030504040204" pitchFamily="34" charset="0"/>
                <a:cs typeface="Verdana" panose="020B0604030504040204" pitchFamily="34" charset="0"/>
              </a:rPr>
            </a:br>
            <a:r>
              <a:rPr lang="ru-RU" b="1" dirty="0" err="1">
                <a:solidFill>
                  <a:srgbClr val="0070C0"/>
                </a:solidFill>
                <a:latin typeface="Verdana" panose="020B0604030504040204" pitchFamily="34" charset="0"/>
                <a:ea typeface="Verdana" panose="020B0604030504040204" pitchFamily="34" charset="0"/>
                <a:cs typeface="Verdana" panose="020B0604030504040204" pitchFamily="34" charset="0"/>
              </a:rPr>
              <a:t>економічні</a:t>
            </a:r>
            <a:r>
              <a:rPr lang="ru-RU"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rgbClr val="0070C0"/>
                </a:solidFill>
                <a:latin typeface="Verdana" panose="020B0604030504040204" pitchFamily="34" charset="0"/>
                <a:ea typeface="Verdana" panose="020B0604030504040204" pitchFamily="34" charset="0"/>
                <a:cs typeface="Verdana" panose="020B0604030504040204" pitchFamily="34" charset="0"/>
              </a:rPr>
              <a:t>відносини</a:t>
            </a:r>
            <a:endParaRPr lang="ru-RU"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Прямоугольник 4"/>
          <p:cNvSpPr/>
          <p:nvPr/>
        </p:nvSpPr>
        <p:spPr>
          <a:xfrm>
            <a:off x="3036530" y="1077391"/>
            <a:ext cx="3172663" cy="369332"/>
          </a:xfrm>
          <a:prstGeom prst="rect">
            <a:avLst/>
          </a:prstGeom>
        </p:spPr>
        <p:txBody>
          <a:bodyPr wrap="none">
            <a:spAutoFit/>
          </a:bodyPr>
          <a:lstStyle/>
          <a:p>
            <a:r>
              <a:rPr lang="uk-UA" b="1" dirty="0">
                <a:solidFill>
                  <a:srgbClr val="0070C0"/>
                </a:solidFill>
                <a:latin typeface="Verdana" panose="020B0604030504040204" pitchFamily="34" charset="0"/>
                <a:ea typeface="Verdana" panose="020B0604030504040204" pitchFamily="34" charset="0"/>
                <a:cs typeface="Verdana" panose="020B0604030504040204" pitchFamily="34" charset="0"/>
              </a:rPr>
              <a:t>Наразі в Україні існує </a:t>
            </a:r>
            <a:endParaRPr lang="ru-RU"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930756" y="509885"/>
            <a:ext cx="7898969" cy="461665"/>
          </a:xfrm>
          <a:prstGeom prst="rect">
            <a:avLst/>
          </a:prstGeom>
          <a:noFill/>
        </p:spPr>
        <p:txBody>
          <a:bodyPr wrap="square" rtlCol="0">
            <a:spAutoFit/>
          </a:bodyPr>
          <a:lstStyle/>
          <a:p>
            <a:r>
              <a:rPr lang="uk-UA" sz="2400" b="1" dirty="0">
                <a:solidFill>
                  <a:srgbClr val="A0C814"/>
                </a:solidFill>
                <a:latin typeface="Goethe FF Clan" pitchFamily="34" charset="0"/>
              </a:rPr>
              <a:t> </a:t>
            </a:r>
            <a:r>
              <a:rPr lang="uk-UA" sz="2400" b="1" dirty="0">
                <a:solidFill>
                  <a:srgbClr val="A0C814"/>
                </a:solidFill>
                <a:latin typeface="Verdana" panose="020B0604030504040204" pitchFamily="34" charset="0"/>
                <a:ea typeface="Verdana" panose="020B0604030504040204" pitchFamily="34" charset="0"/>
                <a:cs typeface="Verdana" panose="020B0604030504040204" pitchFamily="34" charset="0"/>
              </a:rPr>
              <a:t>КАР'ЄРА</a:t>
            </a:r>
            <a:endParaRPr lang="ru-RU" sz="2400" b="1" dirty="0">
              <a:solidFill>
                <a:srgbClr val="A0C814"/>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56690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Заголовок 3"/>
          <p:cNvSpPr>
            <a:spLocks noGrp="1"/>
          </p:cNvSpPr>
          <p:nvPr>
            <p:ph type="ctrTitle"/>
          </p:nvPr>
        </p:nvSpPr>
        <p:spPr>
          <a:xfrm>
            <a:off x="406977" y="2303608"/>
            <a:ext cx="7772400" cy="1470025"/>
          </a:xfrm>
        </p:spPr>
        <p:txBody>
          <a:bodyPr>
            <a:normAutofit fontScale="90000"/>
          </a:bodyPr>
          <a:lstStyle/>
          <a:p>
            <a:pPr algn="l"/>
            <a:r>
              <a:rPr lang="ru-RU" b="1" dirty="0">
                <a:solidFill>
                  <a:schemeClr val="bg1"/>
                </a:solidFill>
                <a:latin typeface="Verdana" panose="020B0604030504040204" pitchFamily="34" charset="0"/>
                <a:ea typeface="Verdana" panose="020B0604030504040204" pitchFamily="34" charset="0"/>
                <a:cs typeface="Verdana" panose="020B0604030504040204" pitchFamily="34" charset="0"/>
              </a:rPr>
              <a:t>ЧОМУ ПОТРІБНО ВЧИТИ НІМЕЦЬКУ МОВУ?</a:t>
            </a:r>
            <a:endParaRPr lang="pt-BR"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1" name="Рисунок 2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4769"/>
          <a:stretch/>
        </p:blipFill>
        <p:spPr>
          <a:xfrm rot="10800000" flipH="1" flipV="1">
            <a:off x="12233" y="5363298"/>
            <a:ext cx="4609756" cy="1011245"/>
          </a:xfrm>
          <a:prstGeom prst="rect">
            <a:avLst/>
          </a:prstGeom>
          <a:noFill/>
          <a:ln>
            <a:noFill/>
          </a:ln>
        </p:spPr>
      </p:pic>
      <p:pic>
        <p:nvPicPr>
          <p:cNvPr id="22" name="Рисунок 2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4769"/>
          <a:stretch/>
        </p:blipFill>
        <p:spPr>
          <a:xfrm rot="10800000" flipH="1" flipV="1">
            <a:off x="4685308" y="5363298"/>
            <a:ext cx="4609756" cy="1011245"/>
          </a:xfrm>
          <a:prstGeom prst="rect">
            <a:avLst/>
          </a:prstGeom>
          <a:noFill/>
          <a:ln>
            <a:noFill/>
          </a:ln>
        </p:spPr>
      </p:pic>
    </p:spTree>
    <p:extLst>
      <p:ext uri="{BB962C8B-B14F-4D97-AF65-F5344CB8AC3E}">
        <p14:creationId xmlns:p14="http://schemas.microsoft.com/office/powerpoint/2010/main" val="151389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5078" y="1480272"/>
            <a:ext cx="5646314" cy="4182455"/>
          </a:xfrm>
          <a:prstGeom prst="rect">
            <a:avLst/>
          </a:prstGeom>
        </p:spPr>
      </p:pic>
      <p:sp>
        <p:nvSpPr>
          <p:cNvPr id="10" name="Скругленная прямоугольная выноска 9"/>
          <p:cNvSpPr/>
          <p:nvPr/>
        </p:nvSpPr>
        <p:spPr>
          <a:xfrm>
            <a:off x="5829054" y="1104415"/>
            <a:ext cx="3178468" cy="3176085"/>
          </a:xfrm>
          <a:prstGeom prst="wedgeRoundRectCallout">
            <a:avLst>
              <a:gd name="adj1" fmla="val -67395"/>
              <a:gd name="adj2" fmla="val -8007"/>
              <a:gd name="adj3" fmla="val 16667"/>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930756" y="509885"/>
            <a:ext cx="7898969" cy="461665"/>
          </a:xfrm>
          <a:prstGeom prst="rect">
            <a:avLst/>
          </a:prstGeom>
          <a:noFill/>
        </p:spPr>
        <p:txBody>
          <a:bodyPr wrap="square" rtlCol="0">
            <a:spAutoFit/>
          </a:bodyPr>
          <a:lstStyle/>
          <a:p>
            <a:r>
              <a:rPr lang="uk-UA" sz="2400" b="1" dirty="0">
                <a:solidFill>
                  <a:srgbClr val="A0C814"/>
                </a:solidFill>
                <a:latin typeface="Goethe FF Clan" pitchFamily="34" charset="0"/>
              </a:rPr>
              <a:t> </a:t>
            </a:r>
            <a:r>
              <a:rPr lang="uk-UA" sz="2400" b="1" dirty="0">
                <a:solidFill>
                  <a:srgbClr val="A0C814"/>
                </a:solidFill>
                <a:latin typeface="Verdana" panose="020B0604030504040204" pitchFamily="34" charset="0"/>
                <a:ea typeface="Verdana" panose="020B0604030504040204" pitchFamily="34" charset="0"/>
                <a:cs typeface="Verdana" panose="020B0604030504040204" pitchFamily="34" charset="0"/>
              </a:rPr>
              <a:t>КАР'ЄРА</a:t>
            </a:r>
            <a:endParaRPr lang="ru-RU" sz="2400" b="1" dirty="0">
              <a:solidFill>
                <a:srgbClr val="A0C814"/>
              </a:solidFill>
              <a:latin typeface="Verdana" panose="020B0604030504040204" pitchFamily="34" charset="0"/>
              <a:ea typeface="Verdana" panose="020B0604030504040204" pitchFamily="34" charset="0"/>
              <a:cs typeface="Verdana" panose="020B0604030504040204" pitchFamily="34" charset="0"/>
            </a:endParaRPr>
          </a:p>
        </p:txBody>
      </p:sp>
      <p:sp>
        <p:nvSpPr>
          <p:cNvPr id="7" name="Прямоугольник 6"/>
          <p:cNvSpPr/>
          <p:nvPr/>
        </p:nvSpPr>
        <p:spPr>
          <a:xfrm>
            <a:off x="9778621" y="976816"/>
            <a:ext cx="4572000" cy="646331"/>
          </a:xfrm>
          <a:prstGeom prst="rect">
            <a:avLst/>
          </a:prstGeom>
        </p:spPr>
        <p:txBody>
          <a:bodyPr>
            <a:spAutoFit/>
          </a:bodyPr>
          <a:lstStyle/>
          <a:p>
            <a:r>
              <a:rPr lang="de-DE" dirty="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a:t>
            </a:r>
            <a:endParaRPr lang="ru-RU" sz="1500" dirty="0">
              <a:solidFill>
                <a:schemeClr val="bg1"/>
              </a:solidFill>
              <a:latin typeface="Goethe FF Clan" pitchFamily="34"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5063" y="263137"/>
            <a:ext cx="1038850" cy="7339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904142" y="1261296"/>
            <a:ext cx="3103380" cy="2862322"/>
          </a:xfrm>
          <a:prstGeom prst="rect">
            <a:avLst/>
          </a:prstGeom>
        </p:spPr>
        <p:txBody>
          <a:bodyPr wrap="square">
            <a:spAutoFit/>
          </a:bodyPr>
          <a:lstStyle/>
          <a:p>
            <a:pPr marL="285750" indent="-285750">
              <a:buClr>
                <a:schemeClr val="bg1"/>
              </a:buClr>
              <a:buFont typeface="Arial" pitchFamily="34" charset="0"/>
              <a:buChar char="•"/>
            </a:pPr>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Спілкування </a:t>
            </a:r>
            <a:b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з партнерами німецькою – </a:t>
            </a:r>
            <a:b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це шлях до успіху</a:t>
            </a:r>
            <a:endParaRPr lang="ru-RU"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Arial" pitchFamily="34" charset="0"/>
              <a:buChar char="•"/>
            </a:pPr>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Великі можливості працевлаштування </a:t>
            </a:r>
            <a:b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в Україні або </a:t>
            </a:r>
            <a:b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за кордоном</a:t>
            </a:r>
            <a:endParaRPr lang="ru-RU"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Arial" pitchFamily="34" charset="0"/>
              <a:buChar char="•"/>
            </a:pPr>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У резюме німецька – це вагомий плюс</a:t>
            </a:r>
            <a:endParaRPr lang="ru-RU"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Рисунок 15"/>
          <p:cNvPicPr>
            <a:picLocks noChangeAspect="1"/>
          </p:cNvPicPr>
          <p:nvPr/>
        </p:nvPicPr>
        <p:blipFill rotWithShape="1">
          <a:blip r:embed="rId5">
            <a:extLst>
              <a:ext uri="{28A0092B-C50C-407E-A947-70E740481C1C}">
                <a14:useLocalDpi xmlns:a14="http://schemas.microsoft.com/office/drawing/2010/main" val="0"/>
              </a:ext>
            </a:extLst>
          </a:blip>
          <a:srcRect t="79120" r="60372"/>
          <a:stretch/>
        </p:blipFill>
        <p:spPr>
          <a:xfrm flipH="1" flipV="1">
            <a:off x="550424" y="5543695"/>
            <a:ext cx="3307522" cy="1011245"/>
          </a:xfrm>
          <a:prstGeom prst="rect">
            <a:avLst/>
          </a:prstGeom>
        </p:spPr>
      </p:pic>
      <p:pic>
        <p:nvPicPr>
          <p:cNvPr id="17" name="Рисунок 16"/>
          <p:cNvPicPr>
            <a:picLocks noChangeAspect="1"/>
          </p:cNvPicPr>
          <p:nvPr/>
        </p:nvPicPr>
        <p:blipFill rotWithShape="1">
          <a:blip r:embed="rId5">
            <a:extLst>
              <a:ext uri="{28A0092B-C50C-407E-A947-70E740481C1C}">
                <a14:useLocalDpi xmlns:a14="http://schemas.microsoft.com/office/drawing/2010/main" val="0"/>
              </a:ext>
            </a:extLst>
          </a:blip>
          <a:srcRect t="79120" r="44769"/>
          <a:stretch/>
        </p:blipFill>
        <p:spPr>
          <a:xfrm flipH="1" flipV="1">
            <a:off x="3906433" y="5543696"/>
            <a:ext cx="4609756" cy="1011245"/>
          </a:xfrm>
          <a:prstGeom prst="rect">
            <a:avLst/>
          </a:prstGeom>
        </p:spPr>
      </p:pic>
    </p:spTree>
    <p:extLst>
      <p:ext uri="{BB962C8B-B14F-4D97-AF65-F5344CB8AC3E}">
        <p14:creationId xmlns:p14="http://schemas.microsoft.com/office/powerpoint/2010/main" val="3289909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Заголовок 3"/>
          <p:cNvSpPr>
            <a:spLocks noGrp="1"/>
          </p:cNvSpPr>
          <p:nvPr>
            <p:ph type="ctrTitle"/>
          </p:nvPr>
        </p:nvSpPr>
        <p:spPr>
          <a:xfrm>
            <a:off x="408711" y="2322080"/>
            <a:ext cx="8678286" cy="1470025"/>
          </a:xfrm>
        </p:spPr>
        <p:txBody>
          <a:bodyPr/>
          <a:lstStyle/>
          <a:p>
            <a:pPr algn="l"/>
            <a:r>
              <a:rPr lang="uk-UA" b="1" dirty="0">
                <a:solidFill>
                  <a:schemeClr val="bg1"/>
                </a:solidFill>
                <a:latin typeface="Verdana" panose="020B0604030504040204" pitchFamily="34" charset="0"/>
                <a:ea typeface="Verdana" panose="020B0604030504040204" pitchFamily="34" charset="0"/>
                <a:cs typeface="Verdana" panose="020B0604030504040204" pitchFamily="34" charset="0"/>
              </a:rPr>
              <a:t>ТА НІМЕЦЬКА – </a:t>
            </a:r>
            <a:br>
              <a:rPr lang="uk-UA"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uk-UA" b="1" dirty="0">
                <a:solidFill>
                  <a:schemeClr val="bg1"/>
                </a:solidFill>
                <a:latin typeface="Verdana" panose="020B0604030504040204" pitchFamily="34" charset="0"/>
                <a:ea typeface="Verdana" panose="020B0604030504040204" pitchFamily="34" charset="0"/>
                <a:cs typeface="Verdana" panose="020B0604030504040204" pitchFamily="34" charset="0"/>
              </a:rPr>
              <a:t>ЦЕ ЩЕ БІЛЬШЕ!</a:t>
            </a:r>
            <a:endParaRPr lang="ru-RU"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1" name="Рисунок 2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4769"/>
          <a:stretch/>
        </p:blipFill>
        <p:spPr>
          <a:xfrm rot="10800000" flipH="1" flipV="1">
            <a:off x="12233" y="5363298"/>
            <a:ext cx="4609756" cy="1011245"/>
          </a:xfrm>
          <a:prstGeom prst="rect">
            <a:avLst/>
          </a:prstGeom>
          <a:noFill/>
          <a:ln>
            <a:noFill/>
          </a:ln>
        </p:spPr>
      </p:pic>
      <p:pic>
        <p:nvPicPr>
          <p:cNvPr id="22" name="Рисунок 2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4769"/>
          <a:stretch/>
        </p:blipFill>
        <p:spPr>
          <a:xfrm rot="10800000" flipH="1" flipV="1">
            <a:off x="4685308" y="5363298"/>
            <a:ext cx="4609756" cy="1011245"/>
          </a:xfrm>
          <a:prstGeom prst="rect">
            <a:avLst/>
          </a:prstGeom>
          <a:noFill/>
          <a:ln>
            <a:noFill/>
          </a:ln>
        </p:spPr>
      </p:pic>
      <p:sp>
        <p:nvSpPr>
          <p:cNvPr id="6" name="Заголовок 3"/>
          <p:cNvSpPr txBox="1">
            <a:spLocks/>
          </p:cNvSpPr>
          <p:nvPr/>
        </p:nvSpPr>
        <p:spPr>
          <a:xfrm>
            <a:off x="316345" y="389327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t-BR" b="1" dirty="0">
              <a:solidFill>
                <a:schemeClr val="bg1"/>
              </a:solidFill>
              <a:latin typeface="Goethe FF Clan" pitchFamily="34" charset="0"/>
            </a:endParaRPr>
          </a:p>
        </p:txBody>
      </p:sp>
      <p:sp>
        <p:nvSpPr>
          <p:cNvPr id="7" name="Заголовок 3"/>
          <p:cNvSpPr txBox="1">
            <a:spLocks/>
          </p:cNvSpPr>
          <p:nvPr/>
        </p:nvSpPr>
        <p:spPr>
          <a:xfrm>
            <a:off x="316345" y="389327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b="1" dirty="0">
              <a:solidFill>
                <a:schemeClr val="bg1"/>
              </a:solidFill>
              <a:latin typeface="Goethe FF Clan" pitchFamily="34" charset="0"/>
            </a:endParaRPr>
          </a:p>
        </p:txBody>
      </p:sp>
      <p:sp>
        <p:nvSpPr>
          <p:cNvPr id="8" name="Заголовок 3"/>
          <p:cNvSpPr txBox="1">
            <a:spLocks/>
          </p:cNvSpPr>
          <p:nvPr/>
        </p:nvSpPr>
        <p:spPr>
          <a:xfrm>
            <a:off x="565727" y="389327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b="1" dirty="0">
              <a:solidFill>
                <a:schemeClr val="bg1"/>
              </a:solidFill>
              <a:latin typeface="Goethe FF Clan" pitchFamily="34" charset="0"/>
            </a:endParaRPr>
          </a:p>
        </p:txBody>
      </p:sp>
      <p:sp>
        <p:nvSpPr>
          <p:cNvPr id="9" name="Заголовок 1"/>
          <p:cNvSpPr txBox="1">
            <a:spLocks/>
          </p:cNvSpPr>
          <p:nvPr/>
        </p:nvSpPr>
        <p:spPr>
          <a:xfrm>
            <a:off x="565727" y="420860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b="1" dirty="0">
              <a:solidFill>
                <a:schemeClr val="bg1"/>
              </a:solidFill>
              <a:latin typeface="Goethe FF Clan" pitchFamily="34" charset="0"/>
            </a:endParaRPr>
          </a:p>
        </p:txBody>
      </p:sp>
    </p:spTree>
    <p:extLst>
      <p:ext uri="{BB962C8B-B14F-4D97-AF65-F5344CB8AC3E}">
        <p14:creationId xmlns:p14="http://schemas.microsoft.com/office/powerpoint/2010/main" val="2294566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310430" y="-48312"/>
            <a:ext cx="9454429" cy="7284988"/>
            <a:chOff x="-310430" y="-48312"/>
            <a:chExt cx="9454429" cy="7284988"/>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3480"/>
            <a:stretch/>
          </p:blipFill>
          <p:spPr>
            <a:xfrm>
              <a:off x="-310430" y="-48312"/>
              <a:ext cx="9454429" cy="7284988"/>
            </a:xfrm>
            <a:prstGeom prst="rect">
              <a:avLst/>
            </a:prstGeom>
          </p:spPr>
        </p:pic>
        <p:sp>
          <p:nvSpPr>
            <p:cNvPr id="10" name="Скругленная прямоугольная выноска 9"/>
            <p:cNvSpPr/>
            <p:nvPr/>
          </p:nvSpPr>
          <p:spPr>
            <a:xfrm>
              <a:off x="249382" y="240147"/>
              <a:ext cx="5796576" cy="443345"/>
            </a:xfrm>
            <a:prstGeom prst="wedgeRoundRectCallout">
              <a:avLst>
                <a:gd name="adj1" fmla="val 8052"/>
                <a:gd name="adj2" fmla="val 117122"/>
                <a:gd name="adj3" fmla="val 16667"/>
              </a:avLst>
            </a:prstGeom>
            <a:solidFill>
              <a:srgbClr val="B7E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49382" y="258619"/>
              <a:ext cx="5796577" cy="400110"/>
            </a:xfrm>
            <a:prstGeom prst="rect">
              <a:avLst/>
            </a:prstGeom>
          </p:spPr>
          <p:txBody>
            <a:bodyPr wrap="square">
              <a:spAutoFit/>
            </a:bodyPr>
            <a:lstStyle/>
            <a:p>
              <a:pPr algn="ct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НІМЕЧЧИНА</a:t>
              </a:r>
              <a:r>
                <a:rPr lang="ru-RU" sz="2000" dirty="0">
                  <a:latin typeface="Verdana" panose="020B0604030504040204" pitchFamily="34" charset="0"/>
                  <a:ea typeface="Verdana" panose="020B0604030504040204" pitchFamily="34" charset="0"/>
                  <a:cs typeface="Verdana" panose="020B0604030504040204" pitchFamily="34" charset="0"/>
                </a:rPr>
                <a:t> </a:t>
              </a:r>
              <a:r>
                <a:rPr lang="uk-UA" sz="2000" b="1" dirty="0">
                  <a:solidFill>
                    <a:schemeClr val="bg1"/>
                  </a:solidFill>
                  <a:latin typeface="Verdana" panose="020B0604030504040204" pitchFamily="34" charset="0"/>
                  <a:ea typeface="Verdana" panose="020B0604030504040204" pitchFamily="34" charset="0"/>
                  <a:cs typeface="Verdana" panose="020B0604030504040204" pitchFamily="34" charset="0"/>
                </a:rPr>
                <a:t>– ЦЕ СПОРТИВНА НАЦІЯ</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804998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10614" y="440061"/>
            <a:ext cx="7898969" cy="830997"/>
          </a:xfrm>
          <a:prstGeom prst="rect">
            <a:avLst/>
          </a:prstGeom>
          <a:noFill/>
        </p:spPr>
        <p:txBody>
          <a:bodyPr wrap="square" rtlCol="0">
            <a:spAutoFit/>
          </a:bodyPr>
          <a:lstStyle/>
          <a:p>
            <a:r>
              <a:rPr lang="uk-UA" sz="2400" b="1" dirty="0">
                <a:solidFill>
                  <a:schemeClr val="accent6">
                    <a:lumMod val="75000"/>
                  </a:schemeClr>
                </a:solidFill>
                <a:latin typeface="Goethe FF Clan" pitchFamily="34" charset="0"/>
              </a:rPr>
              <a:t> </a:t>
            </a:r>
            <a:r>
              <a:rPr lang="uk-UA"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НІМЕЦЬКА – ЦЕ</a:t>
            </a:r>
            <a:endPar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ru-RU" sz="2400" b="1" dirty="0" smtClean="0">
                <a:solidFill>
                  <a:schemeClr val="accent6">
                    <a:lumMod val="75000"/>
                  </a:schemeClr>
                </a:solidFill>
                <a:latin typeface="Goethe FF Clan" pitchFamily="34" charset="0"/>
              </a:rPr>
              <a:t>                         </a:t>
            </a:r>
            <a:endParaRPr lang="ru-RU" sz="2400" b="1" dirty="0">
              <a:solidFill>
                <a:schemeClr val="accent6">
                  <a:lumMod val="75000"/>
                </a:schemeClr>
              </a:solidFill>
              <a:latin typeface="Goethe FF Clan"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5063" y="263137"/>
            <a:ext cx="1038850" cy="733947"/>
          </a:xfrm>
          <a:prstGeom prst="rect">
            <a:avLst/>
          </a:prstGeom>
          <a:noFill/>
          <a:extLst>
            <a:ext uri="{909E8E84-426E-40DD-AFC4-6F175D3DCCD1}">
              <a14:hiddenFill xmlns:a14="http://schemas.microsoft.com/office/drawing/2010/main">
                <a:solidFill>
                  <a:srgbClr val="FFFFFF"/>
                </a:solidFill>
              </a14:hiddenFill>
            </a:ext>
          </a:extLst>
        </p:spPr>
      </p:pic>
      <p:pic>
        <p:nvPicPr>
          <p:cNvPr id="22" name="Рисунок 21"/>
          <p:cNvPicPr>
            <a:picLocks noChangeAspect="1"/>
          </p:cNvPicPr>
          <p:nvPr/>
        </p:nvPicPr>
        <p:blipFill rotWithShape="1">
          <a:blip r:embed="rId4">
            <a:extLst>
              <a:ext uri="{28A0092B-C50C-407E-A947-70E740481C1C}">
                <a14:useLocalDpi xmlns:a14="http://schemas.microsoft.com/office/drawing/2010/main" val="0"/>
              </a:ext>
            </a:extLst>
          </a:blip>
          <a:srcRect t="79120" r="60372"/>
          <a:stretch/>
        </p:blipFill>
        <p:spPr>
          <a:xfrm flipH="1" flipV="1">
            <a:off x="550424" y="5543695"/>
            <a:ext cx="3307522" cy="1011245"/>
          </a:xfrm>
          <a:prstGeom prst="rect">
            <a:avLst/>
          </a:prstGeom>
        </p:spPr>
      </p:pic>
      <p:pic>
        <p:nvPicPr>
          <p:cNvPr id="23" name="Рисунок 22"/>
          <p:cNvPicPr>
            <a:picLocks noChangeAspect="1"/>
          </p:cNvPicPr>
          <p:nvPr/>
        </p:nvPicPr>
        <p:blipFill rotWithShape="1">
          <a:blip r:embed="rId4">
            <a:extLst>
              <a:ext uri="{28A0092B-C50C-407E-A947-70E740481C1C}">
                <a14:useLocalDpi xmlns:a14="http://schemas.microsoft.com/office/drawing/2010/main" val="0"/>
              </a:ext>
            </a:extLst>
          </a:blip>
          <a:srcRect t="79120" r="44769"/>
          <a:stretch/>
        </p:blipFill>
        <p:spPr>
          <a:xfrm flipH="1" flipV="1">
            <a:off x="3906433" y="5543696"/>
            <a:ext cx="4609756" cy="1011245"/>
          </a:xfrm>
          <a:prstGeom prst="rect">
            <a:avLst/>
          </a:prstGeom>
        </p:spPr>
      </p:pic>
      <p:grpSp>
        <p:nvGrpSpPr>
          <p:cNvPr id="3" name="Gruppieren 2"/>
          <p:cNvGrpSpPr/>
          <p:nvPr/>
        </p:nvGrpSpPr>
        <p:grpSpPr>
          <a:xfrm>
            <a:off x="707454" y="1100687"/>
            <a:ext cx="8064026" cy="4347067"/>
            <a:chOff x="639707" y="1025528"/>
            <a:chExt cx="8064026" cy="4347067"/>
          </a:xfrm>
        </p:grpSpPr>
        <p:sp>
          <p:nvSpPr>
            <p:cNvPr id="5" name="Прямоугольник 4"/>
            <p:cNvSpPr/>
            <p:nvPr/>
          </p:nvSpPr>
          <p:spPr>
            <a:xfrm>
              <a:off x="4653272" y="1188962"/>
              <a:ext cx="3392453" cy="1477328"/>
            </a:xfrm>
            <a:prstGeom prst="rect">
              <a:avLst/>
            </a:prstGeom>
          </p:spPr>
          <p:txBody>
            <a:bodyPr wrap="square">
              <a:spAutoFit/>
            </a:bodyPr>
            <a:lstStyle/>
            <a:p>
              <a:pPr algn="ctr"/>
              <a:r>
                <a:rPr lang="uk-UA"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Футбольна </a:t>
              </a:r>
              <a:r>
                <a:rPr lang="uk-UA"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пристрасть</a:t>
              </a:r>
              <a:r>
                <a:rPr lang="uk-UA"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любов </a:t>
              </a:r>
              <a:r>
                <a:rPr lang="uk-UA"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до літератури, захоплення музикою та насолода від унікальної архітектури!</a:t>
              </a:r>
              <a:endParaRPr lang="x-none"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88" y="3626485"/>
              <a:ext cx="2628205" cy="1711846"/>
            </a:xfrm>
            <a:prstGeom prst="ellipse">
              <a:avLst/>
            </a:prstGeom>
            <a:ln w="57150">
              <a:solidFill>
                <a:srgbClr val="92D050"/>
              </a:solidFill>
            </a:ln>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39707" y="1025528"/>
              <a:ext cx="3546626" cy="2363493"/>
            </a:xfrm>
            <a:prstGeom prst="ellipse">
              <a:avLst/>
            </a:prstGeom>
            <a:ln w="57150">
              <a:solidFill>
                <a:srgbClr val="92D050"/>
              </a:solidFill>
            </a:ln>
            <a:effectLst/>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e/ed/Germany_and_Argentina_face_off_in_the_final_of_the_World_Cup_2014_-2014-07-13_%2836%29.jpg/800px-Germany_and_Argentina_face_off_in_the_final_of_the_World_Cup_2014_-2014-07-13_%2836%2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820" b="5670"/>
            <a:stretch/>
          </p:blipFill>
          <p:spPr bwMode="auto">
            <a:xfrm>
              <a:off x="3699621" y="3507832"/>
              <a:ext cx="2392129" cy="1844930"/>
            </a:xfrm>
            <a:prstGeom prst="ellipse">
              <a:avLst/>
            </a:prstGeom>
            <a:ln w="57150">
              <a:solidFill>
                <a:srgbClr val="92D050"/>
              </a:solidFill>
            </a:ln>
            <a:effectLst/>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3/39/Bamberg_Altes_Rathaus_BW_1.JPG/800px-Bamberg_Altes_Rathaus_BW_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348" b="12471"/>
            <a:stretch/>
          </p:blipFill>
          <p:spPr bwMode="auto">
            <a:xfrm>
              <a:off x="6598041" y="2901149"/>
              <a:ext cx="2105692" cy="2471446"/>
            </a:xfrm>
            <a:prstGeom prst="ellipse">
              <a:avLst/>
            </a:prstGeom>
            <a:ln w="57150">
              <a:solidFill>
                <a:srgbClr val="92D050"/>
              </a:solid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078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38289" y="509885"/>
            <a:ext cx="7898969" cy="830997"/>
          </a:xfrm>
          <a:prstGeom prst="rect">
            <a:avLst/>
          </a:prstGeom>
          <a:noFill/>
        </p:spPr>
        <p:txBody>
          <a:bodyPr wrap="square" rtlCol="0">
            <a:spAutoFit/>
          </a:bodyPr>
          <a:lstStyle/>
          <a:p>
            <a:r>
              <a:rPr lang="uk-UA"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НІМЕЦЬКА – ЦЕ</a:t>
            </a:r>
            <a:endPar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ru-RU" sz="2400" b="1" dirty="0">
              <a:solidFill>
                <a:schemeClr val="accent6">
                  <a:lumMod val="75000"/>
                </a:schemeClr>
              </a:solidFill>
              <a:latin typeface="Goethe FF Clan"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5063" y="263137"/>
            <a:ext cx="1038850" cy="733947"/>
          </a:xfrm>
          <a:prstGeom prst="rect">
            <a:avLst/>
          </a:prstGeom>
          <a:noFill/>
          <a:extLst>
            <a:ext uri="{909E8E84-426E-40DD-AFC4-6F175D3DCCD1}">
              <a14:hiddenFill xmlns:a14="http://schemas.microsoft.com/office/drawing/2010/main">
                <a:solidFill>
                  <a:srgbClr val="FFFFFF"/>
                </a:solidFill>
              </a14:hiddenFill>
            </a:ext>
          </a:extLst>
        </p:spPr>
      </p:pic>
      <p:pic>
        <p:nvPicPr>
          <p:cNvPr id="22" name="Рисунок 21"/>
          <p:cNvPicPr>
            <a:picLocks noChangeAspect="1"/>
          </p:cNvPicPr>
          <p:nvPr/>
        </p:nvPicPr>
        <p:blipFill rotWithShape="1">
          <a:blip r:embed="rId4">
            <a:extLst>
              <a:ext uri="{28A0092B-C50C-407E-A947-70E740481C1C}">
                <a14:useLocalDpi xmlns:a14="http://schemas.microsoft.com/office/drawing/2010/main" val="0"/>
              </a:ext>
            </a:extLst>
          </a:blip>
          <a:srcRect t="79120" r="60372"/>
          <a:stretch/>
        </p:blipFill>
        <p:spPr>
          <a:xfrm flipH="1" flipV="1">
            <a:off x="550424" y="5543695"/>
            <a:ext cx="3307522" cy="1011245"/>
          </a:xfrm>
          <a:prstGeom prst="rect">
            <a:avLst/>
          </a:prstGeom>
        </p:spPr>
      </p:pic>
      <p:pic>
        <p:nvPicPr>
          <p:cNvPr id="23" name="Рисунок 22"/>
          <p:cNvPicPr>
            <a:picLocks noChangeAspect="1"/>
          </p:cNvPicPr>
          <p:nvPr/>
        </p:nvPicPr>
        <p:blipFill rotWithShape="1">
          <a:blip r:embed="rId4">
            <a:extLst>
              <a:ext uri="{28A0092B-C50C-407E-A947-70E740481C1C}">
                <a14:useLocalDpi xmlns:a14="http://schemas.microsoft.com/office/drawing/2010/main" val="0"/>
              </a:ext>
            </a:extLst>
          </a:blip>
          <a:srcRect t="79120" r="44769"/>
          <a:stretch/>
        </p:blipFill>
        <p:spPr>
          <a:xfrm flipH="1" flipV="1">
            <a:off x="3906433" y="5543696"/>
            <a:ext cx="4609756" cy="1011245"/>
          </a:xfrm>
          <a:prstGeom prst="rect">
            <a:avLst/>
          </a:prstGeom>
        </p:spPr>
      </p:pic>
      <p:grpSp>
        <p:nvGrpSpPr>
          <p:cNvPr id="8" name="Gruppieren 7"/>
          <p:cNvGrpSpPr/>
          <p:nvPr/>
        </p:nvGrpSpPr>
        <p:grpSpPr>
          <a:xfrm>
            <a:off x="-653079" y="603216"/>
            <a:ext cx="10182017" cy="5223362"/>
            <a:chOff x="-653079" y="603216"/>
            <a:chExt cx="10182017" cy="5223362"/>
          </a:xfrm>
        </p:grpSpPr>
        <p:sp>
          <p:nvSpPr>
            <p:cNvPr id="3" name="Прямоугольник 2"/>
            <p:cNvSpPr/>
            <p:nvPr/>
          </p:nvSpPr>
          <p:spPr>
            <a:xfrm>
              <a:off x="-168017" y="997084"/>
              <a:ext cx="7416542" cy="369332"/>
            </a:xfrm>
            <a:prstGeom prst="rect">
              <a:avLst/>
            </a:prstGeom>
          </p:spPr>
          <p:txBody>
            <a:bodyPr wrap="square">
              <a:spAutoFit/>
            </a:bodyPr>
            <a:lstStyle/>
            <a:p>
              <a:pPr lvl="1"/>
              <a:r>
                <a:rPr lang="ru-RU" b="1" dirty="0" err="1">
                  <a:solidFill>
                    <a:srgbClr val="A0C814"/>
                  </a:solidFill>
                  <a:latin typeface="Verdana" panose="020B0604030504040204" pitchFamily="34" charset="0"/>
                  <a:ea typeface="Verdana" panose="020B0604030504040204" pitchFamily="34" charset="0"/>
                  <a:cs typeface="Verdana" panose="020B0604030504040204" pitchFamily="34" charset="0"/>
                </a:rPr>
                <a:t>Культурне</a:t>
              </a:r>
              <a:r>
                <a:rPr lang="ru-RU" b="1" dirty="0">
                  <a:solidFill>
                    <a:srgbClr val="A0C814"/>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rgbClr val="A0C814"/>
                  </a:solidFill>
                  <a:latin typeface="Verdana" panose="020B0604030504040204" pitchFamily="34" charset="0"/>
                  <a:ea typeface="Verdana" panose="020B0604030504040204" pitchFamily="34" charset="0"/>
                  <a:cs typeface="Verdana" panose="020B0604030504040204" pitchFamily="34" charset="0"/>
                </a:rPr>
                <a:t>розуміння</a:t>
              </a:r>
              <a:r>
                <a:rPr lang="ru-RU" b="1" dirty="0">
                  <a:solidFill>
                    <a:srgbClr val="A0C814"/>
                  </a:solidFill>
                  <a:latin typeface="Verdana" panose="020B0604030504040204" pitchFamily="34" charset="0"/>
                  <a:ea typeface="Verdana" panose="020B0604030504040204" pitchFamily="34" charset="0"/>
                  <a:cs typeface="Verdana" panose="020B0604030504040204" pitchFamily="34" charset="0"/>
                </a:rPr>
                <a:t> укладу </a:t>
              </a:r>
              <a:r>
                <a:rPr lang="ru-RU" b="1" dirty="0" err="1">
                  <a:solidFill>
                    <a:srgbClr val="A0C814"/>
                  </a:solidFill>
                  <a:latin typeface="Verdana" panose="020B0604030504040204" pitchFamily="34" charset="0"/>
                  <a:ea typeface="Verdana" panose="020B0604030504040204" pitchFamily="34" charset="0"/>
                  <a:cs typeface="Verdana" panose="020B0604030504040204" pitchFamily="34" charset="0"/>
                </a:rPr>
                <a:t>життя</a:t>
              </a:r>
              <a:r>
                <a:rPr lang="ru-RU" b="1" dirty="0">
                  <a:solidFill>
                    <a:srgbClr val="A0C814"/>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rgbClr val="A0C814"/>
                  </a:solidFill>
                  <a:latin typeface="Verdana" panose="020B0604030504040204" pitchFamily="34" charset="0"/>
                  <a:ea typeface="Verdana" panose="020B0604030504040204" pitchFamily="34" charset="0"/>
                  <a:cs typeface="Verdana" panose="020B0604030504040204" pitchFamily="34" charset="0"/>
                </a:rPr>
                <a:t>інших</a:t>
              </a:r>
              <a:r>
                <a:rPr lang="ru-RU" b="1" dirty="0">
                  <a:solidFill>
                    <a:srgbClr val="A0C814"/>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rgbClr val="A0C814"/>
                  </a:solidFill>
                  <a:latin typeface="Verdana" panose="020B0604030504040204" pitchFamily="34" charset="0"/>
                  <a:ea typeface="Verdana" panose="020B0604030504040204" pitchFamily="34" charset="0"/>
                  <a:cs typeface="Verdana" panose="020B0604030504040204" pitchFamily="34" charset="0"/>
                </a:rPr>
                <a:t>країн</a:t>
              </a:r>
              <a:endParaRPr lang="de-DE" b="1" dirty="0">
                <a:solidFill>
                  <a:srgbClr val="A0C814"/>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E:\Юрий\Гете Изготовление готовых сюжетов\Maket\Презентация\0825\shutterstock_1506080492-[преобразованны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079" y="1090415"/>
              <a:ext cx="10182017" cy="46717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E:\Юрий\Гете Изготовление готовых сюжетов\Maket\Презентация\0825\Kids_presentation_AnimationVideo_Goethe-Institut_AdShotCreative_20200714_2.png"/>
            <p:cNvPicPr>
              <a:picLocks noChangeAspect="1" noChangeArrowheads="1"/>
            </p:cNvPicPr>
            <p:nvPr/>
          </p:nvPicPr>
          <p:blipFill rotWithShape="1">
            <a:blip r:embed="rId6">
              <a:extLst>
                <a:ext uri="{28A0092B-C50C-407E-A947-70E740481C1C}">
                  <a14:useLocalDpi xmlns:a14="http://schemas.microsoft.com/office/drawing/2010/main" val="0"/>
                </a:ext>
              </a:extLst>
            </a:blip>
            <a:srcRect l="71144"/>
            <a:stretch/>
          </p:blipFill>
          <p:spPr bwMode="auto">
            <a:xfrm>
              <a:off x="7248525" y="603216"/>
              <a:ext cx="2034754" cy="52233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Юрий\Гете Изготовление готовых сюжетов\Maket\Презентация\0825\Kids_presentation_AnimationVideo_Goethe-Institut_AdShotCreative_20200714_2.png"/>
            <p:cNvPicPr>
              <a:picLocks noChangeAspect="1" noChangeArrowheads="1"/>
            </p:cNvPicPr>
            <p:nvPr/>
          </p:nvPicPr>
          <p:blipFill rotWithShape="1">
            <a:blip r:embed="rId6">
              <a:extLst>
                <a:ext uri="{28A0092B-C50C-407E-A947-70E740481C1C}">
                  <a14:useLocalDpi xmlns:a14="http://schemas.microsoft.com/office/drawing/2010/main" val="0"/>
                </a:ext>
              </a:extLst>
            </a:blip>
            <a:srcRect r="68868"/>
            <a:stretch/>
          </p:blipFill>
          <p:spPr bwMode="auto">
            <a:xfrm>
              <a:off x="-59874" y="603216"/>
              <a:ext cx="2195317" cy="52233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1921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186018"/>
            <a:ext cx="9007522" cy="6671982"/>
            <a:chOff x="0" y="186018"/>
            <a:chExt cx="9007522" cy="6671982"/>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12626" t="-6265" r="-16012" b="-11545"/>
            <a:stretch/>
          </p:blipFill>
          <p:spPr>
            <a:xfrm>
              <a:off x="4244755" y="186018"/>
              <a:ext cx="991373" cy="1459521"/>
            </a:xfrm>
            <a:prstGeom prst="rect">
              <a:avLst/>
            </a:prstGeom>
          </p:spPr>
        </p:pic>
        <p:sp>
          <p:nvSpPr>
            <p:cNvPr id="4" name="Прямоугольник 3"/>
            <p:cNvSpPr/>
            <p:nvPr/>
          </p:nvSpPr>
          <p:spPr>
            <a:xfrm>
              <a:off x="588562" y="1607439"/>
              <a:ext cx="8303758" cy="1200329"/>
            </a:xfrm>
            <a:prstGeom prst="rect">
              <a:avLst/>
            </a:prstGeom>
          </p:spPr>
          <p:txBody>
            <a:bodyPr wrap="square">
              <a:spAutoFit/>
            </a:bodyPr>
            <a:lstStyle/>
            <a:p>
              <a:pPr algn="ctr"/>
              <a:r>
                <a:rPr lang="ru-RU" sz="2400" b="1" dirty="0" err="1">
                  <a:solidFill>
                    <a:srgbClr val="EB6400"/>
                  </a:solidFill>
                  <a:latin typeface="Verdana" panose="020B0604030504040204" pitchFamily="34" charset="0"/>
                  <a:ea typeface="Verdana" panose="020B0604030504040204" pitchFamily="34" charset="0"/>
                  <a:cs typeface="Verdana" panose="020B0604030504040204" pitchFamily="34" charset="0"/>
                </a:rPr>
                <a:t>Німецька</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 – </a:t>
              </a:r>
              <a:r>
                <a:rPr lang="ru-RU" sz="2400" b="1" dirty="0" err="1">
                  <a:solidFill>
                    <a:srgbClr val="EB6400"/>
                  </a:solidFill>
                  <a:latin typeface="Verdana" panose="020B0604030504040204" pitchFamily="34" charset="0"/>
                  <a:ea typeface="Verdana" panose="020B0604030504040204" pitchFamily="34" charset="0"/>
                  <a:cs typeface="Verdana" panose="020B0604030504040204" pitchFamily="34" charset="0"/>
                </a:rPr>
                <a:t>міцна</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 дружба </a:t>
              </a:r>
              <a:b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br>
              <a:r>
                <a:rPr lang="ru-RU" sz="2400" b="1" dirty="0" err="1">
                  <a:solidFill>
                    <a:srgbClr val="EB6400"/>
                  </a:solidFill>
                  <a:latin typeface="Verdana" panose="020B0604030504040204" pitchFamily="34" charset="0"/>
                  <a:ea typeface="Verdana" panose="020B0604030504040204" pitchFamily="34" charset="0"/>
                  <a:cs typeface="Verdana" panose="020B0604030504040204" pitchFamily="34" charset="0"/>
                </a:rPr>
                <a:t>зі</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 </a:t>
              </a:r>
              <a:r>
                <a:rPr lang="ru-RU" sz="2400" b="1" dirty="0" err="1">
                  <a:solidFill>
                    <a:srgbClr val="EB6400"/>
                  </a:solidFill>
                  <a:latin typeface="Verdana" panose="020B0604030504040204" pitchFamily="34" charset="0"/>
                  <a:ea typeface="Verdana" panose="020B0604030504040204" pitchFamily="34" charset="0"/>
                  <a:cs typeface="Verdana" panose="020B0604030504040204" pitchFamily="34" charset="0"/>
                </a:rPr>
                <a:t>школи</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 до </a:t>
              </a:r>
              <a:r>
                <a:rPr lang="ru-RU" sz="2400" b="1" dirty="0" err="1">
                  <a:solidFill>
                    <a:srgbClr val="EB6400"/>
                  </a:solidFill>
                  <a:latin typeface="Verdana" panose="020B0604030504040204" pitchFamily="34" charset="0"/>
                  <a:ea typeface="Verdana" panose="020B0604030504040204" pitchFamily="34" charset="0"/>
                  <a:cs typeface="Verdana" panose="020B0604030504040204" pitchFamily="34" charset="0"/>
                </a:rPr>
                <a:t>кар’єрних</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 </a:t>
              </a:r>
              <a:r>
                <a:rPr lang="ru-RU" sz="2400" b="1" dirty="0" err="1">
                  <a:solidFill>
                    <a:srgbClr val="EB6400"/>
                  </a:solidFill>
                  <a:latin typeface="Verdana" panose="020B0604030504040204" pitchFamily="34" charset="0"/>
                  <a:ea typeface="Verdana" panose="020B0604030504040204" pitchFamily="34" charset="0"/>
                  <a:cs typeface="Verdana" panose="020B0604030504040204" pitchFamily="34" charset="0"/>
                </a:rPr>
                <a:t>звершень</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
              </a:r>
              <a:b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br>
              <a:endPar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Grafik 6"/>
            <p:cNvPicPr>
              <a:picLocks noChangeAspect="1"/>
            </p:cNvPicPr>
            <p:nvPr/>
          </p:nvPicPr>
          <p:blipFill rotWithShape="1">
            <a:blip r:embed="rId4"/>
            <a:srcRect l="19644" t="15920" r="9318" b="-298"/>
            <a:stretch/>
          </p:blipFill>
          <p:spPr>
            <a:xfrm>
              <a:off x="0" y="2456597"/>
              <a:ext cx="9007522" cy="4401403"/>
            </a:xfrm>
            <a:prstGeom prst="rect">
              <a:avLst/>
            </a:prstGeom>
          </p:spPr>
        </p:pic>
      </p:grpSp>
    </p:spTree>
    <p:extLst>
      <p:ext uri="{BB962C8B-B14F-4D97-AF65-F5344CB8AC3E}">
        <p14:creationId xmlns:p14="http://schemas.microsoft.com/office/powerpoint/2010/main" val="166247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uk-UA" b="1" dirty="0" smtClean="0">
                <a:solidFill>
                  <a:srgbClr val="A0C814"/>
                </a:solidFill>
                <a:latin typeface="Verdana" panose="020B0604030504040204" pitchFamily="34" charset="0"/>
                <a:ea typeface="Verdana" panose="020B0604030504040204" pitchFamily="34" charset="0"/>
                <a:cs typeface="Verdana" panose="020B0604030504040204" pitchFamily="34" charset="0"/>
              </a:rPr>
              <a:t>ПОСИЛАННЯ</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normAutofit/>
          </a:bodyPr>
          <a:lstStyle/>
          <a:p>
            <a:pPr marL="228600" indent="-228600">
              <a:buFont typeface="+mj-lt"/>
              <a:buAutoNum type="arabicPeriod"/>
            </a:pPr>
            <a:r>
              <a:rPr lang="uk-UA" sz="1200" dirty="0" smtClean="0">
                <a:latin typeface="Verdana" panose="020B0604030504040204" pitchFamily="34" charset="0"/>
                <a:ea typeface="Verdana" panose="020B0604030504040204" pitchFamily="34" charset="0"/>
                <a:cs typeface="Verdana" panose="020B0604030504040204" pitchFamily="34" charset="0"/>
              </a:rPr>
              <a:t>Слайд 2</a:t>
            </a:r>
            <a:r>
              <a:rPr lang="de-DE" sz="1200" dirty="0" smtClean="0">
                <a:latin typeface="Verdana" panose="020B0604030504040204" pitchFamily="34" charset="0"/>
                <a:ea typeface="Verdana" panose="020B0604030504040204" pitchFamily="34" charset="0"/>
                <a:cs typeface="Verdana" panose="020B0604030504040204" pitchFamily="34" charset="0"/>
              </a:rPr>
              <a:t>3</a:t>
            </a:r>
            <a:r>
              <a:rPr lang="uk-UA" sz="1200" dirty="0" smtClean="0">
                <a:latin typeface="Verdana" panose="020B0604030504040204" pitchFamily="34" charset="0"/>
                <a:ea typeface="Verdana" panose="020B0604030504040204" pitchFamily="34" charset="0"/>
                <a:cs typeface="Verdana" panose="020B0604030504040204" pitchFamily="34" charset="0"/>
              </a:rPr>
              <a:t>: фото</a:t>
            </a:r>
            <a:r>
              <a:rPr lang="pt-BR" sz="1200" dirty="0" smtClean="0">
                <a:latin typeface="Verdana" panose="020B0604030504040204" pitchFamily="34" charset="0"/>
                <a:ea typeface="Verdana" panose="020B0604030504040204" pitchFamily="34" charset="0"/>
                <a:cs typeface="Verdana" panose="020B0604030504040204" pitchFamily="34" charset="0"/>
              </a:rPr>
              <a:t> </a:t>
            </a:r>
            <a:r>
              <a:rPr lang="pt-BR" sz="1200" dirty="0">
                <a:latin typeface="Verdana" panose="020B0604030504040204" pitchFamily="34" charset="0"/>
                <a:ea typeface="Verdana" panose="020B0604030504040204" pitchFamily="34" charset="0"/>
                <a:cs typeface="Verdana" panose="020B0604030504040204" pitchFamily="34" charset="0"/>
              </a:rPr>
              <a:t>Danilo Borges/copa2014.gov.br Licença Creative Commons Atribuição 3.0 Brasil - </a:t>
            </a:r>
            <a:r>
              <a:rPr lang="pt-BR" sz="1200" dirty="0">
                <a:latin typeface="Verdana" panose="020B0604030504040204" pitchFamily="34" charset="0"/>
                <a:ea typeface="Verdana" panose="020B0604030504040204" pitchFamily="34" charset="0"/>
                <a:cs typeface="Verdana" panose="020B0604030504040204" pitchFamily="34" charset="0"/>
                <a:hlinkClick r:id="rId3"/>
              </a:rPr>
              <a:t>http://</a:t>
            </a:r>
            <a:r>
              <a:rPr lang="pt-BR" sz="1200" dirty="0" smtClean="0">
                <a:latin typeface="Verdana" panose="020B0604030504040204" pitchFamily="34" charset="0"/>
                <a:ea typeface="Verdana" panose="020B0604030504040204" pitchFamily="34" charset="0"/>
                <a:cs typeface="Verdana" panose="020B0604030504040204" pitchFamily="34" charset="0"/>
                <a:hlinkClick r:id="rId3"/>
              </a:rPr>
              <a:t>www.copa2014.gov.br/en/noticia/gotze-scores-decisive-extra-time-strike-earns-germany-fourth-world-cup-titl2</a:t>
            </a:r>
            <a:r>
              <a:rPr lang="uk-UA" sz="1200" dirty="0">
                <a:latin typeface="Verdana" panose="020B0604030504040204" pitchFamily="34" charset="0"/>
                <a:ea typeface="Verdana" panose="020B0604030504040204" pitchFamily="34" charset="0"/>
                <a:cs typeface="Verdana" panose="020B0604030504040204" pitchFamily="34" charset="0"/>
              </a:rPr>
              <a:t>,</a:t>
            </a:r>
            <a:r>
              <a:rPr lang="pt-BR" sz="1200" dirty="0" smtClean="0">
                <a:latin typeface="Verdana" panose="020B0604030504040204" pitchFamily="34" charset="0"/>
                <a:ea typeface="Verdana" panose="020B0604030504040204" pitchFamily="34" charset="0"/>
                <a:cs typeface="Verdana" panose="020B0604030504040204" pitchFamily="34" charset="0"/>
              </a:rPr>
              <a:t> </a:t>
            </a:r>
            <a:r>
              <a:rPr lang="pt-BR" sz="1200" dirty="0">
                <a:latin typeface="Verdana" panose="020B0604030504040204" pitchFamily="34" charset="0"/>
                <a:ea typeface="Verdana" panose="020B0604030504040204" pitchFamily="34" charset="0"/>
                <a:cs typeface="Verdana" panose="020B0604030504040204" pitchFamily="34" charset="0"/>
              </a:rPr>
              <a:t>CC BY 3.0, </a:t>
            </a:r>
            <a:r>
              <a:rPr lang="pt-BR" sz="1200" dirty="0">
                <a:latin typeface="Verdana" panose="020B0604030504040204" pitchFamily="34" charset="0"/>
                <a:ea typeface="Verdana" panose="020B0604030504040204" pitchFamily="34" charset="0"/>
                <a:cs typeface="Verdana" panose="020B0604030504040204" pitchFamily="34" charset="0"/>
                <a:hlinkClick r:id="rId4"/>
              </a:rPr>
              <a:t>https://</a:t>
            </a:r>
            <a:r>
              <a:rPr lang="pt-BR" sz="1200" dirty="0" smtClean="0">
                <a:latin typeface="Verdana" panose="020B0604030504040204" pitchFamily="34" charset="0"/>
                <a:ea typeface="Verdana" panose="020B0604030504040204" pitchFamily="34" charset="0"/>
                <a:cs typeface="Verdana" panose="020B0604030504040204" pitchFamily="34" charset="0"/>
                <a:hlinkClick r:id="rId4"/>
              </a:rPr>
              <a:t>commons.wikimedia.org/w/index.php?curid=33984369</a:t>
            </a:r>
            <a:r>
              <a:rPr lang="uk-UA" sz="12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uk-UA" sz="12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AutoNum type="arabicPeriod" startAt="2"/>
            </a:pPr>
            <a:r>
              <a:rPr lang="uk-UA" sz="1200" dirty="0" smtClean="0">
                <a:latin typeface="Verdana" panose="020B0604030504040204" pitchFamily="34" charset="0"/>
                <a:ea typeface="Verdana" panose="020B0604030504040204" pitchFamily="34" charset="0"/>
                <a:cs typeface="Verdana" panose="020B0604030504040204" pitchFamily="34" charset="0"/>
              </a:rPr>
              <a:t>Слайд 2</a:t>
            </a:r>
            <a:r>
              <a:rPr lang="de-DE" sz="1200" dirty="0" smtClean="0">
                <a:latin typeface="Verdana" panose="020B0604030504040204" pitchFamily="34" charset="0"/>
                <a:ea typeface="Verdana" panose="020B0604030504040204" pitchFamily="34" charset="0"/>
                <a:cs typeface="Verdana" panose="020B0604030504040204" pitchFamily="34" charset="0"/>
              </a:rPr>
              <a:t>3</a:t>
            </a:r>
            <a:r>
              <a:rPr lang="uk-UA" sz="1200" dirty="0" smtClean="0">
                <a:latin typeface="Verdana" panose="020B0604030504040204" pitchFamily="34" charset="0"/>
                <a:ea typeface="Verdana" panose="020B0604030504040204" pitchFamily="34" charset="0"/>
                <a:cs typeface="Verdana" panose="020B0604030504040204" pitchFamily="34" charset="0"/>
              </a:rPr>
              <a:t>: Міська бібліотека м. Штуттгарт </a:t>
            </a:r>
            <a:r>
              <a:rPr lang="de-DE" sz="1200" dirty="0">
                <a:latin typeface="Verdana" panose="020B0604030504040204" pitchFamily="34" charset="0"/>
                <a:ea typeface="Verdana" panose="020B0604030504040204" pitchFamily="34" charset="0"/>
                <a:cs typeface="Verdana" panose="020B0604030504040204" pitchFamily="34" charset="0"/>
                <a:hlinkClick r:id="rId5"/>
              </a:rPr>
              <a:t>https://www.needpix.com/photo/745798</a:t>
            </a:r>
            <a:r>
              <a:rPr lang="de-DE" sz="1200" dirty="0" smtClean="0">
                <a:latin typeface="Verdana" panose="020B0604030504040204" pitchFamily="34" charset="0"/>
                <a:ea typeface="Verdana" panose="020B0604030504040204" pitchFamily="34" charset="0"/>
                <a:cs typeface="Verdana" panose="020B0604030504040204" pitchFamily="34" charset="0"/>
                <a:hlinkClick r:id="rId5"/>
              </a:rPr>
              <a:t>/</a:t>
            </a:r>
            <a:r>
              <a:rPr lang="uk-UA" sz="12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uk-UA" sz="12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AutoNum type="arabicPeriod" startAt="3"/>
            </a:pPr>
            <a:r>
              <a:rPr lang="uk-UA" sz="1200" dirty="0" smtClean="0">
                <a:latin typeface="Verdana" panose="020B0604030504040204" pitchFamily="34" charset="0"/>
                <a:ea typeface="Verdana" panose="020B0604030504040204" pitchFamily="34" charset="0"/>
                <a:cs typeface="Verdana" panose="020B0604030504040204" pitchFamily="34" charset="0"/>
              </a:rPr>
              <a:t>Слайд 2</a:t>
            </a:r>
            <a:r>
              <a:rPr lang="de-DE" sz="1200" dirty="0" smtClean="0">
                <a:latin typeface="Verdana" panose="020B0604030504040204" pitchFamily="34" charset="0"/>
                <a:ea typeface="Verdana" panose="020B0604030504040204" pitchFamily="34" charset="0"/>
                <a:cs typeface="Verdana" panose="020B0604030504040204" pitchFamily="34" charset="0"/>
              </a:rPr>
              <a:t>3</a:t>
            </a:r>
            <a:r>
              <a:rPr lang="uk-UA" sz="1200" dirty="0" smtClean="0">
                <a:latin typeface="Verdana" panose="020B0604030504040204" pitchFamily="34" charset="0"/>
                <a:ea typeface="Verdana" panose="020B0604030504040204" pitchFamily="34" charset="0"/>
                <a:cs typeface="Verdana" panose="020B0604030504040204" pitchFamily="34" charset="0"/>
              </a:rPr>
              <a:t>: Фестиваль електронної музики. Фотограф </a:t>
            </a:r>
            <a:r>
              <a:rPr lang="de-DE" sz="1200" dirty="0">
                <a:latin typeface="Verdana" panose="020B0604030504040204" pitchFamily="34" charset="0"/>
                <a:ea typeface="Verdana" panose="020B0604030504040204" pitchFamily="34" charset="0"/>
                <a:cs typeface="Verdana" panose="020B0604030504040204" pitchFamily="34" charset="0"/>
                <a:hlinkClick r:id="rId6" tooltip="Geh zum Fotostream von Steve Louie"/>
              </a:rPr>
              <a:t>Steve Louie</a:t>
            </a:r>
            <a:r>
              <a:rPr lang="uk-UA" sz="1200" dirty="0">
                <a:latin typeface="Verdana" panose="020B0604030504040204" pitchFamily="34" charset="0"/>
                <a:ea typeface="Verdana" panose="020B0604030504040204" pitchFamily="34" charset="0"/>
                <a:cs typeface="Verdana" panose="020B0604030504040204" pitchFamily="34" charset="0"/>
              </a:rPr>
              <a:t> </a:t>
            </a:r>
            <a:r>
              <a:rPr lang="de-DE" sz="1200" dirty="0" err="1">
                <a:latin typeface="Verdana" panose="020B0604030504040204" pitchFamily="34" charset="0"/>
                <a:ea typeface="Verdana" panose="020B0604030504040204" pitchFamily="34" charset="0"/>
                <a:cs typeface="Verdana" panose="020B0604030504040204" pitchFamily="34" charset="0"/>
              </a:rPr>
              <a:t>Sinoia</a:t>
            </a:r>
            <a:r>
              <a:rPr lang="de-DE" sz="1200" dirty="0">
                <a:latin typeface="Verdana" panose="020B0604030504040204" pitchFamily="34" charset="0"/>
                <a:ea typeface="Verdana" panose="020B0604030504040204" pitchFamily="34" charset="0"/>
                <a:cs typeface="Verdana" panose="020B0604030504040204" pitchFamily="34" charset="0"/>
              </a:rPr>
              <a:t> Caves | @ </a:t>
            </a:r>
            <a:r>
              <a:rPr lang="de-DE" sz="1200" dirty="0" err="1">
                <a:latin typeface="Verdana" panose="020B0604030504040204" pitchFamily="34" charset="0"/>
                <a:ea typeface="Verdana" panose="020B0604030504040204" pitchFamily="34" charset="0"/>
                <a:cs typeface="Verdana" panose="020B0604030504040204" pitchFamily="34" charset="0"/>
              </a:rPr>
              <a:t>the</a:t>
            </a:r>
            <a:r>
              <a:rPr lang="de-DE" sz="1200" dirty="0">
                <a:latin typeface="Verdana" panose="020B0604030504040204" pitchFamily="34" charset="0"/>
                <a:ea typeface="Verdana" panose="020B0604030504040204" pitchFamily="34" charset="0"/>
                <a:cs typeface="Verdana" panose="020B0604030504040204" pitchFamily="34" charset="0"/>
              </a:rPr>
              <a:t> W2 Media </a:t>
            </a:r>
            <a:r>
              <a:rPr lang="de-DE" sz="1200" dirty="0" err="1">
                <a:latin typeface="Verdana" panose="020B0604030504040204" pitchFamily="34" charset="0"/>
                <a:ea typeface="Verdana" panose="020B0604030504040204" pitchFamily="34" charset="0"/>
                <a:cs typeface="Verdana" panose="020B0604030504040204" pitchFamily="34" charset="0"/>
              </a:rPr>
              <a:t>Cafe</a:t>
            </a:r>
            <a:r>
              <a:rPr lang="de-DE" sz="1200" dirty="0">
                <a:latin typeface="Verdana" panose="020B0604030504040204" pitchFamily="34" charset="0"/>
                <a:ea typeface="Verdana" panose="020B0604030504040204" pitchFamily="34" charset="0"/>
                <a:cs typeface="Verdana" panose="020B0604030504040204" pitchFamily="34" charset="0"/>
              </a:rPr>
              <a:t> | </a:t>
            </a:r>
            <a:r>
              <a:rPr lang="de-DE" sz="1200" dirty="0" smtClean="0">
                <a:latin typeface="Verdana" panose="020B0604030504040204" pitchFamily="34" charset="0"/>
                <a:ea typeface="Verdana" panose="020B0604030504040204" pitchFamily="34" charset="0"/>
                <a:cs typeface="Verdana" panose="020B0604030504040204" pitchFamily="34" charset="0"/>
              </a:rPr>
              <a:t>Square</a:t>
            </a:r>
            <a:r>
              <a:rPr lang="uk-UA" sz="1200" dirty="0" smtClean="0">
                <a:latin typeface="Verdana" panose="020B0604030504040204" pitchFamily="34" charset="0"/>
                <a:ea typeface="Verdana" panose="020B0604030504040204" pitchFamily="34" charset="0"/>
                <a:cs typeface="Verdana" panose="020B0604030504040204" pitchFamily="34" charset="0"/>
              </a:rPr>
              <a:t> </a:t>
            </a:r>
            <a:r>
              <a:rPr lang="de-DE" sz="1200" dirty="0" err="1">
                <a:latin typeface="Verdana" panose="020B0604030504040204" pitchFamily="34" charset="0"/>
                <a:ea typeface="Verdana" panose="020B0604030504040204" pitchFamily="34" charset="0"/>
                <a:cs typeface="Verdana" panose="020B0604030504040204" pitchFamily="34" charset="0"/>
              </a:rPr>
              <a:t>Waves</a:t>
            </a:r>
            <a:r>
              <a:rPr lang="de-DE" sz="1200" dirty="0">
                <a:latin typeface="Verdana" panose="020B0604030504040204" pitchFamily="34" charset="0"/>
                <a:ea typeface="Verdana" panose="020B0604030504040204" pitchFamily="34" charset="0"/>
                <a:cs typeface="Verdana" panose="020B0604030504040204" pitchFamily="34" charset="0"/>
              </a:rPr>
              <a:t> Electronic Music Festival</a:t>
            </a:r>
            <a:r>
              <a:rPr lang="uk-UA" sz="1200" dirty="0">
                <a:latin typeface="Verdana" panose="020B0604030504040204" pitchFamily="34" charset="0"/>
                <a:ea typeface="Verdana" panose="020B0604030504040204" pitchFamily="34" charset="0"/>
                <a:cs typeface="Verdana" panose="020B0604030504040204" pitchFamily="34" charset="0"/>
              </a:rPr>
              <a:t>, </a:t>
            </a:r>
            <a:r>
              <a:rPr lang="de-DE" sz="1200" dirty="0">
                <a:latin typeface="Verdana" panose="020B0604030504040204" pitchFamily="34" charset="0"/>
                <a:ea typeface="Verdana" panose="020B0604030504040204" pitchFamily="34" charset="0"/>
                <a:cs typeface="Verdana" panose="020B0604030504040204" pitchFamily="34" charset="0"/>
                <a:hlinkClick r:id="rId7"/>
              </a:rPr>
              <a:t>https://www.flickr.com/photos/stevelouie/6423081225</a:t>
            </a:r>
            <a:r>
              <a:rPr lang="uk-UA" sz="1200" dirty="0">
                <a:latin typeface="Verdana" panose="020B0604030504040204" pitchFamily="34" charset="0"/>
                <a:ea typeface="Verdana" panose="020B0604030504040204" pitchFamily="34" charset="0"/>
                <a:cs typeface="Verdana" panose="020B0604030504040204" pitchFamily="34" charset="0"/>
              </a:rPr>
              <a:t> </a:t>
            </a:r>
            <a:endParaRPr lang="uk-UA" sz="12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AutoNum type="arabicPeriod" startAt="3"/>
            </a:pPr>
            <a:endParaRPr lang="uk-UA" sz="12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AutoNum type="arabicPeriod" startAt="3"/>
            </a:pPr>
            <a:r>
              <a:rPr lang="uk-UA" sz="1200" dirty="0" smtClean="0">
                <a:latin typeface="Verdana" panose="020B0604030504040204" pitchFamily="34" charset="0"/>
                <a:ea typeface="Verdana" panose="020B0604030504040204" pitchFamily="34" charset="0"/>
                <a:cs typeface="Verdana" panose="020B0604030504040204" pitchFamily="34" charset="0"/>
              </a:rPr>
              <a:t>Слайд 2</a:t>
            </a:r>
            <a:r>
              <a:rPr lang="de-DE" sz="1200" dirty="0" smtClean="0">
                <a:latin typeface="Verdana" panose="020B0604030504040204" pitchFamily="34" charset="0"/>
                <a:ea typeface="Verdana" panose="020B0604030504040204" pitchFamily="34" charset="0"/>
                <a:cs typeface="Verdana" panose="020B0604030504040204" pitchFamily="34" charset="0"/>
              </a:rPr>
              <a:t>3</a:t>
            </a:r>
            <a:r>
              <a:rPr lang="uk-UA" sz="1200" dirty="0" smtClean="0">
                <a:latin typeface="Verdana" panose="020B0604030504040204" pitchFamily="34" charset="0"/>
                <a:ea typeface="Verdana" panose="020B0604030504040204" pitchFamily="34" charset="0"/>
                <a:cs typeface="Verdana" panose="020B0604030504040204" pitchFamily="34" charset="0"/>
              </a:rPr>
              <a:t>: </a:t>
            </a:r>
            <a:r>
              <a:rPr lang="uk-UA" sz="1200" dirty="0">
                <a:latin typeface="Verdana" panose="020B0604030504040204" pitchFamily="34" charset="0"/>
                <a:ea typeface="Verdana" panose="020B0604030504040204" pitchFamily="34" charset="0"/>
                <a:cs typeface="Verdana" panose="020B0604030504040204" pitchFamily="34" charset="0"/>
              </a:rPr>
              <a:t>Стара ратуша м. Бамберг. Автор </a:t>
            </a:r>
            <a:r>
              <a:rPr lang="de-DE" sz="1200" dirty="0">
                <a:latin typeface="Verdana" panose="020B0604030504040204" pitchFamily="34" charset="0"/>
                <a:ea typeface="Verdana" panose="020B0604030504040204" pitchFamily="34" charset="0"/>
                <a:cs typeface="Verdana" panose="020B0604030504040204" pitchFamily="34" charset="0"/>
                <a:hlinkClick r:id="rId8" tooltip="User:Berthold Werner"/>
              </a:rPr>
              <a:t>Berthold Werner</a:t>
            </a:r>
            <a:r>
              <a:rPr lang="uk-UA" sz="1200" dirty="0">
                <a:latin typeface="Verdana" panose="020B0604030504040204" pitchFamily="34" charset="0"/>
                <a:ea typeface="Verdana" panose="020B0604030504040204" pitchFamily="34" charset="0"/>
                <a:cs typeface="Verdana" panose="020B0604030504040204" pitchFamily="34" charset="0"/>
              </a:rPr>
              <a:t>, </a:t>
            </a:r>
            <a:r>
              <a:rPr lang="de-DE" sz="1200" dirty="0">
                <a:latin typeface="Verdana" panose="020B0604030504040204" pitchFamily="34" charset="0"/>
                <a:ea typeface="Verdana" panose="020B0604030504040204" pitchFamily="34" charset="0"/>
                <a:cs typeface="Verdana" panose="020B0604030504040204" pitchFamily="34" charset="0"/>
              </a:rPr>
              <a:t>Bamberg Altes Rathaus BW 1.JPG</a:t>
            </a:r>
            <a:r>
              <a:rPr lang="uk-UA" sz="1200" dirty="0">
                <a:latin typeface="Verdana" panose="020B0604030504040204" pitchFamily="34" charset="0"/>
                <a:ea typeface="Verdana" panose="020B0604030504040204" pitchFamily="34" charset="0"/>
                <a:cs typeface="Verdana" panose="020B0604030504040204" pitchFamily="34" charset="0"/>
              </a:rPr>
              <a:t> </a:t>
            </a:r>
            <a:r>
              <a:rPr lang="de-DE" sz="1200" dirty="0">
                <a:latin typeface="Verdana" panose="020B0604030504040204" pitchFamily="34" charset="0"/>
                <a:ea typeface="Verdana" panose="020B0604030504040204" pitchFamily="34" charset="0"/>
                <a:cs typeface="Verdana" panose="020B0604030504040204" pitchFamily="34" charset="0"/>
              </a:rPr>
              <a:t>| </a:t>
            </a:r>
            <a:r>
              <a:rPr lang="de-DE" sz="1200" dirty="0">
                <a:latin typeface="Verdana" panose="020B0604030504040204" pitchFamily="34" charset="0"/>
                <a:ea typeface="Verdana" panose="020B0604030504040204" pitchFamily="34" charset="0"/>
                <a:cs typeface="Verdana" panose="020B0604030504040204" pitchFamily="34" charset="0"/>
                <a:hlinkClick r:id="rId9"/>
              </a:rPr>
              <a:t>https://de.wikipedia.org/wiki/Bamberg#/media/Datei:Bamberg_Altes_Rathaus_BW_1.JPG</a:t>
            </a:r>
            <a:r>
              <a:rPr lang="uk-UA" sz="1200" dirty="0">
                <a:latin typeface="Verdana" panose="020B0604030504040204" pitchFamily="34" charset="0"/>
                <a:ea typeface="Verdana" panose="020B0604030504040204" pitchFamily="34" charset="0"/>
                <a:cs typeface="Verdana" panose="020B0604030504040204" pitchFamily="34" charset="0"/>
              </a:rPr>
              <a:t> </a:t>
            </a:r>
          </a:p>
          <a:p>
            <a:pPr marL="228600" indent="-228600">
              <a:buFont typeface="+mj-lt"/>
              <a:buAutoNum type="arabicPeriod"/>
            </a:pPr>
            <a:endParaRPr lang="uk-UA" sz="1200" dirty="0" smtClean="0">
              <a:latin typeface="Goethe FF Clan" panose="020B0506030101020104" pitchFamily="34" charset="0"/>
            </a:endParaRPr>
          </a:p>
          <a:p>
            <a:pPr marL="0" indent="0">
              <a:buNone/>
            </a:pPr>
            <a:endParaRPr lang="de-DE" sz="1200" dirty="0">
              <a:latin typeface="Goethe FF Clan" panose="020B0506030101020104" pitchFamily="34" charset="0"/>
            </a:endParaRPr>
          </a:p>
        </p:txBody>
      </p:sp>
    </p:spTree>
    <p:extLst>
      <p:ext uri="{BB962C8B-B14F-4D97-AF65-F5344CB8AC3E}">
        <p14:creationId xmlns:p14="http://schemas.microsoft.com/office/powerpoint/2010/main" val="951659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989" y="1301233"/>
            <a:ext cx="6127423" cy="4540101"/>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t="79120" r="51308"/>
          <a:stretch/>
        </p:blipFill>
        <p:spPr>
          <a:xfrm flipH="1" flipV="1">
            <a:off x="4655129" y="5836366"/>
            <a:ext cx="4064000" cy="1011245"/>
          </a:xfrm>
          <a:prstGeom prst="rect">
            <a:avLst/>
          </a:prstGeom>
        </p:spPr>
      </p:pic>
      <p:pic>
        <p:nvPicPr>
          <p:cNvPr id="14" name="Рисунок 13"/>
          <p:cNvPicPr>
            <a:picLocks noChangeAspect="1"/>
          </p:cNvPicPr>
          <p:nvPr/>
        </p:nvPicPr>
        <p:blipFill rotWithShape="1">
          <a:blip r:embed="rId4">
            <a:extLst>
              <a:ext uri="{28A0092B-C50C-407E-A947-70E740481C1C}">
                <a14:useLocalDpi xmlns:a14="http://schemas.microsoft.com/office/drawing/2010/main" val="0"/>
              </a:ext>
            </a:extLst>
          </a:blip>
          <a:srcRect t="79120" r="50416"/>
          <a:stretch/>
        </p:blipFill>
        <p:spPr>
          <a:xfrm flipH="1" flipV="1">
            <a:off x="516661" y="5836366"/>
            <a:ext cx="4138467" cy="1011245"/>
          </a:xfrm>
          <a:prstGeom prst="rect">
            <a:avLst/>
          </a:prstGeom>
        </p:spPr>
      </p:pic>
      <p:sp>
        <p:nvSpPr>
          <p:cNvPr id="2" name="Прямоугольник 1"/>
          <p:cNvSpPr/>
          <p:nvPr/>
        </p:nvSpPr>
        <p:spPr>
          <a:xfrm>
            <a:off x="5964731" y="1441473"/>
            <a:ext cx="8099986" cy="1708160"/>
          </a:xfrm>
          <a:prstGeom prst="rect">
            <a:avLst/>
          </a:prstGeom>
        </p:spPr>
        <p:txBody>
          <a:bodyPr wrap="square">
            <a:spAutoFit/>
          </a:bodyPr>
          <a:lstStyle/>
          <a:p>
            <a:r>
              <a:rPr lang="uk-UA"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135 мільйонів </a:t>
            </a:r>
            <a:br>
              <a:rPr lang="uk-UA"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br>
            <a:r>
              <a:rPr lang="uk-UA"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людей </a:t>
            </a:r>
            <a:br>
              <a:rPr lang="uk-UA"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br>
            <a:r>
              <a:rPr lang="uk-UA"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 світі розмовляють </a:t>
            </a:r>
            <a:br>
              <a:rPr lang="uk-UA"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uk-UA"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німецькою</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uk-UA"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мовою</a:t>
            </a:r>
          </a:p>
          <a:p>
            <a:r>
              <a:rPr lang="uk-UA" sz="900" b="1" dirty="0">
                <a:solidFill>
                  <a:schemeClr val="tx1">
                    <a:lumMod val="65000"/>
                    <a:lumOff val="35000"/>
                  </a:schemeClr>
                </a:solidFill>
                <a:latin typeface="Goethe FF Clan" pitchFamily="34" charset="0"/>
              </a:rPr>
              <a:t/>
            </a:r>
            <a:br>
              <a:rPr lang="uk-UA" sz="900" b="1" dirty="0">
                <a:solidFill>
                  <a:schemeClr val="tx1">
                    <a:lumMod val="65000"/>
                    <a:lumOff val="35000"/>
                  </a:schemeClr>
                </a:solidFill>
                <a:latin typeface="Goethe FF Clan" pitchFamily="34" charset="0"/>
              </a:rPr>
            </a:br>
            <a:endParaRPr lang="uk-UA" sz="1600" b="1" dirty="0">
              <a:solidFill>
                <a:schemeClr val="tx1">
                  <a:lumMod val="65000"/>
                  <a:lumOff val="35000"/>
                </a:schemeClr>
              </a:solidFill>
              <a:latin typeface="Goethe FF Clan" pitchFamily="34"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2663" y="301059"/>
            <a:ext cx="993237" cy="7017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30756" y="509885"/>
            <a:ext cx="7898969" cy="461665"/>
          </a:xfrm>
          <a:prstGeom prst="rect">
            <a:avLst/>
          </a:prstGeom>
          <a:noFill/>
        </p:spPr>
        <p:txBody>
          <a:bodyPr wrap="square" rtlCol="0">
            <a:spAutoFit/>
          </a:bodyPr>
          <a:lstStyle/>
          <a:p>
            <a:r>
              <a:rPr lang="ru-RU" sz="2400" b="1" dirty="0">
                <a:solidFill>
                  <a:srgbClr val="A0C814"/>
                </a:solidFill>
                <a:latin typeface="Goethe FF Clan" pitchFamily="34" charset="0"/>
              </a:rPr>
              <a:t> </a:t>
            </a:r>
            <a:r>
              <a:rPr lang="ru-RU" sz="2400" b="1" dirty="0">
                <a:solidFill>
                  <a:srgbClr val="A0C814"/>
                </a:solidFill>
                <a:latin typeface="Verdana" panose="020B0604030504040204" pitchFamily="34" charset="0"/>
                <a:ea typeface="Verdana" panose="020B0604030504040204" pitchFamily="34" charset="0"/>
                <a:cs typeface="Verdana" panose="020B0604030504040204" pitchFamily="34" charset="0"/>
              </a:rPr>
              <a:t>ЧОМУ ПОТРІБНО ВЧИТИ НІМЕЦЬКУ МОВУ?</a:t>
            </a:r>
          </a:p>
        </p:txBody>
      </p:sp>
      <p:sp>
        <p:nvSpPr>
          <p:cNvPr id="10" name="Прямоугольник 9"/>
          <p:cNvSpPr/>
          <p:nvPr/>
        </p:nvSpPr>
        <p:spPr>
          <a:xfrm>
            <a:off x="5719072" y="3289873"/>
            <a:ext cx="4572000" cy="1077218"/>
          </a:xfrm>
          <a:prstGeom prst="rect">
            <a:avLst/>
          </a:prstGeom>
        </p:spPr>
        <p:txBody>
          <a:bodyPr>
            <a:spAutoFit/>
          </a:bodyPr>
          <a:lstStyle/>
          <a:p>
            <a:r>
              <a:rPr lang="uk-UA"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 з 3 робочих мов </a:t>
            </a:r>
            <a:r>
              <a:rPr lang="uk-UA"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r>
            <a:br>
              <a:rPr lang="uk-UA"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br>
            <a:r>
              <a:rPr lang="uk-UA"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 Європейському Союзі</a:t>
            </a:r>
            <a:r>
              <a:rPr lang="uk-UA"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r>
            <a:br>
              <a:rPr lang="uk-UA"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uk-UA"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 німецька</a:t>
            </a:r>
          </a:p>
        </p:txBody>
      </p:sp>
    </p:spTree>
    <p:extLst>
      <p:ext uri="{BB962C8B-B14F-4D97-AF65-F5344CB8AC3E}">
        <p14:creationId xmlns:p14="http://schemas.microsoft.com/office/powerpoint/2010/main" val="2710442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07" y="1348510"/>
            <a:ext cx="5610229" cy="4156888"/>
          </a:xfrm>
          <a:prstGeom prst="rect">
            <a:avLst/>
          </a:prstGeom>
        </p:spPr>
      </p:pic>
      <p:sp>
        <p:nvSpPr>
          <p:cNvPr id="15" name="Підзаголовок 2"/>
          <p:cNvSpPr>
            <a:spLocks noGrp="1"/>
          </p:cNvSpPr>
          <p:nvPr>
            <p:ph type="subTitle" idx="1"/>
          </p:nvPr>
        </p:nvSpPr>
        <p:spPr>
          <a:xfrm>
            <a:off x="5042989" y="4332550"/>
            <a:ext cx="4976866" cy="967598"/>
          </a:xfrm>
        </p:spPr>
        <p:txBody>
          <a:bodyPr>
            <a:noAutofit/>
          </a:bodyPr>
          <a:lstStyle/>
          <a:p>
            <a:pPr algn="l"/>
            <a:r>
              <a:rPr lang="uk-UA"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Німецька відкриває великі </a:t>
            </a:r>
            <a:br>
              <a:rPr lang="uk-UA"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uk-UA"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кар'єрні перспективи </a:t>
            </a:r>
            <a:r>
              <a:rPr lang="uk-UA" sz="2800" dirty="0">
                <a:solidFill>
                  <a:schemeClr val="accent1">
                    <a:lumMod val="75000"/>
                  </a:schemeClr>
                </a:solidFill>
                <a:latin typeface="Goethe FF Clan" pitchFamily="34" charset="0"/>
              </a:rPr>
              <a:t/>
            </a:r>
            <a:br>
              <a:rPr lang="uk-UA" sz="2800" dirty="0">
                <a:solidFill>
                  <a:schemeClr val="accent1">
                    <a:lumMod val="75000"/>
                  </a:schemeClr>
                </a:solidFill>
                <a:latin typeface="Goethe FF Clan" pitchFamily="34" charset="0"/>
              </a:rPr>
            </a:br>
            <a:r>
              <a:rPr lang="uk-UA"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у всьому світі</a:t>
            </a:r>
            <a:endParaRPr lang="de-DE"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Прямоугольник 4"/>
          <p:cNvSpPr/>
          <p:nvPr/>
        </p:nvSpPr>
        <p:spPr>
          <a:xfrm>
            <a:off x="4655614" y="1333175"/>
            <a:ext cx="4488386" cy="1015663"/>
          </a:xfrm>
          <a:prstGeom prst="rect">
            <a:avLst/>
          </a:prstGeom>
        </p:spPr>
        <p:txBody>
          <a:bodyPr wrap="square">
            <a:spAutoFit/>
          </a:bodyPr>
          <a:lstStyle/>
          <a:p>
            <a:r>
              <a:rPr lang="uk-UA"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Кожна дитина у </a:t>
            </a:r>
            <a:r>
              <a:rPr lang="en-US" sz="1600" b="1" dirty="0">
                <a:solidFill>
                  <a:schemeClr val="accent1">
                    <a:lumMod val="75000"/>
                  </a:schemeClr>
                </a:solidFill>
                <a:latin typeface="Goethe FF Clan" pitchFamily="34" charset="0"/>
              </a:rPr>
              <a:t/>
            </a:r>
            <a:br>
              <a:rPr lang="en-US" sz="1600" b="1" dirty="0">
                <a:solidFill>
                  <a:schemeClr val="accent1">
                    <a:lumMod val="75000"/>
                  </a:schemeClr>
                </a:solidFill>
                <a:latin typeface="Goethe FF Clan" pitchFamily="34" charset="0"/>
              </a:rPr>
            </a:br>
            <a:r>
              <a:rPr lang="uk-UA"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Європейському</a:t>
            </a:r>
            <a:r>
              <a:rPr lang="en-US"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uk-UA"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союзі має</a:t>
            </a:r>
            <a:r>
              <a:rPr lang="en-US"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uk-UA"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вивчати як </a:t>
            </a:r>
            <a:r>
              <a:rPr lang="uk-UA"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мінімум 2 мови</a:t>
            </a:r>
          </a:p>
        </p:txBody>
      </p:sp>
      <p:sp>
        <p:nvSpPr>
          <p:cNvPr id="6" name="Прямоугольник 5"/>
          <p:cNvSpPr/>
          <p:nvPr/>
        </p:nvSpPr>
        <p:spPr>
          <a:xfrm>
            <a:off x="4996808" y="2710464"/>
            <a:ext cx="5531985" cy="1384995"/>
          </a:xfrm>
          <a:prstGeom prst="rect">
            <a:avLst/>
          </a:prstGeom>
        </p:spPr>
        <p:txBody>
          <a:bodyPr wrap="square">
            <a:spAutoFit/>
          </a:bodyPr>
          <a:lstStyle/>
          <a:p>
            <a:r>
              <a:rPr lang="uk-UA"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Німецька </a:t>
            </a:r>
            <a:r>
              <a:rPr lang="en-US"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uk-UA"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з англійською – </a:t>
            </a:r>
            <a:r>
              <a:rPr lang="en-US"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2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dreamteam</a:t>
            </a:r>
            <a:r>
              <a:rPr lang="uk-UA" sz="2400" b="1" dirty="0">
                <a:solidFill>
                  <a:schemeClr val="accent1">
                    <a:lumMod val="75000"/>
                  </a:schemeClr>
                </a:solidFill>
                <a:latin typeface="Goethe FF Clan" pitchFamily="34" charset="0"/>
              </a:rPr>
              <a:t>, </a:t>
            </a:r>
            <a:r>
              <a:rPr lang="uk-UA"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що дає великі </a:t>
            </a:r>
            <a:br>
              <a:rPr lang="uk-UA"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uk-UA"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можливості</a:t>
            </a:r>
          </a:p>
        </p:txBody>
      </p:sp>
      <p:sp>
        <p:nvSpPr>
          <p:cNvPr id="16" name="TextBox 15"/>
          <p:cNvSpPr txBox="1"/>
          <p:nvPr/>
        </p:nvSpPr>
        <p:spPr>
          <a:xfrm>
            <a:off x="930756" y="509885"/>
            <a:ext cx="7898969" cy="461665"/>
          </a:xfrm>
          <a:prstGeom prst="rect">
            <a:avLst/>
          </a:prstGeom>
          <a:noFill/>
        </p:spPr>
        <p:txBody>
          <a:bodyPr wrap="square" rtlCol="0">
            <a:spAutoFit/>
          </a:bodyPr>
          <a:lstStyle/>
          <a:p>
            <a:r>
              <a:rPr lang="ru-RU" sz="2400" b="1" dirty="0">
                <a:solidFill>
                  <a:srgbClr val="A0C814"/>
                </a:solidFill>
                <a:latin typeface="Goethe FF Clan" pitchFamily="34" charset="0"/>
              </a:rPr>
              <a:t> </a:t>
            </a:r>
            <a:r>
              <a:rPr lang="ru-RU" sz="2400" b="1" dirty="0">
                <a:solidFill>
                  <a:srgbClr val="A0C814"/>
                </a:solidFill>
                <a:latin typeface="Verdana" panose="020B0604030504040204" pitchFamily="34" charset="0"/>
                <a:ea typeface="Verdana" panose="020B0604030504040204" pitchFamily="34" charset="0"/>
                <a:cs typeface="Verdana" panose="020B0604030504040204" pitchFamily="34" charset="0"/>
              </a:rPr>
              <a:t>ЧОМУ ПОТРІБНО ВЧИТИ НІМЕЦЬКУ МОВУ?</a:t>
            </a:r>
          </a:p>
        </p:txBody>
      </p:sp>
      <p:pic>
        <p:nvPicPr>
          <p:cNvPr id="17" name="Рисунок 16"/>
          <p:cNvPicPr>
            <a:picLocks noChangeAspect="1"/>
          </p:cNvPicPr>
          <p:nvPr/>
        </p:nvPicPr>
        <p:blipFill rotWithShape="1">
          <a:blip r:embed="rId4">
            <a:extLst>
              <a:ext uri="{28A0092B-C50C-407E-A947-70E740481C1C}">
                <a14:useLocalDpi xmlns:a14="http://schemas.microsoft.com/office/drawing/2010/main" val="0"/>
              </a:ext>
            </a:extLst>
          </a:blip>
          <a:srcRect t="79120" r="51308"/>
          <a:stretch/>
        </p:blipFill>
        <p:spPr>
          <a:xfrm flipH="1" flipV="1">
            <a:off x="4655129" y="5836366"/>
            <a:ext cx="4064000" cy="1011245"/>
          </a:xfrm>
          <a:prstGeom prst="rect">
            <a:avLst/>
          </a:prstGeom>
        </p:spPr>
      </p:pic>
      <p:pic>
        <p:nvPicPr>
          <p:cNvPr id="18" name="Рисунок 17"/>
          <p:cNvPicPr>
            <a:picLocks noChangeAspect="1"/>
          </p:cNvPicPr>
          <p:nvPr/>
        </p:nvPicPr>
        <p:blipFill rotWithShape="1">
          <a:blip r:embed="rId4">
            <a:extLst>
              <a:ext uri="{28A0092B-C50C-407E-A947-70E740481C1C}">
                <a14:useLocalDpi xmlns:a14="http://schemas.microsoft.com/office/drawing/2010/main" val="0"/>
              </a:ext>
            </a:extLst>
          </a:blip>
          <a:srcRect t="79120" r="50416"/>
          <a:stretch/>
        </p:blipFill>
        <p:spPr>
          <a:xfrm flipH="1" flipV="1">
            <a:off x="516661" y="5836366"/>
            <a:ext cx="4138467" cy="1011245"/>
          </a:xfrm>
          <a:prstGeom prst="rect">
            <a:avLst/>
          </a:prstGeom>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2663" y="301059"/>
            <a:ext cx="993237" cy="70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034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1" name="Рисунок 2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4769"/>
          <a:stretch/>
        </p:blipFill>
        <p:spPr>
          <a:xfrm rot="10800000" flipH="1" flipV="1">
            <a:off x="12233" y="5363298"/>
            <a:ext cx="4609756" cy="1011245"/>
          </a:xfrm>
          <a:prstGeom prst="rect">
            <a:avLst/>
          </a:prstGeom>
          <a:noFill/>
          <a:ln>
            <a:noFill/>
          </a:ln>
        </p:spPr>
      </p:pic>
      <p:pic>
        <p:nvPicPr>
          <p:cNvPr id="22" name="Рисунок 2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9120" r="44769"/>
          <a:stretch/>
        </p:blipFill>
        <p:spPr>
          <a:xfrm rot="10800000" flipH="1" flipV="1">
            <a:off x="4685308" y="5363298"/>
            <a:ext cx="4609756" cy="1011245"/>
          </a:xfrm>
          <a:prstGeom prst="rect">
            <a:avLst/>
          </a:prstGeom>
          <a:noFill/>
          <a:ln>
            <a:noFill/>
          </a:ln>
        </p:spPr>
      </p:pic>
      <p:sp>
        <p:nvSpPr>
          <p:cNvPr id="7" name="Заголовок 3"/>
          <p:cNvSpPr txBox="1">
            <a:spLocks/>
          </p:cNvSpPr>
          <p:nvPr/>
        </p:nvSpPr>
        <p:spPr>
          <a:xfrm>
            <a:off x="391165" y="234611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uk-UA" b="1" dirty="0">
                <a:solidFill>
                  <a:schemeClr val="bg1"/>
                </a:solidFill>
                <a:latin typeface="Verdana" panose="020B0604030504040204" pitchFamily="34" charset="0"/>
                <a:ea typeface="Verdana" panose="020B0604030504040204" pitchFamily="34" charset="0"/>
                <a:cs typeface="Verdana" panose="020B0604030504040204" pitchFamily="34" charset="0"/>
              </a:rPr>
              <a:t>НІМЕЦЬКА МОВА В ШКОЛІ</a:t>
            </a:r>
            <a:endParaRPr lang="ru-RU"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3312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715" r="12122" b="937"/>
          <a:stretch/>
        </p:blipFill>
        <p:spPr>
          <a:xfrm>
            <a:off x="0" y="-195045"/>
            <a:ext cx="9201969" cy="7053045"/>
          </a:xfrm>
          <a:prstGeom prst="rect">
            <a:avLst/>
          </a:prstGeom>
        </p:spPr>
      </p:pic>
      <p:sp>
        <p:nvSpPr>
          <p:cNvPr id="8" name="Скругленная прямоугольная выноска 7"/>
          <p:cNvSpPr/>
          <p:nvPr/>
        </p:nvSpPr>
        <p:spPr>
          <a:xfrm>
            <a:off x="4978401" y="240146"/>
            <a:ext cx="4165600" cy="726359"/>
          </a:xfrm>
          <a:prstGeom prst="wedgeRoundRectCallout">
            <a:avLst>
              <a:gd name="adj1" fmla="val -33075"/>
              <a:gd name="adj2" fmla="val 100000"/>
              <a:gd name="adj3" fmla="val 16667"/>
            </a:avLst>
          </a:prstGeom>
          <a:solidFill>
            <a:srgbClr val="B7E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083691" y="240146"/>
            <a:ext cx="4060309" cy="707886"/>
          </a:xfrm>
          <a:prstGeom prst="rect">
            <a:avLst/>
          </a:prstGeom>
        </p:spPr>
        <p:txBody>
          <a:bodyPr wrap="square">
            <a:spAutoFit/>
          </a:bodyPr>
          <a:lstStyle/>
          <a:p>
            <a:r>
              <a:rPr lang="uk-UA" sz="2000" b="1" dirty="0">
                <a:solidFill>
                  <a:schemeClr val="bg1"/>
                </a:solidFill>
                <a:latin typeface="Verdana" panose="020B0604030504040204" pitchFamily="34" charset="0"/>
                <a:ea typeface="Verdana" panose="020B0604030504040204" pitchFamily="34" charset="0"/>
                <a:cs typeface="Verdana" panose="020B0604030504040204" pitchFamily="34" charset="0"/>
              </a:rPr>
              <a:t>НІМЕЧЧИНА – </a:t>
            </a: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uk-UA" sz="2000" b="1" dirty="0">
                <a:solidFill>
                  <a:schemeClr val="bg1"/>
                </a:solidFill>
                <a:latin typeface="Verdana" panose="020B0604030504040204" pitchFamily="34" charset="0"/>
                <a:ea typeface="Verdana" panose="020B0604030504040204" pitchFamily="34" charset="0"/>
                <a:cs typeface="Verdana" panose="020B0604030504040204" pitchFamily="34" charset="0"/>
              </a:rPr>
              <a:t>ЦЕ БАТЬКІВЩИНА НАУКИ</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66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334" y="590448"/>
            <a:ext cx="7404534" cy="5484840"/>
          </a:xfrm>
          <a:prstGeom prst="rect">
            <a:avLst/>
          </a:prstGeom>
          <a:noFill/>
          <a:ln>
            <a:noFill/>
          </a:ln>
        </p:spPr>
      </p:pic>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t="79120" r="51308"/>
          <a:stretch/>
        </p:blipFill>
        <p:spPr>
          <a:xfrm flipH="1" flipV="1">
            <a:off x="4655129" y="5569666"/>
            <a:ext cx="4064000" cy="1011245"/>
          </a:xfrm>
          <a:prstGeom prst="rect">
            <a:avLst/>
          </a:prstGeom>
        </p:spPr>
      </p:pic>
      <p:pic>
        <p:nvPicPr>
          <p:cNvPr id="14" name="Рисунок 13"/>
          <p:cNvPicPr>
            <a:picLocks noChangeAspect="1"/>
          </p:cNvPicPr>
          <p:nvPr/>
        </p:nvPicPr>
        <p:blipFill rotWithShape="1">
          <a:blip r:embed="rId4">
            <a:extLst>
              <a:ext uri="{28A0092B-C50C-407E-A947-70E740481C1C}">
                <a14:useLocalDpi xmlns:a14="http://schemas.microsoft.com/office/drawing/2010/main" val="0"/>
              </a:ext>
            </a:extLst>
          </a:blip>
          <a:srcRect t="79120" r="50416"/>
          <a:stretch/>
        </p:blipFill>
        <p:spPr>
          <a:xfrm flipH="1" flipV="1">
            <a:off x="516661" y="5569666"/>
            <a:ext cx="4138467" cy="1011245"/>
          </a:xfrm>
          <a:prstGeom prst="rect">
            <a:avLst/>
          </a:prstGeom>
        </p:spPr>
      </p:pic>
      <p:sp>
        <p:nvSpPr>
          <p:cNvPr id="21" name="TextBox 20"/>
          <p:cNvSpPr txBox="1"/>
          <p:nvPr/>
        </p:nvSpPr>
        <p:spPr>
          <a:xfrm>
            <a:off x="930756" y="509885"/>
            <a:ext cx="7898969" cy="461665"/>
          </a:xfrm>
          <a:prstGeom prst="rect">
            <a:avLst/>
          </a:prstGeom>
          <a:noFill/>
        </p:spPr>
        <p:txBody>
          <a:bodyPr wrap="square" rtlCol="0">
            <a:spAutoFit/>
          </a:bodyPr>
          <a:lstStyle/>
          <a:p>
            <a:r>
              <a:rPr lang="ru-RU" sz="2400" b="1" dirty="0">
                <a:solidFill>
                  <a:srgbClr val="EB6400"/>
                </a:solidFill>
                <a:latin typeface="Goethe FF Clan" pitchFamily="34" charset="0"/>
              </a:rPr>
              <a:t> </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НІМЕЦЬКА МОВА В ШКОЛІ</a:t>
            </a:r>
          </a:p>
        </p:txBody>
      </p:sp>
      <p:sp>
        <p:nvSpPr>
          <p:cNvPr id="23" name="Скругленная прямоугольная выноска 22"/>
          <p:cNvSpPr/>
          <p:nvPr/>
        </p:nvSpPr>
        <p:spPr>
          <a:xfrm rot="16200000">
            <a:off x="6843283" y="430665"/>
            <a:ext cx="1228108" cy="2523585"/>
          </a:xfrm>
          <a:prstGeom prst="wedgeRoundRectCallout">
            <a:avLst>
              <a:gd name="adj1" fmla="val -10894"/>
              <a:gd name="adj2" fmla="val -70319"/>
              <a:gd name="adj3" fmla="val 16667"/>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12738" y="1829590"/>
            <a:ext cx="3846776" cy="1200329"/>
          </a:xfrm>
          <a:prstGeom prst="rect">
            <a:avLst/>
          </a:prstGeom>
        </p:spPr>
        <p:txBody>
          <a:bodyPr wrap="square">
            <a:spAutoFit/>
          </a:bodyPr>
          <a:lstStyle/>
          <a:p>
            <a:r>
              <a:rPr lang="uk-UA" dirty="0">
                <a:latin typeface="Verdana" panose="020B0604030504040204" pitchFamily="34" charset="0"/>
                <a:ea typeface="Verdana" panose="020B0604030504040204" pitchFamily="34" charset="0"/>
                <a:cs typeface="Verdana" panose="020B0604030504040204" pitchFamily="34" charset="0"/>
              </a:rPr>
              <a:t>Цікаве навчання </a:t>
            </a: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r>
              <a:rPr lang="uk-UA" dirty="0">
                <a:latin typeface="Verdana" panose="020B0604030504040204" pitchFamily="34" charset="0"/>
                <a:ea typeface="Verdana" panose="020B0604030504040204" pitchFamily="34" charset="0"/>
                <a:cs typeface="Verdana" panose="020B0604030504040204" pitchFamily="34" charset="0"/>
              </a:rPr>
              <a:t>малечі</a:t>
            </a:r>
            <a:r>
              <a:rPr lang="en-US" dirty="0">
                <a:latin typeface="Verdana" panose="020B0604030504040204" pitchFamily="34" charset="0"/>
                <a:ea typeface="Verdana" panose="020B0604030504040204" pitchFamily="34" charset="0"/>
                <a:cs typeface="Verdana" panose="020B0604030504040204" pitchFamily="34" charset="0"/>
              </a:rPr>
              <a:t> </a:t>
            </a:r>
            <a:r>
              <a:rPr lang="uk-UA" dirty="0">
                <a:latin typeface="Verdana" panose="020B0604030504040204" pitchFamily="34" charset="0"/>
                <a:ea typeface="Verdana" panose="020B0604030504040204" pitchFamily="34" charset="0"/>
                <a:cs typeface="Verdana" panose="020B0604030504040204" pitchFamily="34" charset="0"/>
              </a:rPr>
              <a:t>з інтеграцією </a:t>
            </a: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r>
              <a:rPr lang="ru-RU" dirty="0" err="1">
                <a:latin typeface="Verdana" panose="020B0604030504040204" pitchFamily="34" charset="0"/>
                <a:ea typeface="Verdana" panose="020B0604030504040204" pitchFamily="34" charset="0"/>
                <a:cs typeface="Verdana" panose="020B0604030504040204" pitchFamily="34" charset="0"/>
              </a:rPr>
              <a:t>дигітальних</a:t>
            </a:r>
            <a:r>
              <a:rPr lang="ru-RU" dirty="0">
                <a:latin typeface="Verdana" panose="020B0604030504040204" pitchFamily="34" charset="0"/>
                <a:ea typeface="Verdana" panose="020B0604030504040204" pitchFamily="34" charset="0"/>
                <a:cs typeface="Verdana" panose="020B0604030504040204" pitchFamily="34" charset="0"/>
              </a:rPr>
              <a:t> </a:t>
            </a:r>
            <a:r>
              <a:rPr lang="ru-RU" dirty="0" err="1">
                <a:latin typeface="Verdana" panose="020B0604030504040204" pitchFamily="34" charset="0"/>
                <a:ea typeface="Verdana" panose="020B0604030504040204" pitchFamily="34" charset="0"/>
                <a:cs typeface="Verdana" panose="020B0604030504040204" pitchFamily="34" charset="0"/>
              </a:rPr>
              <a:t>інструментів</a:t>
            </a:r>
            <a:endParaRPr lang="ru-RU" dirty="0">
              <a:latin typeface="Verdana" panose="020B0604030504040204" pitchFamily="34" charset="0"/>
              <a:ea typeface="Verdana" panose="020B0604030504040204" pitchFamily="34" charset="0"/>
              <a:cs typeface="Verdana" panose="020B0604030504040204" pitchFamily="34" charset="0"/>
            </a:endParaRPr>
          </a:p>
          <a:p>
            <a:r>
              <a:rPr lang="uk-UA" dirty="0">
                <a:latin typeface="Verdana" panose="020B0604030504040204" pitchFamily="34" charset="0"/>
                <a:ea typeface="Verdana" panose="020B0604030504040204" pitchFamily="34" charset="0"/>
                <a:cs typeface="Verdana" panose="020B0604030504040204" pitchFamily="34" charset="0"/>
              </a:rPr>
              <a:t>в освітній процес.</a:t>
            </a: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25" name="Прямоугольник 24"/>
          <p:cNvSpPr/>
          <p:nvPr/>
        </p:nvSpPr>
        <p:spPr>
          <a:xfrm>
            <a:off x="-3637690" y="6965695"/>
            <a:ext cx="3057247" cy="369332"/>
          </a:xfrm>
          <a:prstGeom prst="rect">
            <a:avLst/>
          </a:prstGeom>
        </p:spPr>
        <p:txBody>
          <a:bodyPr wrap="none">
            <a:spAutoFit/>
          </a:bodyPr>
          <a:lstStyle/>
          <a:p>
            <a:r>
              <a:rPr lang="uk-UA" b="1" dirty="0">
                <a:solidFill>
                  <a:schemeClr val="accent6">
                    <a:lumMod val="75000"/>
                  </a:schemeClr>
                </a:solidFill>
                <a:latin typeface="Goethe FF Clan" pitchFamily="34" charset="0"/>
              </a:rPr>
              <a:t>Пропозиції</a:t>
            </a:r>
            <a:r>
              <a:rPr lang="uk-UA" b="1" dirty="0">
                <a:solidFill>
                  <a:schemeClr val="accent6"/>
                </a:solidFill>
                <a:latin typeface="Goethe FF Clan" pitchFamily="34" charset="0"/>
              </a:rPr>
              <a:t> </a:t>
            </a:r>
            <a:r>
              <a:rPr lang="de-DE" b="1" dirty="0">
                <a:solidFill>
                  <a:schemeClr val="accent6"/>
                </a:solidFill>
                <a:latin typeface="Goethe FF Clan" pitchFamily="34" charset="0"/>
                <a:hlinkClick r:id="rId5"/>
              </a:rPr>
              <a:t>Goethe-Institut</a:t>
            </a:r>
            <a:endParaRPr lang="ru-RU" b="1" dirty="0">
              <a:solidFill>
                <a:schemeClr val="accent6"/>
              </a:solidFill>
              <a:latin typeface="Goethe FF Clan" pitchFamily="34" charset="0"/>
            </a:endParaRPr>
          </a:p>
        </p:txBody>
      </p:sp>
      <p:sp>
        <p:nvSpPr>
          <p:cNvPr id="2" name="Прямоугольник 1"/>
          <p:cNvSpPr/>
          <p:nvPr/>
        </p:nvSpPr>
        <p:spPr>
          <a:xfrm>
            <a:off x="313271" y="1285548"/>
            <a:ext cx="2917786" cy="369332"/>
          </a:xfrm>
          <a:prstGeom prst="rect">
            <a:avLst/>
          </a:prstGeom>
        </p:spPr>
        <p:txBody>
          <a:bodyPr wrap="none">
            <a:spAutoFit/>
          </a:bodyPr>
          <a:lstStyle/>
          <a:p>
            <a:r>
              <a:rPr lang="uk-UA"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ПОЧАТКОВА ШКОЛА</a:t>
            </a:r>
            <a:endParaRPr lang="ru-RU"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угольник 2"/>
          <p:cNvSpPr/>
          <p:nvPr/>
        </p:nvSpPr>
        <p:spPr>
          <a:xfrm>
            <a:off x="6207283" y="1480134"/>
            <a:ext cx="2556019" cy="646331"/>
          </a:xfrm>
          <a:prstGeom prst="rect">
            <a:avLst/>
          </a:prstGeom>
        </p:spPr>
        <p:txBody>
          <a:bodyPr wrap="square">
            <a:spAutoFit/>
          </a:bodyPr>
          <a:lstStyle/>
          <a:p>
            <a:r>
              <a:rPr lang="uk-UA" dirty="0">
                <a:solidFill>
                  <a:schemeClr val="bg1"/>
                </a:solidFill>
                <a:latin typeface="Verdana" panose="020B0604030504040204" pitchFamily="34" charset="0"/>
                <a:ea typeface="Verdana" panose="020B0604030504040204" pitchFamily="34" charset="0"/>
                <a:cs typeface="Verdana" panose="020B0604030504040204" pitchFamily="34" charset="0"/>
              </a:rPr>
              <a:t>Всебічна підтримка вчителів</a:t>
            </a:r>
            <a:endParaRPr lang="ru-RU"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2663" y="301059"/>
            <a:ext cx="993237" cy="70172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Группа 15"/>
          <p:cNvGrpSpPr/>
          <p:nvPr/>
        </p:nvGrpSpPr>
        <p:grpSpPr>
          <a:xfrm>
            <a:off x="6445659" y="1234736"/>
            <a:ext cx="646545" cy="138545"/>
            <a:chOff x="4880210" y="3969060"/>
            <a:chExt cx="646545" cy="138545"/>
          </a:xfrm>
        </p:grpSpPr>
        <p:sp>
          <p:nvSpPr>
            <p:cNvPr id="17" name="Овал 16"/>
            <p:cNvSpPr/>
            <p:nvPr/>
          </p:nvSpPr>
          <p:spPr>
            <a:xfrm>
              <a:off x="5148064" y="3969060"/>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4880210" y="3969060"/>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5388210" y="3969060"/>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89987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l="4263"/>
          <a:stretch/>
        </p:blipFill>
        <p:spPr>
          <a:xfrm flipH="1">
            <a:off x="2585894" y="819901"/>
            <a:ext cx="6556519" cy="4857110"/>
          </a:xfrm>
          <a:prstGeom prst="rect">
            <a:avLst/>
          </a:prstGeom>
        </p:spPr>
      </p:pic>
      <p:sp>
        <p:nvSpPr>
          <p:cNvPr id="21" name="TextBox 20"/>
          <p:cNvSpPr txBox="1"/>
          <p:nvPr/>
        </p:nvSpPr>
        <p:spPr>
          <a:xfrm>
            <a:off x="930756" y="509885"/>
            <a:ext cx="7898969" cy="461665"/>
          </a:xfrm>
          <a:prstGeom prst="rect">
            <a:avLst/>
          </a:prstGeom>
          <a:noFill/>
        </p:spPr>
        <p:txBody>
          <a:bodyPr wrap="square" rtlCol="0">
            <a:spAutoFit/>
          </a:bodyPr>
          <a:lstStyle/>
          <a:p>
            <a:r>
              <a:rPr lang="ru-RU" sz="2400" b="1" dirty="0">
                <a:solidFill>
                  <a:srgbClr val="EB6400"/>
                </a:solidFill>
                <a:latin typeface="Goethe FF Clan" pitchFamily="34" charset="0"/>
              </a:rPr>
              <a:t> </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НІМЕЦЬКА МОВА В ШКОЛІ</a:t>
            </a:r>
          </a:p>
        </p:txBody>
      </p:sp>
      <p:sp>
        <p:nvSpPr>
          <p:cNvPr id="2" name="Прямоугольник 1"/>
          <p:cNvSpPr/>
          <p:nvPr/>
        </p:nvSpPr>
        <p:spPr>
          <a:xfrm>
            <a:off x="312738" y="1277225"/>
            <a:ext cx="4118435" cy="369332"/>
          </a:xfrm>
          <a:prstGeom prst="rect">
            <a:avLst/>
          </a:prstGeom>
        </p:spPr>
        <p:txBody>
          <a:bodyPr wrap="none">
            <a:spAutoFit/>
          </a:bodyPr>
          <a:lstStyle/>
          <a:p>
            <a:r>
              <a:rPr lang="ru-RU"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СЕРЕДНЯ ТА СТАРША ШКОЛА</a:t>
            </a:r>
          </a:p>
        </p:txBody>
      </p:sp>
      <p:pic>
        <p:nvPicPr>
          <p:cNvPr id="16" name="Рисунок 15"/>
          <p:cNvPicPr>
            <a:picLocks noChangeAspect="1"/>
          </p:cNvPicPr>
          <p:nvPr/>
        </p:nvPicPr>
        <p:blipFill rotWithShape="1">
          <a:blip r:embed="rId4">
            <a:extLst>
              <a:ext uri="{28A0092B-C50C-407E-A947-70E740481C1C}">
                <a14:useLocalDpi xmlns:a14="http://schemas.microsoft.com/office/drawing/2010/main" val="0"/>
              </a:ext>
            </a:extLst>
          </a:blip>
          <a:srcRect t="79120" r="51308"/>
          <a:stretch/>
        </p:blipFill>
        <p:spPr>
          <a:xfrm flipH="1" flipV="1">
            <a:off x="4655129" y="5569666"/>
            <a:ext cx="4064000" cy="1011245"/>
          </a:xfrm>
          <a:prstGeom prst="rect">
            <a:avLst/>
          </a:prstGeom>
        </p:spPr>
      </p:pic>
      <p:pic>
        <p:nvPicPr>
          <p:cNvPr id="17" name="Рисунок 16"/>
          <p:cNvPicPr>
            <a:picLocks noChangeAspect="1"/>
          </p:cNvPicPr>
          <p:nvPr/>
        </p:nvPicPr>
        <p:blipFill rotWithShape="1">
          <a:blip r:embed="rId4">
            <a:extLst>
              <a:ext uri="{28A0092B-C50C-407E-A947-70E740481C1C}">
                <a14:useLocalDpi xmlns:a14="http://schemas.microsoft.com/office/drawing/2010/main" val="0"/>
              </a:ext>
            </a:extLst>
          </a:blip>
          <a:srcRect t="79120" r="50416"/>
          <a:stretch/>
        </p:blipFill>
        <p:spPr>
          <a:xfrm flipH="1" flipV="1">
            <a:off x="516661" y="5569666"/>
            <a:ext cx="4138467" cy="1011245"/>
          </a:xfrm>
          <a:prstGeom prst="rect">
            <a:avLst/>
          </a:prstGeom>
        </p:spPr>
      </p:pic>
      <p:sp>
        <p:nvSpPr>
          <p:cNvPr id="3" name="Прямоугольник 2"/>
          <p:cNvSpPr/>
          <p:nvPr/>
        </p:nvSpPr>
        <p:spPr>
          <a:xfrm>
            <a:off x="312738" y="1869750"/>
            <a:ext cx="2967141" cy="3416320"/>
          </a:xfrm>
          <a:prstGeom prst="rect">
            <a:avLst/>
          </a:prstGeom>
        </p:spPr>
        <p:txBody>
          <a:bodyPr wrap="square">
            <a:spAutoFit/>
          </a:bodyPr>
          <a:lstStyle/>
          <a:p>
            <a:pPr marL="342900" indent="-342900">
              <a:buClr>
                <a:schemeClr val="accent6"/>
              </a:buClr>
              <a:buFont typeface="Arial" pitchFamily="34" charset="0"/>
              <a:buChar char="•"/>
            </a:pPr>
            <a:r>
              <a:rPr lang="uk-UA" dirty="0">
                <a:latin typeface="Verdana" panose="020B0604030504040204" pitchFamily="34" charset="0"/>
                <a:ea typeface="Verdana" panose="020B0604030504040204" pitchFamily="34" charset="0"/>
                <a:cs typeface="Verdana" panose="020B0604030504040204" pitchFamily="34" charset="0"/>
              </a:rPr>
              <a:t>Предметно-мовне інтегроване навчання</a:t>
            </a:r>
          </a:p>
          <a:p>
            <a:pPr>
              <a:buClr>
                <a:schemeClr val="accent6"/>
              </a:buClr>
            </a:pPr>
            <a:endParaRPr lang="ru-RU" dirty="0">
              <a:latin typeface="Verdana" panose="020B0604030504040204" pitchFamily="34" charset="0"/>
              <a:ea typeface="Verdana" panose="020B0604030504040204" pitchFamily="34" charset="0"/>
              <a:cs typeface="Verdana" panose="020B0604030504040204" pitchFamily="34" charset="0"/>
            </a:endParaRPr>
          </a:p>
          <a:p>
            <a:pPr marL="342900" indent="-342900">
              <a:buClr>
                <a:schemeClr val="accent6"/>
              </a:buClr>
              <a:buFont typeface="Arial" pitchFamily="34" charset="0"/>
              <a:buChar char="•"/>
            </a:pPr>
            <a:r>
              <a:rPr lang="uk-UA" dirty="0">
                <a:latin typeface="Verdana" panose="020B0604030504040204" pitchFamily="34" charset="0"/>
                <a:ea typeface="Verdana" panose="020B0604030504040204" pitchFamily="34" charset="0"/>
                <a:cs typeface="Verdana" panose="020B0604030504040204" pitchFamily="34" charset="0"/>
              </a:rPr>
              <a:t>Конкурси та корисні стипендіальні програми</a:t>
            </a:r>
            <a:endParaRPr lang="ru-RU" dirty="0">
              <a:latin typeface="Verdana" panose="020B0604030504040204" pitchFamily="34" charset="0"/>
              <a:ea typeface="Verdana" panose="020B0604030504040204" pitchFamily="34" charset="0"/>
              <a:cs typeface="Verdana" panose="020B0604030504040204" pitchFamily="34" charset="0"/>
            </a:endParaRPr>
          </a:p>
          <a:p>
            <a:pPr marL="342900" indent="-342900">
              <a:buClr>
                <a:schemeClr val="accent6"/>
              </a:buClr>
              <a:buFont typeface="Arial" pitchFamily="34" charset="0"/>
              <a:buChar char="•"/>
            </a:pPr>
            <a:endParaRPr lang="uk-UA" dirty="0">
              <a:latin typeface="Verdana" panose="020B0604030504040204" pitchFamily="34" charset="0"/>
              <a:ea typeface="Verdana" panose="020B0604030504040204" pitchFamily="34" charset="0"/>
              <a:cs typeface="Verdana" panose="020B0604030504040204" pitchFamily="34" charset="0"/>
            </a:endParaRPr>
          </a:p>
          <a:p>
            <a:pPr marL="342900" indent="-342900">
              <a:buClr>
                <a:schemeClr val="accent6"/>
              </a:buClr>
              <a:buFont typeface="Arial" pitchFamily="34" charset="0"/>
              <a:buChar char="•"/>
            </a:pPr>
            <a:r>
              <a:rPr lang="uk-UA" dirty="0">
                <a:latin typeface="Verdana" panose="020B0604030504040204" pitchFamily="34" charset="0"/>
                <a:ea typeface="Verdana" panose="020B0604030504040204" pitchFamily="34" charset="0"/>
                <a:cs typeface="Verdana" panose="020B0604030504040204" pitchFamily="34" charset="0"/>
              </a:rPr>
              <a:t>Д</a:t>
            </a:r>
            <a:r>
              <a:rPr lang="ru-RU" dirty="0" err="1" smtClean="0">
                <a:latin typeface="Verdana" panose="020B0604030504040204" pitchFamily="34" charset="0"/>
                <a:ea typeface="Verdana" panose="020B0604030504040204" pitchFamily="34" charset="0"/>
                <a:cs typeface="Verdana" panose="020B0604030504040204" pitchFamily="34" charset="0"/>
              </a:rPr>
              <a:t>игіталізація</a:t>
            </a:r>
            <a:r>
              <a:rPr lang="ru-RU" dirty="0">
                <a:latin typeface="Verdana" panose="020B0604030504040204" pitchFamily="34" charset="0"/>
                <a:ea typeface="Verdana" panose="020B0604030504040204" pitchFamily="34" charset="0"/>
                <a:cs typeface="Verdana" panose="020B0604030504040204" pitchFamily="34" charset="0"/>
              </a:rPr>
              <a:t/>
            </a:r>
            <a:br>
              <a:rPr lang="ru-RU" dirty="0">
                <a:latin typeface="Verdana" panose="020B0604030504040204" pitchFamily="34" charset="0"/>
                <a:ea typeface="Verdana" panose="020B0604030504040204" pitchFamily="34" charset="0"/>
                <a:cs typeface="Verdana" panose="020B0604030504040204" pitchFamily="34" charset="0"/>
              </a:rPr>
            </a:br>
            <a:r>
              <a:rPr lang="uk-UA" dirty="0" smtClean="0">
                <a:latin typeface="Verdana" panose="020B0604030504040204" pitchFamily="34" charset="0"/>
                <a:ea typeface="Verdana" panose="020B0604030504040204" pitchFamily="34" charset="0"/>
                <a:cs typeface="Verdana" panose="020B0604030504040204" pitchFamily="34" charset="0"/>
              </a:rPr>
              <a:t>освітнього </a:t>
            </a:r>
            <a:r>
              <a:rPr lang="uk-UA" dirty="0">
                <a:latin typeface="Verdana" panose="020B0604030504040204" pitchFamily="34" charset="0"/>
                <a:ea typeface="Verdana" panose="020B0604030504040204" pitchFamily="34" charset="0"/>
                <a:cs typeface="Verdana" panose="020B0604030504040204" pitchFamily="34" charset="0"/>
              </a:rPr>
              <a:t>процесу для заохочення </a:t>
            </a:r>
            <a:r>
              <a:rPr lang="ru-RU" dirty="0" err="1">
                <a:latin typeface="Verdana" panose="020B0604030504040204" pitchFamily="34" charset="0"/>
                <a:ea typeface="Verdana" panose="020B0604030504040204" pitchFamily="34" charset="0"/>
                <a:cs typeface="Verdana" panose="020B0604030504040204" pitchFamily="34" charset="0"/>
              </a:rPr>
              <a:t>учениць</a:t>
            </a:r>
            <a:r>
              <a:rPr lang="ru-RU" dirty="0">
                <a:latin typeface="Verdana" panose="020B0604030504040204" pitchFamily="34" charset="0"/>
                <a:ea typeface="Verdana" panose="020B0604030504040204" pitchFamily="34" charset="0"/>
                <a:cs typeface="Verdana" panose="020B0604030504040204" pitchFamily="34" charset="0"/>
              </a:rPr>
              <a:t> та </a:t>
            </a:r>
            <a:r>
              <a:rPr lang="ru-RU" dirty="0" err="1">
                <a:latin typeface="Verdana" panose="020B0604030504040204" pitchFamily="34" charset="0"/>
                <a:ea typeface="Verdana" panose="020B0604030504040204" pitchFamily="34" charset="0"/>
                <a:cs typeface="Verdana" panose="020B0604030504040204" pitchFamily="34" charset="0"/>
              </a:rPr>
              <a:t>учнів</a:t>
            </a:r>
            <a:endParaRPr lang="ru-RU"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2663" y="301059"/>
            <a:ext cx="993237" cy="70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831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902" y="1561441"/>
            <a:ext cx="5123340" cy="4021735"/>
          </a:xfrm>
          <a:prstGeom prst="rect">
            <a:avLst/>
          </a:prstGeom>
        </p:spPr>
      </p:pic>
      <p:pic>
        <p:nvPicPr>
          <p:cNvPr id="43" name="Рисунок 42"/>
          <p:cNvPicPr>
            <a:picLocks noChangeAspect="1"/>
          </p:cNvPicPr>
          <p:nvPr/>
        </p:nvPicPr>
        <p:blipFill rotWithShape="1">
          <a:blip r:embed="rId4">
            <a:extLst>
              <a:ext uri="{28A0092B-C50C-407E-A947-70E740481C1C}">
                <a14:useLocalDpi xmlns:a14="http://schemas.microsoft.com/office/drawing/2010/main" val="0"/>
              </a:ext>
            </a:extLst>
          </a:blip>
          <a:srcRect t="79120" r="60372"/>
          <a:stretch/>
        </p:blipFill>
        <p:spPr>
          <a:xfrm flipH="1" flipV="1">
            <a:off x="559660" y="5543695"/>
            <a:ext cx="3307522" cy="1011245"/>
          </a:xfrm>
          <a:prstGeom prst="rect">
            <a:avLst/>
          </a:prstGeom>
        </p:spPr>
      </p:pic>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t="79120" r="44769"/>
          <a:stretch/>
        </p:blipFill>
        <p:spPr>
          <a:xfrm flipH="1" flipV="1">
            <a:off x="3915669" y="5543696"/>
            <a:ext cx="4609756" cy="1011245"/>
          </a:xfrm>
          <a:prstGeom prst="rect">
            <a:avLst/>
          </a:prstGeom>
        </p:spPr>
      </p:pic>
      <p:sp>
        <p:nvSpPr>
          <p:cNvPr id="15" name="Rechteck 1"/>
          <p:cNvSpPr/>
          <p:nvPr/>
        </p:nvSpPr>
        <p:spPr>
          <a:xfrm>
            <a:off x="395528" y="1148870"/>
            <a:ext cx="5178553" cy="923330"/>
          </a:xfrm>
          <a:prstGeom prst="rect">
            <a:avLst/>
          </a:prstGeom>
        </p:spPr>
        <p:txBody>
          <a:bodyPr wrap="square">
            <a:spAutoFit/>
          </a:bodyPr>
          <a:lstStyle/>
          <a:p>
            <a:r>
              <a:rPr lang="uk-UA" dirty="0">
                <a:solidFill>
                  <a:schemeClr val="tx2"/>
                </a:solidFill>
                <a:latin typeface="Verdana" panose="020B0604030504040204" pitchFamily="34" charset="0"/>
                <a:ea typeface="Verdana" panose="020B0604030504040204" pitchFamily="34" charset="0"/>
                <a:cs typeface="Verdana" panose="020B0604030504040204" pitchFamily="34" charset="0"/>
              </a:rPr>
              <a:t>Кожен, хто вивчає англійську, легко </a:t>
            </a:r>
            <a:r>
              <a:rPr lang="uk-UA"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r>
            <a:br>
              <a:rPr lang="uk-UA"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uk-UA" dirty="0" smtClean="0">
                <a:solidFill>
                  <a:schemeClr val="tx2"/>
                </a:solidFill>
                <a:latin typeface="Verdana" panose="020B0604030504040204" pitchFamily="34" charset="0"/>
                <a:ea typeface="Verdana" panose="020B0604030504040204" pitchFamily="34" charset="0"/>
                <a:cs typeface="Verdana" panose="020B0604030504040204" pitchFamily="34" charset="0"/>
              </a:rPr>
              <a:t>опанує й </a:t>
            </a:r>
            <a:r>
              <a:rPr lang="uk-UA" dirty="0">
                <a:solidFill>
                  <a:schemeClr val="tx2"/>
                </a:solidFill>
                <a:latin typeface="Verdana" panose="020B0604030504040204" pitchFamily="34" charset="0"/>
                <a:ea typeface="Verdana" panose="020B0604030504040204" pitchFamily="34" charset="0"/>
                <a:cs typeface="Verdana" panose="020B0604030504040204" pitchFamily="34" charset="0"/>
              </a:rPr>
              <a:t>німецьку, адже обидві мови мають багато спільного!</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930756" y="509885"/>
            <a:ext cx="7898969" cy="461665"/>
          </a:xfrm>
          <a:prstGeom prst="rect">
            <a:avLst/>
          </a:prstGeom>
          <a:noFill/>
        </p:spPr>
        <p:txBody>
          <a:bodyPr wrap="square" rtlCol="0">
            <a:spAutoFit/>
          </a:bodyPr>
          <a:lstStyle/>
          <a:p>
            <a:r>
              <a:rPr lang="ru-RU" sz="2400" b="1" dirty="0">
                <a:solidFill>
                  <a:srgbClr val="EB6400"/>
                </a:solidFill>
                <a:latin typeface="Goethe FF Clan" pitchFamily="34" charset="0"/>
              </a:rPr>
              <a:t> </a:t>
            </a:r>
            <a:r>
              <a:rPr lang="ru-RU" sz="2400" b="1" dirty="0">
                <a:solidFill>
                  <a:srgbClr val="EB6400"/>
                </a:solidFill>
                <a:latin typeface="Verdana" panose="020B0604030504040204" pitchFamily="34" charset="0"/>
                <a:ea typeface="Verdana" panose="020B0604030504040204" pitchFamily="34" charset="0"/>
                <a:cs typeface="Verdana" panose="020B0604030504040204" pitchFamily="34" charset="0"/>
              </a:rPr>
              <a:t>НІМЕЦЬКА МОВА В ШКОЛІ</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2663" y="301059"/>
            <a:ext cx="993237" cy="701721"/>
          </a:xfrm>
          <a:prstGeom prst="rect">
            <a:avLst/>
          </a:prstGeom>
          <a:noFill/>
          <a:extLst>
            <a:ext uri="{909E8E84-426E-40DD-AFC4-6F175D3DCCD1}">
              <a14:hiddenFill xmlns:a14="http://schemas.microsoft.com/office/drawing/2010/main">
                <a:solidFill>
                  <a:srgbClr val="FFFFFF"/>
                </a:solidFill>
              </a14:hiddenFill>
            </a:ext>
          </a:extLst>
        </p:spPr>
      </p:pic>
      <p:sp>
        <p:nvSpPr>
          <p:cNvPr id="30" name="Скругленная прямоугольная выноска 29"/>
          <p:cNvSpPr/>
          <p:nvPr/>
        </p:nvSpPr>
        <p:spPr>
          <a:xfrm flipH="1">
            <a:off x="312736" y="2415655"/>
            <a:ext cx="1925496" cy="1760560"/>
          </a:xfrm>
          <a:prstGeom prst="wedgeRoundRectCallout">
            <a:avLst>
              <a:gd name="adj1" fmla="val -71404"/>
              <a:gd name="adj2" fmla="val -33374"/>
              <a:gd name="adj3" fmla="val 16667"/>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Rechteck 1"/>
          <p:cNvSpPr/>
          <p:nvPr/>
        </p:nvSpPr>
        <p:spPr>
          <a:xfrm>
            <a:off x="362842" y="2540851"/>
            <a:ext cx="2011868" cy="1477328"/>
          </a:xfrm>
          <a:prstGeom prst="rect">
            <a:avLst/>
          </a:prstGeom>
        </p:spPr>
        <p:txBody>
          <a:bodyPr wrap="squar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Friend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Freund</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ouse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Haus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C</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Katze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B</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ook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Buch</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orld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Welt</a:t>
            </a:r>
          </a:p>
        </p:txBody>
      </p:sp>
      <p:sp>
        <p:nvSpPr>
          <p:cNvPr id="19" name="Скругленная прямоугольная выноска 18"/>
          <p:cNvSpPr/>
          <p:nvPr/>
        </p:nvSpPr>
        <p:spPr>
          <a:xfrm>
            <a:off x="6726477" y="1542907"/>
            <a:ext cx="2103247" cy="1671427"/>
          </a:xfrm>
          <a:prstGeom prst="wedgeRoundRectCallout">
            <a:avLst>
              <a:gd name="adj1" fmla="val -80522"/>
              <a:gd name="adj2" fmla="val -8108"/>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Rechteck 1"/>
          <p:cNvSpPr/>
          <p:nvPr/>
        </p:nvSpPr>
        <p:spPr>
          <a:xfrm>
            <a:off x="6822641" y="1681960"/>
            <a:ext cx="2213302" cy="1477328"/>
          </a:xfrm>
          <a:prstGeom prst="rect">
            <a:avLst/>
          </a:prstGeom>
        </p:spPr>
        <p:txBody>
          <a:bodyPr wrap="square">
            <a:spAutoFit/>
          </a:bodyPr>
          <a:lstStyle/>
          <a:p>
            <a:r>
              <a:rPr lang="uk-UA" dirty="0">
                <a:solidFill>
                  <a:schemeClr val="tx2"/>
                </a:solidFill>
                <a:latin typeface="Verdana" panose="020B0604030504040204" pitchFamily="34" charset="0"/>
                <a:ea typeface="Verdana" panose="020B0604030504040204" pitchFamily="34" charset="0"/>
                <a:cs typeface="Verdana" panose="020B0604030504040204" pitchFamily="34" charset="0"/>
              </a:rPr>
              <a:t>А ще багато спільного </a:t>
            </a:r>
            <a:r>
              <a:rPr lang="uk-UA" dirty="0" smtClean="0">
                <a:solidFill>
                  <a:schemeClr val="tx2"/>
                </a:solidFill>
                <a:latin typeface="Verdana" panose="020B0604030504040204" pitchFamily="34" charset="0"/>
                <a:ea typeface="Verdana" panose="020B0604030504040204" pitchFamily="34" charset="0"/>
                <a:cs typeface="Verdana" panose="020B0604030504040204" pitchFamily="34" charset="0"/>
              </a:rPr>
              <a:t>й між українською </a:t>
            </a:r>
            <a:r>
              <a:rPr lang="uk-UA" dirty="0">
                <a:solidFill>
                  <a:schemeClr val="tx2"/>
                </a:solidFill>
                <a:latin typeface="Verdana" panose="020B0604030504040204" pitchFamily="34" charset="0"/>
                <a:ea typeface="Verdana" panose="020B0604030504040204" pitchFamily="34" charset="0"/>
                <a:cs typeface="Verdana" panose="020B0604030504040204" pitchFamily="34" charset="0"/>
              </a:rPr>
              <a:t>та німецькою мовами!</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Прямоугольник 1"/>
          <p:cNvSpPr/>
          <p:nvPr/>
        </p:nvSpPr>
        <p:spPr>
          <a:xfrm>
            <a:off x="6654670" y="3571859"/>
            <a:ext cx="2638130" cy="1477328"/>
          </a:xfrm>
          <a:prstGeom prst="rect">
            <a:avLst/>
          </a:prstGeom>
        </p:spPr>
        <p:txBody>
          <a:bodyPr wrap="square">
            <a:spAutoFit/>
          </a:bodyPr>
          <a:lstStyle/>
          <a:p>
            <a:r>
              <a:rPr lang="ru-RU"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Мушля</a:t>
            </a:r>
            <a:r>
              <a:rPr lang="ru-RU" dirty="0" smtClean="0">
                <a:solidFill>
                  <a:schemeClr val="tx2"/>
                </a:solidFill>
                <a:latin typeface="Verdana" panose="020B0604030504040204" pitchFamily="34" charset="0"/>
                <a:ea typeface="Verdana" panose="020B0604030504040204" pitchFamily="34" charset="0"/>
                <a:cs typeface="Verdana" panose="020B0604030504040204" pitchFamily="34" charset="0"/>
              </a:rPr>
              <a:t> - </a:t>
            </a: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Muschel</a:t>
            </a:r>
          </a:p>
          <a:p>
            <a:r>
              <a:rPr lang="ru-RU"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Папір</a:t>
            </a:r>
            <a:r>
              <a:rPr lang="ru-RU"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ru-RU"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Papier</a:t>
            </a:r>
          </a:p>
          <a:p>
            <a:r>
              <a:rPr lang="ru-RU"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Цукор</a:t>
            </a:r>
            <a:r>
              <a:rPr lang="ru-RU"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ru-RU"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Zucker</a:t>
            </a:r>
          </a:p>
          <a:p>
            <a:r>
              <a:rPr lang="ru-RU" spc="-5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Краватка</a:t>
            </a:r>
            <a:r>
              <a:rPr lang="ru-RU" spc="-5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ru-RU" spc="-5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de-DE" spc="-50" dirty="0">
                <a:solidFill>
                  <a:schemeClr val="tx2"/>
                </a:solidFill>
                <a:latin typeface="Verdana" panose="020B0604030504040204" pitchFamily="34" charset="0"/>
                <a:ea typeface="Verdana" panose="020B0604030504040204" pitchFamily="34" charset="0"/>
                <a:cs typeface="Verdana" panose="020B0604030504040204" pitchFamily="34" charset="0"/>
              </a:rPr>
              <a:t>Krawatte</a:t>
            </a:r>
          </a:p>
          <a:p>
            <a:r>
              <a:rPr lang="ru-RU"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Дах</a:t>
            </a:r>
            <a:r>
              <a:rPr lang="ru-RU"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ru-RU"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Dach</a:t>
            </a:r>
          </a:p>
        </p:txBody>
      </p:sp>
    </p:spTree>
    <p:extLst>
      <p:ext uri="{BB962C8B-B14F-4D97-AF65-F5344CB8AC3E}">
        <p14:creationId xmlns:p14="http://schemas.microsoft.com/office/powerpoint/2010/main" val="2444781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1453</Words>
  <Application>Microsoft Office PowerPoint</Application>
  <PresentationFormat>Bildschirmpräsentation (4:3)</PresentationFormat>
  <Paragraphs>156</Paragraphs>
  <Slides>26</Slides>
  <Notes>26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Calibri</vt:lpstr>
      <vt:lpstr>Goethe FF Clan</vt:lpstr>
      <vt:lpstr>Verdana</vt:lpstr>
      <vt:lpstr>Arial</vt:lpstr>
      <vt:lpstr>Тема Office</vt:lpstr>
      <vt:lpstr>НІМЕЦЬКА  міцна дружба  зі школи до кар’єрних звершень!</vt:lpstr>
      <vt:lpstr>ЧОМУ ПОТРІБНО ВЧИТИ НІМЕЦЬКУ МОВУ?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НІМЕЦЬКА У ВНЗ</vt:lpstr>
      <vt:lpstr>PowerPoint-Präsentation</vt:lpstr>
      <vt:lpstr>PowerPoint-Präsentation</vt:lpstr>
      <vt:lpstr>PowerPoint-Präsentation</vt:lpstr>
      <vt:lpstr>PowerPoint-Präsentation</vt:lpstr>
      <vt:lpstr>КАР'ЄРА З НІМЕЦЬКОЮ  МОВОЮ</vt:lpstr>
      <vt:lpstr>PowerPoint-Präsentation</vt:lpstr>
      <vt:lpstr>PowerPoint-Präsentation</vt:lpstr>
      <vt:lpstr>PowerPoint-Präsentation</vt:lpstr>
      <vt:lpstr>ТА НІМЕЦЬКА –  ЦЕ ЩЕ БІЛЬШЕ!</vt:lpstr>
      <vt:lpstr>PowerPoint-Präsentation</vt:lpstr>
      <vt:lpstr>PowerPoint-Präsentation</vt:lpstr>
      <vt:lpstr>PowerPoint-Präsentation</vt:lpstr>
      <vt:lpstr>PowerPoint-Präsentation</vt:lpstr>
      <vt:lpstr>ПОСИЛАННЯ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Залугович</dc:creator>
  <cp:lastModifiedBy>Vasko, Lesia</cp:lastModifiedBy>
  <cp:revision>301</cp:revision>
  <dcterms:created xsi:type="dcterms:W3CDTF">2020-03-19T06:55:27Z</dcterms:created>
  <dcterms:modified xsi:type="dcterms:W3CDTF">2020-12-05T08:24:03Z</dcterms:modified>
</cp:coreProperties>
</file>