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81" r:id="rId6"/>
    <p:sldId id="296" r:id="rId7"/>
    <p:sldId id="287" r:id="rId8"/>
    <p:sldId id="283" r:id="rId9"/>
    <p:sldId id="293" r:id="rId10"/>
    <p:sldId id="265" r:id="rId11"/>
    <p:sldId id="285" r:id="rId12"/>
    <p:sldId id="291" r:id="rId13"/>
    <p:sldId id="266" r:id="rId14"/>
    <p:sldId id="264" r:id="rId15"/>
    <p:sldId id="270" r:id="rId16"/>
    <p:sldId id="271" r:id="rId17"/>
    <p:sldId id="278" r:id="rId18"/>
    <p:sldId id="288" r:id="rId19"/>
    <p:sldId id="275" r:id="rId20"/>
    <p:sldId id="277" r:id="rId21"/>
    <p:sldId id="290" r:id="rId22"/>
    <p:sldId id="273" r:id="rId23"/>
    <p:sldId id="27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22"/>
    <a:srgbClr val="5E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E705F-6A4C-4110-ABAC-C6B922DDAB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43DE1A-4767-49B9-91D6-02600ABC737C}">
      <dgm:prSet custT="1"/>
      <dgm:spPr/>
      <dgm:t>
        <a:bodyPr/>
        <a:lstStyle/>
        <a:p>
          <a:r>
            <a:rPr lang="en-IN" sz="2400"/>
            <a:t>Nationalität</a:t>
          </a:r>
          <a:endParaRPr lang="en-US" sz="2400"/>
        </a:p>
      </dgm:t>
    </dgm:pt>
    <dgm:pt modelId="{CF5DDA84-3C2F-42DA-966C-744436CDD2D7}" type="parTrans" cxnId="{EF3CD21F-F2DE-4A23-ACD9-70A195B5DC6D}">
      <dgm:prSet/>
      <dgm:spPr/>
      <dgm:t>
        <a:bodyPr/>
        <a:lstStyle/>
        <a:p>
          <a:endParaRPr lang="en-US"/>
        </a:p>
      </dgm:t>
    </dgm:pt>
    <dgm:pt modelId="{D310F159-3150-4053-8062-EFD72136EFF6}" type="sibTrans" cxnId="{EF3CD21F-F2DE-4A23-ACD9-70A195B5DC6D}">
      <dgm:prSet/>
      <dgm:spPr/>
      <dgm:t>
        <a:bodyPr/>
        <a:lstStyle/>
        <a:p>
          <a:endParaRPr lang="en-US"/>
        </a:p>
      </dgm:t>
    </dgm:pt>
    <dgm:pt modelId="{643B6B71-E656-4112-8988-9E5500B7FD02}">
      <dgm:prSet custT="1"/>
      <dgm:spPr/>
      <dgm:t>
        <a:bodyPr/>
        <a:lstStyle/>
        <a:p>
          <a:r>
            <a:rPr lang="en-IN" sz="2400"/>
            <a:t>Herkunft</a:t>
          </a:r>
          <a:endParaRPr lang="en-US" sz="2400"/>
        </a:p>
      </dgm:t>
    </dgm:pt>
    <dgm:pt modelId="{7FFA7D8F-3FB0-40CE-B672-01EA605EBB2D}" type="parTrans" cxnId="{88E158EA-83ED-4FB4-AC43-DA878AB197E7}">
      <dgm:prSet/>
      <dgm:spPr/>
      <dgm:t>
        <a:bodyPr/>
        <a:lstStyle/>
        <a:p>
          <a:endParaRPr lang="en-US"/>
        </a:p>
      </dgm:t>
    </dgm:pt>
    <dgm:pt modelId="{242AD737-A516-4C70-A5D9-34B2392A408E}" type="sibTrans" cxnId="{88E158EA-83ED-4FB4-AC43-DA878AB197E7}">
      <dgm:prSet/>
      <dgm:spPr/>
      <dgm:t>
        <a:bodyPr/>
        <a:lstStyle/>
        <a:p>
          <a:endParaRPr lang="en-US"/>
        </a:p>
      </dgm:t>
    </dgm:pt>
    <dgm:pt modelId="{BD33C6E7-71FB-46A7-BC1C-6F6D0875ADF8}">
      <dgm:prSet custT="1"/>
      <dgm:spPr/>
      <dgm:t>
        <a:bodyPr/>
        <a:lstStyle/>
        <a:p>
          <a:r>
            <a:rPr lang="en-IN" sz="2400"/>
            <a:t>Alter</a:t>
          </a:r>
          <a:endParaRPr lang="en-US" sz="2400"/>
        </a:p>
      </dgm:t>
    </dgm:pt>
    <dgm:pt modelId="{0EF74495-ADFC-4C85-85C7-E9504A14B940}" type="parTrans" cxnId="{7BAC1D0F-2CB7-4E68-B4AF-BAAB15D32D15}">
      <dgm:prSet/>
      <dgm:spPr/>
      <dgm:t>
        <a:bodyPr/>
        <a:lstStyle/>
        <a:p>
          <a:endParaRPr lang="en-US"/>
        </a:p>
      </dgm:t>
    </dgm:pt>
    <dgm:pt modelId="{3E8A5E81-4F61-4E3D-8FE4-54EF804F4509}" type="sibTrans" cxnId="{7BAC1D0F-2CB7-4E68-B4AF-BAAB15D32D15}">
      <dgm:prSet/>
      <dgm:spPr/>
      <dgm:t>
        <a:bodyPr/>
        <a:lstStyle/>
        <a:p>
          <a:endParaRPr lang="en-US"/>
        </a:p>
      </dgm:t>
    </dgm:pt>
    <dgm:pt modelId="{FE503D7E-5807-4E29-B722-02BE4E4AF5F4}">
      <dgm:prSet custT="1"/>
      <dgm:spPr/>
      <dgm:t>
        <a:bodyPr/>
        <a:lstStyle/>
        <a:p>
          <a:r>
            <a:rPr lang="en-IN" sz="2400"/>
            <a:t>Geschlecht/ Geschlechtsorientierung</a:t>
          </a:r>
          <a:endParaRPr lang="en-US" sz="2400"/>
        </a:p>
      </dgm:t>
    </dgm:pt>
    <dgm:pt modelId="{FCB4A12C-E29F-4756-8CD2-B244E91AC73E}" type="parTrans" cxnId="{EBCFA9B3-8DF8-4EC1-9E2C-0AA5521E5666}">
      <dgm:prSet/>
      <dgm:spPr/>
      <dgm:t>
        <a:bodyPr/>
        <a:lstStyle/>
        <a:p>
          <a:endParaRPr lang="en-US"/>
        </a:p>
      </dgm:t>
    </dgm:pt>
    <dgm:pt modelId="{DBCDA67D-70DB-4465-970F-81FE9789D7B7}" type="sibTrans" cxnId="{EBCFA9B3-8DF8-4EC1-9E2C-0AA5521E5666}">
      <dgm:prSet/>
      <dgm:spPr/>
      <dgm:t>
        <a:bodyPr/>
        <a:lstStyle/>
        <a:p>
          <a:endParaRPr lang="en-US"/>
        </a:p>
      </dgm:t>
    </dgm:pt>
    <dgm:pt modelId="{1994F97D-5101-4F49-A8F5-4F35EC5379BC}">
      <dgm:prSet custT="1"/>
      <dgm:spPr/>
      <dgm:t>
        <a:bodyPr/>
        <a:lstStyle/>
        <a:p>
          <a:r>
            <a:rPr lang="en-IN" sz="2400"/>
            <a:t>Religion</a:t>
          </a:r>
          <a:endParaRPr lang="en-US" sz="2400"/>
        </a:p>
      </dgm:t>
    </dgm:pt>
    <dgm:pt modelId="{6999C520-D733-4E4B-A61F-1E19ABB83CA1}" type="parTrans" cxnId="{4DF797DD-48AC-40A4-BED6-0276654AB341}">
      <dgm:prSet/>
      <dgm:spPr/>
      <dgm:t>
        <a:bodyPr/>
        <a:lstStyle/>
        <a:p>
          <a:endParaRPr lang="en-US"/>
        </a:p>
      </dgm:t>
    </dgm:pt>
    <dgm:pt modelId="{F0AB9542-6BFE-42F4-8F3C-8924DCC139D2}" type="sibTrans" cxnId="{4DF797DD-48AC-40A4-BED6-0276654AB341}">
      <dgm:prSet/>
      <dgm:spPr/>
      <dgm:t>
        <a:bodyPr/>
        <a:lstStyle/>
        <a:p>
          <a:endParaRPr lang="en-US"/>
        </a:p>
      </dgm:t>
    </dgm:pt>
    <dgm:pt modelId="{53674D80-A0D3-4BA0-8E95-7364068F2700}">
      <dgm:prSet custT="1"/>
      <dgm:spPr/>
      <dgm:t>
        <a:bodyPr/>
        <a:lstStyle/>
        <a:p>
          <a:r>
            <a:rPr lang="en-IN" sz="2400"/>
            <a:t>Weltanschauung</a:t>
          </a:r>
          <a:endParaRPr lang="en-US" sz="2400"/>
        </a:p>
      </dgm:t>
    </dgm:pt>
    <dgm:pt modelId="{430B1A96-BC8C-48CF-961E-2D0B415B68DC}" type="parTrans" cxnId="{9655651D-349E-4237-AD8A-A05B3A592A9D}">
      <dgm:prSet/>
      <dgm:spPr/>
      <dgm:t>
        <a:bodyPr/>
        <a:lstStyle/>
        <a:p>
          <a:endParaRPr lang="en-US"/>
        </a:p>
      </dgm:t>
    </dgm:pt>
    <dgm:pt modelId="{F52C0212-A1E9-4750-A590-7C44D415E73E}" type="sibTrans" cxnId="{9655651D-349E-4237-AD8A-A05B3A592A9D}">
      <dgm:prSet/>
      <dgm:spPr/>
      <dgm:t>
        <a:bodyPr/>
        <a:lstStyle/>
        <a:p>
          <a:endParaRPr lang="en-US"/>
        </a:p>
      </dgm:t>
    </dgm:pt>
    <dgm:pt modelId="{A48E5940-B499-4C73-B54D-3BA4EDD9CB63}">
      <dgm:prSet custT="1"/>
      <dgm:spPr/>
      <dgm:t>
        <a:bodyPr/>
        <a:lstStyle/>
        <a:p>
          <a:r>
            <a:rPr lang="en-IN" sz="2400"/>
            <a:t>Denkweise</a:t>
          </a:r>
          <a:endParaRPr lang="en-US" sz="2400"/>
        </a:p>
      </dgm:t>
    </dgm:pt>
    <dgm:pt modelId="{ED71F43B-D1A8-4D1B-AEF3-A42F2087DBFE}" type="parTrans" cxnId="{AE1F34A8-41B4-4252-9D8D-0E262C6251ED}">
      <dgm:prSet/>
      <dgm:spPr/>
      <dgm:t>
        <a:bodyPr/>
        <a:lstStyle/>
        <a:p>
          <a:endParaRPr lang="en-US"/>
        </a:p>
      </dgm:t>
    </dgm:pt>
    <dgm:pt modelId="{7C2A57B1-99AD-4B68-B180-31283E13048A}" type="sibTrans" cxnId="{AE1F34A8-41B4-4252-9D8D-0E262C6251ED}">
      <dgm:prSet/>
      <dgm:spPr/>
      <dgm:t>
        <a:bodyPr/>
        <a:lstStyle/>
        <a:p>
          <a:endParaRPr lang="en-US"/>
        </a:p>
      </dgm:t>
    </dgm:pt>
    <dgm:pt modelId="{90184F6B-9975-47C2-834E-1EF967AA457B}">
      <dgm:prSet custT="1"/>
      <dgm:spPr/>
      <dgm:t>
        <a:bodyPr/>
        <a:lstStyle/>
        <a:p>
          <a:r>
            <a:rPr lang="en-IN" sz="2400"/>
            <a:t>Indentität</a:t>
          </a:r>
          <a:endParaRPr lang="en-US" sz="2400"/>
        </a:p>
      </dgm:t>
    </dgm:pt>
    <dgm:pt modelId="{29A8B216-CF3D-4FD2-8961-578D9E47ECB1}" type="parTrans" cxnId="{A6618532-F711-4290-81AC-8C042D564B99}">
      <dgm:prSet/>
      <dgm:spPr/>
      <dgm:t>
        <a:bodyPr/>
        <a:lstStyle/>
        <a:p>
          <a:endParaRPr lang="en-US"/>
        </a:p>
      </dgm:t>
    </dgm:pt>
    <dgm:pt modelId="{32BAEE34-F6EB-4BF3-82D2-2B0A13C0769D}" type="sibTrans" cxnId="{A6618532-F711-4290-81AC-8C042D564B99}">
      <dgm:prSet/>
      <dgm:spPr/>
      <dgm:t>
        <a:bodyPr/>
        <a:lstStyle/>
        <a:p>
          <a:endParaRPr lang="en-US"/>
        </a:p>
      </dgm:t>
    </dgm:pt>
    <dgm:pt modelId="{1A1218F3-884E-48E4-A52E-5D817D187923}" type="pres">
      <dgm:prSet presAssocID="{FF6E705F-6A4C-4110-ABAC-C6B922DDABAC}" presName="diagram" presStyleCnt="0">
        <dgm:presLayoutVars>
          <dgm:dir/>
          <dgm:resizeHandles val="exact"/>
        </dgm:presLayoutVars>
      </dgm:prSet>
      <dgm:spPr/>
    </dgm:pt>
    <dgm:pt modelId="{5AB21A32-A921-49B2-B495-3F66845F4EA9}" type="pres">
      <dgm:prSet presAssocID="{1E43DE1A-4767-49B9-91D6-02600ABC737C}" presName="node" presStyleLbl="node1" presStyleIdx="0" presStyleCnt="8">
        <dgm:presLayoutVars>
          <dgm:bulletEnabled val="1"/>
        </dgm:presLayoutVars>
      </dgm:prSet>
      <dgm:spPr/>
    </dgm:pt>
    <dgm:pt modelId="{9B653E49-A388-41C4-846C-68B2BBB5C3D2}" type="pres">
      <dgm:prSet presAssocID="{D310F159-3150-4053-8062-EFD72136EFF6}" presName="sibTrans" presStyleCnt="0"/>
      <dgm:spPr/>
    </dgm:pt>
    <dgm:pt modelId="{325C1BE7-0381-4D0B-A15F-572DD130066A}" type="pres">
      <dgm:prSet presAssocID="{643B6B71-E656-4112-8988-9E5500B7FD02}" presName="node" presStyleLbl="node1" presStyleIdx="1" presStyleCnt="8">
        <dgm:presLayoutVars>
          <dgm:bulletEnabled val="1"/>
        </dgm:presLayoutVars>
      </dgm:prSet>
      <dgm:spPr/>
    </dgm:pt>
    <dgm:pt modelId="{53EDB006-4ADC-494C-8D3E-8830A94690E0}" type="pres">
      <dgm:prSet presAssocID="{242AD737-A516-4C70-A5D9-34B2392A408E}" presName="sibTrans" presStyleCnt="0"/>
      <dgm:spPr/>
    </dgm:pt>
    <dgm:pt modelId="{AE6892CC-BE02-46F7-A211-EC28EC639CFB}" type="pres">
      <dgm:prSet presAssocID="{BD33C6E7-71FB-46A7-BC1C-6F6D0875ADF8}" presName="node" presStyleLbl="node1" presStyleIdx="2" presStyleCnt="8">
        <dgm:presLayoutVars>
          <dgm:bulletEnabled val="1"/>
        </dgm:presLayoutVars>
      </dgm:prSet>
      <dgm:spPr/>
    </dgm:pt>
    <dgm:pt modelId="{4B09BD1D-B40A-47B2-B09D-2313E43EA5CD}" type="pres">
      <dgm:prSet presAssocID="{3E8A5E81-4F61-4E3D-8FE4-54EF804F4509}" presName="sibTrans" presStyleCnt="0"/>
      <dgm:spPr/>
    </dgm:pt>
    <dgm:pt modelId="{D68D97CF-7F64-418D-9E25-80F700C7E614}" type="pres">
      <dgm:prSet presAssocID="{FE503D7E-5807-4E29-B722-02BE4E4AF5F4}" presName="node" presStyleLbl="node1" presStyleIdx="3" presStyleCnt="8">
        <dgm:presLayoutVars>
          <dgm:bulletEnabled val="1"/>
        </dgm:presLayoutVars>
      </dgm:prSet>
      <dgm:spPr/>
    </dgm:pt>
    <dgm:pt modelId="{2D121E02-BCD3-49B2-AE9C-38DB81C0FBBB}" type="pres">
      <dgm:prSet presAssocID="{DBCDA67D-70DB-4465-970F-81FE9789D7B7}" presName="sibTrans" presStyleCnt="0"/>
      <dgm:spPr/>
    </dgm:pt>
    <dgm:pt modelId="{3BC632C4-B32D-49DE-A693-09E9B936647D}" type="pres">
      <dgm:prSet presAssocID="{1994F97D-5101-4F49-A8F5-4F35EC5379BC}" presName="node" presStyleLbl="node1" presStyleIdx="4" presStyleCnt="8">
        <dgm:presLayoutVars>
          <dgm:bulletEnabled val="1"/>
        </dgm:presLayoutVars>
      </dgm:prSet>
      <dgm:spPr/>
    </dgm:pt>
    <dgm:pt modelId="{7FB04BA8-EE6C-40F4-95E2-1AF209F65E71}" type="pres">
      <dgm:prSet presAssocID="{F0AB9542-6BFE-42F4-8F3C-8924DCC139D2}" presName="sibTrans" presStyleCnt="0"/>
      <dgm:spPr/>
    </dgm:pt>
    <dgm:pt modelId="{BF5F300D-0F8C-447C-8066-65D5DE53E065}" type="pres">
      <dgm:prSet presAssocID="{53674D80-A0D3-4BA0-8E95-7364068F2700}" presName="node" presStyleLbl="node1" presStyleIdx="5" presStyleCnt="8">
        <dgm:presLayoutVars>
          <dgm:bulletEnabled val="1"/>
        </dgm:presLayoutVars>
      </dgm:prSet>
      <dgm:spPr/>
    </dgm:pt>
    <dgm:pt modelId="{31F8CC6D-FB1E-4372-8A68-90997C405BB7}" type="pres">
      <dgm:prSet presAssocID="{F52C0212-A1E9-4750-A590-7C44D415E73E}" presName="sibTrans" presStyleCnt="0"/>
      <dgm:spPr/>
    </dgm:pt>
    <dgm:pt modelId="{907B8C82-166D-4391-B20F-8C38F37EC55D}" type="pres">
      <dgm:prSet presAssocID="{A48E5940-B499-4C73-B54D-3BA4EDD9CB63}" presName="node" presStyleLbl="node1" presStyleIdx="6" presStyleCnt="8">
        <dgm:presLayoutVars>
          <dgm:bulletEnabled val="1"/>
        </dgm:presLayoutVars>
      </dgm:prSet>
      <dgm:spPr/>
    </dgm:pt>
    <dgm:pt modelId="{DF8920F3-6565-4DA6-844A-12E54C9F7EAC}" type="pres">
      <dgm:prSet presAssocID="{7C2A57B1-99AD-4B68-B180-31283E13048A}" presName="sibTrans" presStyleCnt="0"/>
      <dgm:spPr/>
    </dgm:pt>
    <dgm:pt modelId="{CD2D8B1E-376E-4D11-9D3C-37A1530AF2D7}" type="pres">
      <dgm:prSet presAssocID="{90184F6B-9975-47C2-834E-1EF967AA457B}" presName="node" presStyleLbl="node1" presStyleIdx="7" presStyleCnt="8">
        <dgm:presLayoutVars>
          <dgm:bulletEnabled val="1"/>
        </dgm:presLayoutVars>
      </dgm:prSet>
      <dgm:spPr/>
    </dgm:pt>
  </dgm:ptLst>
  <dgm:cxnLst>
    <dgm:cxn modelId="{75685804-AEA3-4C1A-B126-A54A4B13B899}" type="presOf" srcId="{A48E5940-B499-4C73-B54D-3BA4EDD9CB63}" destId="{907B8C82-166D-4391-B20F-8C38F37EC55D}" srcOrd="0" destOrd="0" presId="urn:microsoft.com/office/officeart/2005/8/layout/default"/>
    <dgm:cxn modelId="{7BAC1D0F-2CB7-4E68-B4AF-BAAB15D32D15}" srcId="{FF6E705F-6A4C-4110-ABAC-C6B922DDABAC}" destId="{BD33C6E7-71FB-46A7-BC1C-6F6D0875ADF8}" srcOrd="2" destOrd="0" parTransId="{0EF74495-ADFC-4C85-85C7-E9504A14B940}" sibTransId="{3E8A5E81-4F61-4E3D-8FE4-54EF804F4509}"/>
    <dgm:cxn modelId="{A337B211-517C-4ECE-984E-8A45FB9D5C48}" type="presOf" srcId="{BD33C6E7-71FB-46A7-BC1C-6F6D0875ADF8}" destId="{AE6892CC-BE02-46F7-A211-EC28EC639CFB}" srcOrd="0" destOrd="0" presId="urn:microsoft.com/office/officeart/2005/8/layout/default"/>
    <dgm:cxn modelId="{9655651D-349E-4237-AD8A-A05B3A592A9D}" srcId="{FF6E705F-6A4C-4110-ABAC-C6B922DDABAC}" destId="{53674D80-A0D3-4BA0-8E95-7364068F2700}" srcOrd="5" destOrd="0" parTransId="{430B1A96-BC8C-48CF-961E-2D0B415B68DC}" sibTransId="{F52C0212-A1E9-4750-A590-7C44D415E73E}"/>
    <dgm:cxn modelId="{EF3CD21F-F2DE-4A23-ACD9-70A195B5DC6D}" srcId="{FF6E705F-6A4C-4110-ABAC-C6B922DDABAC}" destId="{1E43DE1A-4767-49B9-91D6-02600ABC737C}" srcOrd="0" destOrd="0" parTransId="{CF5DDA84-3C2F-42DA-966C-744436CDD2D7}" sibTransId="{D310F159-3150-4053-8062-EFD72136EFF6}"/>
    <dgm:cxn modelId="{A6618532-F711-4290-81AC-8C042D564B99}" srcId="{FF6E705F-6A4C-4110-ABAC-C6B922DDABAC}" destId="{90184F6B-9975-47C2-834E-1EF967AA457B}" srcOrd="7" destOrd="0" parTransId="{29A8B216-CF3D-4FD2-8961-578D9E47ECB1}" sibTransId="{32BAEE34-F6EB-4BF3-82D2-2B0A13C0769D}"/>
    <dgm:cxn modelId="{D4309D3A-FA8C-4AA9-A9CB-67CEAE4ABFAA}" type="presOf" srcId="{1994F97D-5101-4F49-A8F5-4F35EC5379BC}" destId="{3BC632C4-B32D-49DE-A693-09E9B936647D}" srcOrd="0" destOrd="0" presId="urn:microsoft.com/office/officeart/2005/8/layout/default"/>
    <dgm:cxn modelId="{AE1F34A8-41B4-4252-9D8D-0E262C6251ED}" srcId="{FF6E705F-6A4C-4110-ABAC-C6B922DDABAC}" destId="{A48E5940-B499-4C73-B54D-3BA4EDD9CB63}" srcOrd="6" destOrd="0" parTransId="{ED71F43B-D1A8-4D1B-AEF3-A42F2087DBFE}" sibTransId="{7C2A57B1-99AD-4B68-B180-31283E13048A}"/>
    <dgm:cxn modelId="{52CDF9AB-D5A8-43E2-9BD8-98C34B97B98C}" type="presOf" srcId="{1E43DE1A-4767-49B9-91D6-02600ABC737C}" destId="{5AB21A32-A921-49B2-B495-3F66845F4EA9}" srcOrd="0" destOrd="0" presId="urn:microsoft.com/office/officeart/2005/8/layout/default"/>
    <dgm:cxn modelId="{EBCFA9B3-8DF8-4EC1-9E2C-0AA5521E5666}" srcId="{FF6E705F-6A4C-4110-ABAC-C6B922DDABAC}" destId="{FE503D7E-5807-4E29-B722-02BE4E4AF5F4}" srcOrd="3" destOrd="0" parTransId="{FCB4A12C-E29F-4756-8CD2-B244E91AC73E}" sibTransId="{DBCDA67D-70DB-4465-970F-81FE9789D7B7}"/>
    <dgm:cxn modelId="{C5673ABE-851B-4335-8384-E4C4DF9CF038}" type="presOf" srcId="{53674D80-A0D3-4BA0-8E95-7364068F2700}" destId="{BF5F300D-0F8C-447C-8066-65D5DE53E065}" srcOrd="0" destOrd="0" presId="urn:microsoft.com/office/officeart/2005/8/layout/default"/>
    <dgm:cxn modelId="{FA2AB0DC-7B72-4A84-8033-34EAD00F9C2C}" type="presOf" srcId="{90184F6B-9975-47C2-834E-1EF967AA457B}" destId="{CD2D8B1E-376E-4D11-9D3C-37A1530AF2D7}" srcOrd="0" destOrd="0" presId="urn:microsoft.com/office/officeart/2005/8/layout/default"/>
    <dgm:cxn modelId="{4DF797DD-48AC-40A4-BED6-0276654AB341}" srcId="{FF6E705F-6A4C-4110-ABAC-C6B922DDABAC}" destId="{1994F97D-5101-4F49-A8F5-4F35EC5379BC}" srcOrd="4" destOrd="0" parTransId="{6999C520-D733-4E4B-A61F-1E19ABB83CA1}" sibTransId="{F0AB9542-6BFE-42F4-8F3C-8924DCC139D2}"/>
    <dgm:cxn modelId="{88E158EA-83ED-4FB4-AC43-DA878AB197E7}" srcId="{FF6E705F-6A4C-4110-ABAC-C6B922DDABAC}" destId="{643B6B71-E656-4112-8988-9E5500B7FD02}" srcOrd="1" destOrd="0" parTransId="{7FFA7D8F-3FB0-40CE-B672-01EA605EBB2D}" sibTransId="{242AD737-A516-4C70-A5D9-34B2392A408E}"/>
    <dgm:cxn modelId="{C5AF86F0-0B7B-4118-BF34-D0D1C7DDD4BA}" type="presOf" srcId="{FE503D7E-5807-4E29-B722-02BE4E4AF5F4}" destId="{D68D97CF-7F64-418D-9E25-80F700C7E614}" srcOrd="0" destOrd="0" presId="urn:microsoft.com/office/officeart/2005/8/layout/default"/>
    <dgm:cxn modelId="{B01838F4-1085-4DE8-91FC-BBAEA10C191C}" type="presOf" srcId="{643B6B71-E656-4112-8988-9E5500B7FD02}" destId="{325C1BE7-0381-4D0B-A15F-572DD130066A}" srcOrd="0" destOrd="0" presId="urn:microsoft.com/office/officeart/2005/8/layout/default"/>
    <dgm:cxn modelId="{9B24FDF5-6187-4B21-BD23-57E888084FF8}" type="presOf" srcId="{FF6E705F-6A4C-4110-ABAC-C6B922DDABAC}" destId="{1A1218F3-884E-48E4-A52E-5D817D187923}" srcOrd="0" destOrd="0" presId="urn:microsoft.com/office/officeart/2005/8/layout/default"/>
    <dgm:cxn modelId="{70C2A95F-B488-4512-96C8-476DF0DEE148}" type="presParOf" srcId="{1A1218F3-884E-48E4-A52E-5D817D187923}" destId="{5AB21A32-A921-49B2-B495-3F66845F4EA9}" srcOrd="0" destOrd="0" presId="urn:microsoft.com/office/officeart/2005/8/layout/default"/>
    <dgm:cxn modelId="{8EE71CF9-6CE3-4DB7-97BA-AC32AF9E02EC}" type="presParOf" srcId="{1A1218F3-884E-48E4-A52E-5D817D187923}" destId="{9B653E49-A388-41C4-846C-68B2BBB5C3D2}" srcOrd="1" destOrd="0" presId="urn:microsoft.com/office/officeart/2005/8/layout/default"/>
    <dgm:cxn modelId="{3433401F-30B0-49B9-9C99-F87D207E55E6}" type="presParOf" srcId="{1A1218F3-884E-48E4-A52E-5D817D187923}" destId="{325C1BE7-0381-4D0B-A15F-572DD130066A}" srcOrd="2" destOrd="0" presId="urn:microsoft.com/office/officeart/2005/8/layout/default"/>
    <dgm:cxn modelId="{9DB0369E-608A-4529-9EB3-1F8FFAE2564F}" type="presParOf" srcId="{1A1218F3-884E-48E4-A52E-5D817D187923}" destId="{53EDB006-4ADC-494C-8D3E-8830A94690E0}" srcOrd="3" destOrd="0" presId="urn:microsoft.com/office/officeart/2005/8/layout/default"/>
    <dgm:cxn modelId="{84CA6332-598C-43F6-9501-C2D3640E4E59}" type="presParOf" srcId="{1A1218F3-884E-48E4-A52E-5D817D187923}" destId="{AE6892CC-BE02-46F7-A211-EC28EC639CFB}" srcOrd="4" destOrd="0" presId="urn:microsoft.com/office/officeart/2005/8/layout/default"/>
    <dgm:cxn modelId="{CD73BCDA-D7D0-4E12-9E82-3D96DB6D432B}" type="presParOf" srcId="{1A1218F3-884E-48E4-A52E-5D817D187923}" destId="{4B09BD1D-B40A-47B2-B09D-2313E43EA5CD}" srcOrd="5" destOrd="0" presId="urn:microsoft.com/office/officeart/2005/8/layout/default"/>
    <dgm:cxn modelId="{4B300AAB-E3CF-44DE-9217-6670A5FE92DA}" type="presParOf" srcId="{1A1218F3-884E-48E4-A52E-5D817D187923}" destId="{D68D97CF-7F64-418D-9E25-80F700C7E614}" srcOrd="6" destOrd="0" presId="urn:microsoft.com/office/officeart/2005/8/layout/default"/>
    <dgm:cxn modelId="{C7B65C84-DDDA-48DB-A937-D73EF94ACF14}" type="presParOf" srcId="{1A1218F3-884E-48E4-A52E-5D817D187923}" destId="{2D121E02-BCD3-49B2-AE9C-38DB81C0FBBB}" srcOrd="7" destOrd="0" presId="urn:microsoft.com/office/officeart/2005/8/layout/default"/>
    <dgm:cxn modelId="{ABD054BB-ACD7-4985-8FA3-3A9C7C8AD8AC}" type="presParOf" srcId="{1A1218F3-884E-48E4-A52E-5D817D187923}" destId="{3BC632C4-B32D-49DE-A693-09E9B936647D}" srcOrd="8" destOrd="0" presId="urn:microsoft.com/office/officeart/2005/8/layout/default"/>
    <dgm:cxn modelId="{CB9518D9-C9F1-434F-84C1-CB2B192CDC23}" type="presParOf" srcId="{1A1218F3-884E-48E4-A52E-5D817D187923}" destId="{7FB04BA8-EE6C-40F4-95E2-1AF209F65E71}" srcOrd="9" destOrd="0" presId="urn:microsoft.com/office/officeart/2005/8/layout/default"/>
    <dgm:cxn modelId="{2FB6C8BD-CB0C-4E1B-B1DE-AC180C842F23}" type="presParOf" srcId="{1A1218F3-884E-48E4-A52E-5D817D187923}" destId="{BF5F300D-0F8C-447C-8066-65D5DE53E065}" srcOrd="10" destOrd="0" presId="urn:microsoft.com/office/officeart/2005/8/layout/default"/>
    <dgm:cxn modelId="{C9D86EB0-C8F3-4E25-A7B0-7CB7E72FF1C6}" type="presParOf" srcId="{1A1218F3-884E-48E4-A52E-5D817D187923}" destId="{31F8CC6D-FB1E-4372-8A68-90997C405BB7}" srcOrd="11" destOrd="0" presId="urn:microsoft.com/office/officeart/2005/8/layout/default"/>
    <dgm:cxn modelId="{81AAEEC4-55F0-4CB1-BF98-E0DB435DF298}" type="presParOf" srcId="{1A1218F3-884E-48E4-A52E-5D817D187923}" destId="{907B8C82-166D-4391-B20F-8C38F37EC55D}" srcOrd="12" destOrd="0" presId="urn:microsoft.com/office/officeart/2005/8/layout/default"/>
    <dgm:cxn modelId="{710DC5B0-A8EA-42D3-9016-EF41F158140D}" type="presParOf" srcId="{1A1218F3-884E-48E4-A52E-5D817D187923}" destId="{DF8920F3-6565-4DA6-844A-12E54C9F7EAC}" srcOrd="13" destOrd="0" presId="urn:microsoft.com/office/officeart/2005/8/layout/default"/>
    <dgm:cxn modelId="{DB5E4D05-29A0-4ACE-B43F-482E2C48624E}" type="presParOf" srcId="{1A1218F3-884E-48E4-A52E-5D817D187923}" destId="{CD2D8B1E-376E-4D11-9D3C-37A1530AF2D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8703B-59BA-4AEA-9CDB-EE6A5D30AF3E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04A771D-E145-4E2E-966F-4CEE4E8CA5B7}">
      <dgm:prSet/>
      <dgm:spPr/>
      <dgm:t>
        <a:bodyPr/>
        <a:lstStyle/>
        <a:p>
          <a:r>
            <a:rPr lang="de-DE" dirty="0"/>
            <a:t>Was ist das </a:t>
          </a:r>
          <a:r>
            <a:rPr lang="de-DE" b="1" dirty="0"/>
            <a:t>Fachkräfteeinwanderungsgesetz</a:t>
          </a:r>
          <a:r>
            <a:rPr lang="de-DE" dirty="0"/>
            <a:t>?</a:t>
          </a:r>
          <a:endParaRPr lang="en-US" dirty="0"/>
        </a:p>
      </dgm:t>
    </dgm:pt>
    <dgm:pt modelId="{CE493EB0-4EB1-4E0E-B7C0-B82B1761C0BB}" type="parTrans" cxnId="{73B6429D-459E-4594-99BF-5CC7C167518B}">
      <dgm:prSet/>
      <dgm:spPr/>
      <dgm:t>
        <a:bodyPr/>
        <a:lstStyle/>
        <a:p>
          <a:endParaRPr lang="en-US"/>
        </a:p>
      </dgm:t>
    </dgm:pt>
    <dgm:pt modelId="{FC4F5DAE-2323-40AA-A4AE-2C36072F3E46}" type="sibTrans" cxnId="{73B6429D-459E-4594-99BF-5CC7C167518B}">
      <dgm:prSet/>
      <dgm:spPr/>
      <dgm:t>
        <a:bodyPr/>
        <a:lstStyle/>
        <a:p>
          <a:endParaRPr lang="en-US"/>
        </a:p>
      </dgm:t>
    </dgm:pt>
    <dgm:pt modelId="{9E57CB10-DC05-4073-B487-BAE9201E5BCC}">
      <dgm:prSet/>
      <dgm:spPr/>
      <dgm:t>
        <a:bodyPr/>
        <a:lstStyle/>
        <a:p>
          <a:r>
            <a:rPr lang="de-DE" dirty="0"/>
            <a:t>Das </a:t>
          </a:r>
          <a:r>
            <a:rPr lang="de-DE" b="1" dirty="0"/>
            <a:t>Fachkräfteeinwanderungsgesetz</a:t>
          </a:r>
          <a:r>
            <a:rPr lang="de-DE" dirty="0"/>
            <a:t> vereinfacht die Zuwanderung von Fachkräften aus Nicht-EU-Staaten, den sogenannten Drittstaaten. </a:t>
          </a:r>
          <a:endParaRPr lang="en-US" dirty="0"/>
        </a:p>
      </dgm:t>
    </dgm:pt>
    <dgm:pt modelId="{1D833DEA-28C0-4BA4-81A0-E3B3355CA7A7}" type="parTrans" cxnId="{0C0F33F4-CFB3-42F8-B2F7-34A93169147B}">
      <dgm:prSet/>
      <dgm:spPr/>
      <dgm:t>
        <a:bodyPr/>
        <a:lstStyle/>
        <a:p>
          <a:endParaRPr lang="en-US"/>
        </a:p>
      </dgm:t>
    </dgm:pt>
    <dgm:pt modelId="{60BAD80F-CBEF-4E97-8125-65BC5CCB838A}" type="sibTrans" cxnId="{0C0F33F4-CFB3-42F8-B2F7-34A93169147B}">
      <dgm:prSet/>
      <dgm:spPr/>
      <dgm:t>
        <a:bodyPr/>
        <a:lstStyle/>
        <a:p>
          <a:endParaRPr lang="en-US"/>
        </a:p>
      </dgm:t>
    </dgm:pt>
    <dgm:pt modelId="{3557DB64-6F7D-436B-AB9D-105C8C7ED9C1}">
      <dgm:prSet/>
      <dgm:spPr/>
      <dgm:t>
        <a:bodyPr/>
        <a:lstStyle/>
        <a:p>
          <a:r>
            <a:rPr lang="de-DE" dirty="0"/>
            <a:t>Ziel ist, mehr ausländische Fachkräfte und Menschen mit qualifizierter Berufsausbildung zur Arbeit nach Deutschland zu holen. </a:t>
          </a:r>
          <a:endParaRPr lang="en-US" dirty="0"/>
        </a:p>
      </dgm:t>
    </dgm:pt>
    <dgm:pt modelId="{D0B9C39F-E941-4CEB-B830-38ADAC61833F}" type="parTrans" cxnId="{CA45742A-7AD5-46F9-9BC5-E6DC76155D93}">
      <dgm:prSet/>
      <dgm:spPr/>
      <dgm:t>
        <a:bodyPr/>
        <a:lstStyle/>
        <a:p>
          <a:endParaRPr lang="en-US"/>
        </a:p>
      </dgm:t>
    </dgm:pt>
    <dgm:pt modelId="{202C0169-F8AA-4369-B999-87227799FC60}" type="sibTrans" cxnId="{CA45742A-7AD5-46F9-9BC5-E6DC76155D93}">
      <dgm:prSet/>
      <dgm:spPr/>
      <dgm:t>
        <a:bodyPr/>
        <a:lstStyle/>
        <a:p>
          <a:endParaRPr lang="en-US"/>
        </a:p>
      </dgm:t>
    </dgm:pt>
    <dgm:pt modelId="{16E1E1E6-DC82-454D-9F3B-0573F4601EC9}" type="pres">
      <dgm:prSet presAssocID="{9F48703B-59BA-4AEA-9CDB-EE6A5D30AF3E}" presName="linear" presStyleCnt="0">
        <dgm:presLayoutVars>
          <dgm:animLvl val="lvl"/>
          <dgm:resizeHandles val="exact"/>
        </dgm:presLayoutVars>
      </dgm:prSet>
      <dgm:spPr/>
    </dgm:pt>
    <dgm:pt modelId="{C3EC7B73-3C53-4CEC-9F70-6ABAB3A0D64C}" type="pres">
      <dgm:prSet presAssocID="{804A771D-E145-4E2E-966F-4CEE4E8CA5B7}" presName="parentText" presStyleLbl="node1" presStyleIdx="0" presStyleCnt="3" custScaleY="58928" custLinFactY="-55057" custLinFactNeighborX="680" custLinFactNeighborY="-100000">
        <dgm:presLayoutVars>
          <dgm:chMax val="0"/>
          <dgm:bulletEnabled val="1"/>
        </dgm:presLayoutVars>
      </dgm:prSet>
      <dgm:spPr/>
    </dgm:pt>
    <dgm:pt modelId="{86668FB0-BF79-43A2-9B0B-5E5AF84383B5}" type="pres">
      <dgm:prSet presAssocID="{FC4F5DAE-2323-40AA-A4AE-2C36072F3E46}" presName="spacer" presStyleCnt="0"/>
      <dgm:spPr/>
    </dgm:pt>
    <dgm:pt modelId="{0B03740B-9327-4BE6-8814-E4546A5E2D80}" type="pres">
      <dgm:prSet presAssocID="{9E57CB10-DC05-4073-B487-BAE9201E5BCC}" presName="parentText" presStyleLbl="node1" presStyleIdx="1" presStyleCnt="3" custLinFactY="-590" custLinFactNeighborX="1476" custLinFactNeighborY="-100000">
        <dgm:presLayoutVars>
          <dgm:chMax val="0"/>
          <dgm:bulletEnabled val="1"/>
        </dgm:presLayoutVars>
      </dgm:prSet>
      <dgm:spPr/>
    </dgm:pt>
    <dgm:pt modelId="{F4352233-9A62-4A16-9951-AA4327821A5F}" type="pres">
      <dgm:prSet presAssocID="{60BAD80F-CBEF-4E97-8125-65BC5CCB838A}" presName="spacer" presStyleCnt="0"/>
      <dgm:spPr/>
    </dgm:pt>
    <dgm:pt modelId="{8771B489-6F52-49F7-9CBD-A998BB2EA4A9}" type="pres">
      <dgm:prSet presAssocID="{3557DB64-6F7D-436B-AB9D-105C8C7ED9C1}" presName="parentText" presStyleLbl="node1" presStyleIdx="2" presStyleCnt="3" custLinFactY="33719" custLinFactNeighborX="1476" custLinFactNeighborY="100000">
        <dgm:presLayoutVars>
          <dgm:chMax val="0"/>
          <dgm:bulletEnabled val="1"/>
        </dgm:presLayoutVars>
      </dgm:prSet>
      <dgm:spPr/>
    </dgm:pt>
  </dgm:ptLst>
  <dgm:cxnLst>
    <dgm:cxn modelId="{34DF8A27-52EE-4D3B-8C7F-C03738CDB7AB}" type="presOf" srcId="{9E57CB10-DC05-4073-B487-BAE9201E5BCC}" destId="{0B03740B-9327-4BE6-8814-E4546A5E2D80}" srcOrd="0" destOrd="0" presId="urn:microsoft.com/office/officeart/2005/8/layout/vList2"/>
    <dgm:cxn modelId="{CA45742A-7AD5-46F9-9BC5-E6DC76155D93}" srcId="{9F48703B-59BA-4AEA-9CDB-EE6A5D30AF3E}" destId="{3557DB64-6F7D-436B-AB9D-105C8C7ED9C1}" srcOrd="2" destOrd="0" parTransId="{D0B9C39F-E941-4CEB-B830-38ADAC61833F}" sibTransId="{202C0169-F8AA-4369-B999-87227799FC60}"/>
    <dgm:cxn modelId="{5CF6AC33-4E9E-48F0-9857-B0784685E883}" type="presOf" srcId="{804A771D-E145-4E2E-966F-4CEE4E8CA5B7}" destId="{C3EC7B73-3C53-4CEC-9F70-6ABAB3A0D64C}" srcOrd="0" destOrd="0" presId="urn:microsoft.com/office/officeart/2005/8/layout/vList2"/>
    <dgm:cxn modelId="{73B6429D-459E-4594-99BF-5CC7C167518B}" srcId="{9F48703B-59BA-4AEA-9CDB-EE6A5D30AF3E}" destId="{804A771D-E145-4E2E-966F-4CEE4E8CA5B7}" srcOrd="0" destOrd="0" parTransId="{CE493EB0-4EB1-4E0E-B7C0-B82B1761C0BB}" sibTransId="{FC4F5DAE-2323-40AA-A4AE-2C36072F3E46}"/>
    <dgm:cxn modelId="{03C4ACB3-13AF-4DB6-9B6C-9E43D9858B3E}" type="presOf" srcId="{3557DB64-6F7D-436B-AB9D-105C8C7ED9C1}" destId="{8771B489-6F52-49F7-9CBD-A998BB2EA4A9}" srcOrd="0" destOrd="0" presId="urn:microsoft.com/office/officeart/2005/8/layout/vList2"/>
    <dgm:cxn modelId="{17AFD5ED-3AC3-42E7-BD52-539AD407BFD3}" type="presOf" srcId="{9F48703B-59BA-4AEA-9CDB-EE6A5D30AF3E}" destId="{16E1E1E6-DC82-454D-9F3B-0573F4601EC9}" srcOrd="0" destOrd="0" presId="urn:microsoft.com/office/officeart/2005/8/layout/vList2"/>
    <dgm:cxn modelId="{0C0F33F4-CFB3-42F8-B2F7-34A93169147B}" srcId="{9F48703B-59BA-4AEA-9CDB-EE6A5D30AF3E}" destId="{9E57CB10-DC05-4073-B487-BAE9201E5BCC}" srcOrd="1" destOrd="0" parTransId="{1D833DEA-28C0-4BA4-81A0-E3B3355CA7A7}" sibTransId="{60BAD80F-CBEF-4E97-8125-65BC5CCB838A}"/>
    <dgm:cxn modelId="{2F4C4288-A1EF-45AC-9CAB-588729BD574A}" type="presParOf" srcId="{16E1E1E6-DC82-454D-9F3B-0573F4601EC9}" destId="{C3EC7B73-3C53-4CEC-9F70-6ABAB3A0D64C}" srcOrd="0" destOrd="0" presId="urn:microsoft.com/office/officeart/2005/8/layout/vList2"/>
    <dgm:cxn modelId="{E24AF5DC-06E3-4B37-B140-765282C60624}" type="presParOf" srcId="{16E1E1E6-DC82-454D-9F3B-0573F4601EC9}" destId="{86668FB0-BF79-43A2-9B0B-5E5AF84383B5}" srcOrd="1" destOrd="0" presId="urn:microsoft.com/office/officeart/2005/8/layout/vList2"/>
    <dgm:cxn modelId="{3A12C64A-4646-4088-8D76-AD96F8263893}" type="presParOf" srcId="{16E1E1E6-DC82-454D-9F3B-0573F4601EC9}" destId="{0B03740B-9327-4BE6-8814-E4546A5E2D80}" srcOrd="2" destOrd="0" presId="urn:microsoft.com/office/officeart/2005/8/layout/vList2"/>
    <dgm:cxn modelId="{702A9298-45D0-4B3E-BA4F-3BE6BB3B972C}" type="presParOf" srcId="{16E1E1E6-DC82-454D-9F3B-0573F4601EC9}" destId="{F4352233-9A62-4A16-9951-AA4327821A5F}" srcOrd="3" destOrd="0" presId="urn:microsoft.com/office/officeart/2005/8/layout/vList2"/>
    <dgm:cxn modelId="{1F6FC0EC-BA39-4014-A2BF-25C06F7BD4C2}" type="presParOf" srcId="{16E1E1E6-DC82-454D-9F3B-0573F4601EC9}" destId="{8771B489-6F52-49F7-9CBD-A998BB2EA4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1A32-A921-49B2-B495-3F66845F4EA9}">
      <dsp:nvSpPr>
        <dsp:cNvPr id="0" name=""/>
        <dsp:cNvSpPr/>
      </dsp:nvSpPr>
      <dsp:spPr>
        <a:xfrm>
          <a:off x="3275" y="644385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Nationalität</a:t>
          </a:r>
          <a:endParaRPr lang="en-US" sz="2400" kern="1200"/>
        </a:p>
      </dsp:txBody>
      <dsp:txXfrm>
        <a:off x="3275" y="644385"/>
        <a:ext cx="2598830" cy="1559298"/>
      </dsp:txXfrm>
    </dsp:sp>
    <dsp:sp modelId="{325C1BE7-0381-4D0B-A15F-572DD130066A}">
      <dsp:nvSpPr>
        <dsp:cNvPr id="0" name=""/>
        <dsp:cNvSpPr/>
      </dsp:nvSpPr>
      <dsp:spPr>
        <a:xfrm>
          <a:off x="2861989" y="644385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Herkunft</a:t>
          </a:r>
          <a:endParaRPr lang="en-US" sz="2400" kern="1200"/>
        </a:p>
      </dsp:txBody>
      <dsp:txXfrm>
        <a:off x="2861989" y="644385"/>
        <a:ext cx="2598830" cy="1559298"/>
      </dsp:txXfrm>
    </dsp:sp>
    <dsp:sp modelId="{AE6892CC-BE02-46F7-A211-EC28EC639CFB}">
      <dsp:nvSpPr>
        <dsp:cNvPr id="0" name=""/>
        <dsp:cNvSpPr/>
      </dsp:nvSpPr>
      <dsp:spPr>
        <a:xfrm>
          <a:off x="5720702" y="644385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Alter</a:t>
          </a:r>
          <a:endParaRPr lang="en-US" sz="2400" kern="1200"/>
        </a:p>
      </dsp:txBody>
      <dsp:txXfrm>
        <a:off x="5720702" y="644385"/>
        <a:ext cx="2598830" cy="1559298"/>
      </dsp:txXfrm>
    </dsp:sp>
    <dsp:sp modelId="{D68D97CF-7F64-418D-9E25-80F700C7E614}">
      <dsp:nvSpPr>
        <dsp:cNvPr id="0" name=""/>
        <dsp:cNvSpPr/>
      </dsp:nvSpPr>
      <dsp:spPr>
        <a:xfrm>
          <a:off x="8579415" y="644385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Geschlecht/ Geschlechtsorientierung</a:t>
          </a:r>
          <a:endParaRPr lang="en-US" sz="2400" kern="1200"/>
        </a:p>
      </dsp:txBody>
      <dsp:txXfrm>
        <a:off x="8579415" y="644385"/>
        <a:ext cx="2598830" cy="1559298"/>
      </dsp:txXfrm>
    </dsp:sp>
    <dsp:sp modelId="{3BC632C4-B32D-49DE-A693-09E9B936647D}">
      <dsp:nvSpPr>
        <dsp:cNvPr id="0" name=""/>
        <dsp:cNvSpPr/>
      </dsp:nvSpPr>
      <dsp:spPr>
        <a:xfrm>
          <a:off x="3275" y="2463566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Religion</a:t>
          </a:r>
          <a:endParaRPr lang="en-US" sz="2400" kern="1200"/>
        </a:p>
      </dsp:txBody>
      <dsp:txXfrm>
        <a:off x="3275" y="2463566"/>
        <a:ext cx="2598830" cy="1559298"/>
      </dsp:txXfrm>
    </dsp:sp>
    <dsp:sp modelId="{BF5F300D-0F8C-447C-8066-65D5DE53E065}">
      <dsp:nvSpPr>
        <dsp:cNvPr id="0" name=""/>
        <dsp:cNvSpPr/>
      </dsp:nvSpPr>
      <dsp:spPr>
        <a:xfrm>
          <a:off x="2861989" y="2463566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Weltanschauung</a:t>
          </a:r>
          <a:endParaRPr lang="en-US" sz="2400" kern="1200"/>
        </a:p>
      </dsp:txBody>
      <dsp:txXfrm>
        <a:off x="2861989" y="2463566"/>
        <a:ext cx="2598830" cy="1559298"/>
      </dsp:txXfrm>
    </dsp:sp>
    <dsp:sp modelId="{907B8C82-166D-4391-B20F-8C38F37EC55D}">
      <dsp:nvSpPr>
        <dsp:cNvPr id="0" name=""/>
        <dsp:cNvSpPr/>
      </dsp:nvSpPr>
      <dsp:spPr>
        <a:xfrm>
          <a:off x="5720702" y="2463566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Denkweise</a:t>
          </a:r>
          <a:endParaRPr lang="en-US" sz="2400" kern="1200"/>
        </a:p>
      </dsp:txBody>
      <dsp:txXfrm>
        <a:off x="5720702" y="2463566"/>
        <a:ext cx="2598830" cy="1559298"/>
      </dsp:txXfrm>
    </dsp:sp>
    <dsp:sp modelId="{CD2D8B1E-376E-4D11-9D3C-37A1530AF2D7}">
      <dsp:nvSpPr>
        <dsp:cNvPr id="0" name=""/>
        <dsp:cNvSpPr/>
      </dsp:nvSpPr>
      <dsp:spPr>
        <a:xfrm>
          <a:off x="8579415" y="2463566"/>
          <a:ext cx="2598830" cy="1559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Indentität</a:t>
          </a:r>
          <a:endParaRPr lang="en-US" sz="2400" kern="1200"/>
        </a:p>
      </dsp:txBody>
      <dsp:txXfrm>
        <a:off x="8579415" y="2463566"/>
        <a:ext cx="2598830" cy="1559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7B73-3C53-4CEC-9F70-6ABAB3A0D64C}">
      <dsp:nvSpPr>
        <dsp:cNvPr id="0" name=""/>
        <dsp:cNvSpPr/>
      </dsp:nvSpPr>
      <dsp:spPr>
        <a:xfrm>
          <a:off x="0" y="77609"/>
          <a:ext cx="7049634" cy="84979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Was ist das </a:t>
          </a:r>
          <a:r>
            <a:rPr lang="de-DE" sz="2600" b="1" kern="1200" dirty="0"/>
            <a:t>Fachkräfteeinwanderungsgesetz</a:t>
          </a:r>
          <a:r>
            <a:rPr lang="de-DE" sz="2600" kern="1200" dirty="0"/>
            <a:t>?</a:t>
          </a:r>
          <a:endParaRPr lang="en-US" sz="2600" kern="1200" dirty="0"/>
        </a:p>
      </dsp:txBody>
      <dsp:txXfrm>
        <a:off x="41484" y="119093"/>
        <a:ext cx="6966666" cy="766831"/>
      </dsp:txXfrm>
    </dsp:sp>
    <dsp:sp modelId="{0B03740B-9327-4BE6-8814-E4546A5E2D80}">
      <dsp:nvSpPr>
        <dsp:cNvPr id="0" name=""/>
        <dsp:cNvSpPr/>
      </dsp:nvSpPr>
      <dsp:spPr>
        <a:xfrm>
          <a:off x="0" y="1787756"/>
          <a:ext cx="7049634" cy="144209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Das </a:t>
          </a:r>
          <a:r>
            <a:rPr lang="de-DE" sz="2600" b="1" kern="1200" dirty="0"/>
            <a:t>Fachkräfteeinwanderungsgesetz</a:t>
          </a:r>
          <a:r>
            <a:rPr lang="de-DE" sz="2600" kern="1200" dirty="0"/>
            <a:t> vereinfacht die Zuwanderung von Fachkräften aus Nicht-EU-Staaten, den sogenannten Drittstaaten. </a:t>
          </a:r>
          <a:endParaRPr lang="en-US" sz="2600" kern="1200" dirty="0"/>
        </a:p>
      </dsp:txBody>
      <dsp:txXfrm>
        <a:off x="70397" y="1858153"/>
        <a:ext cx="6908840" cy="1301304"/>
      </dsp:txXfrm>
    </dsp:sp>
    <dsp:sp modelId="{8771B489-6F52-49F7-9CBD-A998BB2EA4A9}">
      <dsp:nvSpPr>
        <dsp:cNvPr id="0" name=""/>
        <dsp:cNvSpPr/>
      </dsp:nvSpPr>
      <dsp:spPr>
        <a:xfrm>
          <a:off x="0" y="3949263"/>
          <a:ext cx="7049634" cy="144209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Ziel ist, mehr ausländische Fachkräfte und Menschen mit qualifizierter Berufsausbildung zur Arbeit nach Deutschland zu holen. </a:t>
          </a:r>
          <a:endParaRPr lang="en-US" sz="2600" kern="1200" dirty="0"/>
        </a:p>
      </dsp:txBody>
      <dsp:txXfrm>
        <a:off x="70397" y="4019660"/>
        <a:ext cx="6908840" cy="130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F60E-5D27-425E-841F-4F56647EC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26AD0-20F4-45A4-B234-0A2BBD6F7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4FD1-F353-430E-95FF-52374157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0B28-3E0B-40C7-A6D8-D9A6091E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1C4D-B116-4546-A7EF-C869B51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56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D9F2-A9D1-4C3A-9238-FE31C53B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DB1AD-194D-481C-9215-518F9753E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CBCC-2D78-461F-8E65-2F3D08F1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15F94-9011-476F-A5F2-513E4F05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8AFD-DFE4-46C3-8D41-A5756670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9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F0315-3658-4C0D-BF79-75FF152F1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31226-FB9A-452C-B2A2-478EAFDF4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4A10-6B30-4050-A05D-B9D350C9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72BB5-304C-4B67-8081-7DABC731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062E-7C5F-4642-8ACC-E0106251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9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4550-D44A-41CA-B2D0-D8EB46BB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8FF6-F602-4644-AB6C-5DC738A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99D8-A211-4401-A19F-773E79A7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CC6D6-B231-4378-A2C7-A20B34A9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2CEF-412B-434E-A472-7A68C247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5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2F63-C8AC-4035-9BB6-7B130F8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747D-4A2A-4E0F-A6FC-1ABFA7898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1B08-7637-48C8-AD4D-85C272D9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E1061-B4A9-48AF-922F-1AB71592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BE4F-4EC1-49D1-8423-50FAC705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76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C221-59F9-4954-B886-ACAB0955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A15B-2ED2-43F1-B63D-E96EB01A0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DA8C2-DC9A-4AA6-B47E-9B6F9CE9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DEF64-81CB-42DB-A302-7E7BD448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0CB39-EE48-41F5-A4CC-C2807FD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E545-043E-4BD7-B23E-BB689666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82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CF8-26A9-4731-AA20-F8E131EE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B014C-0DC8-45CC-A010-DEB09230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3E851-2A42-4144-9FFB-AE1CEC87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5F67F-12FC-4B4C-AE4B-784039653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A6CC7-1BD7-487F-BB48-78BCB4FC5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01A17-CF3F-4D98-A8D0-1C76A968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6E54A-302A-40D8-B053-E33D8E45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CB3DA-CF0E-4CAD-A179-85703AD7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42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68DB-48A0-44BB-A6AF-CC386C00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5F764-BDB5-4381-9762-D045FD65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CAB45-E38C-4977-A728-60B76021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1BF0A-68A7-4085-9022-8F4AC43F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43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04530-2E43-448E-8597-1B734035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E2CF1-A026-42AF-98CB-4CAA1FCE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3CB94-FA6F-46A7-BE0D-5779087C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2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8BA3-ACA6-4772-AA1F-A78DD6F5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BB1F-C69F-48DC-B6DC-DB94FE7A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4E1A-954F-4FFE-89D1-DFFA0D7AB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C39F6-0830-4C04-B17A-30919CEF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E9BFC-B2D1-4234-8C1C-6A97E23F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FB87D-2A07-48AC-8578-BF471CDF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8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EC7-35F7-4C99-887C-0A833C1F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2A907-70C1-41C7-B729-C14204574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0F921-783C-467B-A283-95DFA20F8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C8F6-E02D-4501-81D1-563E460B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F5826-8D10-4AED-96A3-BB7E26FA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06F39-36A2-49FE-9518-4C67237F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DBE83-B5ED-4110-B6BC-97FAA19D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8265-0174-4F92-9407-F4C6A355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23F0-A57B-4225-AB03-BF311A60F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B3DE-12D6-4F6F-B255-EAE836D38700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BE63-73E0-48A2-A956-6EC0E6320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C5F1-FD14-4837-9D37-3B2B7B5BC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4E47-D143-4A86-AA76-DB6876BB15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5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6UPjA3vAM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nSv0MMTns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z14skYZRPk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GJGNViLua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Pi9ZNp-YJ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6216C2-05D9-459A-A1F3-B44EDE03E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-3984"/>
            <a:ext cx="5760846" cy="2310312"/>
          </a:xfrm>
        </p:spPr>
        <p:txBody>
          <a:bodyPr>
            <a:normAutofit/>
          </a:bodyPr>
          <a:lstStyle/>
          <a:p>
            <a:r>
              <a:rPr lang="de-DE" sz="5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Multimodales Lehren und Lernen</a:t>
            </a:r>
            <a:endParaRPr lang="en-IN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CF4F-9B7F-4F8F-88A0-D80341939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424" y="2405439"/>
            <a:ext cx="5760846" cy="918332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Migration, Mobilität und Diversität</a:t>
            </a:r>
          </a:p>
          <a:p>
            <a:r>
              <a:rPr lang="de-DE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 DaF-Unterricht</a:t>
            </a:r>
            <a:endParaRPr lang="en-IN" dirty="0">
              <a:solidFill>
                <a:schemeClr val="tx2"/>
              </a:solidFill>
            </a:endParaRPr>
          </a:p>
        </p:txBody>
      </p:sp>
      <p:pic>
        <p:nvPicPr>
          <p:cNvPr id="15" name="Google Shape;71;p1" descr="F:\09. GOETHE INSTITUT\GETVICO24 Oct 2021 online\Prachee Doval-Naithani.jpeg">
            <a:extLst>
              <a:ext uri="{FF2B5EF4-FFF2-40B4-BE49-F238E27FC236}">
                <a16:creationId xmlns:a16="http://schemas.microsoft.com/office/drawing/2014/main" id="{19641987-FCFE-46F6-A782-776DDBA1BD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9066" y="4687554"/>
            <a:ext cx="2258400" cy="19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2;p1">
            <a:extLst>
              <a:ext uri="{FF2B5EF4-FFF2-40B4-BE49-F238E27FC236}">
                <a16:creationId xmlns:a16="http://schemas.microsoft.com/office/drawing/2014/main" id="{AE926C0C-C059-46EB-9CB6-AAD5B5CA31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91" y="4659074"/>
            <a:ext cx="1976589" cy="192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73;p1">
            <a:extLst>
              <a:ext uri="{FF2B5EF4-FFF2-40B4-BE49-F238E27FC236}">
                <a16:creationId xmlns:a16="http://schemas.microsoft.com/office/drawing/2014/main" id="{973A7367-914F-4B1C-872E-6444257366DF}"/>
              </a:ext>
            </a:extLst>
          </p:cNvPr>
          <p:cNvSpPr txBox="1"/>
          <p:nvPr/>
        </p:nvSpPr>
        <p:spPr>
          <a:xfrm>
            <a:off x="470296" y="5163317"/>
            <a:ext cx="275643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</a:t>
            </a:r>
            <a:r>
              <a:rPr lang="en-US" sz="2400" b="1" dirty="0" err="1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Prachee</a:t>
            </a:r>
            <a:r>
              <a:rPr lang="en-US" sz="2400" b="1" dirty="0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Doval Naithani</a:t>
            </a:r>
            <a:endParaRPr sz="2400" b="1" dirty="0">
              <a:solidFill>
                <a:srgbClr val="00206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Amity University, Noida, </a:t>
            </a:r>
            <a:r>
              <a:rPr lang="en-US" sz="1600" b="1" i="1" dirty="0" err="1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Indien</a:t>
            </a:r>
            <a:endParaRPr sz="1600" b="1" i="1" dirty="0">
              <a:solidFill>
                <a:srgbClr val="00206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" name="Google Shape;74;p1">
            <a:extLst>
              <a:ext uri="{FF2B5EF4-FFF2-40B4-BE49-F238E27FC236}">
                <a16:creationId xmlns:a16="http://schemas.microsoft.com/office/drawing/2014/main" id="{D7DF5746-657D-42E6-8F42-1B9ACFA51249}"/>
              </a:ext>
            </a:extLst>
          </p:cNvPr>
          <p:cNvSpPr txBox="1"/>
          <p:nvPr/>
        </p:nvSpPr>
        <p:spPr>
          <a:xfrm>
            <a:off x="8648856" y="5533209"/>
            <a:ext cx="3195658" cy="10464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Ms</a:t>
            </a:r>
            <a:r>
              <a:rPr lang="en-US" sz="2400" b="1" dirty="0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Savita Bhalla</a:t>
            </a:r>
            <a:endParaRPr sz="2400" b="1" dirty="0">
              <a:solidFill>
                <a:srgbClr val="00206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Amity University, Noida, </a:t>
            </a:r>
            <a:r>
              <a:rPr lang="en-US" sz="1600" b="1" i="1" dirty="0" err="1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Indien</a:t>
            </a:r>
            <a:endParaRPr sz="2400" b="1" dirty="0">
              <a:solidFill>
                <a:srgbClr val="00206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167953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5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97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2" name="Freeform: Shape 99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01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24" name="Freeform: Shape 102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3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Freeform: Shape 104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Freeform: Shape 105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06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667CF4-522E-485C-8351-77AB42CA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792" y="1748288"/>
            <a:ext cx="6794821" cy="33614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Herausforderungen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wird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begegnen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wenn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 in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einem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anderen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Land 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immigiert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94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5BE17-41D7-4CA3-BC3C-838A40C4B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581" y="143447"/>
            <a:ext cx="5505932" cy="6714553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VG - Muster der Vielfalt">
            <a:hlinkClick r:id="" action="ppaction://media"/>
            <a:extLst>
              <a:ext uri="{FF2B5EF4-FFF2-40B4-BE49-F238E27FC236}">
                <a16:creationId xmlns:a16="http://schemas.microsoft.com/office/drawing/2014/main" id="{AD0BCFB7-61AE-4D9F-9C2B-880909AC44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8148" y="565664"/>
            <a:ext cx="10135704" cy="57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Schwarzfahrer | Oscar-prämierter Kurzfilm von Pepe Danquart">
            <a:hlinkClick r:id="" action="ppaction://media"/>
            <a:extLst>
              <a:ext uri="{FF2B5EF4-FFF2-40B4-BE49-F238E27FC236}">
                <a16:creationId xmlns:a16="http://schemas.microsoft.com/office/drawing/2014/main" id="{757BED69-40BE-47EE-A9BA-DF22A2B4DB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9443" y="404059"/>
            <a:ext cx="10270435" cy="58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8838-6D0E-4FEB-9DC9-81BC6C26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Wie </a:t>
            </a:r>
            <a:r>
              <a:rPr lang="en-IN" b="1" dirty="0" err="1">
                <a:solidFill>
                  <a:srgbClr val="002060"/>
                </a:solidFill>
              </a:rPr>
              <a:t>kommt</a:t>
            </a:r>
            <a:r>
              <a:rPr lang="en-IN" b="1" dirty="0">
                <a:solidFill>
                  <a:srgbClr val="002060"/>
                </a:solidFill>
              </a:rPr>
              <a:t> </a:t>
            </a:r>
            <a:r>
              <a:rPr lang="en-IN" b="1" dirty="0" err="1">
                <a:solidFill>
                  <a:srgbClr val="002060"/>
                </a:solidFill>
              </a:rPr>
              <a:t>Diversität</a:t>
            </a:r>
            <a:r>
              <a:rPr lang="en-IN" b="1" dirty="0">
                <a:solidFill>
                  <a:srgbClr val="002060"/>
                </a:solidFill>
              </a:rPr>
              <a:t> </a:t>
            </a:r>
            <a:r>
              <a:rPr lang="en-IN" b="1" dirty="0" err="1">
                <a:solidFill>
                  <a:srgbClr val="002060"/>
                </a:solidFill>
              </a:rPr>
              <a:t>vor</a:t>
            </a:r>
            <a:r>
              <a:rPr lang="en-IN" b="1" dirty="0">
                <a:solidFill>
                  <a:srgbClr val="002060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D892E-EB44-4442-5271-F05E0C688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433060"/>
              </p:ext>
            </p:extLst>
          </p:nvPr>
        </p:nvGraphicFramePr>
        <p:xfrm>
          <a:off x="505239" y="1825625"/>
          <a:ext cx="11181522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02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A664A-71D3-4F6A-A21E-A4DF45C0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037" y="2347527"/>
            <a:ext cx="7175015" cy="289396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Sie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müssen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Ihre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StudentInnen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beibringen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an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diesem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Diversität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anzupassen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F8906-71CB-4F5B-A09C-DBC628D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Aber Wie?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sz="4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Studenten</a:t>
            </a:r>
            <a:r>
              <a:rPr lang="en-US" sz="4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darüber</a:t>
            </a:r>
            <a:r>
              <a:rPr lang="en-US" sz="4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bewusst</a:t>
            </a:r>
            <a:r>
              <a:rPr lang="en-US" sz="4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machen</a:t>
            </a:r>
            <a:r>
              <a:rPr lang="en-US" sz="4800" b="1" dirty="0">
                <a:solidFill>
                  <a:srgbClr val="002060"/>
                </a:solidFill>
              </a:rPr>
              <a:t>!</a:t>
            </a:r>
            <a:endParaRPr lang="en-US" sz="48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884544" y="2265762"/>
            <a:ext cx="6329167" cy="2547872"/>
            <a:chOff x="-2412483" y="5117355"/>
            <a:chExt cx="4342728" cy="174821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10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83073" y="-1094168"/>
            <a:ext cx="4864676" cy="3807333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4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3537" y="3632636"/>
            <a:ext cx="1185708" cy="1185708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03927" y="5624986"/>
            <a:ext cx="989294" cy="9892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60A80B01-7FDA-4264-BAC7-CA797D49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2" y="-723949"/>
            <a:ext cx="5389379" cy="5389379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4" y="-1424977"/>
            <a:ext cx="6791435" cy="6791435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F8906-71CB-4F5B-A09C-DBC628D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021" y="89538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Aber Wie?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7461" y="5398157"/>
            <a:ext cx="2934814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5580" y="5117355"/>
            <a:ext cx="3496419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271" y="5949259"/>
            <a:ext cx="1832612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4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6C2DE1-88F3-9E21-9FF7-A62EA9C6A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13316"/>
              </p:ext>
            </p:extLst>
          </p:nvPr>
        </p:nvGraphicFramePr>
        <p:xfrm>
          <a:off x="4499429" y="928914"/>
          <a:ext cx="7049634" cy="577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ign in a field&#10;&#10;Description automatically generated with low confidence">
            <a:extLst>
              <a:ext uri="{FF2B5EF4-FFF2-40B4-BE49-F238E27FC236}">
                <a16:creationId xmlns:a16="http://schemas.microsoft.com/office/drawing/2014/main" id="{37CF7F6C-8003-4C0A-9F73-1C337A4B9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3" y="2716669"/>
            <a:ext cx="3984701" cy="2659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67CF4-522E-485C-8351-77AB42CA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18" y="1380622"/>
            <a:ext cx="7910502" cy="40967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Warum</a:t>
            </a:r>
            <a:r>
              <a: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lernen</a:t>
            </a:r>
            <a:br>
              <a:rPr lang="en-US" sz="7200" b="1" dirty="0">
                <a:solidFill>
                  <a:schemeClr val="tx2"/>
                </a:solidFill>
              </a:rPr>
            </a:br>
            <a:r>
              <a:rPr lang="en-US" sz="7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Ihre</a:t>
            </a:r>
            <a:r>
              <a: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SchülerInnen</a:t>
            </a:r>
            <a:r>
              <a: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br>
              <a: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StudentInnen</a:t>
            </a:r>
            <a:r>
              <a: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Deutsch?</a:t>
            </a: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09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Neue Zeit – Neue Medien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dieser digitalen Welt nach der Koronazeit kann man ohne Digitale Medien nicht umgehen. </a:t>
            </a:r>
          </a:p>
          <a:p>
            <a:endParaRPr lang="de-DE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der veränderten Zeiten braucht man immer neue Lehr und Lernmethoden im DaF Unterricht einzubringen.</a:t>
            </a:r>
          </a:p>
          <a:p>
            <a:endParaRPr lang="en-IN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CFBC3-07A9-46DD-B7ED-E9139847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 fontScale="90000"/>
          </a:bodyPr>
          <a:lstStyle/>
          <a:p>
            <a:r>
              <a:rPr lang="en-GB" sz="6000" b="1" dirty="0" err="1">
                <a:solidFill>
                  <a:srgbClr val="FFFFFF"/>
                </a:solidFill>
              </a:rPr>
              <a:t>Hilfsmittel</a:t>
            </a:r>
            <a:r>
              <a:rPr lang="en-GB" sz="6000" b="1" dirty="0">
                <a:solidFill>
                  <a:srgbClr val="FFFFFF"/>
                </a:solidFill>
              </a:rPr>
              <a:t> </a:t>
            </a:r>
            <a:r>
              <a:rPr lang="en-GB" sz="6000" b="1" dirty="0" err="1">
                <a:solidFill>
                  <a:srgbClr val="FFFFFF"/>
                </a:solidFill>
              </a:rPr>
              <a:t>für</a:t>
            </a:r>
            <a:r>
              <a:rPr lang="en-GB" sz="6000" b="1" dirty="0">
                <a:solidFill>
                  <a:srgbClr val="FFFFFF"/>
                </a:solidFill>
              </a:rPr>
              <a:t> die </a:t>
            </a:r>
            <a:r>
              <a:rPr lang="en-GB" sz="6000" b="1" dirty="0" err="1">
                <a:solidFill>
                  <a:srgbClr val="FFFFFF"/>
                </a:solidFill>
              </a:rPr>
              <a:t>Lehrkräfte</a:t>
            </a:r>
            <a:endParaRPr lang="en-IN" sz="6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CBDC-5F95-43BB-9F94-BEAA8499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540" y="1259686"/>
            <a:ext cx="3294744" cy="52946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</a:t>
            </a:r>
          </a:p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Lieder</a:t>
            </a:r>
            <a:endParaRPr lang="de-DE" sz="4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Filme </a:t>
            </a:r>
          </a:p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Dokumentare</a:t>
            </a:r>
          </a:p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Werbespots</a:t>
            </a:r>
          </a:p>
          <a:p>
            <a:pPr>
              <a:lnSpc>
                <a:spcPct val="150000"/>
              </a:lnSpc>
            </a:pPr>
            <a:r>
              <a:rPr lang="de-DE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Webserien </a:t>
            </a:r>
          </a:p>
          <a:p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42329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D73F-F93E-43B0-B01B-11D8AED6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N"/>
              <a:t>Schlussfolgerung</a:t>
            </a:r>
            <a:endParaRPr lang="en-IN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4D63-574E-490C-A16C-8547F62A4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230" y="1920241"/>
            <a:ext cx="10638970" cy="47418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Georgia" panose="02040502050405020303" pitchFamily="18" charset="0"/>
              </a:rPr>
              <a:t>Es gibt mehrfach Lehrmöglichkeiten, um Ihre StudentInnen für diese Diversität zu trainieren, damit sie an ihre neue Umgebung </a:t>
            </a: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dirty="0" err="1">
                <a:latin typeface="Georgia" panose="02040502050405020303" pitchFamily="18" charset="0"/>
              </a:rPr>
              <a:t>deutschsprachiger</a:t>
            </a:r>
            <a:r>
              <a:rPr lang="en-IN" sz="2000" dirty="0">
                <a:latin typeface="Georgia" panose="02040502050405020303" pitchFamily="18" charset="0"/>
              </a:rPr>
              <a:t> </a:t>
            </a:r>
            <a:r>
              <a:rPr lang="en-IN" sz="2000" dirty="0" err="1">
                <a:latin typeface="Georgia" panose="02040502050405020303" pitchFamily="18" charset="0"/>
              </a:rPr>
              <a:t>Raum</a:t>
            </a:r>
            <a:r>
              <a:rPr lang="en-IN" sz="2000" dirty="0">
                <a:latin typeface="Georgia" panose="02040502050405020303" pitchFamily="18" charset="0"/>
              </a:rPr>
              <a:t> gut </a:t>
            </a:r>
            <a:r>
              <a:rPr lang="en-IN" sz="2000" dirty="0" err="1">
                <a:latin typeface="Georgia" panose="02040502050405020303" pitchFamily="18" charset="0"/>
              </a:rPr>
              <a:t>anpassen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endParaRPr lang="de-DE" sz="2000" dirty="0">
              <a:latin typeface="Georgia" panose="02040502050405020303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de-DE" sz="2000" dirty="0">
                <a:latin typeface="Georgia" panose="02040502050405020303" pitchFamily="18" charset="0"/>
              </a:rPr>
              <a:t>Als Lehrkräfte sollte man:</a:t>
            </a:r>
          </a:p>
          <a:p>
            <a:pPr fontAlgn="base">
              <a:spcBef>
                <a:spcPts val="0"/>
              </a:spcBef>
            </a:pP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de-DE" sz="2000" dirty="0">
                <a:latin typeface="Georgia" panose="02040502050405020303" pitchFamily="18" charset="0"/>
              </a:rPr>
              <a:t>ein ganzheitliches Bild der Kultur und des Lebens </a:t>
            </a: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dirty="0" err="1">
                <a:latin typeface="Georgia" panose="02040502050405020303" pitchFamily="18" charset="0"/>
              </a:rPr>
              <a:t>deutschsprachiger</a:t>
            </a:r>
            <a:r>
              <a:rPr lang="en-IN" sz="2000" dirty="0">
                <a:latin typeface="Georgia" panose="02040502050405020303" pitchFamily="18" charset="0"/>
              </a:rPr>
              <a:t> </a:t>
            </a:r>
            <a:r>
              <a:rPr lang="en-IN" sz="2000" dirty="0" err="1">
                <a:latin typeface="Georgia" panose="02040502050405020303" pitchFamily="18" charset="0"/>
              </a:rPr>
              <a:t>Raum</a:t>
            </a:r>
            <a:r>
              <a:rPr lang="en-IN" sz="2000" dirty="0">
                <a:latin typeface="Georgia" panose="02040502050405020303" pitchFamily="18" charset="0"/>
              </a:rPr>
              <a:t> </a:t>
            </a:r>
            <a:r>
              <a:rPr lang="de-DE" sz="2000" dirty="0">
                <a:latin typeface="Georgia" panose="02040502050405020303" pitchFamily="18" charset="0"/>
              </a:rPr>
              <a:t>darstellen</a:t>
            </a:r>
          </a:p>
          <a:p>
            <a:pPr fontAlgn="base">
              <a:spcBef>
                <a:spcPts val="0"/>
              </a:spcBef>
            </a:pP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de-DE" sz="2000" dirty="0">
                <a:latin typeface="Georgia" panose="02040502050405020303" pitchFamily="18" charset="0"/>
              </a:rPr>
              <a:t>Sprachliche und landeskundliche Kenntnisse sollten vermittelt werden</a:t>
            </a:r>
          </a:p>
          <a:p>
            <a:pPr fontAlgn="base">
              <a:spcBef>
                <a:spcPts val="0"/>
              </a:spcBef>
            </a:pP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  <a:buNone/>
            </a:pPr>
            <a:r>
              <a:rPr lang="de-DE" sz="2000" dirty="0">
                <a:latin typeface="Georgia" panose="02040502050405020303" pitchFamily="18" charset="0"/>
              </a:rPr>
              <a:t>Kein trockenes Pauken hilft dabei.</a:t>
            </a:r>
          </a:p>
          <a:p>
            <a:pPr fontAlgn="base">
              <a:spcBef>
                <a:spcPts val="0"/>
              </a:spcBef>
              <a:buNone/>
            </a:pPr>
            <a:endParaRPr lang="de-DE" sz="2000" dirty="0">
              <a:latin typeface="Georgia" panose="02040502050405020303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Georgia" panose="02040502050405020303" pitchFamily="18" charset="0"/>
              </a:rPr>
              <a:t>Multimodalität als geeignete Hilfsmittel nutzen, um den Unterricht zu unterstützen.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de-DE" sz="2000" dirty="0">
                <a:latin typeface="Georgia" panose="02040502050405020303" pitchFamily="18" charset="0"/>
              </a:rPr>
              <a:t>Kurzfilme und Werbespots zusammen mit den Studenten im Unterricht sehen.</a:t>
            </a:r>
          </a:p>
          <a:p>
            <a:pPr fontAlgn="base">
              <a:spcBef>
                <a:spcPts val="0"/>
              </a:spcBef>
            </a:pPr>
            <a:endParaRPr lang="de-DE" sz="20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de-DE" sz="2000" dirty="0">
                <a:latin typeface="Georgia" panose="02040502050405020303" pitchFamily="18" charset="0"/>
              </a:rPr>
              <a:t>Lernautonomie fördern: Filme und Serien empfehlen damit sie selbst Diversität erfahren.</a:t>
            </a:r>
          </a:p>
          <a:p>
            <a:pPr fontAlgn="base">
              <a:spcBef>
                <a:spcPts val="0"/>
              </a:spcBef>
            </a:pPr>
            <a:endParaRPr lang="de-DE" sz="2000" b="1" dirty="0">
              <a:latin typeface="Georgia" panose="02040502050405020303" pitchFamily="18" charset="0"/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0810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FF0275-505B-46E2-954C-0F9BBCC0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7765937" cy="5696020"/>
          </a:xfrm>
          <a:custGeom>
            <a:avLst/>
            <a:gdLst>
              <a:gd name="connsiteX0" fmla="*/ 0 w 7765937"/>
              <a:gd name="connsiteY0" fmla="*/ 0 h 5696020"/>
              <a:gd name="connsiteX1" fmla="*/ 7765937 w 7765937"/>
              <a:gd name="connsiteY1" fmla="*/ 0 h 5696020"/>
              <a:gd name="connsiteX2" fmla="*/ 5002657 w 7765937"/>
              <a:gd name="connsiteY2" fmla="*/ 5696020 h 5696020"/>
              <a:gd name="connsiteX3" fmla="*/ 0 w 7765937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937" h="5696020">
                <a:moveTo>
                  <a:pt x="0" y="0"/>
                </a:moveTo>
                <a:lnTo>
                  <a:pt x="7765937" y="0"/>
                </a:lnTo>
                <a:lnTo>
                  <a:pt x="5002657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8175"/>
            <a:ext cx="7546774" cy="1097280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FFFFFF"/>
                </a:solidFill>
                <a:latin typeface="Georgia" panose="02040502050405020303" pitchFamily="18" charset="0"/>
              </a:rPr>
              <a:t>Ein </a:t>
            </a:r>
            <a:r>
              <a:rPr lang="en-IN" sz="3200" dirty="0" err="1">
                <a:solidFill>
                  <a:srgbClr val="FFFFFF"/>
                </a:solidFill>
                <a:latin typeface="Georgia" panose="02040502050405020303" pitchFamily="18" charset="0"/>
              </a:rPr>
              <a:t>integriertes</a:t>
            </a:r>
            <a:r>
              <a:rPr lang="en-IN" sz="3200" dirty="0">
                <a:solidFill>
                  <a:srgbClr val="FFFFFF"/>
                </a:solidFill>
                <a:latin typeface="Georgia" panose="02040502050405020303" pitchFamily="18" charset="0"/>
              </a:rPr>
              <a:t> Modell:</a:t>
            </a:r>
            <a:r>
              <a:rPr lang="en-IN" sz="3200" b="1" dirty="0">
                <a:solidFill>
                  <a:srgbClr val="FFFFFF"/>
                </a:solidFill>
                <a:latin typeface="Georgia" panose="02040502050405020303" pitchFamily="18" charset="0"/>
              </a:rPr>
              <a:t> Edutainment</a:t>
            </a:r>
            <a:br>
              <a:rPr lang="en-IN" sz="3200" b="1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815"/>
            <a:ext cx="5776686" cy="5033010"/>
          </a:xfrm>
        </p:spPr>
        <p:txBody>
          <a:bodyPr anchor="t">
            <a:normAutofit fontScale="92500" lnSpcReduction="10000"/>
          </a:bodyPr>
          <a:lstStyle/>
          <a:p>
            <a:pPr fontAlgn="base">
              <a:spcBef>
                <a:spcPts val="0"/>
              </a:spcBef>
            </a:pPr>
            <a:endParaRPr lang="de-DE" dirty="0"/>
          </a:p>
          <a:p>
            <a:pPr fontAlgn="base">
              <a:spcBef>
                <a:spcPts val="0"/>
              </a:spcBef>
            </a:pPr>
            <a:r>
              <a:rPr lang="de-DE" b="1" dirty="0"/>
              <a:t>Das Ziel </a:t>
            </a:r>
            <a:r>
              <a:rPr lang="de-DE" dirty="0"/>
              <a:t>der Lehrkräfte: ein integriertes Modell der Edutainment zu kreieren.</a:t>
            </a:r>
          </a:p>
          <a:p>
            <a:pPr fontAlgn="base">
              <a:spcBef>
                <a:spcPts val="0"/>
              </a:spcBef>
            </a:pPr>
            <a:endParaRPr lang="de-DE" dirty="0"/>
          </a:p>
          <a:p>
            <a:pPr fontAlgn="base">
              <a:spcBef>
                <a:spcPts val="0"/>
              </a:spcBef>
            </a:pPr>
            <a:endParaRPr lang="de-DE" dirty="0"/>
          </a:p>
          <a:p>
            <a:pPr fontAlgn="base">
              <a:spcBef>
                <a:spcPts val="0"/>
              </a:spcBef>
            </a:pPr>
            <a:r>
              <a:rPr lang="en-IN" dirty="0"/>
              <a:t>Edutainment </a:t>
            </a:r>
            <a:r>
              <a:rPr lang="de-DE" dirty="0"/>
              <a:t>hilft die Lernenden, ein authentisches Gefühl der fremde Kultur zu spüren – in dem es ein lebendige Erfahrung fördert .</a:t>
            </a:r>
          </a:p>
          <a:p>
            <a:pPr fontAlgn="base">
              <a:spcBef>
                <a:spcPts val="0"/>
              </a:spcBef>
            </a:pPr>
            <a:endParaRPr lang="de-DE" dirty="0"/>
          </a:p>
          <a:p>
            <a:pPr marL="0" indent="0" fontAlgn="base">
              <a:spcBef>
                <a:spcPts val="0"/>
              </a:spcBef>
              <a:buNone/>
            </a:pPr>
            <a:endParaRPr lang="de-DE" dirty="0"/>
          </a:p>
          <a:p>
            <a:pPr fontAlgn="base">
              <a:spcBef>
                <a:spcPts val="0"/>
              </a:spcBef>
            </a:pPr>
            <a:r>
              <a:rPr lang="de-DE" dirty="0"/>
              <a:t>Vergnügen und Didaktik  gezieltes Lernen verstärkt Lehrer-Schüler Verbindung.</a:t>
            </a:r>
          </a:p>
          <a:p>
            <a:endParaRPr lang="en-US" sz="2400" dirty="0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2A40161C-92AF-8143-79BB-F7E17D6F8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4980" y="1710532"/>
            <a:ext cx="4097547" cy="409754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1-10-19 at 1.48.59 PM.jpeg"/>
          <p:cNvPicPr>
            <a:picLocks noChangeAspect="1"/>
          </p:cNvPicPr>
          <p:nvPr/>
        </p:nvPicPr>
        <p:blipFill rotWithShape="1">
          <a:blip r:embed="rId2"/>
          <a:srcRect t="121" r="3" b="11953"/>
          <a:stretch/>
        </p:blipFill>
        <p:spPr>
          <a:xfrm>
            <a:off x="391215" y="1181496"/>
            <a:ext cx="7146488" cy="4194443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3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011" y="1438367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sind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Ihnen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sehr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dankbar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dass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Sie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uns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mitgemacht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haben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ACCFE1-66CD-4A33-8433-63C4B3E5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5" y="1496624"/>
            <a:ext cx="4183712" cy="4185720"/>
          </a:xfrm>
        </p:spPr>
        <p:txBody>
          <a:bodyPr>
            <a:normAutofit/>
          </a:bodyPr>
          <a:lstStyle/>
          <a:p>
            <a:pPr algn="ctr"/>
            <a:r>
              <a:rPr lang="en-US" sz="2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Warum</a:t>
            </a:r>
            <a:r>
              <a:rPr 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lernen</a:t>
            </a:r>
            <a:r>
              <a:rPr 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Ihre</a:t>
            </a:r>
            <a:r>
              <a:rPr 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SchülerInnen</a:t>
            </a:r>
            <a:r>
              <a:rPr 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StudentInnen</a:t>
            </a:r>
            <a:r>
              <a:rPr lang="en-US" sz="2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Deutsch?</a:t>
            </a:r>
            <a:endParaRPr lang="en-IN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750D-1836-4A4F-A7A6-DC0D6E9E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535" y="804672"/>
            <a:ext cx="6400800" cy="5569624"/>
          </a:xfrm>
        </p:spPr>
        <p:txBody>
          <a:bodyPr anchor="ctr">
            <a:normAutofit fontScale="92500"/>
          </a:bodyPr>
          <a:lstStyle/>
          <a:p>
            <a:r>
              <a:rPr lang="en-IN" sz="3200" dirty="0" err="1">
                <a:solidFill>
                  <a:schemeClr val="tx2"/>
                </a:solidFill>
              </a:rPr>
              <a:t>Verwandte</a:t>
            </a:r>
            <a:r>
              <a:rPr lang="en-IN" sz="3200" dirty="0">
                <a:solidFill>
                  <a:schemeClr val="tx2"/>
                </a:solidFill>
              </a:rPr>
              <a:t>/</a:t>
            </a:r>
            <a:r>
              <a:rPr lang="en-IN" sz="3200" dirty="0" err="1">
                <a:solidFill>
                  <a:schemeClr val="tx2"/>
                </a:solidFill>
              </a:rPr>
              <a:t>Bekannte</a:t>
            </a:r>
            <a:r>
              <a:rPr lang="en-IN" sz="3200" dirty="0">
                <a:solidFill>
                  <a:schemeClr val="tx2"/>
                </a:solidFill>
              </a:rPr>
              <a:t> in Deutschland</a:t>
            </a:r>
          </a:p>
          <a:p>
            <a:r>
              <a:rPr lang="en-IN" sz="3200" dirty="0">
                <a:solidFill>
                  <a:schemeClr val="tx2"/>
                </a:solidFill>
              </a:rPr>
              <a:t>Interesse am Online-Gaming</a:t>
            </a:r>
          </a:p>
          <a:p>
            <a:r>
              <a:rPr lang="en-IN" sz="3200" dirty="0" err="1">
                <a:solidFill>
                  <a:schemeClr val="tx2"/>
                </a:solidFill>
              </a:rPr>
              <a:t>Wegen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deutschen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Webserien</a:t>
            </a:r>
            <a:r>
              <a:rPr lang="en-IN" sz="3200" dirty="0">
                <a:solidFill>
                  <a:schemeClr val="tx2"/>
                </a:solidFill>
              </a:rPr>
              <a:t>/</a:t>
            </a:r>
            <a:r>
              <a:rPr lang="en-IN" sz="3200" dirty="0" err="1">
                <a:solidFill>
                  <a:schemeClr val="tx2"/>
                </a:solidFill>
              </a:rPr>
              <a:t>Filmen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 err="1">
                <a:solidFill>
                  <a:schemeClr val="tx2"/>
                </a:solidFill>
              </a:rPr>
              <a:t>Neugier</a:t>
            </a:r>
            <a:r>
              <a:rPr lang="en-IN" sz="3200" dirty="0">
                <a:solidFill>
                  <a:schemeClr val="tx2"/>
                </a:solidFill>
              </a:rPr>
              <a:t> auf Deutsche </a:t>
            </a:r>
            <a:r>
              <a:rPr lang="en-IN" sz="3200" dirty="0" err="1">
                <a:solidFill>
                  <a:schemeClr val="tx2"/>
                </a:solidFill>
              </a:rPr>
              <a:t>Geschichte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 err="1">
                <a:solidFill>
                  <a:schemeClr val="tx2"/>
                </a:solidFill>
              </a:rPr>
              <a:t>Deutschlehrerin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zu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werden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 err="1">
                <a:solidFill>
                  <a:schemeClr val="tx2"/>
                </a:solidFill>
              </a:rPr>
              <a:t>Übersetzer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zu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  <a:r>
              <a:rPr lang="en-IN" sz="3200" dirty="0" err="1">
                <a:solidFill>
                  <a:schemeClr val="tx2"/>
                </a:solidFill>
              </a:rPr>
              <a:t>werden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>
                <a:solidFill>
                  <a:schemeClr val="tx2"/>
                </a:solidFill>
              </a:rPr>
              <a:t>Job in </a:t>
            </a:r>
            <a:r>
              <a:rPr lang="en-IN" sz="3200" dirty="0" err="1">
                <a:solidFill>
                  <a:schemeClr val="tx2"/>
                </a:solidFill>
              </a:rPr>
              <a:t>Indien</a:t>
            </a:r>
            <a:r>
              <a:rPr lang="en-IN" sz="3200" dirty="0">
                <a:solidFill>
                  <a:schemeClr val="tx2"/>
                </a:solidFill>
              </a:rPr>
              <a:t> (Amazon, Concentrix, EY, Accenture, </a:t>
            </a:r>
            <a:r>
              <a:rPr lang="en-IN" sz="3200" dirty="0" err="1">
                <a:solidFill>
                  <a:schemeClr val="tx2"/>
                </a:solidFill>
              </a:rPr>
              <a:t>usw</a:t>
            </a:r>
            <a:r>
              <a:rPr lang="en-IN" sz="3200" dirty="0">
                <a:solidFill>
                  <a:schemeClr val="tx2"/>
                </a:solidFill>
              </a:rPr>
              <a:t>.)</a:t>
            </a:r>
          </a:p>
          <a:p>
            <a:r>
              <a:rPr lang="en-IN" sz="3200" dirty="0" err="1">
                <a:solidFill>
                  <a:schemeClr val="tx2"/>
                </a:solidFill>
              </a:rPr>
              <a:t>Studium</a:t>
            </a:r>
            <a:r>
              <a:rPr lang="en-IN" sz="3200" dirty="0">
                <a:solidFill>
                  <a:schemeClr val="tx2"/>
                </a:solidFill>
              </a:rPr>
              <a:t> in Deutschland</a:t>
            </a:r>
          </a:p>
          <a:p>
            <a:r>
              <a:rPr lang="en-IN" sz="3200" dirty="0">
                <a:solidFill>
                  <a:schemeClr val="tx2"/>
                </a:solidFill>
              </a:rPr>
              <a:t>Job in Deutschland</a:t>
            </a:r>
          </a:p>
          <a:p>
            <a:endParaRPr lang="en-IN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07EE0-668A-49AA-9F6A-9D9DB2E8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pPr algn="ctr"/>
            <a:r>
              <a:rPr lang="en-IN" sz="6600" b="1" dirty="0">
                <a:solidFill>
                  <a:srgbClr val="FFFFFF"/>
                </a:solidFill>
              </a:rPr>
              <a:t>MIGRATION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CBBF-AACE-4313-AC93-2C96F76CE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695" y="454977"/>
            <a:ext cx="5548569" cy="20288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3200" dirty="0" err="1">
                <a:solidFill>
                  <a:schemeClr val="tx2"/>
                </a:solidFill>
              </a:rPr>
              <a:t>Studium</a:t>
            </a:r>
            <a:r>
              <a:rPr lang="en-IN" sz="3200" dirty="0">
                <a:solidFill>
                  <a:schemeClr val="tx2"/>
                </a:solidFill>
              </a:rPr>
              <a:t> in </a:t>
            </a:r>
          </a:p>
          <a:p>
            <a:pPr marL="0" indent="0" algn="ctr">
              <a:buNone/>
            </a:pPr>
            <a:r>
              <a:rPr lang="en-IN" sz="3200" dirty="0" err="1">
                <a:solidFill>
                  <a:schemeClr val="tx2"/>
                </a:solidFill>
              </a:rPr>
              <a:t>deutschsprachiger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IN" sz="3200" dirty="0" err="1">
                <a:solidFill>
                  <a:schemeClr val="tx2"/>
                </a:solidFill>
              </a:rPr>
              <a:t>Raum</a:t>
            </a:r>
            <a:endParaRPr lang="en-IN" sz="3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IN" sz="2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5ACFD-C1AA-4364-AFEA-33161A085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9414" y="2951536"/>
            <a:ext cx="4802320" cy="36857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3200" dirty="0">
                <a:solidFill>
                  <a:schemeClr val="tx2"/>
                </a:solidFill>
              </a:rPr>
              <a:t>Job in </a:t>
            </a:r>
          </a:p>
          <a:p>
            <a:pPr marL="0" indent="0" algn="ctr">
              <a:buNone/>
            </a:pPr>
            <a:r>
              <a:rPr lang="en-IN" sz="3200" dirty="0" err="1">
                <a:solidFill>
                  <a:schemeClr val="tx2"/>
                </a:solidFill>
              </a:rPr>
              <a:t>deutschsprachiger</a:t>
            </a:r>
            <a:r>
              <a:rPr lang="en-IN" sz="32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IN" sz="3200" dirty="0" err="1">
                <a:solidFill>
                  <a:schemeClr val="tx2"/>
                </a:solidFill>
              </a:rPr>
              <a:t>Raum</a:t>
            </a:r>
            <a:endParaRPr lang="en-IN" sz="3200" dirty="0">
              <a:solidFill>
                <a:schemeClr val="tx2"/>
              </a:solidFill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5379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55000">
              <a:srgbClr val="B5C8E7"/>
            </a:gs>
            <a:gs pos="42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04" name="Freeform: Shape 10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: Shape 9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51CB9-7AC8-49F0-B579-74D6F2FC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2760970"/>
            <a:ext cx="2655887" cy="974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DC47-E374-4AEF-A8D4-1C87F22A5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727" y="437512"/>
            <a:ext cx="6795476" cy="56217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</a:t>
            </a:r>
            <a:r>
              <a:rPr lang="en-US" b="1" i="1" dirty="0" err="1">
                <a:solidFill>
                  <a:srgbClr val="002060">
                    <a:alpha val="80000"/>
                  </a:srgbClr>
                </a:solidFill>
              </a:rPr>
              <a:t>Welche</a:t>
            </a: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</a:t>
            </a:r>
            <a:r>
              <a:rPr lang="en-US" b="1" i="1" dirty="0" err="1">
                <a:solidFill>
                  <a:srgbClr val="002060">
                    <a:alpha val="80000"/>
                  </a:srgbClr>
                </a:solidFill>
              </a:rPr>
              <a:t>Arten</a:t>
            </a: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von Migration </a:t>
            </a:r>
            <a:r>
              <a:rPr lang="en-US" b="1" i="1" dirty="0" err="1">
                <a:solidFill>
                  <a:srgbClr val="002060">
                    <a:alpha val="80000"/>
                  </a:srgbClr>
                </a:solidFill>
              </a:rPr>
              <a:t>gibt</a:t>
            </a: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es? </a:t>
            </a:r>
          </a:p>
          <a:p>
            <a:endParaRPr lang="en-US" sz="2000" dirty="0">
              <a:solidFill>
                <a:srgbClr val="002060">
                  <a:alpha val="80000"/>
                </a:srgb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>
                    <a:alpha val="80000"/>
                  </a:srgbClr>
                </a:solidFill>
              </a:rPr>
              <a:t>Immigration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: in 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ein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 Land 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einwandern</a:t>
            </a:r>
            <a:endParaRPr lang="en-US" dirty="0">
              <a:solidFill>
                <a:srgbClr val="002060">
                  <a:alpha val="80000"/>
                </a:srgb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>
                    <a:alpha val="80000"/>
                  </a:srgbClr>
                </a:solidFill>
              </a:rPr>
              <a:t>Emigration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: 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aus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einem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 Land 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auswandern</a:t>
            </a:r>
            <a:endParaRPr lang="en-US" dirty="0">
              <a:solidFill>
                <a:srgbClr val="002060">
                  <a:alpha val="80000"/>
                </a:srgb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>
                  <a:alpha val="80000"/>
                </a:srgb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>
                  <a:alpha val="80000"/>
                </a:srgb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>
                  <a:alpha val="8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</a:t>
            </a:r>
            <a:r>
              <a:rPr lang="en-US" b="1" i="1" dirty="0" err="1">
                <a:solidFill>
                  <a:srgbClr val="002060">
                    <a:alpha val="80000"/>
                  </a:srgbClr>
                </a:solidFill>
              </a:rPr>
              <a:t>Gründe</a:t>
            </a:r>
            <a:r>
              <a:rPr lang="en-US" b="1" i="1" dirty="0">
                <a:solidFill>
                  <a:srgbClr val="002060">
                    <a:alpha val="80000"/>
                  </a:srgbClr>
                </a:solidFill>
              </a:rPr>
              <a:t> von Migration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:</a:t>
            </a:r>
          </a:p>
          <a:p>
            <a:pPr marL="0" indent="0">
              <a:buNone/>
            </a:pPr>
            <a:endParaRPr lang="en-US" b="1" i="1" dirty="0">
              <a:solidFill>
                <a:srgbClr val="002060">
                  <a:alpha val="80000"/>
                </a:srgbClr>
              </a:solidFill>
            </a:endParaRPr>
          </a:p>
          <a:p>
            <a:r>
              <a:rPr lang="en-US" b="1" dirty="0" err="1">
                <a:solidFill>
                  <a:srgbClr val="002060">
                    <a:alpha val="80000"/>
                  </a:srgbClr>
                </a:solidFill>
              </a:rPr>
              <a:t>Arbeit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smigration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, </a:t>
            </a:r>
          </a:p>
          <a:p>
            <a:r>
              <a:rPr lang="en-US" b="1" dirty="0" err="1">
                <a:solidFill>
                  <a:srgbClr val="002060">
                    <a:alpha val="80000"/>
                  </a:srgbClr>
                </a:solidFill>
              </a:rPr>
              <a:t>Flucht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migration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, </a:t>
            </a:r>
          </a:p>
          <a:p>
            <a:r>
              <a:rPr lang="en-US" b="1" dirty="0" err="1">
                <a:solidFill>
                  <a:srgbClr val="002060">
                    <a:alpha val="80000"/>
                  </a:srgbClr>
                </a:solidFill>
              </a:rPr>
              <a:t>Familien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nachzug</a:t>
            </a:r>
            <a:endParaRPr lang="en-US" dirty="0">
              <a:solidFill>
                <a:srgbClr val="002060">
                  <a:alpha val="80000"/>
                </a:srgbClr>
              </a:solidFill>
            </a:endParaRPr>
          </a:p>
          <a:p>
            <a:r>
              <a:rPr lang="en-US" b="1" dirty="0" err="1">
                <a:solidFill>
                  <a:srgbClr val="002060">
                    <a:alpha val="80000"/>
                  </a:srgbClr>
                </a:solidFill>
              </a:rPr>
              <a:t>Bildung</a:t>
            </a:r>
            <a:r>
              <a:rPr lang="en-US" dirty="0" err="1">
                <a:solidFill>
                  <a:srgbClr val="002060">
                    <a:alpha val="80000"/>
                  </a:srgbClr>
                </a:solidFill>
              </a:rPr>
              <a:t>smigration</a:t>
            </a:r>
            <a:endParaRPr lang="en-US" dirty="0">
              <a:solidFill>
                <a:srgbClr val="002060">
                  <a:alpha val="80000"/>
                </a:srgbClr>
              </a:solidFill>
            </a:endParaRPr>
          </a:p>
          <a:p>
            <a:r>
              <a:rPr lang="en-US" b="1" dirty="0">
                <a:solidFill>
                  <a:srgbClr val="002060">
                    <a:alpha val="80000"/>
                  </a:srgbClr>
                </a:solidFill>
              </a:rPr>
              <a:t>Lifestyle</a:t>
            </a:r>
            <a:r>
              <a:rPr lang="en-US" dirty="0">
                <a:solidFill>
                  <a:srgbClr val="002060">
                    <a:alpha val="80000"/>
                  </a:srgbClr>
                </a:solidFill>
              </a:rPr>
              <a:t>-Migration</a:t>
            </a:r>
          </a:p>
          <a:p>
            <a:endParaRPr lang="en-US" sz="2000" dirty="0">
              <a:solidFill>
                <a:srgbClr val="002060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4">
            <a:hlinkClick r:id="" action="ppaction://media"/>
            <a:extLst>
              <a:ext uri="{FF2B5EF4-FFF2-40B4-BE49-F238E27FC236}">
                <a16:creationId xmlns:a16="http://schemas.microsoft.com/office/drawing/2014/main" id="{914826C6-BD34-4DF3-A936-436AEDE9EC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tretch>
            <a:fillRect/>
          </a:stretch>
        </p:blipFill>
        <p:spPr>
          <a:xfrm>
            <a:off x="549521" y="309106"/>
            <a:ext cx="11092957" cy="62397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51D869A-33C8-474B-BEE9-8D8EEC3F6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5287" y="416846"/>
            <a:ext cx="6549207" cy="5458515"/>
          </a:xfrm>
          <a:noFill/>
        </p:spPr>
        <p:txBody>
          <a:bodyPr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rgbClr val="002060"/>
                </a:solidFill>
              </a:rPr>
              <a:t>aus</a:t>
            </a:r>
            <a:r>
              <a:rPr lang="en-IN" sz="2800" dirty="0">
                <a:solidFill>
                  <a:srgbClr val="002060"/>
                </a:solidFill>
              </a:rPr>
              <a:t> Heimat ins </a:t>
            </a:r>
            <a:r>
              <a:rPr lang="en-IN" sz="2800" dirty="0" err="1">
                <a:solidFill>
                  <a:srgbClr val="002060"/>
                </a:solidFill>
              </a:rPr>
              <a:t>Ausland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 err="1">
                <a:solidFill>
                  <a:srgbClr val="002060"/>
                </a:solidFill>
              </a:rPr>
              <a:t>umziehen</a:t>
            </a:r>
            <a:endParaRPr lang="en-IN" sz="28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2060"/>
                </a:solidFill>
              </a:rPr>
              <a:t>In </a:t>
            </a:r>
            <a:r>
              <a:rPr lang="en-IN" sz="2800" dirty="0" err="1">
                <a:solidFill>
                  <a:srgbClr val="002060"/>
                </a:solidFill>
              </a:rPr>
              <a:t>fremde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 err="1">
                <a:solidFill>
                  <a:srgbClr val="002060"/>
                </a:solidFill>
              </a:rPr>
              <a:t>Umgebung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 err="1">
                <a:solidFill>
                  <a:srgbClr val="002060"/>
                </a:solidFill>
              </a:rPr>
              <a:t>anpassen</a:t>
            </a:r>
            <a:r>
              <a:rPr lang="en-IN" sz="2800" dirty="0">
                <a:solidFill>
                  <a:srgbClr val="002060"/>
                </a:solidFill>
              </a:rPr>
              <a:t> – </a:t>
            </a:r>
            <a:r>
              <a:rPr lang="en-IN" sz="2800" dirty="0" err="1">
                <a:solidFill>
                  <a:srgbClr val="002060"/>
                </a:solidFill>
              </a:rPr>
              <a:t>körperlich</a:t>
            </a:r>
            <a:r>
              <a:rPr lang="en-IN" sz="2800" dirty="0">
                <a:solidFill>
                  <a:srgbClr val="002060"/>
                </a:solidFill>
              </a:rPr>
              <a:t> u. </a:t>
            </a:r>
            <a:r>
              <a:rPr lang="en-IN" sz="2800" dirty="0" err="1">
                <a:solidFill>
                  <a:srgbClr val="002060"/>
                </a:solidFill>
              </a:rPr>
              <a:t>psychologisch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</a:p>
          <a:p>
            <a:pPr algn="l"/>
            <a:endParaRPr lang="en-IN" sz="2800" b="1" dirty="0">
              <a:solidFill>
                <a:srgbClr val="002060"/>
              </a:solidFill>
            </a:endParaRPr>
          </a:p>
          <a:p>
            <a:pPr algn="l"/>
            <a:endParaRPr lang="en-IN" sz="2800" b="1" dirty="0">
              <a:solidFill>
                <a:srgbClr val="002060"/>
              </a:solidFill>
            </a:endParaRPr>
          </a:p>
          <a:p>
            <a:pPr algn="l"/>
            <a:endParaRPr lang="en-IN" sz="2800" b="1" dirty="0">
              <a:solidFill>
                <a:srgbClr val="002060"/>
              </a:solidFill>
            </a:endParaRPr>
          </a:p>
          <a:p>
            <a:pPr algn="l"/>
            <a:endParaRPr lang="en-IN" sz="2800" b="1" dirty="0">
              <a:solidFill>
                <a:srgbClr val="002060"/>
              </a:solidFill>
            </a:endParaRPr>
          </a:p>
          <a:p>
            <a:pPr algn="l"/>
            <a:endParaRPr lang="en-IN" sz="2800" b="1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3200" b="1" dirty="0" err="1">
                <a:solidFill>
                  <a:srgbClr val="002060"/>
                </a:solidFill>
              </a:rPr>
              <a:t>Diversität</a:t>
            </a:r>
            <a:r>
              <a:rPr lang="en-IN" sz="3200" b="1" dirty="0">
                <a:solidFill>
                  <a:srgbClr val="002060"/>
                </a:solidFill>
              </a:rPr>
              <a:t> </a:t>
            </a:r>
            <a:r>
              <a:rPr lang="en-IN" sz="3200" b="1" dirty="0" err="1">
                <a:solidFill>
                  <a:srgbClr val="002060"/>
                </a:solidFill>
              </a:rPr>
              <a:t>begegnen</a:t>
            </a:r>
            <a:endParaRPr lang="en-IN" sz="3200" b="1" dirty="0">
              <a:solidFill>
                <a:srgbClr val="002060"/>
              </a:solidFill>
            </a:endParaRPr>
          </a:p>
          <a:p>
            <a:pPr algn="l"/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99BAC1D-B27E-4BE1-932F-6C30F5E5C540}"/>
              </a:ext>
            </a:extLst>
          </p:cNvPr>
          <p:cNvSpPr/>
          <p:nvPr/>
        </p:nvSpPr>
        <p:spPr>
          <a:xfrm>
            <a:off x="632346" y="870528"/>
            <a:ext cx="4548566" cy="1057913"/>
          </a:xfrm>
          <a:prstGeom prst="cloud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Mobilität</a:t>
            </a:r>
            <a:endParaRPr lang="en-IN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6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iversität für Kinder erklärt | Erklärvideos für Kinder | SRF Kids – Kindervideos">
            <a:hlinkClick r:id="" action="ppaction://media"/>
            <a:extLst>
              <a:ext uri="{FF2B5EF4-FFF2-40B4-BE49-F238E27FC236}">
                <a16:creationId xmlns:a16="http://schemas.microsoft.com/office/drawing/2014/main" id="{BCEB2821-BCA7-40DD-B8DE-062BB414A7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9904" y="547982"/>
            <a:ext cx="10592191" cy="59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iversity bei der Deutschen Bahn">
            <a:hlinkClick r:id="" action="ppaction://media"/>
            <a:extLst>
              <a:ext uri="{FF2B5EF4-FFF2-40B4-BE49-F238E27FC236}">
                <a16:creationId xmlns:a16="http://schemas.microsoft.com/office/drawing/2014/main" id="{AF136A45-5E74-4A49-B407-8FA39ACD8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7287" y="542577"/>
            <a:ext cx="10217426" cy="57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ndersSein vereint - Inklusionssong für Deutschland">
            <a:hlinkClick r:id="" action="ppaction://media"/>
            <a:extLst>
              <a:ext uri="{FF2B5EF4-FFF2-40B4-BE49-F238E27FC236}">
                <a16:creationId xmlns:a16="http://schemas.microsoft.com/office/drawing/2014/main" id="{07C817BE-DDD6-434D-9C4D-253E8F892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381" y="494531"/>
            <a:ext cx="10387497" cy="58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441</Words>
  <Application>Microsoft Office PowerPoint</Application>
  <PresentationFormat>Widescreen</PresentationFormat>
  <Paragraphs>106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Source Code Pro</vt:lpstr>
      <vt:lpstr>Wingdings</vt:lpstr>
      <vt:lpstr>Office Theme</vt:lpstr>
      <vt:lpstr>Multimodales Lehren und Lernen</vt:lpstr>
      <vt:lpstr>Warum lernen Ihre SchülerInnen/ StudentInnen Deutsch?</vt:lpstr>
      <vt:lpstr>Warum lernen Ihre SchülerInnen/StudentInnen Deutsch?</vt:lpstr>
      <vt:lpstr>MIGRATION</vt:lpstr>
      <vt:lpstr>Migration</vt:lpstr>
      <vt:lpstr>PowerPoint Presentation</vt:lpstr>
      <vt:lpstr>PowerPoint Presentation</vt:lpstr>
      <vt:lpstr>PowerPoint Presentation</vt:lpstr>
      <vt:lpstr>PowerPoint Presentation</vt:lpstr>
      <vt:lpstr>Welche Herausforderungen wird man begegnen, wenn man in einem anderen Land immigiert?</vt:lpstr>
      <vt:lpstr>PowerPoint Presentation</vt:lpstr>
      <vt:lpstr>PowerPoint Presentation</vt:lpstr>
      <vt:lpstr>PowerPoint Presentation</vt:lpstr>
      <vt:lpstr>Wie kommt Diversität vor?</vt:lpstr>
      <vt:lpstr>Sie müssen Ihre StudentInnen beibringen, an diesem Diversität anzupassen!</vt:lpstr>
      <vt:lpstr>Aber Wie?</vt:lpstr>
      <vt:lpstr>Die Studenten darüber bewusst machen!</vt:lpstr>
      <vt:lpstr>Aber Wie?</vt:lpstr>
      <vt:lpstr>PowerPoint Presentation</vt:lpstr>
      <vt:lpstr>Neue Zeit – Neue Medien</vt:lpstr>
      <vt:lpstr>Hilfsmittel für die Lehrkräfte</vt:lpstr>
      <vt:lpstr>Schlussfolgerung</vt:lpstr>
      <vt:lpstr>Ein integriertes Modell: Edutainment </vt:lpstr>
      <vt:lpstr>Wir sind Ihnen sehr dankbar, dass Sie mit uns mitgemacht haben!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Multimodales Lehren und Lernen</dc:title>
  <dc:creator>Savita Bhalla</dc:creator>
  <cp:lastModifiedBy>Savita Bhalla</cp:lastModifiedBy>
  <cp:revision>73</cp:revision>
  <dcterms:created xsi:type="dcterms:W3CDTF">2022-06-14T09:20:16Z</dcterms:created>
  <dcterms:modified xsi:type="dcterms:W3CDTF">2022-07-08T17:49:27Z</dcterms:modified>
</cp:coreProperties>
</file>