
<file path=[Content_Types].xml><?xml version="1.0" encoding="utf-8"?>
<Types xmlns="http://schemas.openxmlformats.org/package/2006/content-types">
  <Default Extension="fntdata" ContentType="application/x-fontdata"/>
  <Default Extension="odttf" ContentType="application/vnd.openxmlformats-officedocument.obfuscatedFont"/>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Roboto-bold.fntdata"/><Relationship Id="rId8" Type="http://schemas.openxmlformats.org/officeDocument/2006/relationships/slide" Target="slides/slide3.xml"/><Relationship Id="rId3" Type="http://schemas.openxmlformats.org/officeDocument/2006/relationships/presProps" Target="presProps.xml"/><Relationship Id="rId21" Type="http://schemas.openxmlformats.org/officeDocument/2006/relationships/customXml" Target="../customXml/item1.xml"/><Relationship Id="rId12" Type="http://schemas.openxmlformats.org/officeDocument/2006/relationships/slide" Target="slides/slide7.xml"/><Relationship Id="rId17" Type="http://schemas.openxmlformats.org/officeDocument/2006/relationships/font" Target="fonts/Roboto-regular.fntdata"/><Relationship Id="rId7" Type="http://schemas.openxmlformats.org/officeDocument/2006/relationships/slide" Target="slides/slide2.xml"/><Relationship Id="rId20" Type="http://schemas.openxmlformats.org/officeDocument/2006/relationships/font" Target="fonts/Roboto-boldItalic.fntdata"/><Relationship Id="rId2"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1" Type="http://schemas.openxmlformats.org/officeDocument/2006/relationships/theme" Target="theme/theme1.xml"/><Relationship Id="rId6" Type="http://schemas.openxmlformats.org/officeDocument/2006/relationships/slide" Target="slides/slide1.xml"/><Relationship Id="rId15" Type="http://schemas.openxmlformats.org/officeDocument/2006/relationships/slide" Target="slides/slide10.xml"/><Relationship Id="rId5" Type="http://schemas.openxmlformats.org/officeDocument/2006/relationships/notesMaster" Target="notesMasters/notesMaster1.xml"/><Relationship Id="rId23" Type="http://schemas.openxmlformats.org/officeDocument/2006/relationships/customXml" Target="../customXml/item3.xml"/><Relationship Id="rId10" Type="http://schemas.openxmlformats.org/officeDocument/2006/relationships/slide" Target="slides/slide5.xml"/><Relationship Id="rId19" Type="http://schemas.openxmlformats.org/officeDocument/2006/relationships/font" Target="fonts/Roboto-italic.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041d69b658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041d69b658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041d69b658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041d69b658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041d69b658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041d69b658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041d69b658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041d69b658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041d69b658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041d69b658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041d69b658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3041d69b658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041d69b658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041d69b658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041d69b658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041d69b658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041d69b658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041d69b658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041d69b658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041d69b658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0"/>
              </a:spcBef>
              <a:spcAft>
                <a:spcPts val="0"/>
              </a:spcAft>
              <a:buClr>
                <a:schemeClr val="lt1"/>
              </a:buClr>
              <a:buSzPts val="1200"/>
              <a:buChar char="○"/>
              <a:defRPr sz="1200">
                <a:solidFill>
                  <a:schemeClr val="lt1"/>
                </a:solidFill>
              </a:defRPr>
            </a:lvl2pPr>
            <a:lvl3pPr indent="-304800" lvl="2" marL="1371600">
              <a:spcBef>
                <a:spcPts val="0"/>
              </a:spcBef>
              <a:spcAft>
                <a:spcPts val="0"/>
              </a:spcAft>
              <a:buClr>
                <a:schemeClr val="lt1"/>
              </a:buClr>
              <a:buSzPts val="1200"/>
              <a:buChar char="■"/>
              <a:defRPr sz="1200">
                <a:solidFill>
                  <a:schemeClr val="lt1"/>
                </a:solidFill>
              </a:defRPr>
            </a:lvl3pPr>
            <a:lvl4pPr indent="-304800" lvl="3" marL="1828800">
              <a:spcBef>
                <a:spcPts val="0"/>
              </a:spcBef>
              <a:spcAft>
                <a:spcPts val="0"/>
              </a:spcAft>
              <a:buClr>
                <a:schemeClr val="lt1"/>
              </a:buClr>
              <a:buSzPts val="1200"/>
              <a:buChar char="●"/>
              <a:defRPr sz="1200">
                <a:solidFill>
                  <a:schemeClr val="lt1"/>
                </a:solidFill>
              </a:defRPr>
            </a:lvl4pPr>
            <a:lvl5pPr indent="-304800" lvl="4" marL="2286000">
              <a:spcBef>
                <a:spcPts val="0"/>
              </a:spcBef>
              <a:spcAft>
                <a:spcPts val="0"/>
              </a:spcAft>
              <a:buClr>
                <a:schemeClr val="lt1"/>
              </a:buClr>
              <a:buSzPts val="1200"/>
              <a:buChar char="○"/>
              <a:defRPr sz="1200">
                <a:solidFill>
                  <a:schemeClr val="lt1"/>
                </a:solidFill>
              </a:defRPr>
            </a:lvl5pPr>
            <a:lvl6pPr indent="-304800" lvl="5" marL="2743200">
              <a:spcBef>
                <a:spcPts val="0"/>
              </a:spcBef>
              <a:spcAft>
                <a:spcPts val="0"/>
              </a:spcAft>
              <a:buClr>
                <a:schemeClr val="lt1"/>
              </a:buClr>
              <a:buSzPts val="1200"/>
              <a:buChar char="■"/>
              <a:defRPr sz="1200">
                <a:solidFill>
                  <a:schemeClr val="lt1"/>
                </a:solidFill>
              </a:defRPr>
            </a:lvl6pPr>
            <a:lvl7pPr indent="-304800" lvl="6" marL="3200400">
              <a:spcBef>
                <a:spcPts val="0"/>
              </a:spcBef>
              <a:spcAft>
                <a:spcPts val="0"/>
              </a:spcAft>
              <a:buClr>
                <a:schemeClr val="lt1"/>
              </a:buClr>
              <a:buSzPts val="1200"/>
              <a:buChar char="●"/>
              <a:defRPr sz="1200">
                <a:solidFill>
                  <a:schemeClr val="lt1"/>
                </a:solidFill>
              </a:defRPr>
            </a:lvl7pPr>
            <a:lvl8pPr indent="-304800" lvl="7" marL="3657600">
              <a:spcBef>
                <a:spcPts val="0"/>
              </a:spcBef>
              <a:spcAft>
                <a:spcPts val="0"/>
              </a:spcAft>
              <a:buClr>
                <a:schemeClr val="lt1"/>
              </a:buClr>
              <a:buSzPts val="1200"/>
              <a:buChar char="○"/>
              <a:defRPr sz="1200">
                <a:solidFill>
                  <a:schemeClr val="lt1"/>
                </a:solidFill>
              </a:defRPr>
            </a:lvl8pPr>
            <a:lvl9pPr indent="-304800" lvl="8" marL="4114800">
              <a:spcBef>
                <a:spcPts val="0"/>
              </a:spcBef>
              <a:spcAft>
                <a:spcPts val="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hyperlink" Target="https://www.dallasadex.org/wp-content/uploads/2020/03/Bubble-Diagram-Activity.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hyperlink" Target="https://www.bigrentz.com/blog/floor-plan-symbols?srsltid=AfmBOorZmF0aQWXIYKHjlQ-oKDNjdahGGMEnHLouegBCt1s1Ue1inzH9"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hyperlink" Target="https://www.bigrentz.com/blog/floor-plan-symbols?srsltid=AfmBOorZmF0aQWXIYKHjlQ-oKDNjdahGGMEnHLouegBCt1s1Ue1inzH9" TargetMode="External"/><Relationship Id="rId4" Type="http://schemas.openxmlformats.org/officeDocument/2006/relationships/image" Target="../media/image11.png"/><Relationship Id="rId5"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3"/>
          <p:cNvSpPr txBox="1"/>
          <p:nvPr>
            <p:ph type="ctrTitle"/>
          </p:nvPr>
        </p:nvSpPr>
        <p:spPr>
          <a:xfrm>
            <a:off x="390525" y="903675"/>
            <a:ext cx="8222100" cy="9336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Introduction to </a:t>
            </a:r>
            <a:r>
              <a:rPr lang="en"/>
              <a:t>Floor Plans</a:t>
            </a:r>
            <a:r>
              <a:rPr lang="en"/>
              <a:t> and Elevation Views</a:t>
            </a:r>
            <a:endParaRPr/>
          </a:p>
        </p:txBody>
      </p:sp>
      <p:sp>
        <p:nvSpPr>
          <p:cNvPr id="68" name="Google Shape;68;p13"/>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An introductory lesson for </a:t>
            </a:r>
            <a:r>
              <a:rPr lang="en"/>
              <a:t>Technology</a:t>
            </a:r>
            <a:r>
              <a:rPr lang="en"/>
              <a:t> Education Courses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22"/>
          <p:cNvPicPr preferRelativeResize="0"/>
          <p:nvPr/>
        </p:nvPicPr>
        <p:blipFill>
          <a:blip r:embed="rId3">
            <a:alphaModFix/>
          </a:blip>
          <a:stretch>
            <a:fillRect/>
          </a:stretch>
        </p:blipFill>
        <p:spPr>
          <a:xfrm>
            <a:off x="6715075" y="1764797"/>
            <a:ext cx="2351750" cy="1789375"/>
          </a:xfrm>
          <a:prstGeom prst="rect">
            <a:avLst/>
          </a:prstGeom>
          <a:noFill/>
          <a:ln>
            <a:noFill/>
          </a:ln>
        </p:spPr>
      </p:pic>
      <p:sp>
        <p:nvSpPr>
          <p:cNvPr id="135" name="Google Shape;135;p22"/>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Creating Floor Plans </a:t>
            </a:r>
            <a:endParaRPr/>
          </a:p>
        </p:txBody>
      </p:sp>
      <p:sp>
        <p:nvSpPr>
          <p:cNvPr id="136" name="Google Shape;136;p22"/>
          <p:cNvSpPr txBox="1"/>
          <p:nvPr/>
        </p:nvSpPr>
        <p:spPr>
          <a:xfrm>
            <a:off x="261900" y="832100"/>
            <a:ext cx="6579000" cy="41136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CAD (Computer aided design) software is often used to create detailed floor plans, elevations, and many other drawings needed to </a:t>
            </a:r>
            <a:r>
              <a:rPr lang="en" sz="1500">
                <a:solidFill>
                  <a:schemeClr val="dk2"/>
                </a:solidFill>
                <a:latin typeface="Roboto"/>
                <a:ea typeface="Roboto"/>
                <a:cs typeface="Roboto"/>
                <a:sym typeface="Roboto"/>
              </a:rPr>
              <a:t>design</a:t>
            </a:r>
            <a:r>
              <a:rPr lang="en" sz="1500">
                <a:solidFill>
                  <a:schemeClr val="dk2"/>
                </a:solidFill>
                <a:latin typeface="Roboto"/>
                <a:ea typeface="Roboto"/>
                <a:cs typeface="Roboto"/>
                <a:sym typeface="Roboto"/>
              </a:rPr>
              <a:t> a </a:t>
            </a:r>
            <a:r>
              <a:rPr lang="en" sz="1500">
                <a:solidFill>
                  <a:schemeClr val="dk2"/>
                </a:solidFill>
                <a:latin typeface="Roboto"/>
                <a:ea typeface="Roboto"/>
                <a:cs typeface="Roboto"/>
                <a:sym typeface="Roboto"/>
              </a:rPr>
              <a:t>building</a:t>
            </a:r>
            <a:r>
              <a:rPr lang="en" sz="1500">
                <a:solidFill>
                  <a:schemeClr val="dk2"/>
                </a:solidFill>
                <a:latin typeface="Roboto"/>
                <a:ea typeface="Roboto"/>
                <a:cs typeface="Roboto"/>
                <a:sym typeface="Roboto"/>
              </a:rPr>
              <a:t>. </a:t>
            </a:r>
            <a:endParaRPr sz="1500">
              <a:solidFill>
                <a:schemeClr val="dk2"/>
              </a:solidFill>
              <a:latin typeface="Roboto"/>
              <a:ea typeface="Roboto"/>
              <a:cs typeface="Roboto"/>
              <a:sym typeface="Roboto"/>
            </a:endParaRPr>
          </a:p>
          <a:p>
            <a:pPr indent="-323850" lvl="1" marL="9144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Whether</a:t>
            </a:r>
            <a:r>
              <a:rPr lang="en" sz="1500">
                <a:solidFill>
                  <a:schemeClr val="dk2"/>
                </a:solidFill>
                <a:latin typeface="Roboto"/>
                <a:ea typeface="Roboto"/>
                <a:cs typeface="Roboto"/>
                <a:sym typeface="Roboto"/>
              </a:rPr>
              <a:t> you use CAD or not, a good way to get started is by sketching your ideas on paper. </a:t>
            </a:r>
            <a:endParaRPr sz="1500">
              <a:solidFill>
                <a:schemeClr val="dk2"/>
              </a:solidFill>
              <a:latin typeface="Roboto"/>
              <a:ea typeface="Roboto"/>
              <a:cs typeface="Roboto"/>
              <a:sym typeface="Roboto"/>
            </a:endParaRPr>
          </a:p>
          <a:p>
            <a:pPr indent="-323850" lvl="0" marL="4572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When first starting a floor plan, you can start with a bubble diagram. </a:t>
            </a:r>
            <a:endParaRPr sz="1500">
              <a:solidFill>
                <a:schemeClr val="dk2"/>
              </a:solidFill>
              <a:latin typeface="Roboto"/>
              <a:ea typeface="Roboto"/>
              <a:cs typeface="Roboto"/>
              <a:sym typeface="Roboto"/>
            </a:endParaRPr>
          </a:p>
          <a:p>
            <a:pPr indent="-323850" lvl="1" marL="9144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A bubble diagram is a rough hand drawing that uses circles or ovals to represent different rooms. </a:t>
            </a:r>
            <a:endParaRPr sz="1500">
              <a:solidFill>
                <a:schemeClr val="dk2"/>
              </a:solidFill>
              <a:latin typeface="Roboto"/>
              <a:ea typeface="Roboto"/>
              <a:cs typeface="Roboto"/>
              <a:sym typeface="Roboto"/>
            </a:endParaRPr>
          </a:p>
          <a:p>
            <a:pPr indent="-323850" lvl="1" marL="9144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Check out this resource </a:t>
            </a:r>
            <a:r>
              <a:rPr lang="en" sz="1500" u="sng">
                <a:solidFill>
                  <a:schemeClr val="hlink"/>
                </a:solidFill>
                <a:latin typeface="Roboto"/>
                <a:ea typeface="Roboto"/>
                <a:cs typeface="Roboto"/>
                <a:sym typeface="Roboto"/>
                <a:hlinkClick r:id="rId4"/>
              </a:rPr>
              <a:t>linked here</a:t>
            </a:r>
            <a:r>
              <a:rPr lang="en" sz="1500">
                <a:solidFill>
                  <a:schemeClr val="dk2"/>
                </a:solidFill>
                <a:latin typeface="Roboto"/>
                <a:ea typeface="Roboto"/>
                <a:cs typeface="Roboto"/>
                <a:sym typeface="Roboto"/>
              </a:rPr>
              <a:t> for more info.</a:t>
            </a:r>
            <a:endParaRPr sz="1500">
              <a:solidFill>
                <a:schemeClr val="dk2"/>
              </a:solidFill>
              <a:latin typeface="Roboto"/>
              <a:ea typeface="Roboto"/>
              <a:cs typeface="Roboto"/>
              <a:sym typeface="Roboto"/>
            </a:endParaRPr>
          </a:p>
          <a:p>
            <a:pPr indent="-323850" lvl="0" marL="4572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Once you have a clearer idea of how the building is to be laid out, you can then create a more detailed rough draft.</a:t>
            </a:r>
            <a:endParaRPr sz="1500">
              <a:solidFill>
                <a:schemeClr val="dk2"/>
              </a:solidFill>
              <a:latin typeface="Roboto"/>
              <a:ea typeface="Roboto"/>
              <a:cs typeface="Roboto"/>
              <a:sym typeface="Roboto"/>
            </a:endParaRPr>
          </a:p>
          <a:p>
            <a:pPr indent="-323850" lvl="1" marL="9144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The rough draft does not have to be perfect and may be </a:t>
            </a:r>
            <a:r>
              <a:rPr lang="en" sz="1500">
                <a:solidFill>
                  <a:schemeClr val="dk2"/>
                </a:solidFill>
                <a:latin typeface="Roboto"/>
                <a:ea typeface="Roboto"/>
                <a:cs typeface="Roboto"/>
                <a:sym typeface="Roboto"/>
              </a:rPr>
              <a:t>modified</a:t>
            </a:r>
            <a:r>
              <a:rPr lang="en" sz="1500">
                <a:solidFill>
                  <a:schemeClr val="dk2"/>
                </a:solidFill>
                <a:latin typeface="Roboto"/>
                <a:ea typeface="Roboto"/>
                <a:cs typeface="Roboto"/>
                <a:sym typeface="Roboto"/>
              </a:rPr>
              <a:t> many times. </a:t>
            </a:r>
            <a:endParaRPr sz="1500">
              <a:solidFill>
                <a:schemeClr val="dk2"/>
              </a:solidFill>
              <a:latin typeface="Roboto"/>
              <a:ea typeface="Roboto"/>
              <a:cs typeface="Roboto"/>
              <a:sym typeface="Roboto"/>
            </a:endParaRPr>
          </a:p>
          <a:p>
            <a:pPr indent="-323850" lvl="0" marL="4572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Finally, you can create a final floor plan either by hand or with CAD</a:t>
            </a:r>
            <a:endParaRPr sz="1500">
              <a:solidFill>
                <a:schemeClr val="dk2"/>
              </a:solidFill>
              <a:latin typeface="Roboto"/>
              <a:ea typeface="Roboto"/>
              <a:cs typeface="Roboto"/>
              <a:sym typeface="Roboto"/>
            </a:endParaRPr>
          </a:p>
          <a:p>
            <a:pPr indent="-323850" lvl="1" marL="9144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The final floor plan should be accurate and scaled correctly</a:t>
            </a:r>
            <a:endParaRPr sz="1500">
              <a:solidFill>
                <a:schemeClr val="dk2"/>
              </a:solidFill>
              <a:latin typeface="Roboto"/>
              <a:ea typeface="Roboto"/>
              <a:cs typeface="Roboto"/>
              <a:sym typeface="Roboto"/>
            </a:endParaRPr>
          </a:p>
          <a:p>
            <a:pPr indent="-323850" lvl="1" marL="914400" rtl="0" algn="l">
              <a:spcBef>
                <a:spcPts val="0"/>
              </a:spcBef>
              <a:spcAft>
                <a:spcPts val="0"/>
              </a:spcAft>
              <a:buClr>
                <a:schemeClr val="dk2"/>
              </a:buClr>
              <a:buSzPts val="1500"/>
              <a:buFont typeface="Roboto"/>
              <a:buChar char="○"/>
            </a:pPr>
            <a:r>
              <a:rPr lang="en" sz="1500">
                <a:solidFill>
                  <a:schemeClr val="dk2"/>
                </a:solidFill>
                <a:latin typeface="Roboto"/>
                <a:ea typeface="Roboto"/>
                <a:cs typeface="Roboto"/>
                <a:sym typeface="Roboto"/>
              </a:rPr>
              <a:t>Use standard floor plan symbols and add annotations to fully communicate all details. </a:t>
            </a:r>
            <a:endParaRPr sz="15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3"/>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Lesson Resources</a:t>
            </a:r>
            <a:endParaRPr/>
          </a:p>
        </p:txBody>
      </p:sp>
      <p:sp>
        <p:nvSpPr>
          <p:cNvPr id="142" name="Google Shape;142;p23"/>
          <p:cNvSpPr txBox="1"/>
          <p:nvPr/>
        </p:nvSpPr>
        <p:spPr>
          <a:xfrm>
            <a:off x="88650" y="956000"/>
            <a:ext cx="8966700" cy="1098900"/>
          </a:xfrm>
          <a:prstGeom prst="rect">
            <a:avLst/>
          </a:prstGeom>
          <a:noFill/>
          <a:ln>
            <a:noFill/>
          </a:ln>
        </p:spPr>
        <p:txBody>
          <a:bodyPr anchorCtr="0" anchor="t" bIns="91425" lIns="91425" spcFirstLastPara="1" rIns="91425" wrap="square" tIns="91425">
            <a:spAutoFit/>
          </a:bodyPr>
          <a:lstStyle/>
          <a:p>
            <a:pPr indent="-12700" lvl="0" marL="355600" rtl="0" algn="l">
              <a:lnSpc>
                <a:spcPct val="115000"/>
              </a:lnSpc>
              <a:spcBef>
                <a:spcPts val="1800"/>
              </a:spcBef>
              <a:spcAft>
                <a:spcPts val="1800"/>
              </a:spcAft>
              <a:buNone/>
            </a:pPr>
            <a:r>
              <a:rPr lang="en" sz="1800"/>
              <a:t>BigRentz. (2023, April 12). </a:t>
            </a:r>
            <a:r>
              <a:rPr i="1" lang="en" sz="1800"/>
              <a:t>Floor plan symbols, abbreviations, and meanings</a:t>
            </a:r>
            <a:r>
              <a:rPr lang="en" sz="1800"/>
              <a:t>. </a:t>
            </a:r>
            <a:r>
              <a:rPr lang="en" sz="1800" u="sng">
                <a:solidFill>
                  <a:schemeClr val="hlink"/>
                </a:solidFill>
                <a:hlinkClick r:id="rId3"/>
              </a:rPr>
              <a:t>https://www.bigrentz.com/blog/floor-plan-symbols?srsltid=AfmBOorZmF0aQWXIYKHjlQ-oKDNjdahGGMEnHLouegBCt1s1Ue1inzH9</a:t>
            </a:r>
            <a:r>
              <a:rPr lang="en" sz="1800"/>
              <a:t>  </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4"/>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What are floor plans?</a:t>
            </a:r>
            <a:endParaRPr/>
          </a:p>
        </p:txBody>
      </p:sp>
      <p:sp>
        <p:nvSpPr>
          <p:cNvPr id="74" name="Google Shape;74;p14"/>
          <p:cNvSpPr txBox="1"/>
          <p:nvPr/>
        </p:nvSpPr>
        <p:spPr>
          <a:xfrm>
            <a:off x="457125" y="926350"/>
            <a:ext cx="4241400" cy="411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2"/>
                </a:solidFill>
                <a:latin typeface="Roboto"/>
                <a:ea typeface="Roboto"/>
                <a:cs typeface="Roboto"/>
                <a:sym typeface="Roboto"/>
              </a:rPr>
              <a:t>Floor plan</a:t>
            </a:r>
            <a:r>
              <a:rPr lang="en" sz="1800">
                <a:solidFill>
                  <a:schemeClr val="dk2"/>
                </a:solidFill>
                <a:latin typeface="Roboto"/>
                <a:ea typeface="Roboto"/>
                <a:cs typeface="Roboto"/>
                <a:sym typeface="Roboto"/>
              </a:rPr>
              <a:t>-a 2D drawing that shows the shape, size, and arrangement of rooms in a building as viewed from above. Floor plans also show locations of </a:t>
            </a:r>
            <a:r>
              <a:rPr lang="en" sz="1800">
                <a:solidFill>
                  <a:schemeClr val="dk2"/>
                </a:solidFill>
                <a:latin typeface="Roboto"/>
                <a:ea typeface="Roboto"/>
                <a:cs typeface="Roboto"/>
                <a:sym typeface="Roboto"/>
              </a:rPr>
              <a:t>important</a:t>
            </a:r>
            <a:r>
              <a:rPr lang="en" sz="1800">
                <a:solidFill>
                  <a:schemeClr val="dk2"/>
                </a:solidFill>
                <a:latin typeface="Roboto"/>
                <a:ea typeface="Roboto"/>
                <a:cs typeface="Roboto"/>
                <a:sym typeface="Roboto"/>
              </a:rPr>
              <a:t> features such as doors and windows. </a:t>
            </a:r>
            <a:endParaRPr sz="1800">
              <a:solidFill>
                <a:schemeClr val="dk2"/>
              </a:solidFill>
              <a:latin typeface="Roboto"/>
              <a:ea typeface="Roboto"/>
              <a:cs typeface="Roboto"/>
              <a:sym typeface="Roboto"/>
            </a:endParaRPr>
          </a:p>
        </p:txBody>
      </p:sp>
      <p:pic>
        <p:nvPicPr>
          <p:cNvPr id="75" name="Google Shape;75;p14"/>
          <p:cNvPicPr preferRelativeResize="0"/>
          <p:nvPr/>
        </p:nvPicPr>
        <p:blipFill>
          <a:blip r:embed="rId3">
            <a:alphaModFix/>
          </a:blip>
          <a:stretch>
            <a:fillRect/>
          </a:stretch>
        </p:blipFill>
        <p:spPr>
          <a:xfrm>
            <a:off x="4514875" y="724325"/>
            <a:ext cx="4409976" cy="341221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Floor Plan Examples</a:t>
            </a:r>
            <a:endParaRPr/>
          </a:p>
        </p:txBody>
      </p:sp>
      <p:pic>
        <p:nvPicPr>
          <p:cNvPr id="81" name="Google Shape;81;p15"/>
          <p:cNvPicPr preferRelativeResize="0"/>
          <p:nvPr/>
        </p:nvPicPr>
        <p:blipFill>
          <a:blip r:embed="rId3">
            <a:alphaModFix/>
          </a:blip>
          <a:stretch>
            <a:fillRect/>
          </a:stretch>
        </p:blipFill>
        <p:spPr>
          <a:xfrm>
            <a:off x="5542652" y="872500"/>
            <a:ext cx="3523575" cy="3128950"/>
          </a:xfrm>
          <a:prstGeom prst="rect">
            <a:avLst/>
          </a:prstGeom>
          <a:noFill/>
          <a:ln>
            <a:noFill/>
          </a:ln>
        </p:spPr>
      </p:pic>
      <p:sp>
        <p:nvSpPr>
          <p:cNvPr id="82" name="Google Shape;82;p15"/>
          <p:cNvSpPr txBox="1"/>
          <p:nvPr/>
        </p:nvSpPr>
        <p:spPr>
          <a:xfrm>
            <a:off x="6438225" y="3929000"/>
            <a:ext cx="2079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latin typeface="Roboto"/>
                <a:ea typeface="Roboto"/>
                <a:cs typeface="Roboto"/>
                <a:sym typeface="Roboto"/>
              </a:rPr>
              <a:t>Mercedes Benz Museum</a:t>
            </a:r>
            <a:endParaRPr sz="800"/>
          </a:p>
        </p:txBody>
      </p:sp>
      <p:pic>
        <p:nvPicPr>
          <p:cNvPr id="83" name="Google Shape;83;p15"/>
          <p:cNvPicPr preferRelativeResize="0"/>
          <p:nvPr/>
        </p:nvPicPr>
        <p:blipFill rotWithShape="1">
          <a:blip r:embed="rId4">
            <a:alphaModFix/>
          </a:blip>
          <a:srcRect b="23823" l="8645" r="18089" t="15372"/>
          <a:stretch/>
        </p:blipFill>
        <p:spPr>
          <a:xfrm>
            <a:off x="315700" y="764800"/>
            <a:ext cx="4892725" cy="3090124"/>
          </a:xfrm>
          <a:prstGeom prst="rect">
            <a:avLst/>
          </a:prstGeom>
          <a:noFill/>
          <a:ln>
            <a:noFill/>
          </a:ln>
        </p:spPr>
      </p:pic>
      <p:sp>
        <p:nvSpPr>
          <p:cNvPr id="84" name="Google Shape;84;p15"/>
          <p:cNvSpPr txBox="1"/>
          <p:nvPr/>
        </p:nvSpPr>
        <p:spPr>
          <a:xfrm>
            <a:off x="1245150" y="4041000"/>
            <a:ext cx="2079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latin typeface="Roboto"/>
                <a:ea typeface="Roboto"/>
                <a:cs typeface="Roboto"/>
                <a:sym typeface="Roboto"/>
              </a:rPr>
              <a:t>Jewish Community Center, Mainz, Germany</a:t>
            </a:r>
            <a:endParaRPr sz="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6"/>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What are elevation views?</a:t>
            </a:r>
            <a:endParaRPr/>
          </a:p>
        </p:txBody>
      </p:sp>
      <p:sp>
        <p:nvSpPr>
          <p:cNvPr id="90" name="Google Shape;90;p16"/>
          <p:cNvSpPr txBox="1"/>
          <p:nvPr/>
        </p:nvSpPr>
        <p:spPr>
          <a:xfrm>
            <a:off x="160900" y="838825"/>
            <a:ext cx="4241400" cy="411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2"/>
                </a:solidFill>
                <a:latin typeface="Roboto"/>
                <a:ea typeface="Roboto"/>
                <a:cs typeface="Roboto"/>
                <a:sym typeface="Roboto"/>
              </a:rPr>
              <a:t>Elevation Views</a:t>
            </a:r>
            <a:r>
              <a:rPr lang="en" sz="1800">
                <a:solidFill>
                  <a:schemeClr val="dk2"/>
                </a:solidFill>
                <a:latin typeface="Roboto"/>
                <a:ea typeface="Roboto"/>
                <a:cs typeface="Roboto"/>
                <a:sym typeface="Roboto"/>
              </a:rPr>
              <a:t>-</a:t>
            </a:r>
            <a:r>
              <a:rPr lang="en" sz="1800">
                <a:solidFill>
                  <a:schemeClr val="dk2"/>
                </a:solidFill>
                <a:latin typeface="Roboto"/>
                <a:ea typeface="Roboto"/>
                <a:cs typeface="Roboto"/>
                <a:sym typeface="Roboto"/>
              </a:rPr>
              <a:t>2D representations of a building's exterior, showing its height and appearance from different angles. A north, south, east, and west elevation view are common. </a:t>
            </a:r>
            <a:endParaRPr sz="1800">
              <a:solidFill>
                <a:schemeClr val="dk2"/>
              </a:solidFill>
              <a:latin typeface="Roboto"/>
              <a:ea typeface="Roboto"/>
              <a:cs typeface="Roboto"/>
              <a:sym typeface="Roboto"/>
            </a:endParaRPr>
          </a:p>
          <a:p>
            <a:pPr indent="0" lvl="0" marL="0" rtl="0" algn="l">
              <a:spcBef>
                <a:spcPts val="0"/>
              </a:spcBef>
              <a:spcAft>
                <a:spcPts val="0"/>
              </a:spcAft>
              <a:buNone/>
            </a:pPr>
            <a:r>
              <a:rPr lang="en" sz="1800">
                <a:solidFill>
                  <a:schemeClr val="dk2"/>
                </a:solidFill>
                <a:latin typeface="Roboto"/>
                <a:ea typeface="Roboto"/>
                <a:cs typeface="Roboto"/>
                <a:sym typeface="Roboto"/>
              </a:rPr>
              <a:t>Interior elevation views are also common but for now we are only discussing the exterior views. </a:t>
            </a:r>
            <a:endParaRPr sz="1800">
              <a:solidFill>
                <a:schemeClr val="dk2"/>
              </a:solidFill>
              <a:latin typeface="Roboto"/>
              <a:ea typeface="Roboto"/>
              <a:cs typeface="Roboto"/>
              <a:sym typeface="Roboto"/>
            </a:endParaRPr>
          </a:p>
        </p:txBody>
      </p:sp>
      <p:pic>
        <p:nvPicPr>
          <p:cNvPr id="91" name="Google Shape;91;p16"/>
          <p:cNvPicPr preferRelativeResize="0"/>
          <p:nvPr/>
        </p:nvPicPr>
        <p:blipFill rotWithShape="1">
          <a:blip r:embed="rId3">
            <a:alphaModFix/>
          </a:blip>
          <a:srcRect b="0" l="7184" r="0" t="0"/>
          <a:stretch/>
        </p:blipFill>
        <p:spPr>
          <a:xfrm>
            <a:off x="5250550" y="791650"/>
            <a:ext cx="3598225" cy="2876550"/>
          </a:xfrm>
          <a:prstGeom prst="rect">
            <a:avLst/>
          </a:prstGeom>
          <a:noFill/>
          <a:ln>
            <a:noFill/>
          </a:ln>
        </p:spPr>
      </p:pic>
      <p:pic>
        <p:nvPicPr>
          <p:cNvPr id="92" name="Google Shape;92;p16"/>
          <p:cNvPicPr preferRelativeResize="0"/>
          <p:nvPr/>
        </p:nvPicPr>
        <p:blipFill>
          <a:blip r:embed="rId4">
            <a:alphaModFix/>
          </a:blip>
          <a:stretch>
            <a:fillRect/>
          </a:stretch>
        </p:blipFill>
        <p:spPr>
          <a:xfrm>
            <a:off x="364775" y="3117081"/>
            <a:ext cx="4241400" cy="170346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7"/>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Elevation Examples</a:t>
            </a:r>
            <a:endParaRPr/>
          </a:p>
        </p:txBody>
      </p:sp>
      <p:sp>
        <p:nvSpPr>
          <p:cNvPr id="98" name="Google Shape;98;p17"/>
          <p:cNvSpPr txBox="1"/>
          <p:nvPr/>
        </p:nvSpPr>
        <p:spPr>
          <a:xfrm>
            <a:off x="6384375" y="2078575"/>
            <a:ext cx="2079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latin typeface="Roboto"/>
                <a:ea typeface="Roboto"/>
                <a:cs typeface="Roboto"/>
                <a:sym typeface="Roboto"/>
              </a:rPr>
              <a:t>Mercedes Benz Museum</a:t>
            </a:r>
            <a:endParaRPr sz="800"/>
          </a:p>
        </p:txBody>
      </p:sp>
      <p:sp>
        <p:nvSpPr>
          <p:cNvPr id="99" name="Google Shape;99;p17"/>
          <p:cNvSpPr txBox="1"/>
          <p:nvPr/>
        </p:nvSpPr>
        <p:spPr>
          <a:xfrm>
            <a:off x="1097025" y="2108300"/>
            <a:ext cx="2079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latin typeface="Roboto"/>
                <a:ea typeface="Roboto"/>
                <a:cs typeface="Roboto"/>
                <a:sym typeface="Roboto"/>
              </a:rPr>
              <a:t>Jewish Community Center, Mainz, Germany</a:t>
            </a:r>
            <a:endParaRPr sz="800"/>
          </a:p>
        </p:txBody>
      </p:sp>
      <p:pic>
        <p:nvPicPr>
          <p:cNvPr id="100" name="Google Shape;100;p17"/>
          <p:cNvPicPr preferRelativeResize="0"/>
          <p:nvPr/>
        </p:nvPicPr>
        <p:blipFill rotWithShape="1">
          <a:blip r:embed="rId3">
            <a:alphaModFix/>
          </a:blip>
          <a:srcRect b="0" l="0" r="0" t="17054"/>
          <a:stretch/>
        </p:blipFill>
        <p:spPr>
          <a:xfrm>
            <a:off x="98250" y="717750"/>
            <a:ext cx="5150701" cy="1390562"/>
          </a:xfrm>
          <a:prstGeom prst="rect">
            <a:avLst/>
          </a:prstGeom>
          <a:noFill/>
          <a:ln>
            <a:noFill/>
          </a:ln>
        </p:spPr>
      </p:pic>
      <p:pic>
        <p:nvPicPr>
          <p:cNvPr id="101" name="Google Shape;101;p17"/>
          <p:cNvPicPr preferRelativeResize="0"/>
          <p:nvPr/>
        </p:nvPicPr>
        <p:blipFill rotWithShape="1">
          <a:blip r:embed="rId4">
            <a:alphaModFix/>
          </a:blip>
          <a:srcRect b="63164" l="71814" r="0" t="0"/>
          <a:stretch/>
        </p:blipFill>
        <p:spPr>
          <a:xfrm>
            <a:off x="6249725" y="771450"/>
            <a:ext cx="2523988" cy="1283175"/>
          </a:xfrm>
          <a:prstGeom prst="rect">
            <a:avLst/>
          </a:prstGeom>
          <a:noFill/>
          <a:ln>
            <a:noFill/>
          </a:ln>
        </p:spPr>
      </p:pic>
      <p:pic>
        <p:nvPicPr>
          <p:cNvPr id="102" name="Google Shape;102;p17"/>
          <p:cNvPicPr preferRelativeResize="0"/>
          <p:nvPr/>
        </p:nvPicPr>
        <p:blipFill rotWithShape="1">
          <a:blip r:embed="rId5">
            <a:alphaModFix/>
          </a:blip>
          <a:srcRect b="31995" l="0" r="0" t="19986"/>
          <a:stretch/>
        </p:blipFill>
        <p:spPr>
          <a:xfrm>
            <a:off x="2348200" y="2892200"/>
            <a:ext cx="5938601" cy="2138650"/>
          </a:xfrm>
          <a:prstGeom prst="rect">
            <a:avLst/>
          </a:prstGeom>
          <a:noFill/>
          <a:ln>
            <a:noFill/>
          </a:ln>
        </p:spPr>
      </p:pic>
      <p:sp>
        <p:nvSpPr>
          <p:cNvPr id="103" name="Google Shape;103;p17"/>
          <p:cNvSpPr txBox="1"/>
          <p:nvPr/>
        </p:nvSpPr>
        <p:spPr>
          <a:xfrm>
            <a:off x="1581775" y="4419000"/>
            <a:ext cx="2079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2"/>
                </a:solidFill>
                <a:latin typeface="Roboto"/>
                <a:ea typeface="Roboto"/>
                <a:cs typeface="Roboto"/>
                <a:sym typeface="Roboto"/>
              </a:rPr>
              <a:t>The White House</a:t>
            </a:r>
            <a:endParaRPr sz="1200">
              <a:solidFill>
                <a:schemeClr val="dk2"/>
              </a:solidFill>
              <a:latin typeface="Roboto"/>
              <a:ea typeface="Roboto"/>
              <a:cs typeface="Roboto"/>
              <a:sym typeface="Roboto"/>
            </a:endParaRPr>
          </a:p>
          <a:p>
            <a:pPr indent="0" lvl="0" marL="0" rtl="0" algn="l">
              <a:spcBef>
                <a:spcPts val="0"/>
              </a:spcBef>
              <a:spcAft>
                <a:spcPts val="0"/>
              </a:spcAft>
              <a:buNone/>
            </a:pPr>
            <a:r>
              <a:rPr lang="en" sz="1200">
                <a:solidFill>
                  <a:schemeClr val="dk2"/>
                </a:solidFill>
                <a:latin typeface="Roboto"/>
                <a:ea typeface="Roboto"/>
                <a:cs typeface="Roboto"/>
                <a:sym typeface="Roboto"/>
              </a:rPr>
              <a:t> South Elevation</a:t>
            </a: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8"/>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Why are these plans important?</a:t>
            </a:r>
            <a:endParaRPr/>
          </a:p>
        </p:txBody>
      </p:sp>
      <p:sp>
        <p:nvSpPr>
          <p:cNvPr id="109" name="Google Shape;109;p18"/>
          <p:cNvSpPr txBox="1"/>
          <p:nvPr/>
        </p:nvSpPr>
        <p:spPr>
          <a:xfrm>
            <a:off x="306925" y="784975"/>
            <a:ext cx="7515300" cy="411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latin typeface="Roboto"/>
                <a:ea typeface="Roboto"/>
                <a:cs typeface="Roboto"/>
                <a:sym typeface="Roboto"/>
              </a:rPr>
              <a:t>Floor plans and elevation views are drawings that are used to fully communicate the details of a design. These plans, along with others, are used at various times to help someone understand the design of a building. A well-planned design can save time and money by ensuring all requirements are met and that all clients are satisfied with the design.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rPr b="1" lang="en" sz="1800">
                <a:solidFill>
                  <a:schemeClr val="dk2"/>
                </a:solidFill>
                <a:latin typeface="Roboto"/>
                <a:ea typeface="Roboto"/>
                <a:cs typeface="Roboto"/>
                <a:sym typeface="Roboto"/>
              </a:rPr>
              <a:t>Some examples of when these plans are used would be:</a:t>
            </a:r>
            <a:endParaRPr b="1"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Showing a potential client what their </a:t>
            </a:r>
            <a:r>
              <a:rPr lang="en" sz="1800">
                <a:solidFill>
                  <a:schemeClr val="dk2"/>
                </a:solidFill>
                <a:latin typeface="Roboto"/>
                <a:ea typeface="Roboto"/>
                <a:cs typeface="Roboto"/>
                <a:sym typeface="Roboto"/>
              </a:rPr>
              <a:t>building </a:t>
            </a:r>
            <a:r>
              <a:rPr lang="en" sz="1800">
                <a:solidFill>
                  <a:schemeClr val="dk2"/>
                </a:solidFill>
                <a:latin typeface="Roboto"/>
                <a:ea typeface="Roboto"/>
                <a:cs typeface="Roboto"/>
                <a:sym typeface="Roboto"/>
              </a:rPr>
              <a:t>would look </a:t>
            </a:r>
            <a:r>
              <a:rPr lang="en" sz="1800">
                <a:solidFill>
                  <a:schemeClr val="dk2"/>
                </a:solidFill>
                <a:latin typeface="Roboto"/>
                <a:ea typeface="Roboto"/>
                <a:cs typeface="Roboto"/>
                <a:sym typeface="Roboto"/>
              </a:rPr>
              <a:t>like</a:t>
            </a:r>
            <a:r>
              <a:rPr lang="en" sz="1800">
                <a:solidFill>
                  <a:schemeClr val="dk2"/>
                </a:solidFill>
                <a:latin typeface="Roboto"/>
                <a:ea typeface="Roboto"/>
                <a:cs typeface="Roboto"/>
                <a:sym typeface="Roboto"/>
              </a:rPr>
              <a:t> </a:t>
            </a:r>
            <a:r>
              <a:rPr lang="en" sz="1800">
                <a:solidFill>
                  <a:schemeClr val="dk2"/>
                </a:solidFill>
                <a:latin typeface="Roboto"/>
                <a:ea typeface="Roboto"/>
                <a:cs typeface="Roboto"/>
                <a:sym typeface="Roboto"/>
              </a:rPr>
              <a:t>on the</a:t>
            </a:r>
            <a:r>
              <a:rPr lang="en" sz="1800">
                <a:solidFill>
                  <a:schemeClr val="dk2"/>
                </a:solidFill>
                <a:latin typeface="Roboto"/>
                <a:ea typeface="Roboto"/>
                <a:cs typeface="Roboto"/>
                <a:sym typeface="Roboto"/>
              </a:rPr>
              <a:t> outside and how it </a:t>
            </a:r>
            <a:r>
              <a:rPr lang="en" sz="1800">
                <a:solidFill>
                  <a:schemeClr val="dk2"/>
                </a:solidFill>
                <a:latin typeface="Roboto"/>
                <a:ea typeface="Roboto"/>
                <a:cs typeface="Roboto"/>
                <a:sym typeface="Roboto"/>
              </a:rPr>
              <a:t>would</a:t>
            </a:r>
            <a:r>
              <a:rPr lang="en" sz="1800">
                <a:solidFill>
                  <a:schemeClr val="dk2"/>
                </a:solidFill>
                <a:latin typeface="Roboto"/>
                <a:ea typeface="Roboto"/>
                <a:cs typeface="Roboto"/>
                <a:sym typeface="Roboto"/>
              </a:rPr>
              <a:t> be laid out inside.  </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Obtaining building permits from </a:t>
            </a:r>
            <a:r>
              <a:rPr lang="en" sz="1800">
                <a:solidFill>
                  <a:schemeClr val="dk2"/>
                </a:solidFill>
                <a:latin typeface="Roboto"/>
                <a:ea typeface="Roboto"/>
                <a:cs typeface="Roboto"/>
                <a:sym typeface="Roboto"/>
              </a:rPr>
              <a:t>local</a:t>
            </a:r>
            <a:r>
              <a:rPr lang="en" sz="1800">
                <a:solidFill>
                  <a:schemeClr val="dk2"/>
                </a:solidFill>
                <a:latin typeface="Roboto"/>
                <a:ea typeface="Roboto"/>
                <a:cs typeface="Roboto"/>
                <a:sym typeface="Roboto"/>
              </a:rPr>
              <a:t> building </a:t>
            </a:r>
            <a:r>
              <a:rPr lang="en" sz="1800">
                <a:solidFill>
                  <a:schemeClr val="dk2"/>
                </a:solidFill>
                <a:latin typeface="Roboto"/>
                <a:ea typeface="Roboto"/>
                <a:cs typeface="Roboto"/>
                <a:sym typeface="Roboto"/>
              </a:rPr>
              <a:t>authorities.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Communicating accurate measurements and design details to </a:t>
            </a:r>
            <a:r>
              <a:rPr lang="en" sz="1800">
                <a:solidFill>
                  <a:schemeClr val="dk2"/>
                </a:solidFill>
                <a:latin typeface="Roboto"/>
                <a:ea typeface="Roboto"/>
                <a:cs typeface="Roboto"/>
                <a:sym typeface="Roboto"/>
              </a:rPr>
              <a:t>contractors</a:t>
            </a:r>
            <a:r>
              <a:rPr lang="en" sz="1800">
                <a:solidFill>
                  <a:schemeClr val="dk2"/>
                </a:solidFill>
                <a:latin typeface="Roboto"/>
                <a:ea typeface="Roboto"/>
                <a:cs typeface="Roboto"/>
                <a:sym typeface="Roboto"/>
              </a:rPr>
              <a:t> that are building the design.</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Ensuring that building codes are met before beginning construction.</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Estimating costs of a building </a:t>
            </a:r>
            <a:endParaRPr sz="1800">
              <a:solidFill>
                <a:schemeClr val="dk2"/>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9"/>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Key Elements of Floorplans </a:t>
            </a:r>
            <a:endParaRPr/>
          </a:p>
        </p:txBody>
      </p:sp>
      <p:sp>
        <p:nvSpPr>
          <p:cNvPr id="115" name="Google Shape;115;p19"/>
          <p:cNvSpPr txBox="1"/>
          <p:nvPr/>
        </p:nvSpPr>
        <p:spPr>
          <a:xfrm>
            <a:off x="261900" y="832100"/>
            <a:ext cx="7095900" cy="411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latin typeface="Roboto"/>
                <a:ea typeface="Roboto"/>
                <a:cs typeface="Roboto"/>
                <a:sym typeface="Roboto"/>
              </a:rPr>
              <a:t>Floor plans show the full layout of each level of a building. Floor plans can be very detailed but at a minimum, all basic floor plans should include:</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Walls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Doors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Windows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Stairs</a:t>
            </a:r>
            <a:endParaRPr sz="1800">
              <a:solidFill>
                <a:schemeClr val="dk2"/>
              </a:solidFill>
              <a:latin typeface="Roboto"/>
              <a:ea typeface="Roboto"/>
              <a:cs typeface="Roboto"/>
              <a:sym typeface="Roboto"/>
            </a:endParaRPr>
          </a:p>
          <a:p>
            <a:pPr indent="0" lvl="0" marL="45720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rPr lang="en" sz="1800">
                <a:solidFill>
                  <a:schemeClr val="dk2"/>
                </a:solidFill>
                <a:latin typeface="Roboto"/>
                <a:ea typeface="Roboto"/>
                <a:cs typeface="Roboto"/>
                <a:sym typeface="Roboto"/>
              </a:rPr>
              <a:t>Floor plans can also be modified to provide specific information. For example a building’s electrical plan would likely consist of a basic floor plan but with electrical outlets, lighting, switches, etc. added to the plan. </a:t>
            </a:r>
            <a:endParaRPr sz="1800">
              <a:solidFill>
                <a:schemeClr val="dk2"/>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0"/>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Common Floor plan Symbols  </a:t>
            </a:r>
            <a:endParaRPr/>
          </a:p>
        </p:txBody>
      </p:sp>
      <p:sp>
        <p:nvSpPr>
          <p:cNvPr id="121" name="Google Shape;121;p20"/>
          <p:cNvSpPr txBox="1"/>
          <p:nvPr/>
        </p:nvSpPr>
        <p:spPr>
          <a:xfrm>
            <a:off x="282925" y="805175"/>
            <a:ext cx="4463400" cy="411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latin typeface="Roboto"/>
                <a:ea typeface="Roboto"/>
                <a:cs typeface="Roboto"/>
                <a:sym typeface="Roboto"/>
              </a:rPr>
              <a:t>As with any type of technical drawing, there are many symbols  and abbreviations that are used to </a:t>
            </a:r>
            <a:r>
              <a:rPr lang="en" sz="1800">
                <a:solidFill>
                  <a:schemeClr val="dk2"/>
                </a:solidFill>
                <a:latin typeface="Roboto"/>
                <a:ea typeface="Roboto"/>
                <a:cs typeface="Roboto"/>
                <a:sym typeface="Roboto"/>
              </a:rPr>
              <a:t>communicate</a:t>
            </a:r>
            <a:r>
              <a:rPr lang="en" sz="1800">
                <a:solidFill>
                  <a:schemeClr val="dk2"/>
                </a:solidFill>
                <a:latin typeface="Roboto"/>
                <a:ea typeface="Roboto"/>
                <a:cs typeface="Roboto"/>
                <a:sym typeface="Roboto"/>
              </a:rPr>
              <a:t> specific things in a floor plan.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rPr lang="en" sz="1800">
                <a:solidFill>
                  <a:schemeClr val="dk2"/>
                </a:solidFill>
                <a:latin typeface="Roboto"/>
                <a:ea typeface="Roboto"/>
                <a:cs typeface="Roboto"/>
                <a:sym typeface="Roboto"/>
              </a:rPr>
              <a:t>Take some time and review </a:t>
            </a:r>
            <a:r>
              <a:rPr lang="en" sz="1800" u="sng">
                <a:solidFill>
                  <a:schemeClr val="hlink"/>
                </a:solidFill>
                <a:latin typeface="Roboto"/>
                <a:ea typeface="Roboto"/>
                <a:cs typeface="Roboto"/>
                <a:sym typeface="Roboto"/>
                <a:hlinkClick r:id="rId3"/>
              </a:rPr>
              <a:t>this resource linked here</a:t>
            </a:r>
            <a:r>
              <a:rPr lang="en" sz="1800">
                <a:solidFill>
                  <a:schemeClr val="dk2"/>
                </a:solidFill>
                <a:latin typeface="Roboto"/>
                <a:ea typeface="Roboto"/>
                <a:cs typeface="Roboto"/>
                <a:sym typeface="Roboto"/>
              </a:rPr>
              <a:t> that shows some of the common symbols and abbreviations that you might see when looking at a floor plan. </a:t>
            </a:r>
            <a:endParaRPr sz="1800">
              <a:solidFill>
                <a:schemeClr val="dk2"/>
              </a:solidFill>
              <a:latin typeface="Roboto"/>
              <a:ea typeface="Roboto"/>
              <a:cs typeface="Roboto"/>
              <a:sym typeface="Roboto"/>
            </a:endParaRPr>
          </a:p>
        </p:txBody>
      </p:sp>
      <p:pic>
        <p:nvPicPr>
          <p:cNvPr id="122" name="Google Shape;122;p20"/>
          <p:cNvPicPr preferRelativeResize="0"/>
          <p:nvPr/>
        </p:nvPicPr>
        <p:blipFill>
          <a:blip r:embed="rId4">
            <a:alphaModFix/>
          </a:blip>
          <a:stretch>
            <a:fillRect/>
          </a:stretch>
        </p:blipFill>
        <p:spPr>
          <a:xfrm>
            <a:off x="6978875" y="833850"/>
            <a:ext cx="2040225" cy="2465952"/>
          </a:xfrm>
          <a:prstGeom prst="rect">
            <a:avLst/>
          </a:prstGeom>
          <a:noFill/>
          <a:ln>
            <a:noFill/>
          </a:ln>
        </p:spPr>
      </p:pic>
      <p:pic>
        <p:nvPicPr>
          <p:cNvPr id="123" name="Google Shape;123;p20"/>
          <p:cNvPicPr preferRelativeResize="0"/>
          <p:nvPr/>
        </p:nvPicPr>
        <p:blipFill>
          <a:blip r:embed="rId5">
            <a:alphaModFix/>
          </a:blip>
          <a:stretch>
            <a:fillRect/>
          </a:stretch>
        </p:blipFill>
        <p:spPr>
          <a:xfrm>
            <a:off x="4993575" y="1276050"/>
            <a:ext cx="1738051" cy="27027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1"/>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Key Elements of Elevation Views</a:t>
            </a:r>
            <a:endParaRPr/>
          </a:p>
        </p:txBody>
      </p:sp>
      <p:sp>
        <p:nvSpPr>
          <p:cNvPr id="129" name="Google Shape;129;p21"/>
          <p:cNvSpPr txBox="1"/>
          <p:nvPr/>
        </p:nvSpPr>
        <p:spPr>
          <a:xfrm>
            <a:off x="261900" y="832100"/>
            <a:ext cx="7095900" cy="411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latin typeface="Roboto"/>
                <a:ea typeface="Roboto"/>
                <a:cs typeface="Roboto"/>
                <a:sym typeface="Roboto"/>
              </a:rPr>
              <a:t>Exterior</a:t>
            </a:r>
            <a:r>
              <a:rPr lang="en" sz="1800">
                <a:solidFill>
                  <a:schemeClr val="dk2"/>
                </a:solidFill>
                <a:latin typeface="Roboto"/>
                <a:ea typeface="Roboto"/>
                <a:cs typeface="Roboto"/>
                <a:sym typeface="Roboto"/>
              </a:rPr>
              <a:t> elevation views </a:t>
            </a:r>
            <a:r>
              <a:rPr lang="en" sz="1800">
                <a:solidFill>
                  <a:schemeClr val="dk2"/>
                </a:solidFill>
                <a:latin typeface="Roboto"/>
                <a:ea typeface="Roboto"/>
                <a:cs typeface="Roboto"/>
                <a:sym typeface="Roboto"/>
              </a:rPr>
              <a:t>should</a:t>
            </a:r>
            <a:r>
              <a:rPr lang="en" sz="1800">
                <a:solidFill>
                  <a:schemeClr val="dk2"/>
                </a:solidFill>
                <a:latin typeface="Roboto"/>
                <a:ea typeface="Roboto"/>
                <a:cs typeface="Roboto"/>
                <a:sym typeface="Roboto"/>
              </a:rPr>
              <a:t> show the building as if you were standing on the street and looking at the building. Elevation views are commonly labeled as North, South, East, and West based on the direction that the </a:t>
            </a:r>
            <a:r>
              <a:rPr lang="en" sz="1800">
                <a:solidFill>
                  <a:schemeClr val="dk2"/>
                </a:solidFill>
                <a:latin typeface="Roboto"/>
                <a:ea typeface="Roboto"/>
                <a:cs typeface="Roboto"/>
                <a:sym typeface="Roboto"/>
              </a:rPr>
              <a:t>building</a:t>
            </a:r>
            <a:r>
              <a:rPr lang="en" sz="1800">
                <a:solidFill>
                  <a:schemeClr val="dk2"/>
                </a:solidFill>
                <a:latin typeface="Roboto"/>
                <a:ea typeface="Roboto"/>
                <a:cs typeface="Roboto"/>
                <a:sym typeface="Roboto"/>
              </a:rPr>
              <a:t> is facing in the view. These drawings are orthographic projections and not meant to look 3D.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rPr lang="en" sz="1800">
                <a:solidFill>
                  <a:schemeClr val="dk2"/>
                </a:solidFill>
                <a:latin typeface="Roboto"/>
                <a:ea typeface="Roboto"/>
                <a:cs typeface="Roboto"/>
                <a:sym typeface="Roboto"/>
              </a:rPr>
              <a:t>Key elements that you will likely see in a typical elevation view are:</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Wall outline/contours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Rooflines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Windows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Doors</a:t>
            </a:r>
            <a:endParaRPr sz="1800">
              <a:solidFill>
                <a:schemeClr val="dk2"/>
              </a:solidFill>
              <a:latin typeface="Roboto"/>
              <a:ea typeface="Roboto"/>
              <a:cs typeface="Roboto"/>
              <a:sym typeface="Roboto"/>
            </a:endParaRPr>
          </a:p>
          <a:p>
            <a:pPr indent="-342900" lvl="0" marL="457200" rtl="0" algn="l">
              <a:spcBef>
                <a:spcPts val="0"/>
              </a:spcBef>
              <a:spcAft>
                <a:spcPts val="0"/>
              </a:spcAft>
              <a:buClr>
                <a:schemeClr val="dk2"/>
              </a:buClr>
              <a:buSzPts val="1800"/>
              <a:buFont typeface="Roboto"/>
              <a:buChar char="●"/>
            </a:pPr>
            <a:r>
              <a:rPr lang="en" sz="1800">
                <a:solidFill>
                  <a:schemeClr val="dk2"/>
                </a:solidFill>
                <a:latin typeface="Roboto"/>
                <a:ea typeface="Roboto"/>
                <a:cs typeface="Roboto"/>
                <a:sym typeface="Roboto"/>
              </a:rPr>
              <a:t>Other architectural elements.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rPr lang="en" sz="1800">
                <a:solidFill>
                  <a:schemeClr val="dk2"/>
                </a:solidFill>
                <a:latin typeface="Roboto"/>
                <a:ea typeface="Roboto"/>
                <a:cs typeface="Roboto"/>
                <a:sym typeface="Roboto"/>
              </a:rPr>
              <a:t>Some elevation views are cross-section views which means they show some </a:t>
            </a:r>
            <a:r>
              <a:rPr lang="en" sz="1800">
                <a:solidFill>
                  <a:schemeClr val="dk2"/>
                </a:solidFill>
                <a:latin typeface="Roboto"/>
                <a:ea typeface="Roboto"/>
                <a:cs typeface="Roboto"/>
                <a:sym typeface="Roboto"/>
              </a:rPr>
              <a:t>interior</a:t>
            </a:r>
            <a:r>
              <a:rPr lang="en" sz="1800">
                <a:solidFill>
                  <a:schemeClr val="dk2"/>
                </a:solidFill>
                <a:latin typeface="Roboto"/>
                <a:ea typeface="Roboto"/>
                <a:cs typeface="Roboto"/>
                <a:sym typeface="Roboto"/>
              </a:rPr>
              <a:t> details as well.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1A237E"/>
      </a:accent5>
      <a:accent6>
        <a:srgbClr val="F4B400"/>
      </a:accent6>
      <a:hlink>
        <a:srgbClr val="1A237E"/>
      </a:hlink>
      <a:folHlink>
        <a:srgbClr val="1A2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296EB424C8F184CAB0B856B4F5C896D" ma:contentTypeVersion="16" ma:contentTypeDescription="Ein neues Dokument erstellen." ma:contentTypeScope="" ma:versionID="40aae99b408a23c965d7a53b4b6afbe3">
  <xsd:schema xmlns:xsd="http://www.w3.org/2001/XMLSchema" xmlns:xs="http://www.w3.org/2001/XMLSchema" xmlns:p="http://schemas.microsoft.com/office/2006/metadata/properties" xmlns:ns2="86864300-7b5e-4456-b417-8e0290cbe512" xmlns:ns3="65b94c36-a9b2-4330-967d-e05a28a71187" targetNamespace="http://schemas.microsoft.com/office/2006/metadata/properties" ma:root="true" ma:fieldsID="701b07bb5c4547195c0d98c32eaa2d4e" ns2:_="" ns3:_="">
    <xsd:import namespace="86864300-7b5e-4456-b417-8e0290cbe512"/>
    <xsd:import namespace="65b94c36-a9b2-4330-967d-e05a28a7118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SearchProperties"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864300-7b5e-4456-b417-8e0290cbe5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a98d083d-d29e-4d2c-90d9-9b78849702f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5b94c36-a9b2-4330-967d-e05a28a71187"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element name="TaxCatchAll" ma:index="14" nillable="true" ma:displayName="Taxonomy Catch All Column" ma:hidden="true" ma:list="{d9aa72d4-2755-4279-bb20-473c64ea5416}" ma:internalName="TaxCatchAll" ma:showField="CatchAllData" ma:web="65b94c36-a9b2-4330-967d-e05a28a7118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6864300-7b5e-4456-b417-8e0290cbe512">
      <Terms xmlns="http://schemas.microsoft.com/office/infopath/2007/PartnerControls"/>
    </lcf76f155ced4ddcb4097134ff3c332f>
    <TaxCatchAll xmlns="65b94c36-a9b2-4330-967d-e05a28a71187" xsi:nil="true"/>
  </documentManagement>
</p:properties>
</file>

<file path=customXml/itemProps1.xml><?xml version="1.0" encoding="utf-8"?>
<ds:datastoreItem xmlns:ds="http://schemas.openxmlformats.org/officeDocument/2006/customXml" ds:itemID="{2283F2C2-B782-4A64-85A5-2C8ED59A23D7}"/>
</file>

<file path=customXml/itemProps2.xml><?xml version="1.0" encoding="utf-8"?>
<ds:datastoreItem xmlns:ds="http://schemas.openxmlformats.org/officeDocument/2006/customXml" ds:itemID="{15EC7E68-D7B1-4FE2-9977-229882792F26}"/>
</file>

<file path=customXml/itemProps3.xml><?xml version="1.0" encoding="utf-8"?>
<ds:datastoreItem xmlns:ds="http://schemas.openxmlformats.org/officeDocument/2006/customXml" ds:itemID="{9F993004-67B3-420D-BBE0-0A74355788F8}"/>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0x0101007296EB424C8F184CAB0B856B4F5C896D</vt:lpwstr>
  </property>
</Properties>
</file>