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1"/>
  </p:notesMasterIdLst>
  <p:handoutMasterIdLst>
    <p:handoutMasterId r:id="rId32"/>
  </p:handoutMasterIdLst>
  <p:sldIdLst>
    <p:sldId id="440" r:id="rId5"/>
    <p:sldId id="308" r:id="rId6"/>
    <p:sldId id="317" r:id="rId7"/>
    <p:sldId id="441" r:id="rId8"/>
    <p:sldId id="442" r:id="rId9"/>
    <p:sldId id="443" r:id="rId10"/>
    <p:sldId id="444" r:id="rId11"/>
    <p:sldId id="445" r:id="rId12"/>
    <p:sldId id="446" r:id="rId13"/>
    <p:sldId id="447" r:id="rId14"/>
    <p:sldId id="448" r:id="rId15"/>
    <p:sldId id="449" r:id="rId16"/>
    <p:sldId id="450" r:id="rId17"/>
    <p:sldId id="451" r:id="rId18"/>
    <p:sldId id="452" r:id="rId19"/>
    <p:sldId id="453" r:id="rId20"/>
    <p:sldId id="454" r:id="rId21"/>
    <p:sldId id="455" r:id="rId22"/>
    <p:sldId id="456" r:id="rId23"/>
    <p:sldId id="457" r:id="rId24"/>
    <p:sldId id="458" r:id="rId25"/>
    <p:sldId id="459" r:id="rId26"/>
    <p:sldId id="460" r:id="rId27"/>
    <p:sldId id="461" r:id="rId28"/>
    <p:sldId id="462" r:id="rId29"/>
    <p:sldId id="463" r:id="rId3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0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055F"/>
    <a:srgbClr val="374105"/>
    <a:srgbClr val="788287"/>
    <a:srgbClr val="A0C814"/>
    <a:srgbClr val="5AC8F5"/>
    <a:srgbClr val="C8B987"/>
    <a:srgbClr val="EB6400"/>
    <a:srgbClr val="003969"/>
    <a:srgbClr val="502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513FD8-2787-4E56-AA1D-BDB0EE7192D0}" v="42" dt="2026-06-08T13:21:50.5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9" autoAdjust="0"/>
    <p:restoredTop sz="93785" autoAdjust="0"/>
  </p:normalViewPr>
  <p:slideViewPr>
    <p:cSldViewPr showGuides="1">
      <p:cViewPr varScale="1">
        <p:scale>
          <a:sx n="98" d="100"/>
          <a:sy n="98" d="100"/>
        </p:scale>
        <p:origin x="274" y="58"/>
      </p:cViewPr>
      <p:guideLst>
        <p:guide pos="2880"/>
        <p:guide orient="horz" pos="10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118" d="100"/>
          <a:sy n="118" d="100"/>
        </p:scale>
        <p:origin x="50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2DAB5E7B-B534-406B-9702-EE3A1D10E00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AAA5F9D-BDF3-4C04-8A81-532C28C6573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53F92-56AF-4158-9E06-642A175EEE34}" type="datetimeFigureOut">
              <a:rPr lang="de-DE" smtClean="0"/>
              <a:t>08.06.2026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259068-080E-4FC2-82A5-8724109665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2F7C65A-DF51-4B53-962A-0E005BC78A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EE568-95B1-4228-A1D8-BA2B80E8C8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491775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27563-9F6B-455B-AB19-0A3BBB245EA9}" type="datetimeFigureOut">
              <a:rPr lang="de-DE" smtClean="0"/>
              <a:t>08.06.2026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2B8AD-BDB7-4D70-BE38-ABA6D91A802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9330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7979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716EB-D8F0-7D49-FAB6-7D52F8FD0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A9948C6-32B3-A19B-6526-339088E0DF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E323413-8A56-CB34-661C-018EDA2DD2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C3954DF-2FD6-51C7-B45F-F202C7E44C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6252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8EED83-C711-69DD-D9BF-8F92B7EEF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3320CAF-DDBF-B97E-E6C4-2F45CF546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A113374-1AB2-5918-8584-0B0755FCE1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40ADA93-23D6-96BE-367F-6FEA4E487A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9689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3C0D7-490D-C4C0-7D0B-D85937AC3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0C030B4-F2FD-7A04-282E-051414F441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198A26B-768E-8A8F-3940-0F5C34D9D6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EF76D1-8D3E-DA92-4A9F-DE2830DF5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4521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186D3-EB15-7FEF-7239-A66C316B6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B7D9E67-D8E7-37E2-D0F6-F12C0B6B83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9284F40-6139-4572-C778-5A7B921405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EDC0F46-9565-7B2A-04F7-34C74182F2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4743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1C66FD-FA6B-6956-54C9-6662A00CD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E470D02-E118-FCC2-56DF-A42FFF77A7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EEBA376-2848-083D-FE4D-C610DF1707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CD32381-55EA-76BB-8DDA-3D37AEFE8D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12B8AD-BDB7-4D70-BE38-ABA6D91A8024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8298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Grün">
    <p:bg>
      <p:bgPr>
        <a:solidFill>
          <a:srgbClr val="A0C8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platzhalter 7">
            <a:extLst>
              <a:ext uri="{FF2B5EF4-FFF2-40B4-BE49-F238E27FC236}">
                <a16:creationId xmlns:a16="http://schemas.microsoft.com/office/drawing/2014/main" id="{AB01AA5D-AE65-7442-95B1-EEBFB9EB19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267" y="362426"/>
            <a:ext cx="692497" cy="128240"/>
          </a:xfrm>
        </p:spPr>
        <p:txBody>
          <a:bodyPr wrap="none">
            <a:spAutoFit/>
          </a:bodyPr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/>
              <a:defRPr b="1" cap="all" baseline="0">
                <a:solidFill>
                  <a:srgbClr val="374105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Tophead</a:t>
            </a:r>
            <a:endParaRPr lang="de-DE" dirty="0"/>
          </a:p>
        </p:txBody>
      </p:sp>
      <p:pic>
        <p:nvPicPr>
          <p:cNvPr id="30" name="Grafik 29" descr="Logo Goethe Institut">
            <a:extLst>
              <a:ext uri="{FF2B5EF4-FFF2-40B4-BE49-F238E27FC236}">
                <a16:creationId xmlns:a16="http://schemas.microsoft.com/office/drawing/2014/main" id="{40F19A9B-8AFA-C241-B42B-0079278F748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7795537" y="357188"/>
            <a:ext cx="989375" cy="1591376"/>
          </a:xfrm>
          <a:prstGeom prst="rect">
            <a:avLst/>
          </a:prstGeom>
        </p:spPr>
      </p:pic>
      <p:sp>
        <p:nvSpPr>
          <p:cNvPr id="31" name="Subtitle 2">
            <a:extLst>
              <a:ext uri="{FF2B5EF4-FFF2-40B4-BE49-F238E27FC236}">
                <a16:creationId xmlns:a16="http://schemas.microsoft.com/office/drawing/2014/main" id="{9D194969-6CF7-1E4F-96EB-427ABDA0C9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263" y="4434616"/>
            <a:ext cx="2268250" cy="158120"/>
          </a:xfrm>
        </p:spPr>
        <p:txBody>
          <a:bodyPr wrap="none" anchor="b">
            <a:spAutoFit/>
          </a:bodyPr>
          <a:lstStyle>
            <a:lvl1pPr marL="0" indent="0" algn="l">
              <a:spcAft>
                <a:spcPts val="0"/>
              </a:spcAft>
              <a:buNone/>
              <a:defRPr sz="1000">
                <a:solidFill>
                  <a:srgbClr val="37410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6CBA9AC-66B8-2843-A2D8-B65517A4A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9"/>
            <a:ext cx="6100762" cy="3144104"/>
          </a:xfrm>
        </p:spPr>
        <p:txBody>
          <a:bodyPr anchor="ctr"/>
          <a:lstStyle>
            <a:lvl1pPr>
              <a:lnSpc>
                <a:spcPct val="110000"/>
              </a:lnSpc>
              <a:defRPr sz="3500">
                <a:solidFill>
                  <a:schemeClr val="bg1"/>
                </a:solidFill>
                <a:highlight>
                  <a:srgbClr val="374105"/>
                </a:highlight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629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6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264" y="1737465"/>
            <a:ext cx="6100762" cy="282501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7B5D9-FD1F-4614-A4CF-E5278A3B61AA}" type="datetime1">
              <a:rPr lang="de-DE" smtClean="0"/>
              <a:t>08.06.2026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FDF580-A6C4-4883-9ABA-5925D3BE1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92824A2C-501E-47CA-AC03-6B81925E2A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tabLst>
                <a:tab pos="88900" algn="l"/>
              </a:tabLst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4772EAD1-4E94-40C4-A136-9E8B46C8A4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96188" y="1769269"/>
            <a:ext cx="1189035" cy="2793205"/>
          </a:xfrm>
        </p:spPr>
        <p:txBody>
          <a:bodyPr/>
          <a:lstStyle>
            <a:lvl1pPr marL="87313" indent="-87313">
              <a:lnSpc>
                <a:spcPct val="110000"/>
              </a:lnSpc>
              <a:spcAft>
                <a:spcPts val="0"/>
              </a:spcAft>
              <a:defRPr sz="700"/>
            </a:lvl1pPr>
            <a:lvl2pPr marL="179388" indent="-92075">
              <a:lnSpc>
                <a:spcPct val="110000"/>
              </a:lnSpc>
              <a:spcAft>
                <a:spcPts val="0"/>
              </a:spcAft>
              <a:defRPr sz="700"/>
            </a:lvl2pPr>
            <a:lvl3pPr marL="266700" indent="-87313">
              <a:lnSpc>
                <a:spcPct val="110000"/>
              </a:lnSpc>
              <a:spcAft>
                <a:spcPts val="0"/>
              </a:spcAft>
              <a:defRPr sz="700"/>
            </a:lvl3pPr>
            <a:lvl4pPr marL="360363" indent="-93663">
              <a:lnSpc>
                <a:spcPct val="110000"/>
              </a:lnSpc>
              <a:spcAft>
                <a:spcPts val="0"/>
              </a:spcAft>
              <a:defRPr sz="700"/>
            </a:lvl4pPr>
            <a:lvl5pPr marL="447675" indent="-87313">
              <a:lnSpc>
                <a:spcPct val="110000"/>
              </a:lnSpc>
              <a:spcAft>
                <a:spcPts val="0"/>
              </a:spcAft>
              <a:defRPr sz="7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88447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263" y="1753182"/>
            <a:ext cx="3995737" cy="2809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5C06F-378C-4D3D-B255-1C2D0FA0CCD8}" type="datetime1">
              <a:rPr lang="de-DE" smtClean="0"/>
              <a:t>08.06.2026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FDF580-A6C4-4883-9ABA-5925D3BE1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92824A2C-501E-47CA-AC03-6B81925E2A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tabLst>
                <a:tab pos="88900" algn="l"/>
              </a:tabLst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E0D51A6-4908-417D-8F98-D364D54FAFB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87899" y="1753182"/>
            <a:ext cx="3997325" cy="2809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41408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264" y="1753182"/>
            <a:ext cx="1890712" cy="2809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9C8D4-74AD-4BBF-AB76-90076BFCD0F6}" type="datetime1">
              <a:rPr lang="de-DE" smtClean="0"/>
              <a:t>08.06.2026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FDF580-A6C4-4883-9ABA-5925D3BE1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92824A2C-501E-47CA-AC03-6B81925E2A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tabLst>
                <a:tab pos="88900" algn="l"/>
              </a:tabLst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E0D51A6-4908-417D-8F98-D364D54FAFB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681289" y="1753182"/>
            <a:ext cx="1890711" cy="2809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4E36859-09D2-4115-93F5-24FE7B05125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787900" y="1753182"/>
            <a:ext cx="1890711" cy="2809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DB49B27-8AB7-40E3-93C1-673E0770131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894512" y="1753182"/>
            <a:ext cx="1890711" cy="2809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41083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7">
            <a:extLst>
              <a:ext uri="{FF2B5EF4-FFF2-40B4-BE49-F238E27FC236}">
                <a16:creationId xmlns:a16="http://schemas.microsoft.com/office/drawing/2014/main" id="{B8F4FB1E-3A3B-4956-AA2F-CBDEF08817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6D6E6600-9D15-4D73-8FEA-593222190B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87313" indent="-87313">
              <a:lnSpc>
                <a:spcPct val="100000"/>
              </a:lnSpc>
              <a:spcAft>
                <a:spcPts val="0"/>
              </a:spcAft>
              <a:buNone/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82055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55B86-C410-4244-BBEB-97BDDA85C85A}" type="datetime1">
              <a:rPr lang="de-DE" smtClean="0"/>
              <a:t>08.06.2026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8302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7">
            <a:extLst>
              <a:ext uri="{FF2B5EF4-FFF2-40B4-BE49-F238E27FC236}">
                <a16:creationId xmlns:a16="http://schemas.microsoft.com/office/drawing/2014/main" id="{7E10D3E4-22DC-4A1B-8D7B-42B4672083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3FF143C3-822D-4839-997A-043CA543AA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87313" indent="-87313">
              <a:lnSpc>
                <a:spcPct val="100000"/>
              </a:lnSpc>
              <a:spcAft>
                <a:spcPts val="0"/>
              </a:spcAft>
              <a:buNone/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696F4-70C9-4E4B-84D1-06826A52D5D8}" type="datetime1">
              <a:rPr lang="de-DE" smtClean="0"/>
              <a:t>08.06.2026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4">
            <a:extLst>
              <a:ext uri="{FF2B5EF4-FFF2-40B4-BE49-F238E27FC236}">
                <a16:creationId xmlns:a16="http://schemas.microsoft.com/office/drawing/2014/main" id="{5A81D2A1-16BA-4DAF-8DE7-419572550C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6263" y="890588"/>
            <a:ext cx="8208962" cy="3671887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158164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263" y="890588"/>
            <a:ext cx="3995737" cy="542925"/>
          </a:xfrm>
        </p:spPr>
        <p:txBody>
          <a:bodyPr/>
          <a:lstStyle>
            <a:lvl1pPr>
              <a:defRPr>
                <a:solidFill>
                  <a:srgbClr val="82055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264" y="1753182"/>
            <a:ext cx="3995736" cy="2809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E82D-2DD4-476C-824B-7CB589578FC8}" type="datetime1">
              <a:rPr lang="de-DE" smtClean="0"/>
              <a:t>08.06.2026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FDF580-A6C4-4883-9ABA-5925D3BE1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92824A2C-501E-47CA-AC03-6B81925E2A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tabLst>
                <a:tab pos="88900" algn="l"/>
              </a:tabLst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515AA7C4-5877-4CC2-8213-AA2066D3A2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87899" y="890588"/>
            <a:ext cx="3997325" cy="3671887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652110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box und Vol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515AA7C4-5877-4CC2-8213-AA2066D3A2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9143999" cy="5143500"/>
          </a:xfr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4A8E0C39-91BC-0249-9A5C-D41A0A5BBA9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6267" y="289185"/>
            <a:ext cx="765200" cy="229734"/>
          </a:xfrm>
          <a:solidFill>
            <a:srgbClr val="A0C814"/>
          </a:solidFill>
        </p:spPr>
        <p:txBody>
          <a:bodyPr wrap="none" lIns="36000" tIns="36000" rIns="36000" bIns="36000" anchor="b" anchorCtr="0">
            <a:spAutoFit/>
          </a:bodyPr>
          <a:lstStyle>
            <a:lvl1pPr marL="0" indent="0">
              <a:lnSpc>
                <a:spcPct val="113000"/>
              </a:lnSpc>
              <a:spcAft>
                <a:spcPts val="0"/>
              </a:spcAft>
              <a:buNone/>
              <a:tabLst/>
              <a:defRPr b="1" cap="all" baseline="0">
                <a:solidFill>
                  <a:srgbClr val="374105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C6163B3E-3FC6-CD4E-82CF-736AB172E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6263" y="2787774"/>
            <a:ext cx="3357824" cy="389008"/>
          </a:xfrm>
          <a:solidFill>
            <a:srgbClr val="A0C814"/>
          </a:solidFill>
        </p:spPr>
        <p:txBody>
          <a:bodyPr wrap="none" lIns="72000" tIns="36000" rIns="72000" bIns="36000">
            <a:spAutoFit/>
          </a:bodyPr>
          <a:lstStyle>
            <a:lvl1pPr marL="0" indent="0">
              <a:buNone/>
              <a:defRPr sz="2000" b="1" cap="all" baseline="0">
                <a:solidFill>
                  <a:srgbClr val="374105"/>
                </a:solidFill>
              </a:defRPr>
            </a:lvl1pPr>
          </a:lstStyle>
          <a:p>
            <a:r>
              <a:rPr lang="de-DE" dirty="0"/>
              <a:t>Variable Titelzeile</a:t>
            </a:r>
          </a:p>
        </p:txBody>
      </p:sp>
    </p:spTree>
    <p:extLst>
      <p:ext uri="{BB962C8B-B14F-4D97-AF65-F5344CB8AC3E}">
        <p14:creationId xmlns:p14="http://schemas.microsoft.com/office/powerpoint/2010/main" val="20294050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mask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86AFC4DE-3AAB-497B-B8D6-26718B55B7B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81525" y="0"/>
            <a:ext cx="4562475" cy="5143500"/>
          </a:xfrm>
          <a:custGeom>
            <a:avLst/>
            <a:gdLst>
              <a:gd name="connsiteX0" fmla="*/ 646086 w 4562475"/>
              <a:gd name="connsiteY0" fmla="*/ 0 h 5143500"/>
              <a:gd name="connsiteX1" fmla="*/ 4562475 w 4562475"/>
              <a:gd name="connsiteY1" fmla="*/ 0 h 5143500"/>
              <a:gd name="connsiteX2" fmla="*/ 4562475 w 4562475"/>
              <a:gd name="connsiteY2" fmla="*/ 5143500 h 5143500"/>
              <a:gd name="connsiteX3" fmla="*/ 655569 w 4562475"/>
              <a:gd name="connsiteY3" fmla="*/ 5143500 h 5143500"/>
              <a:gd name="connsiteX4" fmla="*/ 651751 w 4562475"/>
              <a:gd name="connsiteY4" fmla="*/ 5136861 h 5143500"/>
              <a:gd name="connsiteX5" fmla="*/ 0 w 4562475"/>
              <a:gd name="connsiteY5" fmla="*/ 2562900 h 5143500"/>
              <a:gd name="connsiteX6" fmla="*/ 532499 w 4562475"/>
              <a:gd name="connsiteY6" fmla="*/ 221777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2475" h="5143500">
                <a:moveTo>
                  <a:pt x="646086" y="0"/>
                </a:moveTo>
                <a:lnTo>
                  <a:pt x="4562475" y="0"/>
                </a:lnTo>
                <a:lnTo>
                  <a:pt x="4562475" y="5143500"/>
                </a:lnTo>
                <a:lnTo>
                  <a:pt x="655569" y="5143500"/>
                </a:lnTo>
                <a:lnTo>
                  <a:pt x="651751" y="5136861"/>
                </a:lnTo>
                <a:cubicBezTo>
                  <a:pt x="236100" y="4371717"/>
                  <a:pt x="0" y="3494881"/>
                  <a:pt x="0" y="2562900"/>
                </a:cubicBezTo>
                <a:cubicBezTo>
                  <a:pt x="0" y="1724118"/>
                  <a:pt x="191241" y="930002"/>
                  <a:pt x="532499" y="2217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264" y="890588"/>
            <a:ext cx="3509962" cy="542925"/>
          </a:xfrm>
        </p:spPr>
        <p:txBody>
          <a:bodyPr/>
          <a:lstStyle>
            <a:lvl1pPr>
              <a:defRPr>
                <a:solidFill>
                  <a:srgbClr val="374105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264" y="1753182"/>
            <a:ext cx="3511550" cy="28092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374105"/>
                </a:solidFill>
              </a:defRPr>
            </a:lvl1pPr>
          </a:lstStyle>
          <a:p>
            <a:r>
              <a:rPr lang="de-DE"/>
              <a:t>Goethe-Institut für [Präsentation]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74105"/>
                </a:solidFill>
              </a:defRPr>
            </a:lvl1pPr>
          </a:lstStyle>
          <a:p>
            <a:fld id="{44191405-CE64-455B-8CE4-BAEDB82C984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FDF580-A6C4-4883-9ABA-5925D3BE1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3509963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374105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9469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7">
            <a:extLst>
              <a:ext uri="{FF2B5EF4-FFF2-40B4-BE49-F238E27FC236}">
                <a16:creationId xmlns:a16="http://schemas.microsoft.com/office/drawing/2014/main" id="{7E10D3E4-22DC-4A1B-8D7B-42B4672083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3FF143C3-822D-4839-997A-043CA543AA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87313" indent="-87313">
              <a:lnSpc>
                <a:spcPct val="100000"/>
              </a:lnSpc>
              <a:spcAft>
                <a:spcPts val="0"/>
              </a:spcAft>
              <a:buNone/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102F-B8A8-4F6A-B76F-73995920790B}" type="datetime1">
              <a:rPr lang="de-DE" smtClean="0"/>
              <a:t>08.06.2026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45435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7">
            <a:extLst>
              <a:ext uri="{FF2B5EF4-FFF2-40B4-BE49-F238E27FC236}">
                <a16:creationId xmlns:a16="http://schemas.microsoft.com/office/drawing/2014/main" id="{7E10D3E4-22DC-4A1B-8D7B-42B4672083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3FF143C3-822D-4839-997A-043CA543AA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87313" indent="-87313">
              <a:lnSpc>
                <a:spcPct val="100000"/>
              </a:lnSpc>
              <a:spcAft>
                <a:spcPts val="0"/>
              </a:spcAft>
              <a:buNone/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A8370-A076-46FF-A3CC-F71A5C108355}" type="datetime1">
              <a:rPr lang="de-DE" smtClean="0"/>
              <a:t>08.06.2026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95D1D88-BDA5-4997-9489-9C0EE0C468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263" y="890587"/>
            <a:ext cx="8208960" cy="3671887"/>
          </a:xfrm>
        </p:spPr>
        <p:txBody>
          <a:bodyPr/>
          <a:lstStyle>
            <a:lvl1pPr marL="479425" indent="-479425">
              <a:lnSpc>
                <a:spcPts val="2000"/>
              </a:lnSpc>
              <a:spcBef>
                <a:spcPts val="2000"/>
              </a:spcBef>
              <a:spcAft>
                <a:spcPts val="500"/>
              </a:spcAft>
              <a:buSzPct val="50000"/>
              <a:buFont typeface="+mj-lt"/>
              <a:buAutoNum type="arabicPeriod"/>
              <a:defRPr sz="2000" b="1" cap="all" baseline="0">
                <a:solidFill>
                  <a:srgbClr val="82055F"/>
                </a:solidFill>
              </a:defRPr>
            </a:lvl1pPr>
            <a:lvl2pPr marL="695325" indent="-217488">
              <a:spcAft>
                <a:spcPts val="0"/>
              </a:spcAft>
              <a:buFont typeface="+mj-lt"/>
              <a:buAutoNum type="arabicPeriod"/>
              <a:tabLst/>
              <a:defRPr b="1" cap="all" baseline="0">
                <a:solidFill>
                  <a:schemeClr val="bg2"/>
                </a:solidFill>
              </a:defRPr>
            </a:lvl2pPr>
            <a:lvl3pPr marL="476250" indent="0">
              <a:spcAft>
                <a:spcPts val="0"/>
              </a:spcAft>
              <a:buNone/>
              <a:defRPr>
                <a:solidFill>
                  <a:schemeClr val="bg2"/>
                </a:solidFill>
              </a:defRPr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/>
              <a:t>Erste Ebene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6765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Violett">
    <p:bg>
      <p:bgPr>
        <a:solidFill>
          <a:srgbClr val="8205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platzhalter 7">
            <a:extLst>
              <a:ext uri="{FF2B5EF4-FFF2-40B4-BE49-F238E27FC236}">
                <a16:creationId xmlns:a16="http://schemas.microsoft.com/office/drawing/2014/main" id="{AB01AA5D-AE65-7442-95B1-EEBFB9EB19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267" y="362426"/>
            <a:ext cx="692497" cy="128240"/>
          </a:xfrm>
        </p:spPr>
        <p:txBody>
          <a:bodyPr wrap="none">
            <a:spAutoFit/>
          </a:bodyPr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/>
              <a:defRPr b="1" cap="all" baseline="0">
                <a:solidFill>
                  <a:schemeClr val="bg1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Tophead</a:t>
            </a:r>
            <a:endParaRPr lang="de-DE" dirty="0"/>
          </a:p>
        </p:txBody>
      </p:sp>
      <p:pic>
        <p:nvPicPr>
          <p:cNvPr id="30" name="Grafik 29" descr="Logo Goethe Institut">
            <a:extLst>
              <a:ext uri="{FF2B5EF4-FFF2-40B4-BE49-F238E27FC236}">
                <a16:creationId xmlns:a16="http://schemas.microsoft.com/office/drawing/2014/main" id="{40F19A9B-8AFA-C241-B42B-0079278F748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7795537" y="357188"/>
            <a:ext cx="989375" cy="1591376"/>
          </a:xfrm>
          <a:prstGeom prst="rect">
            <a:avLst/>
          </a:prstGeom>
        </p:spPr>
      </p:pic>
      <p:sp>
        <p:nvSpPr>
          <p:cNvPr id="31" name="Subtitle 2">
            <a:extLst>
              <a:ext uri="{FF2B5EF4-FFF2-40B4-BE49-F238E27FC236}">
                <a16:creationId xmlns:a16="http://schemas.microsoft.com/office/drawing/2014/main" id="{9D194969-6CF7-1E4F-96EB-427ABDA0C9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263" y="4434616"/>
            <a:ext cx="2268250" cy="158120"/>
          </a:xfrm>
        </p:spPr>
        <p:txBody>
          <a:bodyPr wrap="none" anchor="b">
            <a:spAutoFit/>
          </a:bodyPr>
          <a:lstStyle>
            <a:lvl1pPr marL="0" indent="0" algn="l">
              <a:spcAft>
                <a:spcPts val="0"/>
              </a:spcAft>
              <a:buNone/>
              <a:defRPr sz="10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6CBA9AC-66B8-2843-A2D8-B65517A4A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9"/>
            <a:ext cx="6100762" cy="3144104"/>
          </a:xfrm>
        </p:spPr>
        <p:txBody>
          <a:bodyPr anchor="ctr"/>
          <a:lstStyle>
            <a:lvl1pPr>
              <a:lnSpc>
                <a:spcPct val="110000"/>
              </a:lnSpc>
              <a:defRPr sz="3500">
                <a:solidFill>
                  <a:schemeClr val="bg1"/>
                </a:solidFill>
                <a:highlight>
                  <a:srgbClr val="EB6400"/>
                </a:highlight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018916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elen D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Claim &quot;Sprache. Kultur. Deutschland.&quot;">
            <a:extLst>
              <a:ext uri="{FF2B5EF4-FFF2-40B4-BE49-F238E27FC236}">
                <a16:creationId xmlns:a16="http://schemas.microsoft.com/office/drawing/2014/main" id="{3245527A-F214-2E55-A90C-6EBF24420F5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1753" y="4390861"/>
            <a:ext cx="3734021" cy="182823"/>
          </a:xfrm>
          <a:prstGeom prst="rect">
            <a:avLst/>
          </a:prstGeom>
        </p:spPr>
      </p:pic>
      <p:pic>
        <p:nvPicPr>
          <p:cNvPr id="5" name="Grafik 4" descr="Logo Goethe Institut">
            <a:extLst>
              <a:ext uri="{FF2B5EF4-FFF2-40B4-BE49-F238E27FC236}">
                <a16:creationId xmlns:a16="http://schemas.microsoft.com/office/drawing/2014/main" id="{63960118-C6E1-CDB2-58B4-70E212D7E64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795537" y="357188"/>
            <a:ext cx="989375" cy="1591375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D1D21B90-0FF3-364F-471B-F1C16EEBA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1740793"/>
            <a:ext cx="6316661" cy="2271117"/>
          </a:xfrm>
        </p:spPr>
        <p:txBody>
          <a:bodyPr/>
          <a:lstStyle>
            <a:lvl1pPr>
              <a:lnSpc>
                <a:spcPct val="110000"/>
              </a:lnSpc>
              <a:defRPr sz="3500">
                <a:solidFill>
                  <a:schemeClr val="tx2"/>
                </a:solidFill>
                <a:highlight>
                  <a:srgbClr val="A0C814"/>
                </a:highlight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80031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4">
            <a:extLst>
              <a:ext uri="{FF2B5EF4-FFF2-40B4-BE49-F238E27FC236}">
                <a16:creationId xmlns:a16="http://schemas.microsoft.com/office/drawing/2014/main" id="{89D2B9B1-6A4C-C643-AC22-3DA9A97F9C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3999" cy="514349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7" descr="Logo Goethe Institut">
            <a:extLst>
              <a:ext uri="{FF2B5EF4-FFF2-40B4-BE49-F238E27FC236}">
                <a16:creationId xmlns:a16="http://schemas.microsoft.com/office/drawing/2014/main" id="{0A946F66-C8D2-124A-9D30-0A34DE20BC2A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7795225" y="357188"/>
            <a:ext cx="990000" cy="1590599"/>
          </a:xfrm>
          <a:prstGeom prst="rect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lnSpc>
                <a:spcPct val="100000"/>
              </a:lnSpc>
              <a:buNone/>
              <a:tabLst>
                <a:tab pos="482600" algn="l"/>
              </a:tabLst>
              <a:defRPr sz="400">
                <a:solidFill>
                  <a:srgbClr val="FFFFFF"/>
                </a:solidFill>
              </a:defRPr>
            </a:lvl1pPr>
          </a:lstStyle>
          <a:p>
            <a:r>
              <a:rPr dirty="0"/>
              <a:t> 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7BAB6F7-7BAE-814F-8E8E-FCCA7C23D3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263" y="4391000"/>
            <a:ext cx="2340953" cy="230823"/>
          </a:xfrm>
          <a:noFill/>
        </p:spPr>
        <p:txBody>
          <a:bodyPr wrap="none" lIns="0" tIns="36000" rIns="0" bIns="36000" anchor="b">
            <a:spAutoFit/>
          </a:bodyPr>
          <a:lstStyle>
            <a:lvl1pPr marL="0" indent="0" algn="l">
              <a:spcAft>
                <a:spcPts val="0"/>
              </a:spcAft>
              <a:buNone/>
              <a:defRPr sz="1000">
                <a:solidFill>
                  <a:schemeClr val="tx2"/>
                </a:solidFill>
                <a:highlight>
                  <a:srgbClr val="FFFFFF"/>
                </a:highligh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9437FE8F-3A0B-934E-A8B8-1D5C9B1FEC9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267" y="289185"/>
            <a:ext cx="692497" cy="229734"/>
          </a:xfrm>
          <a:noFill/>
        </p:spPr>
        <p:txBody>
          <a:bodyPr wrap="none" lIns="0" tIns="36000" rIns="0" bIns="36000" anchor="b" anchorCtr="0">
            <a:spAutoFit/>
          </a:bodyPr>
          <a:lstStyle>
            <a:lvl1pPr marL="0" indent="0">
              <a:lnSpc>
                <a:spcPct val="113000"/>
              </a:lnSpc>
              <a:spcAft>
                <a:spcPts val="0"/>
              </a:spcAft>
              <a:buNone/>
              <a:tabLst/>
              <a:defRPr b="1" cap="all" baseline="0">
                <a:solidFill>
                  <a:srgbClr val="374105"/>
                </a:solidFill>
                <a:highlight>
                  <a:srgbClr val="A0C814"/>
                </a:highlight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F0C2AFE-7CB9-2311-6F50-243385F4E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2931790"/>
            <a:ext cx="6100762" cy="1402399"/>
          </a:xfrm>
        </p:spPr>
        <p:txBody>
          <a:bodyPr anchor="b"/>
          <a:lstStyle>
            <a:lvl1pPr>
              <a:lnSpc>
                <a:spcPct val="110000"/>
              </a:lnSpc>
              <a:defRPr sz="3500">
                <a:solidFill>
                  <a:schemeClr val="tx2"/>
                </a:solidFill>
                <a:highlight>
                  <a:srgbClr val="A0C814"/>
                </a:highlight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81657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4">
            <a:extLst>
              <a:ext uri="{FF2B5EF4-FFF2-40B4-BE49-F238E27FC236}">
                <a16:creationId xmlns:a16="http://schemas.microsoft.com/office/drawing/2014/main" id="{89D2B9B1-6A4C-C643-AC22-3DA9A97F9C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3999" cy="514349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7" descr="Logo Goethe Institut">
            <a:extLst>
              <a:ext uri="{FF2B5EF4-FFF2-40B4-BE49-F238E27FC236}">
                <a16:creationId xmlns:a16="http://schemas.microsoft.com/office/drawing/2014/main" id="{0A946F66-C8D2-124A-9D30-0A34DE20BC2A}"/>
              </a:ext>
            </a:extLst>
          </p:cNvPr>
          <p:cNvSpPr>
            <a:spLocks noGrp="1" noChangeAspect="1"/>
          </p:cNvSpPr>
          <p:nvPr>
            <p:ph type="body" sz="quarter" idx="23" hasCustomPrompt="1"/>
          </p:nvPr>
        </p:nvSpPr>
        <p:spPr>
          <a:xfrm>
            <a:off x="7795225" y="357188"/>
            <a:ext cx="990000" cy="1590599"/>
          </a:xfrm>
          <a:prstGeom prst="rect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lnSpc>
                <a:spcPct val="100000"/>
              </a:lnSpc>
              <a:buNone/>
              <a:tabLst>
                <a:tab pos="482600" algn="l"/>
              </a:tabLst>
              <a:defRPr sz="400">
                <a:solidFill>
                  <a:srgbClr val="FFFFFF"/>
                </a:solidFill>
              </a:defRPr>
            </a:lvl1pPr>
          </a:lstStyle>
          <a:p>
            <a:r>
              <a:rPr dirty="0"/>
              <a:t> 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7BAB6F7-7BAE-814F-8E8E-FCCA7C23D3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263" y="4391000"/>
            <a:ext cx="2340953" cy="230823"/>
          </a:xfrm>
          <a:noFill/>
        </p:spPr>
        <p:txBody>
          <a:bodyPr wrap="none" lIns="0" tIns="36000" rIns="0" bIns="36000" anchor="b">
            <a:spAutoFit/>
          </a:bodyPr>
          <a:lstStyle>
            <a:lvl1pPr marL="0" indent="0" algn="l">
              <a:spcAft>
                <a:spcPts val="0"/>
              </a:spcAft>
              <a:buNone/>
              <a:defRPr sz="1000">
                <a:solidFill>
                  <a:srgbClr val="003969"/>
                </a:solidFill>
                <a:highlight>
                  <a:srgbClr val="FFFFFF"/>
                </a:highligh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9437FE8F-3A0B-934E-A8B8-1D5C9B1FEC9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267" y="289185"/>
            <a:ext cx="692497" cy="229734"/>
          </a:xfrm>
          <a:noFill/>
        </p:spPr>
        <p:txBody>
          <a:bodyPr wrap="none" lIns="0" tIns="36000" rIns="0" bIns="36000" anchor="b" anchorCtr="0">
            <a:spAutoFit/>
          </a:bodyPr>
          <a:lstStyle>
            <a:lvl1pPr marL="0" indent="0">
              <a:lnSpc>
                <a:spcPct val="113000"/>
              </a:lnSpc>
              <a:spcAft>
                <a:spcPts val="0"/>
              </a:spcAft>
              <a:buNone/>
              <a:tabLst/>
              <a:defRPr b="1" cap="all" baseline="0">
                <a:solidFill>
                  <a:schemeClr val="bg1"/>
                </a:solidFill>
                <a:highlight>
                  <a:srgbClr val="003969"/>
                </a:highlight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F0C2AFE-7CB9-2311-6F50-243385F4E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2931790"/>
            <a:ext cx="6100762" cy="1402399"/>
          </a:xfrm>
        </p:spPr>
        <p:txBody>
          <a:bodyPr anchor="b"/>
          <a:lstStyle>
            <a:lvl1pPr>
              <a:lnSpc>
                <a:spcPct val="110000"/>
              </a:lnSpc>
              <a:defRPr sz="3500">
                <a:solidFill>
                  <a:schemeClr val="bg1"/>
                </a:solidFill>
                <a:highlight>
                  <a:srgbClr val="003969"/>
                </a:highlight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54169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(grün) ohne Zah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263" y="890588"/>
            <a:ext cx="8208961" cy="3671887"/>
          </a:xfrm>
        </p:spPr>
        <p:txBody>
          <a:bodyPr/>
          <a:lstStyle>
            <a:lvl1pPr>
              <a:lnSpc>
                <a:spcPts val="3000"/>
              </a:lnSpc>
              <a:defRPr sz="3000">
                <a:solidFill>
                  <a:schemeClr val="accent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374105"/>
                </a:solidFill>
              </a:defRPr>
            </a:lvl1pPr>
          </a:lstStyle>
          <a:p>
            <a:fld id="{94CD8EE3-11F8-4ACA-B28C-2BA42DB9FF75}" type="datetime1">
              <a:rPr lang="de-DE" smtClean="0"/>
              <a:t>08.06.2026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374105"/>
                </a:solidFill>
              </a:defRPr>
            </a:lvl1pPr>
          </a:lstStyle>
          <a:p>
            <a:r>
              <a:rPr lang="de-DE"/>
              <a:t>Goethe-Institut für [Präsentation]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374105"/>
                </a:solidFill>
              </a:defRPr>
            </a:lvl1pPr>
          </a:lstStyle>
          <a:p>
            <a:fld id="{44191405-CE64-455B-8CE4-BAEDB82C984A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E84741DE-F207-420C-BA8F-546EDD21208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265" y="362426"/>
            <a:ext cx="8208960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/>
              <a:defRPr b="1" cap="all" baseline="0">
                <a:solidFill>
                  <a:schemeClr val="accent6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Tophead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6871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(weiß) ohne Zah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265" y="890588"/>
            <a:ext cx="8208960" cy="3671887"/>
          </a:xfrm>
        </p:spPr>
        <p:txBody>
          <a:bodyPr/>
          <a:lstStyle>
            <a:lvl1pPr>
              <a:lnSpc>
                <a:spcPts val="3000"/>
              </a:lnSpc>
              <a:defRPr sz="3000">
                <a:solidFill>
                  <a:srgbClr val="82055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6606E-C986-4D6C-A43F-778F8D4A2969}" type="datetime1">
              <a:rPr lang="de-DE" smtClean="0"/>
              <a:t>08.06.2026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E84741DE-F207-420C-BA8F-546EDD21208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266" y="362426"/>
            <a:ext cx="8208959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/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Tophead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271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6B115-A82C-42DD-A1E6-3E533A381A35}" type="datetime1">
              <a:rPr lang="de-DE" smtClean="0"/>
              <a:t>08.06.2026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FDF580-A6C4-4883-9ABA-5925D3BE1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 wrap="square"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92824A2C-501E-47CA-AC03-6B81925E2A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tabLst>
                <a:tab pos="88900" algn="l"/>
              </a:tabLst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4772EAD1-4E94-40C4-A136-9E8B46C8A4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96188" y="1769269"/>
            <a:ext cx="1189035" cy="2793205"/>
          </a:xfrm>
        </p:spPr>
        <p:txBody>
          <a:bodyPr/>
          <a:lstStyle>
            <a:lvl1pPr marL="87313" indent="-87313">
              <a:lnSpc>
                <a:spcPct val="110000"/>
              </a:lnSpc>
              <a:spcAft>
                <a:spcPts val="0"/>
              </a:spcAft>
              <a:defRPr sz="700"/>
            </a:lvl1pPr>
            <a:lvl2pPr marL="179388" indent="-92075">
              <a:lnSpc>
                <a:spcPct val="110000"/>
              </a:lnSpc>
              <a:spcAft>
                <a:spcPts val="0"/>
              </a:spcAft>
              <a:defRPr sz="700"/>
            </a:lvl2pPr>
            <a:lvl3pPr marL="266700" indent="-87313">
              <a:lnSpc>
                <a:spcPct val="110000"/>
              </a:lnSpc>
              <a:spcAft>
                <a:spcPts val="0"/>
              </a:spcAft>
              <a:defRPr sz="700"/>
            </a:lvl3pPr>
            <a:lvl4pPr marL="360363" indent="-93663">
              <a:lnSpc>
                <a:spcPct val="110000"/>
              </a:lnSpc>
              <a:spcAft>
                <a:spcPts val="0"/>
              </a:spcAft>
              <a:defRPr sz="700"/>
            </a:lvl4pPr>
            <a:lvl5pPr marL="447675" indent="-87313">
              <a:lnSpc>
                <a:spcPct val="110000"/>
              </a:lnSpc>
              <a:spcAft>
                <a:spcPts val="0"/>
              </a:spcAft>
              <a:defRPr sz="7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4572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2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264" y="1745721"/>
            <a:ext cx="6100762" cy="2816754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C1CEC-95C4-4C7D-884E-B942ED9BBD3C}" type="datetime1">
              <a:rPr lang="de-DE" smtClean="0"/>
              <a:t>08.06.2026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FDF580-A6C4-4883-9ABA-5925D3BE1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92824A2C-501E-47CA-AC03-6B81925E2A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tabLst>
                <a:tab pos="88900" algn="l"/>
              </a:tabLst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4772EAD1-4E94-40C4-A136-9E8B46C8A4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96188" y="1769269"/>
            <a:ext cx="1189035" cy="2793205"/>
          </a:xfrm>
        </p:spPr>
        <p:txBody>
          <a:bodyPr/>
          <a:lstStyle>
            <a:lvl1pPr marL="87313" indent="-87313">
              <a:lnSpc>
                <a:spcPct val="110000"/>
              </a:lnSpc>
              <a:spcAft>
                <a:spcPts val="0"/>
              </a:spcAft>
              <a:defRPr sz="700"/>
            </a:lvl1pPr>
            <a:lvl2pPr marL="179388" indent="-92075">
              <a:lnSpc>
                <a:spcPct val="110000"/>
              </a:lnSpc>
              <a:spcAft>
                <a:spcPts val="0"/>
              </a:spcAft>
              <a:defRPr sz="700"/>
            </a:lvl2pPr>
            <a:lvl3pPr marL="266700" indent="-87313">
              <a:lnSpc>
                <a:spcPct val="110000"/>
              </a:lnSpc>
              <a:spcAft>
                <a:spcPts val="0"/>
              </a:spcAft>
              <a:defRPr sz="700"/>
            </a:lvl3pPr>
            <a:lvl4pPr marL="360363" indent="-93663">
              <a:lnSpc>
                <a:spcPct val="110000"/>
              </a:lnSpc>
              <a:spcAft>
                <a:spcPts val="0"/>
              </a:spcAft>
              <a:defRPr sz="700"/>
            </a:lvl4pPr>
            <a:lvl5pPr marL="447675" indent="-87313">
              <a:lnSpc>
                <a:spcPct val="110000"/>
              </a:lnSpc>
              <a:spcAft>
                <a:spcPts val="0"/>
              </a:spcAft>
              <a:defRPr sz="7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90043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4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264" y="1742545"/>
            <a:ext cx="6100762" cy="281993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0AA5-12AB-4392-B3C5-6B0436BE3147}" type="datetime1">
              <a:rPr lang="de-DE" smtClean="0"/>
              <a:t>08.06.2026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Goethe-Institut für [Präsentation]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BFDF580-A6C4-4883-9ABA-5925D3BE18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6262" y="362426"/>
            <a:ext cx="8208961" cy="314001"/>
          </a:xfrm>
        </p:spPr>
        <p:txBody>
          <a:bodyPr/>
          <a:lstStyle>
            <a:lvl1pPr marL="0" indent="0">
              <a:lnSpc>
                <a:spcPts val="1000"/>
              </a:lnSpc>
              <a:spcAft>
                <a:spcPts val="0"/>
              </a:spcAft>
              <a:buNone/>
              <a:tabLst>
                <a:tab pos="482600" algn="l"/>
              </a:tabLst>
              <a:defRPr b="1" cap="all" baseline="0">
                <a:solidFill>
                  <a:srgbClr val="82055F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Kolumnentitel oder </a:t>
            </a:r>
            <a:r>
              <a:rPr lang="de-DE" dirty="0" err="1"/>
              <a:t>Tophead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92824A2C-501E-47CA-AC03-6B81925E2A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7899" y="4706022"/>
            <a:ext cx="3997325" cy="314000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tabLst>
                <a:tab pos="88900" algn="l"/>
              </a:tabLst>
              <a:defRPr sz="600" b="0" cap="none" baseline="0">
                <a:solidFill>
                  <a:schemeClr val="bg2"/>
                </a:solidFill>
              </a:defRPr>
            </a:lvl1pPr>
            <a:lvl2pPr>
              <a:lnSpc>
                <a:spcPts val="1000"/>
              </a:lnSpc>
              <a:spcAft>
                <a:spcPts val="0"/>
              </a:spcAft>
              <a:defRPr/>
            </a:lvl2pPr>
            <a:lvl3pPr>
              <a:lnSpc>
                <a:spcPts val="1000"/>
              </a:lnSpc>
              <a:spcAft>
                <a:spcPts val="0"/>
              </a:spcAft>
              <a:defRPr/>
            </a:lvl3pPr>
            <a:lvl4pPr>
              <a:lnSpc>
                <a:spcPts val="1000"/>
              </a:lnSpc>
              <a:spcAft>
                <a:spcPts val="0"/>
              </a:spcAft>
              <a:defRPr/>
            </a:lvl4pPr>
            <a:lvl5pPr>
              <a:lnSpc>
                <a:spcPts val="1000"/>
              </a:lnSpc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Fußnote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4772EAD1-4E94-40C4-A136-9E8B46C8A4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96188" y="1769269"/>
            <a:ext cx="1189035" cy="2793205"/>
          </a:xfrm>
        </p:spPr>
        <p:txBody>
          <a:bodyPr/>
          <a:lstStyle>
            <a:lvl1pPr marL="87313" indent="-87313">
              <a:lnSpc>
                <a:spcPct val="110000"/>
              </a:lnSpc>
              <a:spcAft>
                <a:spcPts val="0"/>
              </a:spcAft>
              <a:defRPr sz="700"/>
            </a:lvl1pPr>
            <a:lvl2pPr marL="179388" indent="-92075">
              <a:lnSpc>
                <a:spcPct val="110000"/>
              </a:lnSpc>
              <a:spcAft>
                <a:spcPts val="0"/>
              </a:spcAft>
              <a:defRPr sz="700"/>
            </a:lvl2pPr>
            <a:lvl3pPr marL="266700" indent="-87313">
              <a:lnSpc>
                <a:spcPct val="110000"/>
              </a:lnSpc>
              <a:spcAft>
                <a:spcPts val="0"/>
              </a:spcAft>
              <a:defRPr sz="700"/>
            </a:lvl3pPr>
            <a:lvl4pPr marL="360363" indent="-93663">
              <a:lnSpc>
                <a:spcPct val="110000"/>
              </a:lnSpc>
              <a:spcAft>
                <a:spcPts val="0"/>
              </a:spcAft>
              <a:defRPr sz="700"/>
            </a:lvl4pPr>
            <a:lvl5pPr marL="447675" indent="-87313">
              <a:lnSpc>
                <a:spcPct val="110000"/>
              </a:lnSpc>
              <a:spcAft>
                <a:spcPts val="0"/>
              </a:spcAft>
              <a:defRPr sz="7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03340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6263" y="890588"/>
            <a:ext cx="8208961" cy="5429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264" y="1753182"/>
            <a:ext cx="6100762" cy="2809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99450" y="4706022"/>
            <a:ext cx="485774" cy="3140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lvl1pPr algn="l">
              <a:defRPr sz="600">
                <a:solidFill>
                  <a:srgbClr val="6C777C"/>
                </a:solidFill>
              </a:defRPr>
            </a:lvl1pPr>
          </a:lstStyle>
          <a:p>
            <a:fld id="{56E15C59-D1AF-47D7-BCBC-903EFD6091EF}" type="datetime1">
              <a:rPr lang="de-DE" smtClean="0"/>
              <a:t>08.06.2026</a:t>
            </a:fld>
            <a:endParaRPr lang="de-DE" dirty="0"/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0450" y="4706022"/>
            <a:ext cx="3511550" cy="314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600">
                <a:solidFill>
                  <a:srgbClr val="6C777C"/>
                </a:solidFill>
              </a:defRPr>
            </a:lvl1pPr>
          </a:lstStyle>
          <a:p>
            <a:r>
              <a:rPr lang="de-DE"/>
              <a:t>Goethe-Institut für [Präsentation]</a:t>
            </a:r>
            <a:endParaRPr lang="de-DE" dirty="0"/>
          </a:p>
        </p:txBody>
      </p:sp>
      <p:sp>
        <p:nvSpPr>
          <p:cNvPr id="6" name="Slide Number Placeholder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264" y="4706022"/>
            <a:ext cx="359332" cy="314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600">
                <a:solidFill>
                  <a:srgbClr val="6C777C"/>
                </a:solidFill>
              </a:defRPr>
            </a:lvl1pPr>
          </a:lstStyle>
          <a:p>
            <a:fld id="{44191405-CE64-455B-8CE4-BAEDB82C984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F069D7D7-7533-2440-B060-02DC4F519D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5029200"/>
            <a:ext cx="9144000" cy="1152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4000"/>
              </a:lnSpc>
            </a:pP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706794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89" r:id="rId2"/>
    <p:sldLayoutId id="2147483686" r:id="rId3"/>
    <p:sldLayoutId id="2147483690" r:id="rId4"/>
    <p:sldLayoutId id="2147483680" r:id="rId5"/>
    <p:sldLayoutId id="2147483679" r:id="rId6"/>
    <p:sldLayoutId id="2147483662" r:id="rId7"/>
    <p:sldLayoutId id="2147483668" r:id="rId8"/>
    <p:sldLayoutId id="2147483669" r:id="rId9"/>
    <p:sldLayoutId id="2147483670" r:id="rId10"/>
    <p:sldLayoutId id="2147483674" r:id="rId11"/>
    <p:sldLayoutId id="2147483675" r:id="rId12"/>
    <p:sldLayoutId id="2147483666" r:id="rId13"/>
    <p:sldLayoutId id="2147483676" r:id="rId14"/>
    <p:sldLayoutId id="2147483682" r:id="rId15"/>
    <p:sldLayoutId id="2147483684" r:id="rId16"/>
    <p:sldLayoutId id="2147483685" r:id="rId17"/>
    <p:sldLayoutId id="2147483667" r:id="rId18"/>
    <p:sldLayoutId id="2147483681" r:id="rId19"/>
    <p:sldLayoutId id="2147483688" r:id="rId20"/>
  </p:sldLayoutIdLst>
  <p:hf hdr="0" dt="0"/>
  <p:txStyles>
    <p:titleStyle>
      <a:lvl1pPr algn="l" defTabSz="685800" rtl="0" eaLnBrk="1" latinLnBrk="0" hangingPunct="1">
        <a:lnSpc>
          <a:spcPts val="2000"/>
        </a:lnSpc>
        <a:spcBef>
          <a:spcPct val="0"/>
        </a:spcBef>
        <a:buNone/>
        <a:defRPr sz="2000" b="1" kern="1200" cap="all" baseline="0">
          <a:solidFill>
            <a:srgbClr val="82055F"/>
          </a:solidFill>
          <a:latin typeface="+mj-lt"/>
          <a:ea typeface="+mj-ea"/>
          <a:cs typeface="+mj-cs"/>
        </a:defRPr>
      </a:lvl1pPr>
    </p:titleStyle>
    <p:bodyStyle>
      <a:lvl1pPr marL="233363" indent="-233363" algn="l" defTabSz="685800" rtl="0" eaLnBrk="1" latinLnBrk="0" hangingPunct="1">
        <a:lnSpc>
          <a:spcPct val="114000"/>
        </a:lnSpc>
        <a:spcBef>
          <a:spcPts val="0"/>
        </a:spcBef>
        <a:spcAft>
          <a:spcPts val="600"/>
        </a:spcAft>
        <a:buFont typeface="Wingdings" panose="05000000000000000000" pitchFamily="2" charset="2"/>
        <a:buChar char=""/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481013" indent="-238125" algn="l" defTabSz="685800" rtl="0" eaLnBrk="1" latinLnBrk="0" hangingPunct="1">
        <a:lnSpc>
          <a:spcPct val="114000"/>
        </a:lnSpc>
        <a:spcBef>
          <a:spcPts val="0"/>
        </a:spcBef>
        <a:spcAft>
          <a:spcPts val="600"/>
        </a:spcAft>
        <a:buSzPct val="95000"/>
        <a:buFont typeface="Wingdings 2" panose="05020102010507070707" pitchFamily="18" charset="2"/>
        <a:buChar char="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695325" indent="-219075" algn="l" defTabSz="685800" rtl="0" eaLnBrk="1" latinLnBrk="0" hangingPunct="1">
        <a:lnSpc>
          <a:spcPct val="114000"/>
        </a:lnSpc>
        <a:spcBef>
          <a:spcPts val="0"/>
        </a:spcBef>
        <a:spcAft>
          <a:spcPts val="600"/>
        </a:spcAft>
        <a:buSzPct val="95000"/>
        <a:buFont typeface="Wingdings 2" panose="05020102010507070707" pitchFamily="18" charset="2"/>
        <a:buChar char="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95350" indent="-200025" algn="l" defTabSz="685800" rtl="0" eaLnBrk="1" latinLnBrk="0" hangingPunct="1">
        <a:lnSpc>
          <a:spcPct val="114000"/>
        </a:lnSpc>
        <a:spcBef>
          <a:spcPts val="0"/>
        </a:spcBef>
        <a:spcAft>
          <a:spcPts val="600"/>
        </a:spcAft>
        <a:buSzPct val="95000"/>
        <a:buFont typeface="Wingdings 2" panose="05020102010507070707" pitchFamily="18" charset="2"/>
        <a:buChar char="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19188" indent="-223838" algn="l" defTabSz="685800" rtl="0" eaLnBrk="1" latinLnBrk="0" hangingPunct="1">
        <a:lnSpc>
          <a:spcPct val="114000"/>
        </a:lnSpc>
        <a:spcBef>
          <a:spcPts val="0"/>
        </a:spcBef>
        <a:spcAft>
          <a:spcPts val="600"/>
        </a:spcAft>
        <a:buSzPct val="95000"/>
        <a:buFont typeface="Wingdings 2" panose="05020102010507070707" pitchFamily="18" charset="2"/>
        <a:buChar char="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61" userDrawn="1">
          <p15:clr>
            <a:srgbClr val="F26B43"/>
          </p15:clr>
        </p15:guide>
        <p15:guide id="2" orient="horz" pos="225" userDrawn="1">
          <p15:clr>
            <a:srgbClr val="F26B43"/>
          </p15:clr>
        </p15:guide>
        <p15:guide id="3" orient="horz" pos="2874" userDrawn="1">
          <p15:clr>
            <a:srgbClr val="F26B43"/>
          </p15:clr>
        </p15:guide>
        <p15:guide id="5" orient="horz" pos="1128" userDrawn="1">
          <p15:clr>
            <a:srgbClr val="F26B43"/>
          </p15:clr>
        </p15:guide>
        <p15:guide id="6" pos="2880" userDrawn="1">
          <p15:clr>
            <a:srgbClr val="F26B43"/>
          </p15:clr>
        </p15:guide>
        <p15:guide id="7" pos="3016" userDrawn="1">
          <p15:clr>
            <a:srgbClr val="F26B43"/>
          </p15:clr>
        </p15:guide>
        <p15:guide id="8" pos="363" userDrawn="1">
          <p15:clr>
            <a:srgbClr val="F26B43"/>
          </p15:clr>
        </p15:guide>
        <p15:guide id="10" pos="5534" userDrawn="1">
          <p15:clr>
            <a:srgbClr val="F26B43"/>
          </p15:clr>
        </p15:guide>
        <p15:guide id="11" pos="3322" userDrawn="1">
          <p15:clr>
            <a:srgbClr val="F26B43"/>
          </p15:clr>
        </p15:guide>
        <p15:guide id="12" pos="3459" userDrawn="1">
          <p15:clr>
            <a:srgbClr val="F26B43"/>
          </p15:clr>
        </p15:guide>
        <p15:guide id="13" pos="3765" userDrawn="1">
          <p15:clr>
            <a:srgbClr val="F26B43"/>
          </p15:clr>
        </p15:guide>
        <p15:guide id="14" pos="3901" userDrawn="1">
          <p15:clr>
            <a:srgbClr val="F26B43"/>
          </p15:clr>
        </p15:guide>
        <p15:guide id="15" pos="4206" userDrawn="1">
          <p15:clr>
            <a:srgbClr val="F26B43"/>
          </p15:clr>
        </p15:guide>
        <p15:guide id="16" pos="4342" userDrawn="1">
          <p15:clr>
            <a:srgbClr val="F26B43"/>
          </p15:clr>
        </p15:guide>
        <p15:guide id="17" pos="4649" userDrawn="1">
          <p15:clr>
            <a:srgbClr val="F26B43"/>
          </p15:clr>
        </p15:guide>
        <p15:guide id="18" pos="4785" userDrawn="1">
          <p15:clr>
            <a:srgbClr val="F26B43"/>
          </p15:clr>
        </p15:guide>
        <p15:guide id="19" pos="5092" userDrawn="1">
          <p15:clr>
            <a:srgbClr val="F26B43"/>
          </p15:clr>
        </p15:guide>
        <p15:guide id="20" pos="5228" userDrawn="1">
          <p15:clr>
            <a:srgbClr val="F26B43"/>
          </p15:clr>
        </p15:guide>
        <p15:guide id="21" pos="2574" userDrawn="1">
          <p15:clr>
            <a:srgbClr val="F26B43"/>
          </p15:clr>
        </p15:guide>
        <p15:guide id="22" pos="2438" userDrawn="1">
          <p15:clr>
            <a:srgbClr val="F26B43"/>
          </p15:clr>
        </p15:guide>
        <p15:guide id="23" pos="2132" userDrawn="1">
          <p15:clr>
            <a:srgbClr val="F26B43"/>
          </p15:clr>
        </p15:guide>
        <p15:guide id="24" pos="1995" userDrawn="1">
          <p15:clr>
            <a:srgbClr val="F26B43"/>
          </p15:clr>
        </p15:guide>
        <p15:guide id="25" pos="1689" userDrawn="1">
          <p15:clr>
            <a:srgbClr val="F26B43"/>
          </p15:clr>
        </p15:guide>
        <p15:guide id="26" pos="1554" userDrawn="1">
          <p15:clr>
            <a:srgbClr val="F26B43"/>
          </p15:clr>
        </p15:guide>
        <p15:guide id="27" pos="1247" userDrawn="1">
          <p15:clr>
            <a:srgbClr val="F26B43"/>
          </p15:clr>
        </p15:guide>
        <p15:guide id="28" pos="1111" userDrawn="1">
          <p15:clr>
            <a:srgbClr val="F26B43"/>
          </p15:clr>
        </p15:guide>
        <p15:guide id="29" pos="804" userDrawn="1">
          <p15:clr>
            <a:srgbClr val="F26B43"/>
          </p15:clr>
        </p15:guide>
        <p15:guide id="30" pos="6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hurraki.de/wiki/INAS-Fu%C3%9Fballweltmeisterschaft_201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vgsilh.com/de/image/2822768.html" TargetMode="External"/><Relationship Id="rId2" Type="http://schemas.openxmlformats.org/officeDocument/2006/relationships/image" Target="../media/image13.sv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de/fu%C3%9Fball-sport-icon-logo-design-1151288/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de/fu%C3%9Fball-weltmeisterschaft-wm-2018-3374668/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lm-rezensionen.de/2015/03/fussball-grosses-spiel-mit-kleinen-helden/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de/photo/757695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de/photos/fu%C3%9Fball-spiel-sport-spielen-1244658/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nio.com/de/sport-de/fusball/fussball-feld-sport-stadion-fussball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de/photo/631799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nio.com/de/sport-de/fusball/fussball-feld-sport-stadion-fussball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https://svgsilh.com/de/image/310091.html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pixnio.com/da/sport/fodbold/hjorne-fodbold-field-konkurrence-spil-graes-stadion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pixabay.com/en/soccer-ball-kick-kid-child-game-1032620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pixnio.com/es/deporte/futbol/futbol-atleta-fuerza-competencia-deporte-hombre-futbol-ejercicio-fitness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www.fundeu.es/recomendacion/futbol-tilde-acento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pxhere.com/es/photo/1179934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de-de/foto/blau-orange-schwarz-grun-weiss-adidas-fussball-auf-grunem-feld-47354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de/photo/675635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nio.com/de/media/fusball-football-spieler-fusball-madchen-lehnen-sie-sich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nio.com/de/media/fusball-leder-sport-fusball-spiel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nio.com/de/sport-de/fusball/fussball-feld-sport-stadion-fussball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de/photo/564515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de/photo/608301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platzhalter 15">
            <a:extLst>
              <a:ext uri="{FF2B5EF4-FFF2-40B4-BE49-F238E27FC236}">
                <a16:creationId xmlns:a16="http://schemas.microsoft.com/office/drawing/2014/main" id="{44679630-3969-5144-509E-67420FCA512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solidFill>
            <a:prstClr val="white">
              <a:lumMod val="95000"/>
            </a:prstClr>
          </a:solidFill>
        </p:spPr>
      </p:pic>
      <p:sp>
        <p:nvSpPr>
          <p:cNvPr id="3" name="Textplatzhalter 2" descr="Logo Goethe Institut">
            <a:extLst>
              <a:ext uri="{FF2B5EF4-FFF2-40B4-BE49-F238E27FC236}">
                <a16:creationId xmlns:a16="http://schemas.microsoft.com/office/drawing/2014/main" id="{37BA6AAF-E768-A771-E4A9-90B6EA5778D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643A2A8D-291B-454F-17BD-4B71C4B400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263" y="4390935"/>
            <a:ext cx="2962349" cy="230888"/>
          </a:xfrm>
        </p:spPr>
        <p:txBody>
          <a:bodyPr/>
          <a:lstStyle/>
          <a:p>
            <a:r>
              <a:rPr lang="de-DE" dirty="0"/>
              <a:t>Deutschstunde. Das Portal für DaF-Lehrkräfte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AB2ECE-34AB-C954-5017-0518D08B422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76267" y="289185"/>
            <a:ext cx="1375377" cy="229734"/>
          </a:xfrm>
        </p:spPr>
        <p:txBody>
          <a:bodyPr/>
          <a:lstStyle/>
          <a:p>
            <a:r>
              <a:rPr lang="de-DE" dirty="0"/>
              <a:t>Fußball-WM 2026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84781E1A-0439-84F8-456D-0793F24B8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2931790"/>
            <a:ext cx="6876056" cy="1402399"/>
          </a:xfrm>
        </p:spPr>
        <p:txBody>
          <a:bodyPr/>
          <a:lstStyle/>
          <a:p>
            <a:r>
              <a:rPr lang="de-DE" dirty="0"/>
              <a:t> 5-Minuten-Energizer zur Fußball-WM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81302721-5E5E-319F-932B-C8617C0F4A55}"/>
              </a:ext>
            </a:extLst>
          </p:cNvPr>
          <p:cNvSpPr txBox="1"/>
          <p:nvPr/>
        </p:nvSpPr>
        <p:spPr>
          <a:xfrm>
            <a:off x="6503356" y="4952966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/>
              <a:t>© GettyImages-1289075855</a:t>
            </a:r>
          </a:p>
        </p:txBody>
      </p:sp>
    </p:spTree>
    <p:extLst>
      <p:ext uri="{BB962C8B-B14F-4D97-AF65-F5344CB8AC3E}">
        <p14:creationId xmlns:p14="http://schemas.microsoft.com/office/powerpoint/2010/main" val="3689358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905D4-B832-87CC-F54A-7487C731F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D9C0CD01-FED1-BFAD-24D7-17880396F5A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504" r="20504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FA7A0C7A-0949-21FA-7AC4-1A878BE6B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Meine perfekte Fußballmannschaft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91CD6EF-23AB-5800-7BFC-CF7416B660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A2 – B1</a:t>
            </a:r>
          </a:p>
          <a:p>
            <a:pPr marL="0" indent="0">
              <a:buNone/>
            </a:pPr>
            <a:r>
              <a:rPr lang="de-DE" dirty="0"/>
              <a:t>Die LK schreibt an die Tafel:</a:t>
            </a:r>
          </a:p>
          <a:p>
            <a:pPr marL="0" indent="0">
              <a:buNone/>
            </a:pPr>
            <a:r>
              <a:rPr lang="de-DE" b="1" dirty="0"/>
              <a:t>Wie sieht deine perfekte Fußballmannschaft aus?</a:t>
            </a:r>
          </a:p>
          <a:p>
            <a:pPr marL="0" indent="0">
              <a:buNone/>
            </a:pPr>
            <a:r>
              <a:rPr lang="de-DE" dirty="0"/>
              <a:t>Die L haben nun etwa 5 Minuten Zeit, um ihre perfekte Mannschaft aufzustellen. </a:t>
            </a:r>
          </a:p>
          <a:p>
            <a:pPr marL="0" indent="0">
              <a:buNone/>
            </a:pPr>
            <a:r>
              <a:rPr lang="de-DE" dirty="0"/>
              <a:t>Die L sollen auch sagen, warum diese/r Spieler/in </a:t>
            </a:r>
            <a:r>
              <a:rPr lang="de-DE" dirty="0" err="1"/>
              <a:t>in</a:t>
            </a:r>
            <a:r>
              <a:rPr lang="de-DE" dirty="0"/>
              <a:t> der Mannschaft ist. </a:t>
            </a:r>
          </a:p>
          <a:p>
            <a:pPr marL="0" indent="0">
              <a:buNone/>
            </a:pPr>
            <a:r>
              <a:rPr lang="de-DE" dirty="0"/>
              <a:t>Vor der Aufgabe könnten im P Spielerpositionen und passende Adjektive gesammelt werden. </a:t>
            </a:r>
          </a:p>
          <a:p>
            <a:pPr marL="0" indent="0">
              <a:buNone/>
            </a:pPr>
            <a:r>
              <a:rPr lang="de-DE" dirty="0"/>
              <a:t>Dieser Energizer kann auch in PA oder GA durchgeführt werden.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3E87324-7788-0345-EDB6-F90AC8337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10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6FB809B-CEAB-0EB6-7ED9-1EA1A8B693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3F768D5F-D976-8E0F-450F-EE582B3B525A}"/>
              </a:ext>
            </a:extLst>
          </p:cNvPr>
          <p:cNvSpPr txBox="1"/>
          <p:nvPr/>
        </p:nvSpPr>
        <p:spPr>
          <a:xfrm>
            <a:off x="8316416" y="4910569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hurraki.de</a:t>
            </a:r>
          </a:p>
        </p:txBody>
      </p:sp>
    </p:spTree>
    <p:extLst>
      <p:ext uri="{BB962C8B-B14F-4D97-AF65-F5344CB8AC3E}">
        <p14:creationId xmlns:p14="http://schemas.microsoft.com/office/powerpoint/2010/main" val="2642827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3C150-8416-ADC5-2D2E-57468255E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65A66D75-4346-8C99-0B03-68008069750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4690" r="14690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58C039C0-8D31-66B1-B720-6823C3CC3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Finde den Fehler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9DB98B7-ABD9-BBE8-2507-E0820A6D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A2 – B1</a:t>
            </a:r>
          </a:p>
          <a:p>
            <a:pPr marL="0" indent="0">
              <a:buNone/>
            </a:pPr>
            <a:r>
              <a:rPr lang="de-DE" dirty="0"/>
              <a:t>Die LK schreibt einen oder mehrere falsche Sätze an die Tafel.</a:t>
            </a:r>
          </a:p>
          <a:p>
            <a:pPr marL="0" indent="0">
              <a:buNone/>
            </a:pPr>
            <a:r>
              <a:rPr lang="de-DE" dirty="0"/>
              <a:t>Die L versuchen dann, den Fehler zu finden und berichtigen ihn. </a:t>
            </a:r>
          </a:p>
          <a:p>
            <a:pPr marL="0" indent="0">
              <a:buNone/>
            </a:pPr>
            <a:r>
              <a:rPr lang="de-DE" dirty="0"/>
              <a:t>Dann macht die LK mit dem nächsten Satz weiter.</a:t>
            </a:r>
          </a:p>
          <a:p>
            <a:pPr marL="0" indent="0">
              <a:buNone/>
            </a:pPr>
            <a:r>
              <a:rPr lang="de-DE" dirty="0"/>
              <a:t>Die Klasse kann in Gruppen geteilt werden und dann könnten die Gruppen gegeneinander spielen. Gewonnen hat die Gruppe, die am Ende die meisten Fehler gefunden und korrigiert hat. </a:t>
            </a:r>
          </a:p>
          <a:p>
            <a:pPr marL="0" indent="0">
              <a:buNone/>
            </a:pPr>
            <a:r>
              <a:rPr lang="de-DE" u="sng" dirty="0"/>
              <a:t>Beispiele für falsche Sätze sind</a:t>
            </a:r>
          </a:p>
          <a:p>
            <a:pPr>
              <a:buFontTx/>
              <a:buChar char="-"/>
            </a:pPr>
            <a:r>
              <a:rPr lang="de-DE" dirty="0"/>
              <a:t>Der Schiedsrichter zeig</a:t>
            </a:r>
            <a:r>
              <a:rPr lang="de-DE" b="1" u="sng" dirty="0"/>
              <a:t>en</a:t>
            </a:r>
            <a:r>
              <a:rPr lang="de-DE" dirty="0"/>
              <a:t> die rote Karte.</a:t>
            </a:r>
          </a:p>
          <a:p>
            <a:pPr>
              <a:buFontTx/>
              <a:buChar char="-"/>
            </a:pPr>
            <a:r>
              <a:rPr lang="de-DE" dirty="0"/>
              <a:t>Die Stürmerin schießt </a:t>
            </a:r>
            <a:r>
              <a:rPr lang="de-DE" b="1" u="sng" dirty="0"/>
              <a:t>die</a:t>
            </a:r>
            <a:r>
              <a:rPr lang="de-DE" dirty="0"/>
              <a:t> Ball ins Tor.</a:t>
            </a:r>
          </a:p>
          <a:p>
            <a:pPr>
              <a:buFontTx/>
              <a:buChar char="-"/>
            </a:pPr>
            <a:r>
              <a:rPr lang="de-DE" b="1" u="sng" dirty="0"/>
              <a:t>Der Torfrau </a:t>
            </a:r>
            <a:r>
              <a:rPr lang="de-DE" dirty="0"/>
              <a:t>hält </a:t>
            </a:r>
            <a:r>
              <a:rPr lang="de-DE" b="1" u="sng" dirty="0"/>
              <a:t>die</a:t>
            </a:r>
            <a:r>
              <a:rPr lang="de-DE" dirty="0"/>
              <a:t> Elfmeter.</a:t>
            </a:r>
          </a:p>
          <a:p>
            <a:pPr>
              <a:buFontTx/>
              <a:buChar char="-"/>
            </a:pPr>
            <a:r>
              <a:rPr lang="de-DE" dirty="0"/>
              <a:t>…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0CF0C7-2FC3-3B02-3933-BEB019A74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11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92CB54D-8AD8-F181-5451-CD18D705B6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8740170-A7DF-E4A7-1C05-F62EA2EFD9BD}"/>
              </a:ext>
            </a:extLst>
          </p:cNvPr>
          <p:cNvSpPr txBox="1"/>
          <p:nvPr/>
        </p:nvSpPr>
        <p:spPr>
          <a:xfrm>
            <a:off x="7956376" y="492459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/>
              <a:t>© www.svgsilh.com</a:t>
            </a:r>
          </a:p>
        </p:txBody>
      </p:sp>
    </p:spTree>
    <p:extLst>
      <p:ext uri="{BB962C8B-B14F-4D97-AF65-F5344CB8AC3E}">
        <p14:creationId xmlns:p14="http://schemas.microsoft.com/office/powerpoint/2010/main" val="2028754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8642D-FF3D-1155-1368-BFC36476A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10">
            <a:extLst>
              <a:ext uri="{FF2B5EF4-FFF2-40B4-BE49-F238E27FC236}">
                <a16:creationId xmlns:a16="http://schemas.microsoft.com/office/drawing/2014/main" id="{E77FCBBF-22A5-1FDC-0783-B89D4F75CE6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9356" r="9356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393E7F84-0D10-4CEA-373E-5F3E5212F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 err="1">
                <a:solidFill>
                  <a:srgbClr val="374105"/>
                </a:solidFill>
              </a:rPr>
              <a:t>emoji</a:t>
            </a:r>
            <a:r>
              <a:rPr lang="de-DE" sz="1400" dirty="0">
                <a:solidFill>
                  <a:srgbClr val="374105"/>
                </a:solidFill>
              </a:rPr>
              <a:t>-Spiel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721E990-A93D-6992-D32E-530A51E31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429508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A2</a:t>
            </a:r>
          </a:p>
          <a:p>
            <a:pPr marL="0" indent="0">
              <a:buNone/>
            </a:pPr>
            <a:r>
              <a:rPr lang="de-DE" dirty="0"/>
              <a:t>Die zeigt an der Tafel Emoji-Kombinationen und die L versuchen daraus, sinnvolle Sätze zu bilden.</a:t>
            </a:r>
          </a:p>
          <a:p>
            <a:pPr marL="0" indent="0">
              <a:buNone/>
            </a:pPr>
            <a:r>
              <a:rPr lang="de-DE" dirty="0"/>
              <a:t>Nach ein paar Beispielen, zeigen die L dem P Emoji-Kombinationen und lassen sie raten. </a:t>
            </a:r>
          </a:p>
          <a:p>
            <a:pPr marL="0" indent="0">
              <a:buNone/>
            </a:pPr>
            <a:r>
              <a:rPr lang="de-DE" dirty="0"/>
              <a:t>Das Spiel kann im P oder in PA und GA gespielt werden.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u="sng" dirty="0"/>
              <a:t>Beispiele für falsche Sätze sind</a:t>
            </a:r>
          </a:p>
          <a:p>
            <a:pPr marL="0" indent="0">
              <a:buNone/>
            </a:pPr>
            <a:r>
              <a:rPr lang="de-DE" dirty="0"/>
              <a:t>⚽😄 → „Er schießt ein Tor und ist glücklich.“</a:t>
            </a:r>
          </a:p>
          <a:p>
            <a:pPr marL="0" indent="0">
              <a:buNone/>
            </a:pPr>
            <a:r>
              <a:rPr lang="de-DE" dirty="0"/>
              <a:t>😢❌ → „Das Team verliert.“</a:t>
            </a:r>
          </a:p>
          <a:p>
            <a:pPr marL="0" indent="0">
              <a:buNone/>
            </a:pPr>
            <a:r>
              <a:rPr lang="de-DE" dirty="0"/>
              <a:t>⚽🥅 → „Der Ball geht ins Tor.“</a:t>
            </a:r>
          </a:p>
          <a:p>
            <a:pPr marL="0" indent="0">
              <a:buNone/>
            </a:pPr>
            <a:r>
              <a:rPr lang="de-DE" dirty="0"/>
              <a:t>🏃‍♂️⚽ → „Er läuft mit dem Ball.“</a:t>
            </a:r>
          </a:p>
          <a:p>
            <a:pPr marL="0" indent="0">
              <a:buNone/>
            </a:pPr>
            <a:r>
              <a:rPr lang="de-DE" dirty="0"/>
              <a:t>⚽😱 → „Das war ein überraschendes Tor!“</a:t>
            </a:r>
          </a:p>
          <a:p>
            <a:pPr marL="0" indent="0">
              <a:buNone/>
            </a:pPr>
            <a:r>
              <a:rPr lang="de-DE" dirty="0"/>
              <a:t>….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6EFC6C8-FC18-588C-A40A-0DD6BC5CA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12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7B6134A-B320-7996-A9F8-2D69E0E0AB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D29E63A1-1860-A127-DB93-C4617EE29924}"/>
              </a:ext>
            </a:extLst>
          </p:cNvPr>
          <p:cNvSpPr txBox="1"/>
          <p:nvPr/>
        </p:nvSpPr>
        <p:spPr>
          <a:xfrm>
            <a:off x="8316416" y="4863022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/>
              <a:t>© </a:t>
            </a:r>
            <a:r>
              <a:rPr lang="de-DE" sz="800" dirty="0" err="1"/>
              <a:t>pixabay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1426306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4BD07-31A7-2B38-7239-5DF7194B4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68CCFA68-73AE-148F-650E-53A25AC7535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211" r="20211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14C294D0-0D19-B6CF-1BAB-142C33C37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zahlenblitz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1B64086-BA3B-B72D-CBA0-776CDAECF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A2</a:t>
            </a:r>
          </a:p>
          <a:p>
            <a:pPr marL="0" indent="0">
              <a:buNone/>
            </a:pPr>
            <a:r>
              <a:rPr lang="de-DE" dirty="0"/>
              <a:t>Die LK sagt eine Zahl und die L verbinden sie mit Fußball.</a:t>
            </a:r>
          </a:p>
          <a:p>
            <a:pPr marL="0" indent="0">
              <a:buNone/>
            </a:pPr>
            <a:r>
              <a:rPr lang="de-DE" dirty="0"/>
              <a:t>Die L geben die Antwort möglichst in einem ganzen Satz.</a:t>
            </a:r>
          </a:p>
          <a:p>
            <a:pPr marL="0" indent="0">
              <a:buNone/>
            </a:pPr>
            <a:r>
              <a:rPr lang="de-DE" dirty="0"/>
              <a:t>Nach einigen Runden gibt ein/e L dem P eine Zahl vor.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u="sng" dirty="0"/>
              <a:t>Beispiele für Fußball-Zahlen</a:t>
            </a:r>
          </a:p>
          <a:p>
            <a:pPr marL="0" indent="0">
              <a:buNone/>
            </a:pPr>
            <a:r>
              <a:rPr lang="de-DE" dirty="0"/>
              <a:t>- Eine Fußballmannschaft hat </a:t>
            </a:r>
            <a:r>
              <a:rPr lang="de-DE" b="1" dirty="0"/>
              <a:t>11 </a:t>
            </a:r>
            <a:r>
              <a:rPr lang="de-DE" dirty="0"/>
              <a:t>Spieler/innen.</a:t>
            </a:r>
          </a:p>
          <a:p>
            <a:pPr marL="0" indent="0">
              <a:buNone/>
            </a:pPr>
            <a:r>
              <a:rPr lang="de-DE" dirty="0"/>
              <a:t>- Ein Fußballspiel ohne Pause und Verlängerung dauert </a:t>
            </a:r>
            <a:r>
              <a:rPr lang="de-DE" b="1" dirty="0"/>
              <a:t>90</a:t>
            </a:r>
            <a:r>
              <a:rPr lang="de-DE" dirty="0"/>
              <a:t> Minuten.</a:t>
            </a:r>
          </a:p>
          <a:p>
            <a:pPr marL="0" indent="0">
              <a:buNone/>
            </a:pPr>
            <a:r>
              <a:rPr lang="de-DE" dirty="0"/>
              <a:t>- </a:t>
            </a:r>
            <a:r>
              <a:rPr lang="de-DE" b="1" dirty="0"/>
              <a:t>1954</a:t>
            </a:r>
            <a:r>
              <a:rPr lang="de-DE" dirty="0"/>
              <a:t> wurde Deutschland zum ersten Mal Fußball-Weltmeister.</a:t>
            </a:r>
          </a:p>
          <a:p>
            <a:pPr marL="0" indent="0">
              <a:buNone/>
            </a:pPr>
            <a:r>
              <a:rPr lang="de-DE" dirty="0"/>
              <a:t>- Der Strafraum ist </a:t>
            </a:r>
            <a:r>
              <a:rPr lang="de-DE" b="1" dirty="0"/>
              <a:t>16,5 m</a:t>
            </a:r>
            <a:r>
              <a:rPr lang="de-DE" dirty="0"/>
              <a:t> vom Tor entfernt.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67B98BB-0A12-5893-C77E-686F47406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13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5FBB6E5-8561-ED2E-828A-C099CB9C97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DB9996D1-986A-D3B7-92FF-A4972394A9C9}"/>
              </a:ext>
            </a:extLst>
          </p:cNvPr>
          <p:cNvSpPr txBox="1"/>
          <p:nvPr/>
        </p:nvSpPr>
        <p:spPr>
          <a:xfrm>
            <a:off x="8316416" y="4863022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pixabay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434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58491-24EC-DC40-A472-E5C49BCF46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EA3991CE-AFD5-9EFB-08C9-BEF884D3297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1988" r="21988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C631AFC2-5AA8-F2CC-6737-C8D5346CD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1 Frage, viele Antworten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26F644B-E25E-E23A-F123-48DA09B73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B1</a:t>
            </a:r>
          </a:p>
          <a:p>
            <a:pPr marL="0" indent="0">
              <a:buNone/>
            </a:pPr>
            <a:r>
              <a:rPr lang="de-DE" dirty="0"/>
              <a:t>Die LK stellt den L eine Frage und sie geben möglichst viele Antworten darauf. </a:t>
            </a:r>
          </a:p>
          <a:p>
            <a:pPr marL="0" indent="0">
              <a:buNone/>
            </a:pPr>
            <a:r>
              <a:rPr lang="de-DE" dirty="0"/>
              <a:t>Die Klasse kann auch in zwei oder mehrere Gruppen geteilt werden und dann notieren die L möglichst viele Antworten.</a:t>
            </a:r>
          </a:p>
          <a:p>
            <a:pPr marL="0" indent="0">
              <a:buNone/>
            </a:pPr>
            <a:r>
              <a:rPr lang="de-DE" dirty="0"/>
              <a:t>Dafür könnte man 1 Minute Zeit vorgeben.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u="sng" dirty="0"/>
              <a:t>Beispiele für Fragen</a:t>
            </a:r>
          </a:p>
          <a:p>
            <a:pPr>
              <a:buFontTx/>
              <a:buChar char="-"/>
            </a:pPr>
            <a:r>
              <a:rPr lang="de-DE" dirty="0"/>
              <a:t>Was braucht man für ein Fußballspiel?</a:t>
            </a:r>
          </a:p>
          <a:p>
            <a:pPr>
              <a:buFontTx/>
              <a:buChar char="-"/>
            </a:pPr>
            <a:r>
              <a:rPr lang="de-DE" dirty="0"/>
              <a:t>Wer oder was gehört alles zu einer Fußballmannschaft?</a:t>
            </a:r>
          </a:p>
          <a:p>
            <a:pPr>
              <a:buFontTx/>
              <a:buChar char="-"/>
            </a:pPr>
            <a:r>
              <a:rPr lang="de-DE" dirty="0"/>
              <a:t>Welche Sportarten außer Fußball kennst du noch?</a:t>
            </a:r>
          </a:p>
          <a:p>
            <a:pPr>
              <a:buFontTx/>
              <a:buChar char="-"/>
            </a:pPr>
            <a:r>
              <a:rPr lang="de-DE" dirty="0"/>
              <a:t>…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FBF3D7-F3F3-9010-B658-0693CB5BF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14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DE38622-3F9B-E279-26F2-E909965E8E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CEF426C-5A7F-5C64-4CE8-1EED674AF786}"/>
              </a:ext>
            </a:extLst>
          </p:cNvPr>
          <p:cNvSpPr txBox="1"/>
          <p:nvPr/>
        </p:nvSpPr>
        <p:spPr>
          <a:xfrm>
            <a:off x="7618772" y="4931615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www.film-rezension.de</a:t>
            </a:r>
          </a:p>
        </p:txBody>
      </p:sp>
    </p:spTree>
    <p:extLst>
      <p:ext uri="{BB962C8B-B14F-4D97-AF65-F5344CB8AC3E}">
        <p14:creationId xmlns:p14="http://schemas.microsoft.com/office/powerpoint/2010/main" val="3055809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1DBCD-5937-3740-D880-4490771A9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8F4A1FD4-95FC-519B-A008-71BD40D3860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4849" r="14849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39F8380-7AB7-D950-6C5E-74E3B4DA6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Superlativ-Blitz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2F418F4-FFAE-2440-7D93-277D256DB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A2 – B1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Ggf. wiederholt die LK die Bildung der Superlative im P. </a:t>
            </a:r>
          </a:p>
          <a:p>
            <a:pPr marL="0" indent="0">
              <a:buNone/>
            </a:pPr>
            <a:r>
              <a:rPr lang="de-DE" dirty="0"/>
              <a:t>Dann lässt die LK die L kurze Sätze mit Superlativen bilden.</a:t>
            </a:r>
          </a:p>
          <a:p>
            <a:pPr marL="0" indent="0">
              <a:buNone/>
            </a:pPr>
            <a:r>
              <a:rPr lang="de-DE" dirty="0"/>
              <a:t>Ggf. kann die LK auch unterstützen, indem sie Fragen stellt, wie z.B. Wer ist der beste Spieler? Was ist das beste Tor? …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0249768-4A0A-2970-C01A-B0E36AA9E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15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6376D9C-102A-1BB0-8D61-417341E8F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F3ADB1F2-A5F5-BFB4-723E-2E007E03BDB1}"/>
              </a:ext>
            </a:extLst>
          </p:cNvPr>
          <p:cNvSpPr txBox="1"/>
          <p:nvPr/>
        </p:nvSpPr>
        <p:spPr>
          <a:xfrm>
            <a:off x="8388424" y="492459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pxhere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5245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20851-244A-08CE-C347-8C4057B3A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78767705-C2C0-6F98-4CA3-EB56C83F056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4360" r="14360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A383CD0B-9D3B-2837-80A5-3AC6165CA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Auf der Linie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7A749E4-19E1-F987-3EA6-D0833E769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B1</a:t>
            </a:r>
          </a:p>
          <a:p>
            <a:pPr marL="0" indent="0">
              <a:buNone/>
            </a:pPr>
            <a:r>
              <a:rPr lang="de-DE" dirty="0"/>
              <a:t>Die LK bereitet Kärtchen mit Fußball-Vokabeln vor. </a:t>
            </a:r>
          </a:p>
          <a:p>
            <a:pPr marL="0" indent="0">
              <a:buNone/>
            </a:pPr>
            <a:r>
              <a:rPr lang="de-DE" dirty="0"/>
              <a:t>Dann wird auf den Schulhof oder auf den Boden im Klassenraum eine Linie gezeichnet. </a:t>
            </a:r>
          </a:p>
          <a:p>
            <a:pPr marL="0" indent="0">
              <a:buNone/>
            </a:pPr>
            <a:r>
              <a:rPr lang="de-DE" dirty="0"/>
              <a:t>Alle L stellen sich nebeneinander auf die Linie. </a:t>
            </a:r>
          </a:p>
          <a:p>
            <a:pPr marL="0" indent="0">
              <a:buNone/>
            </a:pPr>
            <a:r>
              <a:rPr lang="de-DE" dirty="0"/>
              <a:t>Nun teilt die L die Fußballkärtchen aus und die L sollen sich auf der Linie alphabetisch ordnen, </a:t>
            </a:r>
            <a:r>
              <a:rPr lang="de-DE" b="1" u="sng" dirty="0"/>
              <a:t>ohne</a:t>
            </a:r>
            <a:r>
              <a:rPr lang="de-DE" dirty="0"/>
              <a:t> dabei von der Linie zu treten.</a:t>
            </a:r>
          </a:p>
          <a:p>
            <a:pPr marL="0" indent="0">
              <a:buNone/>
            </a:pPr>
            <a:r>
              <a:rPr lang="de-DE" dirty="0"/>
              <a:t>Das Spiel kann in mehreren Gruppen gegeneinander gespielt werden.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u="sng" dirty="0"/>
              <a:t>Beispiele für Fußballvokabeln</a:t>
            </a:r>
          </a:p>
          <a:p>
            <a:pPr>
              <a:buFontTx/>
              <a:buChar char="-"/>
            </a:pPr>
            <a:r>
              <a:rPr lang="de-DE" dirty="0"/>
              <a:t>Tor, Ball, Mannschaft, Jubel, Pfeife, …</a:t>
            </a:r>
          </a:p>
          <a:p>
            <a:pPr>
              <a:buFontTx/>
              <a:buChar char="-"/>
            </a:pPr>
            <a:r>
              <a:rPr lang="de-DE" dirty="0"/>
              <a:t>schießen, treffen, verteidigen</a:t>
            </a:r>
          </a:p>
          <a:p>
            <a:pPr>
              <a:buFontTx/>
              <a:buChar char="-"/>
            </a:pPr>
            <a:r>
              <a:rPr lang="de-DE" dirty="0"/>
              <a:t>Elfmeterschießen, Stadionhymne, Strafstoß, …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ACD3B21-DB2B-F920-A1C6-6C70EDC24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16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F14D98-453B-77A5-E414-97E8355E05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BEDD71B-70BE-E68E-5FE8-6FCA70579DFB}"/>
              </a:ext>
            </a:extLst>
          </p:cNvPr>
          <p:cNvSpPr txBox="1"/>
          <p:nvPr/>
        </p:nvSpPr>
        <p:spPr>
          <a:xfrm>
            <a:off x="8388424" y="492459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pixabay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3419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D7E51-52B0-C491-8BBC-93FCB3962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3B691AB9-64A8-0F07-1EA3-A973365897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6776" r="16776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57441D5E-8A76-F196-BED9-E66A4D4FA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Fußball-Bingo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166897C-E285-3BB9-4C16-C057AA092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B1</a:t>
            </a:r>
          </a:p>
          <a:p>
            <a:pPr marL="0" indent="0">
              <a:buNone/>
            </a:pPr>
            <a:r>
              <a:rPr lang="de-DE" dirty="0"/>
              <a:t>Im Kurs wird Wortschatz zum Thema Fußball gesammelt. Zur besseren Visualisierung wird er an der Tafel oder einem Lernposter festgehalten. </a:t>
            </a:r>
          </a:p>
          <a:p>
            <a:pPr marL="0" indent="0">
              <a:buNone/>
            </a:pPr>
            <a:r>
              <a:rPr lang="de-DE" dirty="0"/>
              <a:t>Dann zeichnen die L ein </a:t>
            </a:r>
            <a:r>
              <a:rPr lang="de-DE" dirty="0" err="1"/>
              <a:t>Bingofeld</a:t>
            </a:r>
            <a:r>
              <a:rPr lang="de-DE" dirty="0"/>
              <a:t> und tragen aus den gesammelten Vokabeln welche in ihr Feld ein.</a:t>
            </a:r>
          </a:p>
          <a:p>
            <a:pPr marL="0" indent="0">
              <a:buNone/>
            </a:pPr>
            <a:r>
              <a:rPr lang="de-DE" dirty="0"/>
              <a:t>Dann beginnt die LK aus den gesammelten Vokabeln immer eine laut anzusagen.</a:t>
            </a:r>
          </a:p>
          <a:p>
            <a:pPr marL="0" indent="0">
              <a:buNone/>
            </a:pPr>
            <a:r>
              <a:rPr lang="de-DE" dirty="0"/>
              <a:t>Die L schauen auf ihr </a:t>
            </a:r>
            <a:r>
              <a:rPr lang="de-DE" dirty="0" err="1"/>
              <a:t>Bingofeld</a:t>
            </a:r>
            <a:r>
              <a:rPr lang="de-DE" dirty="0"/>
              <a:t> und streichen nacheinander genannte Vokabeln weg.</a:t>
            </a:r>
          </a:p>
          <a:p>
            <a:pPr marL="0" indent="0">
              <a:buNone/>
            </a:pPr>
            <a:r>
              <a:rPr lang="de-DE" dirty="0"/>
              <a:t>Hat ein/e L in einer Reihe oder auf dem gesamten </a:t>
            </a:r>
            <a:r>
              <a:rPr lang="de-DE" dirty="0" err="1"/>
              <a:t>Bingofeld</a:t>
            </a:r>
            <a:r>
              <a:rPr lang="de-DE" dirty="0"/>
              <a:t> alle Vokabeln abgestrichen, ruft er/sie BINGO.</a:t>
            </a:r>
          </a:p>
          <a:p>
            <a:pPr marL="0" indent="0">
              <a:buNone/>
            </a:pPr>
            <a:r>
              <a:rPr lang="de-DE" dirty="0"/>
              <a:t>In der nächsten Runde darf dann die/der Gewinner/in die Vokabeln ansagen.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FFDE9C-9D0E-CCE7-419E-62E74D8AF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17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B2A2235-0F28-10B3-C8ED-758BC13C4B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1870309D-85BC-E7A6-3707-EDE25B90858E}"/>
              </a:ext>
            </a:extLst>
          </p:cNvPr>
          <p:cNvSpPr txBox="1"/>
          <p:nvPr/>
        </p:nvSpPr>
        <p:spPr>
          <a:xfrm>
            <a:off x="8388424" y="492459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pixinio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38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4FC64-DEF2-3529-23C2-53D6B0175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256E1C31-5A97-BC2E-6C18-F8FCF0375AF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374" r="20374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C9E6B273-388F-D778-9DC5-89EFC4219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Wo ist der Ball?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339A3EF-CC3D-9510-CC91-8D2E67875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A2</a:t>
            </a:r>
          </a:p>
          <a:p>
            <a:pPr marL="0" indent="0">
              <a:buNone/>
            </a:pPr>
            <a:r>
              <a:rPr lang="de-DE" dirty="0"/>
              <a:t>Die LK bringt einen Fußball mit.</a:t>
            </a:r>
          </a:p>
          <a:p>
            <a:pPr marL="0" indent="0">
              <a:buNone/>
            </a:pPr>
            <a:r>
              <a:rPr lang="de-DE" dirty="0"/>
              <a:t>Sie zeigt der Klasse den Ball und legt ihn auf den Tisch. Dann fragt sie ins P:</a:t>
            </a:r>
          </a:p>
          <a:p>
            <a:pPr marL="0" indent="0">
              <a:buNone/>
            </a:pPr>
            <a:r>
              <a:rPr lang="de-DE" b="1" dirty="0"/>
              <a:t>Wo ist der Ball? / Wo liegt der Ball?</a:t>
            </a:r>
          </a:p>
          <a:p>
            <a:pPr marL="0" indent="0">
              <a:buNone/>
            </a:pPr>
            <a:r>
              <a:rPr lang="de-DE" dirty="0"/>
              <a:t>Die L überlegen dann und antworten</a:t>
            </a:r>
          </a:p>
          <a:p>
            <a:pPr marL="0" indent="0">
              <a:buNone/>
            </a:pPr>
            <a:r>
              <a:rPr lang="de-DE" dirty="0"/>
              <a:t>Der Ball liegt </a:t>
            </a:r>
            <a:r>
              <a:rPr lang="de-DE" b="1" dirty="0"/>
              <a:t>auf dem Tisch</a:t>
            </a:r>
            <a:r>
              <a:rPr lang="de-DE" dirty="0"/>
              <a:t>.</a:t>
            </a:r>
          </a:p>
          <a:p>
            <a:pPr marL="0" indent="0">
              <a:buNone/>
            </a:pPr>
            <a:r>
              <a:rPr lang="de-DE" dirty="0"/>
              <a:t>Danach legt die LK den Ball woandershin und fragt wieder ins P und die L antworten.</a:t>
            </a:r>
          </a:p>
          <a:p>
            <a:pPr marL="0" indent="0">
              <a:buNone/>
            </a:pPr>
            <a:r>
              <a:rPr lang="de-DE" dirty="0"/>
              <a:t>Nach einigen Runden können auch die L mal den Ball verstecken.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1F46626-8F8F-FA08-FAFC-70557588D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18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7D0155C-514D-5D16-EAAF-5CE8BDAC7D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498599EB-136D-897B-72D5-6614B97110AB}"/>
              </a:ext>
            </a:extLst>
          </p:cNvPr>
          <p:cNvSpPr txBox="1"/>
          <p:nvPr/>
        </p:nvSpPr>
        <p:spPr>
          <a:xfrm>
            <a:off x="8388424" y="492459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pxhere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354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BF1A4-BE87-2966-500C-9B3F5636D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53C85BB8-102E-FA91-F06A-664A02FA934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566" r="20566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82FD819B-1805-287C-01DC-82218A271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 err="1">
                <a:solidFill>
                  <a:srgbClr val="374105"/>
                </a:solidFill>
              </a:rPr>
              <a:t>standbild</a:t>
            </a:r>
            <a:endParaRPr lang="de-DE" sz="1400" dirty="0">
              <a:solidFill>
                <a:srgbClr val="374105"/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B794FD8-62AD-3C82-1220-3CFF51341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A2</a:t>
            </a:r>
          </a:p>
          <a:p>
            <a:pPr marL="0" indent="0">
              <a:buNone/>
            </a:pPr>
            <a:r>
              <a:rPr lang="de-DE" dirty="0"/>
              <a:t>Im P werden Fußballsituationen gesammelt oder die LK bereitet sie auf Kärtchen vor.</a:t>
            </a:r>
          </a:p>
          <a:p>
            <a:pPr marL="0" indent="0">
              <a:buNone/>
            </a:pPr>
            <a:r>
              <a:rPr lang="de-DE" dirty="0"/>
              <a:t>Dann werden Gruppen von 3-4 L gebildet. Jede Gruppe erhält eine Situation, um sie darzustellen. </a:t>
            </a:r>
          </a:p>
          <a:p>
            <a:pPr marL="0" indent="0">
              <a:buNone/>
            </a:pPr>
            <a:r>
              <a:rPr lang="de-DE" dirty="0"/>
              <a:t>Die anderen L erraten die Situation.</a:t>
            </a:r>
          </a:p>
          <a:p>
            <a:pPr marL="0" indent="0">
              <a:buNone/>
            </a:pPr>
            <a:r>
              <a:rPr lang="de-DE" u="sng" dirty="0"/>
              <a:t>Beispiele für Fußballsituationen</a:t>
            </a:r>
          </a:p>
          <a:p>
            <a:pPr>
              <a:buFontTx/>
              <a:buChar char="-"/>
            </a:pPr>
            <a:r>
              <a:rPr lang="de-DE" dirty="0"/>
              <a:t>Zuschauer jubeln</a:t>
            </a:r>
          </a:p>
          <a:p>
            <a:pPr>
              <a:buFontTx/>
              <a:buChar char="-"/>
            </a:pPr>
            <a:r>
              <a:rPr lang="de-DE" dirty="0"/>
              <a:t>Elfmeter verwandeln</a:t>
            </a:r>
          </a:p>
          <a:p>
            <a:pPr>
              <a:buFontTx/>
              <a:buChar char="-"/>
            </a:pPr>
            <a:r>
              <a:rPr lang="de-DE" dirty="0"/>
              <a:t>der Schiedsrichter gibt eine rote Karte</a:t>
            </a:r>
          </a:p>
          <a:p>
            <a:pPr>
              <a:buFontTx/>
              <a:buChar char="-"/>
            </a:pPr>
            <a:r>
              <a:rPr lang="de-DE" dirty="0"/>
              <a:t>der Trainer wechselt einen Spieler aus</a:t>
            </a:r>
          </a:p>
          <a:p>
            <a:pPr>
              <a:buFontTx/>
              <a:buChar char="-"/>
            </a:pPr>
            <a:r>
              <a:rPr lang="de-DE" dirty="0"/>
              <a:t>ein/e Spieler/in köpft den Ball ins Tor</a:t>
            </a:r>
          </a:p>
          <a:p>
            <a:pPr>
              <a:buFontTx/>
              <a:buChar char="-"/>
            </a:pPr>
            <a:r>
              <a:rPr lang="de-DE" dirty="0"/>
              <a:t>…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6E34854-CD86-5360-9D47-379424D78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19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9C8A59A-A0B0-A587-EA12-75E7247786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F2A0B63-58C7-056A-E04E-D8895CF35EA8}"/>
              </a:ext>
            </a:extLst>
          </p:cNvPr>
          <p:cNvSpPr txBox="1"/>
          <p:nvPr/>
        </p:nvSpPr>
        <p:spPr>
          <a:xfrm>
            <a:off x="8388424" y="492459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pixinio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59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D6AB82A-FBAC-47D1-9A8C-69B79EDE2F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269" y="79522"/>
            <a:ext cx="8208961" cy="314001"/>
          </a:xfrm>
        </p:spPr>
        <p:txBody>
          <a:bodyPr/>
          <a:lstStyle/>
          <a:p>
            <a:r>
              <a:rPr lang="de-DE" dirty="0"/>
              <a:t>Inhalt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652FE59-6A1F-4C23-900C-2E9C1BF0E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264" y="4706022"/>
            <a:ext cx="359332" cy="314000"/>
          </a:xfrm>
        </p:spPr>
        <p:txBody>
          <a:bodyPr/>
          <a:lstStyle/>
          <a:p>
            <a:fld id="{44191405-CE64-455B-8CE4-BAEDB82C984A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5DB6942-62B4-4812-B1D7-4D8B87FD9D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269" y="267494"/>
            <a:ext cx="9095462" cy="479648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Tor oder daneben? – </a:t>
            </a:r>
            <a:r>
              <a:rPr lang="de-DE" sz="1100" dirty="0">
                <a:solidFill>
                  <a:srgbClr val="EB6400"/>
                </a:solidFill>
              </a:rPr>
              <a:t>A1-A2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Meinungsäußerung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Schnelle Aufstellung – </a:t>
            </a:r>
            <a:r>
              <a:rPr lang="de-DE" sz="1100" dirty="0">
                <a:solidFill>
                  <a:srgbClr val="EB6400"/>
                </a:solidFill>
              </a:rPr>
              <a:t>A1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Meinungsäußerung, einfache Begründungen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3 Wörter, eine Geschichte – </a:t>
            </a:r>
            <a:r>
              <a:rPr lang="de-DE" sz="1100" dirty="0">
                <a:solidFill>
                  <a:srgbClr val="EB6400"/>
                </a:solidFill>
              </a:rPr>
              <a:t>A2–B2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Kreativität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Tages-Tipp – </a:t>
            </a:r>
            <a:r>
              <a:rPr lang="de-DE" sz="1100" dirty="0">
                <a:solidFill>
                  <a:srgbClr val="EB6400"/>
                </a:solidFill>
              </a:rPr>
              <a:t>A1–B1</a:t>
            </a:r>
            <a:r>
              <a:rPr lang="de-DE" sz="1100" dirty="0"/>
              <a:t>: </a:t>
            </a:r>
            <a:r>
              <a:rPr kumimoji="0" lang="de-DE" sz="1100" b="1" i="0" u="none" strike="noStrike" kern="1200" cap="all" spc="0" normalizeH="0" baseline="0" noProof="0" dirty="0">
                <a:ln>
                  <a:noFill/>
                </a:ln>
                <a:solidFill>
                  <a:srgbClr val="5AC8F5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Sprechen, Vermutungen, Wortschatz: Zahlen &amp; Ländernamen  Begründungen</a:t>
            </a:r>
            <a:endParaRPr lang="de-DE" sz="1100" dirty="0">
              <a:solidFill>
                <a:srgbClr val="5AC8F5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Fußball-Pantomime – </a:t>
            </a:r>
            <a:r>
              <a:rPr lang="de-DE" sz="1100" dirty="0">
                <a:solidFill>
                  <a:srgbClr val="EB6400"/>
                </a:solidFill>
              </a:rPr>
              <a:t>A1–B1</a:t>
            </a:r>
            <a:r>
              <a:rPr lang="de-DE" sz="1100" dirty="0"/>
              <a:t>: </a:t>
            </a:r>
            <a:r>
              <a:rPr kumimoji="0" lang="de-DE" sz="1100" b="1" i="0" u="none" strike="noStrike" kern="1200" cap="all" spc="0" normalizeH="0" baseline="0" noProof="0" dirty="0">
                <a:ln>
                  <a:noFill/>
                </a:ln>
                <a:solidFill>
                  <a:srgbClr val="5AC8F5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Sprechen, Wortschatz: Fußball allgemein</a:t>
            </a:r>
            <a:endParaRPr lang="de-DE" sz="1100" dirty="0">
              <a:solidFill>
                <a:srgbClr val="5AC8F5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Blitz-Dialog – </a:t>
            </a:r>
            <a:r>
              <a:rPr lang="de-DE" sz="1100" dirty="0">
                <a:solidFill>
                  <a:srgbClr val="EB6400"/>
                </a:solidFill>
              </a:rPr>
              <a:t>A1-A2</a:t>
            </a:r>
            <a:r>
              <a:rPr lang="de-DE" sz="1100" dirty="0"/>
              <a:t>: </a:t>
            </a:r>
            <a:r>
              <a:rPr kumimoji="0" lang="de-DE" sz="1100" b="1" i="0" u="none" strike="noStrike" kern="1200" cap="all" spc="0" normalizeH="0" baseline="0" noProof="0" dirty="0">
                <a:ln>
                  <a:noFill/>
                </a:ln>
                <a:solidFill>
                  <a:srgbClr val="5AC8F5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Sprechen, Wortschatz: Fußball allgemein, Meinungsäußerung</a:t>
            </a:r>
            <a:endParaRPr lang="de-DE" sz="1100" dirty="0">
              <a:solidFill>
                <a:srgbClr val="5AC8F5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Ich packe meinen Koffer – </a:t>
            </a:r>
            <a:r>
              <a:rPr lang="de-DE" sz="1100" dirty="0">
                <a:solidFill>
                  <a:srgbClr val="EB6400"/>
                </a:solidFill>
              </a:rPr>
              <a:t>A1-A2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Wortschatz: Fußball allgemein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Meine perfekte Fußballmannschaft – </a:t>
            </a:r>
            <a:r>
              <a:rPr lang="de-DE" sz="1100" dirty="0">
                <a:solidFill>
                  <a:srgbClr val="EB6400"/>
                </a:solidFill>
              </a:rPr>
              <a:t>A2-B1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Begründungen, Wortschatz: Fußballpositionen und -adjektive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Finde den Fehler – </a:t>
            </a:r>
            <a:r>
              <a:rPr lang="de-DE" sz="1100" dirty="0">
                <a:solidFill>
                  <a:srgbClr val="EB6400"/>
                </a:solidFill>
              </a:rPr>
              <a:t>A2-B1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Grammatik: gemischt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Emoji-Spiel – </a:t>
            </a:r>
            <a:r>
              <a:rPr lang="de-DE" sz="1100" dirty="0">
                <a:solidFill>
                  <a:srgbClr val="EB6400"/>
                </a:solidFill>
              </a:rPr>
              <a:t>A1-A2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Grammatik: Satzbildung, Wortschatz: Fußball allgemein, Kreativität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Zahlenblitz – </a:t>
            </a:r>
            <a:r>
              <a:rPr lang="de-DE" sz="1100" dirty="0">
                <a:solidFill>
                  <a:srgbClr val="EB6400"/>
                </a:solidFill>
              </a:rPr>
              <a:t>A1-A2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Wortschatz: Zahlen, Grammatik: Satzbau, Kreativität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1 Frage, viele Antworten – </a:t>
            </a:r>
            <a:r>
              <a:rPr lang="de-DE" sz="1100" dirty="0">
                <a:solidFill>
                  <a:srgbClr val="EB6400"/>
                </a:solidFill>
              </a:rPr>
              <a:t>A1 – B1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Wortschatz: Fußball allgemein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Superlativ-Blitz – </a:t>
            </a:r>
            <a:r>
              <a:rPr lang="de-DE" sz="1100" dirty="0">
                <a:solidFill>
                  <a:srgbClr val="EB6400"/>
                </a:solidFill>
              </a:rPr>
              <a:t>A2-B1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Grammatik: Superlative, Wortschatz: Fußball allgemein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Auf der Linie – </a:t>
            </a:r>
            <a:r>
              <a:rPr lang="de-DE" sz="1100" dirty="0">
                <a:solidFill>
                  <a:srgbClr val="EB6400"/>
                </a:solidFill>
              </a:rPr>
              <a:t>A1–B1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Wortschatz: Fußball allgemein, Kreativität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Fußball-Bingo – </a:t>
            </a:r>
            <a:r>
              <a:rPr lang="de-DE" sz="1100" dirty="0">
                <a:solidFill>
                  <a:srgbClr val="EB6400"/>
                </a:solidFill>
              </a:rPr>
              <a:t>A1-B1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Hören, Wortschatz: Fußball allgemein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Wo ist der Ball? – </a:t>
            </a:r>
            <a:r>
              <a:rPr lang="de-DE" sz="1100" dirty="0">
                <a:solidFill>
                  <a:srgbClr val="EB6400"/>
                </a:solidFill>
              </a:rPr>
              <a:t>A2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Grammatik: Präpositionen, Wortschatz: Dinge im Klassenzimmer / auf dem Schulhof, Kreativität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Standbild – </a:t>
            </a:r>
            <a:r>
              <a:rPr lang="de-DE" sz="1100" dirty="0">
                <a:solidFill>
                  <a:srgbClr val="EB6400"/>
                </a:solidFill>
              </a:rPr>
              <a:t>A1-A2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Kreativität, Wortschatz: Fußball allgemein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Falscher Kommentar – </a:t>
            </a:r>
            <a:r>
              <a:rPr lang="de-DE" sz="1100" dirty="0">
                <a:solidFill>
                  <a:srgbClr val="EB6400"/>
                </a:solidFill>
              </a:rPr>
              <a:t>A2-B1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Hören, Sprechen, Kreativität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Gerüchteküche – </a:t>
            </a:r>
            <a:r>
              <a:rPr lang="de-DE" sz="1100" dirty="0">
                <a:solidFill>
                  <a:srgbClr val="EB6400"/>
                </a:solidFill>
              </a:rPr>
              <a:t>A2-B2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Kreativität, Wortschatz: Fußball allgemein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Fußballalphabet – </a:t>
            </a:r>
            <a:r>
              <a:rPr lang="de-DE" sz="1100" dirty="0">
                <a:solidFill>
                  <a:srgbClr val="EB6400"/>
                </a:solidFill>
              </a:rPr>
              <a:t>A1–B1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Wortschatz: Fußball allgemein, Kreativität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Trainer für 1 Minute–</a:t>
            </a:r>
            <a:r>
              <a:rPr lang="de-DE" sz="1100" dirty="0">
                <a:solidFill>
                  <a:srgbClr val="EB6400"/>
                </a:solidFill>
              </a:rPr>
              <a:t>A2-b1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Hören, Grammatik: Imperative, Wortschatz: Bewegungen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Blinde Zeichner – </a:t>
            </a:r>
            <a:r>
              <a:rPr lang="de-DE" sz="1100" dirty="0">
                <a:solidFill>
                  <a:srgbClr val="EB6400"/>
                </a:solidFill>
              </a:rPr>
              <a:t>A2–B1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Sprechen, Hören, Kreativität, Wortschatz: Fußball allgemein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100" dirty="0"/>
              <a:t>Laufdiktat Fußball – </a:t>
            </a:r>
            <a:r>
              <a:rPr lang="de-DE" sz="1100" dirty="0">
                <a:solidFill>
                  <a:srgbClr val="EB6400"/>
                </a:solidFill>
              </a:rPr>
              <a:t>A1–A2</a:t>
            </a:r>
            <a:r>
              <a:rPr lang="de-DE" sz="1100" dirty="0"/>
              <a:t>: </a:t>
            </a:r>
            <a:r>
              <a:rPr lang="de-DE" sz="1100" dirty="0">
                <a:solidFill>
                  <a:srgbClr val="5AC8F5"/>
                </a:solidFill>
              </a:rPr>
              <a:t>Lesen, Schreiben, Hören, Wortschatz: Fußball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de-DE" sz="1100" dirty="0"/>
          </a:p>
          <a:p>
            <a:pPr marL="477837" lvl="1" indent="0">
              <a:buNone/>
            </a:pPr>
            <a:endParaRPr lang="de-DE" sz="1100" dirty="0"/>
          </a:p>
          <a:p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40493982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B7716-7D89-EC2D-908E-07365C51A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platzhalter 18">
            <a:extLst>
              <a:ext uri="{FF2B5EF4-FFF2-40B4-BE49-F238E27FC236}">
                <a16:creationId xmlns:a16="http://schemas.microsoft.com/office/drawing/2014/main" id="{655A9AF1-6023-41C3-30A1-1A6EDF212EF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678" b="678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39195802-29C3-045B-A36B-4B61A4755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Falscher Kommentar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914F633-8750-CDEE-5AEC-A5C72A168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923728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A2 – B1</a:t>
            </a:r>
          </a:p>
          <a:p>
            <a:pPr marL="0" indent="0">
              <a:buNone/>
            </a:pPr>
            <a:r>
              <a:rPr lang="de-DE" dirty="0"/>
              <a:t>Die LK beschreibt ein Fußballbild absichtlich falsch und die L korrigieren es. </a:t>
            </a:r>
          </a:p>
          <a:p>
            <a:pPr marL="0" indent="0">
              <a:buNone/>
            </a:pPr>
            <a:r>
              <a:rPr lang="de-DE" u="sng" dirty="0"/>
              <a:t>Beispiele</a:t>
            </a:r>
          </a:p>
          <a:p>
            <a:pPr marL="0" indent="0">
              <a:buNone/>
            </a:pPr>
            <a:r>
              <a:rPr lang="de-DE" u="sng" dirty="0"/>
              <a:t>                                 </a:t>
            </a:r>
            <a:r>
              <a:rPr lang="de-DE" dirty="0"/>
              <a:t> Der Torwart im roten Trikot  </a:t>
            </a:r>
          </a:p>
          <a:p>
            <a:pPr marL="0" indent="0">
              <a:buNone/>
            </a:pPr>
            <a:r>
              <a:rPr lang="de-DE" dirty="0"/>
              <a:t>                                  konzentriert sich auf den Ball.</a:t>
            </a:r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r>
              <a:rPr lang="de-DE" u="sng" dirty="0"/>
              <a:t>                                 </a:t>
            </a:r>
            <a:r>
              <a:rPr lang="de-DE" dirty="0"/>
              <a:t> Der Spieler mit der Nummer 8 setzt                            </a:t>
            </a:r>
          </a:p>
          <a:p>
            <a:pPr marL="0" indent="0">
              <a:buNone/>
            </a:pPr>
            <a:r>
              <a:rPr lang="de-DE" u="sng" dirty="0"/>
              <a:t>                                 </a:t>
            </a:r>
            <a:r>
              <a:rPr lang="de-DE" dirty="0"/>
              <a:t> zum Schuss an. </a:t>
            </a: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BB679A-4EB7-223E-EBCF-24737ACA4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20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3DD2774-172B-325B-0819-DE01E100AA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EFCCA6E-7F0E-4394-4595-9F9ED3087846}"/>
              </a:ext>
            </a:extLst>
          </p:cNvPr>
          <p:cNvSpPr txBox="1"/>
          <p:nvPr/>
        </p:nvSpPr>
        <p:spPr>
          <a:xfrm>
            <a:off x="8276569" y="492459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/>
              <a:t>© svgsilh.com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E56B5C7-3F0A-E7F7-93D9-A09B8044C0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562" y="2356440"/>
            <a:ext cx="1440000" cy="89275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ED61EF1-2DC7-1DF5-B7FF-91B86E19BC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561" y="3392743"/>
            <a:ext cx="1440000" cy="83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914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53850-C209-E5E5-F027-513C18976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10">
            <a:extLst>
              <a:ext uri="{FF2B5EF4-FFF2-40B4-BE49-F238E27FC236}">
                <a16:creationId xmlns:a16="http://schemas.microsoft.com/office/drawing/2014/main" id="{430D8994-85F3-A0EB-1D19-ED4944BD018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435" r="20435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BE835816-F2E8-C86C-6B6B-157F1DE08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 err="1">
                <a:solidFill>
                  <a:srgbClr val="374105"/>
                </a:solidFill>
              </a:rPr>
              <a:t>gerüchteküche</a:t>
            </a:r>
            <a:endParaRPr lang="de-DE" sz="1400" dirty="0">
              <a:solidFill>
                <a:srgbClr val="374105"/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2014F6C-BC58-1B82-BC6C-A1085B5C0D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923728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A2 – B2</a:t>
            </a:r>
          </a:p>
          <a:p>
            <a:pPr marL="0" indent="0">
              <a:buNone/>
            </a:pPr>
            <a:r>
              <a:rPr lang="de-DE" dirty="0"/>
              <a:t>Die L erfinden kurze „WM-News“. </a:t>
            </a:r>
          </a:p>
          <a:p>
            <a:pPr marL="0" indent="0">
              <a:buNone/>
            </a:pPr>
            <a:r>
              <a:rPr lang="de-DE" dirty="0"/>
              <a:t>Als Inspiration könnte das Internet oder verschiedene Zeitungen dienen. </a:t>
            </a:r>
          </a:p>
          <a:p>
            <a:pPr marL="0" indent="0">
              <a:buNone/>
            </a:pPr>
            <a:r>
              <a:rPr lang="de-DE" dirty="0"/>
              <a:t>Am Ende der Aktivität könnte die lustigste oder glaubwürdigste Nachricht gekürt werden. </a:t>
            </a:r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850FEF-D276-2ECB-BB70-9232E6A79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21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0AEC33B-01AD-2EBB-D5BD-1899103751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39626D3-4457-EDAE-7925-8F99C126D27E}"/>
              </a:ext>
            </a:extLst>
          </p:cNvPr>
          <p:cNvSpPr txBox="1"/>
          <p:nvPr/>
        </p:nvSpPr>
        <p:spPr>
          <a:xfrm>
            <a:off x="8548464" y="4910569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pixnio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0399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A7C05-7615-EDEC-82C9-C3F694B29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85D7F85B-E392-64F6-FFAC-B8B62B6C3A4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432" r="20432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B23C7060-3B3E-F491-CC15-6A3E542BF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Fußball-Alphabet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F2BC451-3BDF-ACD4-1F9C-53FD252CD1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923728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B1</a:t>
            </a:r>
          </a:p>
          <a:p>
            <a:pPr marL="0" indent="0">
              <a:buNone/>
            </a:pPr>
            <a:r>
              <a:rPr lang="de-DE" dirty="0"/>
              <a:t>Die L suchen zu jedem Buchstaben des Alphabets ein Wort rund um das Thema Fußball.</a:t>
            </a:r>
          </a:p>
          <a:p>
            <a:pPr marL="0" indent="0">
              <a:buNone/>
            </a:pPr>
            <a:r>
              <a:rPr lang="de-DE" dirty="0"/>
              <a:t>Das Spiel kann im P, in PA oder GA, mündlich oder schriftlich gespielt werden. </a:t>
            </a:r>
          </a:p>
          <a:p>
            <a:pPr marL="0" indent="0">
              <a:buNone/>
            </a:pPr>
            <a:r>
              <a:rPr lang="de-DE" dirty="0"/>
              <a:t>Bei schwierigen Buchstaben oder lernschwächeren L kann erlaubt werden, dass der Buchstabe im Fußball-Wort vorkommen muss. </a:t>
            </a:r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C321937-134F-27C4-CFBD-F51B60923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22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FD4FE9F-8BF5-2E5E-6143-66031F493C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280D8770-031B-DC47-61AE-D7A8595013B8}"/>
              </a:ext>
            </a:extLst>
          </p:cNvPr>
          <p:cNvSpPr txBox="1"/>
          <p:nvPr/>
        </p:nvSpPr>
        <p:spPr>
          <a:xfrm>
            <a:off x="8460432" y="4910569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/>
              <a:t>© </a:t>
            </a:r>
            <a:r>
              <a:rPr lang="de-DE" sz="800" dirty="0" err="1"/>
              <a:t>pixabay</a:t>
            </a:r>
            <a:endParaRPr lang="de-DE" sz="800" dirty="0"/>
          </a:p>
        </p:txBody>
      </p:sp>
    </p:spTree>
    <p:extLst>
      <p:ext uri="{BB962C8B-B14F-4D97-AF65-F5344CB8AC3E}">
        <p14:creationId xmlns:p14="http://schemas.microsoft.com/office/powerpoint/2010/main" val="4803331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A5B19-CA7F-E318-3C15-10521FB28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A4D9641-EFD2-4697-4BF1-1BD6297FF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Trainer für 1 Minute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9CC0A35-3465-505C-E61C-F3B1D7C3B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923728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B1</a:t>
            </a:r>
          </a:p>
          <a:p>
            <a:pPr marL="0" indent="0">
              <a:buNone/>
            </a:pPr>
            <a:r>
              <a:rPr lang="de-DE" dirty="0"/>
              <a:t>Die LK gibt den L Anweisungen wie ein/e Trainer/in.</a:t>
            </a:r>
          </a:p>
          <a:p>
            <a:pPr marL="0" indent="0">
              <a:buNone/>
            </a:pPr>
            <a:r>
              <a:rPr lang="de-DE" dirty="0"/>
              <a:t>Nach ein paar Beispielrunden darf ein/e L die/der Trainer/in sein und gibt den übrigen L Anweisungen.</a:t>
            </a:r>
          </a:p>
          <a:p>
            <a:pPr marL="0" indent="0">
              <a:buNone/>
            </a:pPr>
            <a:r>
              <a:rPr lang="de-DE" u="sng" dirty="0"/>
              <a:t>Beispiele für Anweisungen</a:t>
            </a:r>
          </a:p>
          <a:p>
            <a:pPr>
              <a:buFontTx/>
              <a:buChar char="-"/>
            </a:pPr>
            <a:r>
              <a:rPr lang="de-DE" dirty="0"/>
              <a:t>Lauf‘! / Lauft!</a:t>
            </a:r>
          </a:p>
          <a:p>
            <a:pPr>
              <a:buFontTx/>
              <a:buChar char="-"/>
            </a:pPr>
            <a:r>
              <a:rPr lang="de-DE" dirty="0"/>
              <a:t>Spring‘! / Springt!</a:t>
            </a:r>
          </a:p>
          <a:p>
            <a:pPr>
              <a:buFontTx/>
              <a:buChar char="-"/>
            </a:pPr>
            <a:r>
              <a:rPr lang="de-DE" dirty="0"/>
              <a:t>Heb‘ die Arme! / Hebt die Arme!</a:t>
            </a:r>
          </a:p>
          <a:p>
            <a:pPr>
              <a:buFontTx/>
              <a:buChar char="-"/>
            </a:pPr>
            <a:r>
              <a:rPr lang="de-DE" dirty="0"/>
              <a:t>Steh‘ ganz still! / Steht ganz still!</a:t>
            </a:r>
          </a:p>
          <a:p>
            <a:pPr>
              <a:buFontTx/>
              <a:buChar char="-"/>
            </a:pPr>
            <a:r>
              <a:rPr lang="de-DE" dirty="0"/>
              <a:t>Dreh‘ dich im Kreis! / Dreht euch im Kreis!</a:t>
            </a:r>
          </a:p>
          <a:p>
            <a:pPr>
              <a:buFontTx/>
              <a:buChar char="-"/>
            </a:pPr>
            <a:r>
              <a:rPr lang="de-DE" dirty="0"/>
              <a:t>…</a:t>
            </a:r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3CFF3E7-5327-7DF1-6CA4-E3BDFF57B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23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1D85CA0-7B37-E249-21DD-B22B270462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B5F8998C-1EE6-2671-A79A-68132C550A4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5052" r="25052"/>
          <a:stretch>
            <a:fillRect/>
          </a:stretch>
        </p:blipFill>
        <p:spPr/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6215B29D-A2CD-C397-1DC5-C0F042BADC92}"/>
              </a:ext>
            </a:extLst>
          </p:cNvPr>
          <p:cNvSpPr txBox="1"/>
          <p:nvPr/>
        </p:nvSpPr>
        <p:spPr>
          <a:xfrm>
            <a:off x="8460432" y="4910569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pixnio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9924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1F49B-F9C7-FD3B-8B19-7BD3C354D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platzhalter 13">
            <a:extLst>
              <a:ext uri="{FF2B5EF4-FFF2-40B4-BE49-F238E27FC236}">
                <a16:creationId xmlns:a16="http://schemas.microsoft.com/office/drawing/2014/main" id="{66F61411-6FCC-5075-937D-A0AE3E8CBA3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3019" r="23019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377DCEE-8E8C-5829-0FA9-D296E5A10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>
                <a:solidFill>
                  <a:srgbClr val="374105"/>
                </a:solidFill>
              </a:rPr>
              <a:t>Blinde Zeichner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6BD354A-4D82-6028-4FDF-2B2FAEE64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923728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A2 – B1</a:t>
            </a:r>
          </a:p>
          <a:p>
            <a:pPr marL="0" indent="0">
              <a:buNone/>
            </a:pPr>
            <a:r>
              <a:rPr lang="de-DE" dirty="0"/>
              <a:t>Die L werden in Teams aufgeteilt. </a:t>
            </a:r>
          </a:p>
          <a:p>
            <a:pPr marL="0" indent="0">
              <a:buNone/>
            </a:pPr>
            <a:r>
              <a:rPr lang="de-DE" dirty="0"/>
              <a:t>Ein/e L erklärt der/dem anderen L einen Fußballbegriff oder eine Spielsituation. </a:t>
            </a:r>
          </a:p>
          <a:p>
            <a:pPr marL="0" indent="0">
              <a:buNone/>
            </a:pPr>
            <a:r>
              <a:rPr lang="de-DE" dirty="0"/>
              <a:t>Die/der andere L malt den Begriff oder die Situation. </a:t>
            </a:r>
          </a:p>
          <a:p>
            <a:pPr marL="0" indent="0">
              <a:buNone/>
            </a:pPr>
            <a:r>
              <a:rPr lang="de-DE" dirty="0"/>
              <a:t>Dann werden die Bilder verglichen.</a:t>
            </a:r>
          </a:p>
          <a:p>
            <a:pPr marL="0" indent="0">
              <a:buNone/>
            </a:pPr>
            <a:r>
              <a:rPr lang="de-DE" dirty="0"/>
              <a:t>Dann werden im Team die Rollen gewechselt.</a:t>
            </a:r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94E3B2-FDC4-5A6D-9ADC-DE9EA4C33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24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3191E16-5814-0C26-AD6F-EF4E8ABFA5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C5293F3-4139-46E0-3484-33AA9F89F9B2}"/>
              </a:ext>
            </a:extLst>
          </p:cNvPr>
          <p:cNvSpPr txBox="1"/>
          <p:nvPr/>
        </p:nvSpPr>
        <p:spPr>
          <a:xfrm>
            <a:off x="8028384" y="4910569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www.fundeu.es</a:t>
            </a:r>
          </a:p>
        </p:txBody>
      </p:sp>
    </p:spTree>
    <p:extLst>
      <p:ext uri="{BB962C8B-B14F-4D97-AF65-F5344CB8AC3E}">
        <p14:creationId xmlns:p14="http://schemas.microsoft.com/office/powerpoint/2010/main" val="6003738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68342-B2C5-5DC8-BC11-1E3570AA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93CE131C-1786-9AB9-E033-E54D786BDD3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432" r="20432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A64DB99-8D5C-7931-B682-7CBE3F0A1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400" dirty="0"/>
              <a:t>Laufdiktat Fußball</a:t>
            </a:r>
            <a:endParaRPr lang="de-DE" sz="1400" dirty="0">
              <a:solidFill>
                <a:srgbClr val="374105"/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D8896F0-D1E2-3A99-345E-D7113847D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923728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A2</a:t>
            </a:r>
          </a:p>
          <a:p>
            <a:pPr marL="0" indent="0">
              <a:buNone/>
            </a:pPr>
            <a:r>
              <a:rPr lang="de-DE" dirty="0"/>
              <a:t>Die LK bereitet kurze Sätze / ein Minidiktat zum Thema Fußball vor.</a:t>
            </a:r>
          </a:p>
          <a:p>
            <a:pPr marL="0" indent="0">
              <a:buNone/>
            </a:pPr>
            <a:r>
              <a:rPr lang="de-DE" dirty="0"/>
              <a:t>Die Texte werden im Klassenzimmer aufgehängt.</a:t>
            </a:r>
          </a:p>
          <a:p>
            <a:pPr marL="0" indent="0">
              <a:buNone/>
            </a:pPr>
            <a:r>
              <a:rPr lang="de-DE" dirty="0"/>
              <a:t>Die L laufen dann zum Text und merken sich immer einen Satzteil, gehen zu ihrem Platz, schreiben den Satzteil auf und laufen wieder zum Text, um sich den nächsten Satzteil abzuholen.</a:t>
            </a:r>
          </a:p>
          <a:p>
            <a:pPr marL="0" indent="0">
              <a:buNone/>
            </a:pPr>
            <a:r>
              <a:rPr lang="de-DE" dirty="0"/>
              <a:t>Das Laufdiktat kann auch in PA oder GA durchgeführt werden. Dabei läuft immer ein/e L, merkt sich einen Satzteil und diktiert ihn dann der/dem schreibenden L.</a:t>
            </a:r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u="sng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39E3CFC-125A-4BE7-0D2F-F5D3920A2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25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E9AE98A-A852-C7C0-F83F-21296CA287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09D517B9-88D2-05E5-D6C2-55B70FD4F72F}"/>
              </a:ext>
            </a:extLst>
          </p:cNvPr>
          <p:cNvSpPr txBox="1"/>
          <p:nvPr/>
        </p:nvSpPr>
        <p:spPr>
          <a:xfrm>
            <a:off x="8388424" y="4915597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pxhere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2904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1D26E-A98D-376A-63E1-570CEAC03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BFC0C99-6F5C-68B9-6F3B-78A1F06F83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269" y="79522"/>
            <a:ext cx="8208961" cy="314001"/>
          </a:xfrm>
        </p:spPr>
        <p:txBody>
          <a:bodyPr/>
          <a:lstStyle/>
          <a:p>
            <a:r>
              <a:rPr lang="de-DE" dirty="0" err="1"/>
              <a:t>abkürzungen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FC6E03-6519-0474-3911-B2BBAB4BF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264" y="4706022"/>
            <a:ext cx="359332" cy="314000"/>
          </a:xfrm>
        </p:spPr>
        <p:txBody>
          <a:bodyPr/>
          <a:lstStyle/>
          <a:p>
            <a:fld id="{44191405-CE64-455B-8CE4-BAEDB82C984A}" type="slidenum">
              <a:rPr lang="de-DE" smtClean="0"/>
              <a:pPr/>
              <a:t>26</a:t>
            </a:fld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0247DA5-12A3-E156-08C0-58A52E0360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5535" y="393522"/>
            <a:ext cx="8724195" cy="4670455"/>
          </a:xfrm>
        </p:spPr>
        <p:txBody>
          <a:bodyPr/>
          <a:lstStyle/>
          <a:p>
            <a:pPr marL="171450" indent="-171450">
              <a:buFontTx/>
              <a:buChar char="-"/>
            </a:pPr>
            <a:r>
              <a:rPr lang="de-DE" sz="1100" dirty="0"/>
              <a:t>LK = Lehrkraft</a:t>
            </a:r>
          </a:p>
          <a:p>
            <a:pPr marL="171450" indent="-171450">
              <a:buFontTx/>
              <a:buChar char="-"/>
            </a:pPr>
            <a:r>
              <a:rPr lang="de-DE" sz="1100" dirty="0"/>
              <a:t>L = Lernende</a:t>
            </a:r>
          </a:p>
          <a:p>
            <a:pPr marL="171450" indent="-171450">
              <a:buFontTx/>
              <a:buChar char="-"/>
            </a:pPr>
            <a:r>
              <a:rPr lang="de-DE" sz="1100" dirty="0"/>
              <a:t>P = Plenum</a:t>
            </a:r>
          </a:p>
          <a:p>
            <a:pPr marL="171450" indent="-171450">
              <a:buFontTx/>
              <a:buChar char="-"/>
            </a:pPr>
            <a:r>
              <a:rPr lang="de-DE" sz="1100" dirty="0"/>
              <a:t>PA = Partnerarbeit</a:t>
            </a:r>
          </a:p>
          <a:p>
            <a:pPr marL="171450" indent="-171450">
              <a:buFontTx/>
              <a:buChar char="-"/>
            </a:pPr>
            <a:r>
              <a:rPr lang="de-DE" sz="1100" dirty="0"/>
              <a:t>GA = Gruppenarbeit</a:t>
            </a:r>
          </a:p>
        </p:txBody>
      </p:sp>
    </p:spTree>
    <p:extLst>
      <p:ext uri="{BB962C8B-B14F-4D97-AF65-F5344CB8AC3E}">
        <p14:creationId xmlns:p14="http://schemas.microsoft.com/office/powerpoint/2010/main" val="1381572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796F716-6219-4B1B-8279-DA7D29236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374105"/>
                </a:solidFill>
              </a:rPr>
              <a:t>Tor oder daneben?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D315689-CE56-4228-9EA1-364B675ED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A1 – A2, </a:t>
            </a:r>
          </a:p>
          <a:p>
            <a:pPr marL="0" indent="0">
              <a:buNone/>
            </a:pPr>
            <a:r>
              <a:rPr lang="de-DE" dirty="0"/>
              <a:t>Die LK sagt einfache Aussagen zum Thema Fußball.</a:t>
            </a:r>
          </a:p>
          <a:p>
            <a:pPr marL="0" indent="0">
              <a:buNone/>
            </a:pPr>
            <a:r>
              <a:rPr lang="de-DE" dirty="0"/>
              <a:t>Die L reagieren zustimmend (= Tor) oder ablehnend (= daneben). </a:t>
            </a:r>
          </a:p>
          <a:p>
            <a:pPr marL="0" indent="0">
              <a:buNone/>
            </a:pPr>
            <a:r>
              <a:rPr lang="de-DE" dirty="0"/>
              <a:t>Für beide Varianten wird eine typische Bewegung ausgemacht, z.B. „Tor“ = in die Luft springen und „daneben“ = sich ducken.</a:t>
            </a:r>
          </a:p>
          <a:p>
            <a:pPr marL="0" indent="0">
              <a:buNone/>
            </a:pPr>
            <a:r>
              <a:rPr lang="de-DE" u="sng" dirty="0"/>
              <a:t>Beispiele für Aussagen</a:t>
            </a:r>
          </a:p>
          <a:p>
            <a:pPr>
              <a:buFontTx/>
              <a:buChar char="-"/>
            </a:pPr>
            <a:r>
              <a:rPr lang="de-DE" dirty="0"/>
              <a:t>Ein Fußballspiel dauert 90 Minuten, ohne Pause.</a:t>
            </a:r>
          </a:p>
          <a:p>
            <a:pPr>
              <a:buFontTx/>
              <a:buChar char="-"/>
            </a:pPr>
            <a:r>
              <a:rPr lang="de-DE" dirty="0"/>
              <a:t>Der Ball ist viereckig.</a:t>
            </a:r>
          </a:p>
          <a:p>
            <a:pPr>
              <a:buFontTx/>
              <a:buChar char="-"/>
            </a:pPr>
            <a:r>
              <a:rPr lang="de-DE" dirty="0"/>
              <a:t>Der Torwart darf den Ball mit der Hand spielen.</a:t>
            </a:r>
          </a:p>
          <a:p>
            <a:pPr>
              <a:buFontTx/>
              <a:buChar char="-"/>
            </a:pPr>
            <a:r>
              <a:rPr lang="de-DE" dirty="0"/>
              <a:t>Es gibt gelbe und rote Karten.</a:t>
            </a:r>
          </a:p>
          <a:p>
            <a:pPr>
              <a:buFontTx/>
              <a:buChar char="-"/>
            </a:pPr>
            <a:r>
              <a:rPr lang="de-DE" dirty="0"/>
              <a:t>…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9B86E6-CDFB-4342-9630-0E593F179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3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4FE351B-04FA-4971-A34E-01BC8636FB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pic>
        <p:nvPicPr>
          <p:cNvPr id="19" name="Bildplatzhalter 18">
            <a:extLst>
              <a:ext uri="{FF2B5EF4-FFF2-40B4-BE49-F238E27FC236}">
                <a16:creationId xmlns:a16="http://schemas.microsoft.com/office/drawing/2014/main" id="{CD305131-E6A0-2052-ED95-8EEF90683D3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462" r="20462"/>
          <a:stretch>
            <a:fillRect/>
          </a:stretch>
        </p:blipFill>
        <p:spPr/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4CA4DC59-2246-0983-3FE3-1B075DD2619D}"/>
              </a:ext>
            </a:extLst>
          </p:cNvPr>
          <p:cNvSpPr txBox="1"/>
          <p:nvPr/>
        </p:nvSpPr>
        <p:spPr>
          <a:xfrm>
            <a:off x="8460432" y="488734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pexels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215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C197F-DC65-0F4B-0B06-D871463DF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E8D4B2A3-95ED-154F-431F-613FEA740BA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432" r="20432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6F447FB5-7F07-A724-D7E9-43AB1E10F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800" dirty="0">
                <a:solidFill>
                  <a:srgbClr val="374105"/>
                </a:solidFill>
              </a:rPr>
              <a:t>Schnelle Aufstellung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3CEBE0F-4671-0DE0-F057-19AFC8AFEC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 </a:t>
            </a:r>
          </a:p>
          <a:p>
            <a:pPr marL="0" indent="0">
              <a:buNone/>
            </a:pPr>
            <a:r>
              <a:rPr lang="de-DE" dirty="0"/>
              <a:t>Eine Ecke des Klassenzimmers wird als „Mag-ich“-Ecke markiert und eine andere als „Mag-ich-nicht“-Ecke. </a:t>
            </a:r>
          </a:p>
          <a:p>
            <a:pPr marL="0" indent="0">
              <a:buNone/>
            </a:pPr>
            <a:r>
              <a:rPr lang="de-DE" dirty="0"/>
              <a:t>Die Markierungen können mit einem fröhlichen und einem traurigen Smiley, Daumen hoch und runter, farblich etc. gemacht werden.</a:t>
            </a:r>
          </a:p>
          <a:p>
            <a:pPr marL="0" indent="0">
              <a:buNone/>
            </a:pPr>
            <a:r>
              <a:rPr lang="de-DE" dirty="0"/>
              <a:t>Dann gibt die LK einfache Entscheidungsfragen und die L positionieren sich entsprechend. </a:t>
            </a:r>
          </a:p>
          <a:p>
            <a:pPr marL="0" indent="0">
              <a:buNone/>
            </a:pPr>
            <a:r>
              <a:rPr lang="de-DE" dirty="0"/>
              <a:t>Die L können sich kurz untereinander austauschen oder die LK fragt einige L.</a:t>
            </a:r>
          </a:p>
          <a:p>
            <a:pPr marL="0" indent="0">
              <a:buNone/>
            </a:pPr>
            <a:r>
              <a:rPr lang="de-DE" u="sng" dirty="0"/>
              <a:t>Beispiele für Entscheidungsfragen</a:t>
            </a:r>
          </a:p>
          <a:p>
            <a:pPr>
              <a:buFontTx/>
              <a:buChar char="-"/>
            </a:pPr>
            <a:r>
              <a:rPr lang="de-DE" dirty="0"/>
              <a:t>Magst du Fußball?</a:t>
            </a:r>
          </a:p>
          <a:p>
            <a:pPr>
              <a:buFontTx/>
              <a:buChar char="-"/>
            </a:pPr>
            <a:r>
              <a:rPr lang="de-DE" dirty="0"/>
              <a:t>Siehst du gern Spiele im Stadion?</a:t>
            </a:r>
          </a:p>
          <a:p>
            <a:pPr>
              <a:buFontTx/>
              <a:buChar char="-"/>
            </a:pPr>
            <a:r>
              <a:rPr lang="de-DE" dirty="0"/>
              <a:t>Spielst du gern Fußball?</a:t>
            </a:r>
          </a:p>
          <a:p>
            <a:pPr>
              <a:buFontTx/>
              <a:buChar char="-"/>
            </a:pPr>
            <a:r>
              <a:rPr lang="de-DE" dirty="0"/>
              <a:t>…</a:t>
            </a:r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7C0D85F-304E-841D-D435-CD52AC300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4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9D7DED5-0530-CB63-D0F3-B3F21764F7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D04D9780-36E7-1CB3-3348-5F799847D03D}"/>
              </a:ext>
            </a:extLst>
          </p:cNvPr>
          <p:cNvSpPr txBox="1"/>
          <p:nvPr/>
        </p:nvSpPr>
        <p:spPr>
          <a:xfrm>
            <a:off x="8460432" y="488734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pxhere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947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3D48D-F4A1-C2C1-D2DD-98A2ECE51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10">
            <a:extLst>
              <a:ext uri="{FF2B5EF4-FFF2-40B4-BE49-F238E27FC236}">
                <a16:creationId xmlns:a16="http://schemas.microsoft.com/office/drawing/2014/main" id="{89F7B0B8-F5C0-65BA-5CBD-C9CB6FFF1C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432" r="20432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657238-22D3-13DE-B42D-AA9AEA218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800" dirty="0">
                <a:solidFill>
                  <a:srgbClr val="374105"/>
                </a:solidFill>
              </a:rPr>
              <a:t>3 Wörter, eine Geschichte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FD6DE5C-71FC-0A67-F4C6-2C18D1A9D2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A2 – B2  </a:t>
            </a:r>
          </a:p>
          <a:p>
            <a:pPr marL="0" indent="0">
              <a:buNone/>
            </a:pPr>
            <a:r>
              <a:rPr lang="de-DE" dirty="0"/>
              <a:t>Die L tragen im P Begriffe zum Thema „Fußball“ zusammen.</a:t>
            </a:r>
          </a:p>
          <a:p>
            <a:pPr marL="0" indent="0">
              <a:buNone/>
            </a:pPr>
            <a:r>
              <a:rPr lang="de-DE" dirty="0"/>
              <a:t>Die LK notiert die Begriffe an der Tafel.</a:t>
            </a:r>
          </a:p>
          <a:p>
            <a:pPr marL="0" indent="0">
              <a:buNone/>
            </a:pPr>
            <a:r>
              <a:rPr lang="de-DE" dirty="0"/>
              <a:t>Dann werden 3 Begriffe ausgewählt, mit denen die L spontan eine Mini-Geschichte erzählen. </a:t>
            </a:r>
          </a:p>
          <a:p>
            <a:pPr marL="0" indent="0">
              <a:buNone/>
            </a:pPr>
            <a:r>
              <a:rPr lang="de-DE" dirty="0"/>
              <a:t>Alternativ bereitet die LK die Wörter vor. </a:t>
            </a:r>
          </a:p>
          <a:p>
            <a:pPr marL="0" indent="0">
              <a:buNone/>
            </a:pPr>
            <a:r>
              <a:rPr lang="de-DE" u="sng" dirty="0"/>
              <a:t>Beispiele für 3-Wort-Vorgaben</a:t>
            </a:r>
          </a:p>
          <a:p>
            <a:pPr>
              <a:buFontTx/>
              <a:buChar char="-"/>
            </a:pPr>
            <a:r>
              <a:rPr lang="de-DE" dirty="0"/>
              <a:t>Spieler – schnell – gewinnen</a:t>
            </a:r>
          </a:p>
          <a:p>
            <a:pPr>
              <a:buFontTx/>
              <a:buChar char="-"/>
            </a:pPr>
            <a:r>
              <a:rPr lang="de-DE" dirty="0"/>
              <a:t>Trikot – Nummer – Glück</a:t>
            </a:r>
          </a:p>
          <a:p>
            <a:pPr>
              <a:buFontTx/>
              <a:buChar char="-"/>
            </a:pPr>
            <a:r>
              <a:rPr lang="de-DE" dirty="0"/>
              <a:t>Schiedsrichter – pfeifen – unfair</a:t>
            </a:r>
          </a:p>
          <a:p>
            <a:pPr>
              <a:buFontTx/>
              <a:buChar char="-"/>
            </a:pPr>
            <a:r>
              <a:rPr lang="de-DE" dirty="0"/>
              <a:t>Zuschauer – Tor – jubeln</a:t>
            </a:r>
          </a:p>
          <a:p>
            <a:pPr>
              <a:buFontTx/>
              <a:buChar char="-"/>
            </a:pPr>
            <a:r>
              <a:rPr lang="de-DE" dirty="0"/>
              <a:t>Trainer – Spieler – motivieren</a:t>
            </a:r>
          </a:p>
          <a:p>
            <a:pPr>
              <a:buFontTx/>
              <a:buChar char="-"/>
            </a:pPr>
            <a:r>
              <a:rPr lang="de-DE" dirty="0"/>
              <a:t>Stürmer – Kopfball – schießen</a:t>
            </a:r>
          </a:p>
          <a:p>
            <a:pPr>
              <a:buFontTx/>
              <a:buChar char="-"/>
            </a:pPr>
            <a:r>
              <a:rPr lang="de-DE" dirty="0"/>
              <a:t>…</a:t>
            </a:r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F8DF85-DC3A-0734-F761-F45A1B8D3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5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DCEBACF-03D9-E992-7B1A-8509E56957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8C3F5D57-6608-BA3B-4441-0CECD1AD0285}"/>
              </a:ext>
            </a:extLst>
          </p:cNvPr>
          <p:cNvSpPr txBox="1"/>
          <p:nvPr/>
        </p:nvSpPr>
        <p:spPr>
          <a:xfrm>
            <a:off x="8460432" y="488734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pixinio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217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BDFFF-E85C-B7CD-093F-74C8779A9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53112080-5E47-CD0E-76C2-E2F82370C4B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5324" r="25324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6B9A988-9599-2A57-93E8-349B9CEE9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800" dirty="0">
                <a:solidFill>
                  <a:srgbClr val="374105"/>
                </a:solidFill>
              </a:rPr>
              <a:t>Tages-Tipp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247D2DC-029E-4F80-F506-3D9536356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B1  </a:t>
            </a:r>
          </a:p>
          <a:p>
            <a:pPr marL="0" indent="0">
              <a:buNone/>
            </a:pPr>
            <a:r>
              <a:rPr lang="de-DE" dirty="0"/>
              <a:t>Die L recherchieren gemeinsam im P, welche Spiele am aktuellen Tag oder am nächsten Tag oder am Tag der nächsten Deutschstunde stattfinden.</a:t>
            </a:r>
          </a:p>
          <a:p>
            <a:pPr marL="0" indent="0">
              <a:buNone/>
            </a:pPr>
            <a:r>
              <a:rPr lang="de-DE" dirty="0"/>
              <a:t>Alternativ bereitet die LK die entsprechenden Spiele vor. </a:t>
            </a:r>
          </a:p>
          <a:p>
            <a:pPr marL="0" indent="0">
              <a:buNone/>
            </a:pPr>
            <a:r>
              <a:rPr lang="de-DE" dirty="0"/>
              <a:t>Die L tippen nun das Spielergebnis und begründen ihre Vermutung.</a:t>
            </a:r>
          </a:p>
          <a:p>
            <a:pPr marL="0" indent="0">
              <a:buNone/>
            </a:pPr>
            <a:r>
              <a:rPr lang="de-DE" dirty="0"/>
              <a:t>In der nächsten Stunde wird dann verglichen, wer die meisten Spielergebnisse richtig getippt hat. </a:t>
            </a:r>
          </a:p>
          <a:p>
            <a:pPr marL="0" indent="0">
              <a:buNone/>
            </a:pPr>
            <a:r>
              <a:rPr lang="de-DE" dirty="0"/>
              <a:t>Optional könnten die L, die das Ergebnis und/oder die Tendenz richtig getippt haben, Punkte bekommen. </a:t>
            </a:r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02FF939-A4D4-54D6-2BB0-6F81EB8FE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6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1623123-B2EF-0B2F-D2B6-A5746966A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8F47DDFA-7DE2-BC8D-1FD2-42AEEBBC655A}"/>
              </a:ext>
            </a:extLst>
          </p:cNvPr>
          <p:cNvSpPr txBox="1"/>
          <p:nvPr/>
        </p:nvSpPr>
        <p:spPr>
          <a:xfrm>
            <a:off x="8460432" y="488734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pixinio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336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D5124-2B9B-6CB2-83EF-165F9DD4E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6A31B56D-CD73-7F63-F64F-F8B87D0E40C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2422" b="12422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0B2C0CF4-EC80-B30A-C3C9-A4F9CB03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800" dirty="0">
                <a:solidFill>
                  <a:srgbClr val="374105"/>
                </a:solidFill>
              </a:rPr>
              <a:t>Fußball-Pantomime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DEDF14C-2723-7EEF-DAA3-9CC69D69B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B1  </a:t>
            </a:r>
          </a:p>
          <a:p>
            <a:pPr marL="0" indent="0">
              <a:buNone/>
            </a:pPr>
            <a:r>
              <a:rPr lang="de-DE" dirty="0"/>
              <a:t>Die L sammeln im P Begriffe rund um das Thema „Fußball“ und schreiben sie dann auf kleine Kärtchen. </a:t>
            </a:r>
          </a:p>
          <a:p>
            <a:pPr marL="0" indent="0">
              <a:buNone/>
            </a:pPr>
            <a:r>
              <a:rPr lang="de-DE" dirty="0"/>
              <a:t>Alternativ bereitet die LK Kärtchen mit Fußballbegriffen vor.</a:t>
            </a:r>
          </a:p>
          <a:p>
            <a:pPr marL="0" indent="0">
              <a:buNone/>
            </a:pPr>
            <a:r>
              <a:rPr lang="de-DE" dirty="0"/>
              <a:t>Nun zieht ein/e L ein Kärtchen, stellt das Wort pantomimisch dar und die übrigen L erraten das dargestellte Wort.</a:t>
            </a:r>
          </a:p>
          <a:p>
            <a:pPr marL="0" indent="0">
              <a:buNone/>
            </a:pPr>
            <a:r>
              <a:rPr lang="de-DE" dirty="0"/>
              <a:t>Optional können hier für den/die darstellende/n L und/oder den/die ratende/n L Punkte vergeben werden.</a:t>
            </a:r>
          </a:p>
          <a:p>
            <a:pPr marL="0" indent="0">
              <a:buNone/>
            </a:pPr>
            <a:r>
              <a:rPr lang="de-DE" u="sng" dirty="0"/>
              <a:t>Beispiele für zu erratende Begriffe</a:t>
            </a:r>
          </a:p>
          <a:p>
            <a:pPr>
              <a:buFontTx/>
              <a:buChar char="-"/>
            </a:pPr>
            <a:r>
              <a:rPr lang="de-DE" dirty="0"/>
              <a:t>schießen, verlieren, jubeln</a:t>
            </a:r>
          </a:p>
          <a:p>
            <a:pPr>
              <a:buFontTx/>
              <a:buChar char="-"/>
            </a:pPr>
            <a:r>
              <a:rPr lang="de-DE" dirty="0"/>
              <a:t>Torwart, Trainer, Stürmer</a:t>
            </a:r>
          </a:p>
          <a:p>
            <a:pPr>
              <a:buFontTx/>
              <a:buChar char="-"/>
            </a:pPr>
            <a:r>
              <a:rPr lang="de-DE" dirty="0"/>
              <a:t>Tor, Elfmeter, Kopfschuss</a:t>
            </a:r>
          </a:p>
          <a:p>
            <a:pPr>
              <a:buFontTx/>
              <a:buChar char="-"/>
            </a:pPr>
            <a:r>
              <a:rPr lang="de-DE" dirty="0"/>
              <a:t>…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E35890-3101-46D1-F54C-4126AB6E9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7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4EEED49-1B30-2C49-82F3-91F6833431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0A0EB1A-4EA6-2443-1104-12646E3272B9}"/>
              </a:ext>
            </a:extLst>
          </p:cNvPr>
          <p:cNvSpPr txBox="1"/>
          <p:nvPr/>
        </p:nvSpPr>
        <p:spPr>
          <a:xfrm>
            <a:off x="8460432" y="488734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pixinio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99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9B107-58F3-7A9D-B9A9-1F1C10057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31027147-7168-E964-8F8E-FC9E590B796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2443" b="12443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66CCFCF3-6AB5-880D-17EF-D73C2644F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800" dirty="0">
                <a:solidFill>
                  <a:srgbClr val="374105"/>
                </a:solidFill>
              </a:rPr>
              <a:t>Blitz-Dialog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85F3948-7A9E-10FA-E629-055655A83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A2</a:t>
            </a:r>
          </a:p>
          <a:p>
            <a:pPr marL="0" indent="0">
              <a:buNone/>
            </a:pPr>
            <a:r>
              <a:rPr lang="de-DE" dirty="0"/>
              <a:t>Die LK schreibt eine Fußball-Frage an die Tafel oder bereitet Kärtchen mit Fußballfragen vor.</a:t>
            </a:r>
          </a:p>
          <a:p>
            <a:pPr marL="0" indent="0">
              <a:buNone/>
            </a:pPr>
            <a:r>
              <a:rPr lang="de-DE" dirty="0"/>
              <a:t>Alternativ können auch die L die Fragekarten vorbereiten.</a:t>
            </a:r>
          </a:p>
          <a:p>
            <a:pPr marL="0" indent="0">
              <a:buNone/>
            </a:pPr>
            <a:r>
              <a:rPr lang="de-DE" dirty="0"/>
              <a:t>Dann sprechen die L mit ihren Lernpartner/innen über die Frage an der Tafel oder auf dem Kärtchen. </a:t>
            </a:r>
          </a:p>
          <a:p>
            <a:pPr marL="0" indent="0">
              <a:buNone/>
            </a:pPr>
            <a:r>
              <a:rPr lang="de-DE" dirty="0"/>
              <a:t>Hier könnte man mehrere Fragen wählen und dafür immer 2-3 Minuten Sprechzeit vorgeben. Zudem könnte bei jeder Frage der/die Partner/in gewechselt werden.</a:t>
            </a:r>
          </a:p>
          <a:p>
            <a:pPr marL="0" indent="0">
              <a:buNone/>
            </a:pPr>
            <a:r>
              <a:rPr lang="de-DE" u="sng" dirty="0"/>
              <a:t>Beispiele für Fragen</a:t>
            </a:r>
          </a:p>
          <a:p>
            <a:pPr>
              <a:buFontTx/>
              <a:buChar char="-"/>
            </a:pPr>
            <a:r>
              <a:rPr lang="de-DE" dirty="0"/>
              <a:t>Magst du Fußball?</a:t>
            </a:r>
          </a:p>
          <a:p>
            <a:pPr>
              <a:buFontTx/>
              <a:buChar char="-"/>
            </a:pPr>
            <a:r>
              <a:rPr lang="de-DE" dirty="0"/>
              <a:t>Wer ist dein Lieblingsteam?</a:t>
            </a:r>
          </a:p>
          <a:p>
            <a:pPr>
              <a:buFontTx/>
              <a:buChar char="-"/>
            </a:pPr>
            <a:r>
              <a:rPr lang="de-DE" dirty="0"/>
              <a:t>Schaust du die Fußball-WM?</a:t>
            </a:r>
          </a:p>
          <a:p>
            <a:pPr>
              <a:buFontTx/>
              <a:buChar char="-"/>
            </a:pPr>
            <a:r>
              <a:rPr lang="de-DE" dirty="0"/>
              <a:t>…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5ACEE7F-B673-20A2-D945-B3035D5CF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8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647C463-F060-DEDF-08AB-B40444743E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3FAC8410-87A9-BDB8-52EC-F06B81F5075A}"/>
              </a:ext>
            </a:extLst>
          </p:cNvPr>
          <p:cNvSpPr txBox="1"/>
          <p:nvPr/>
        </p:nvSpPr>
        <p:spPr>
          <a:xfrm>
            <a:off x="8460432" y="488734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pxhere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887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9E06C-0676-68E1-E8A4-2740EC276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platzhalter 9">
            <a:extLst>
              <a:ext uri="{FF2B5EF4-FFF2-40B4-BE49-F238E27FC236}">
                <a16:creationId xmlns:a16="http://schemas.microsoft.com/office/drawing/2014/main" id="{65C9E3F1-A325-FCF1-0C89-5ABE3203C03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2532" b="12532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7B9C6134-96C1-2F81-2C63-8AB47E430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264" y="890588"/>
            <a:ext cx="4427784" cy="542925"/>
          </a:xfrm>
        </p:spPr>
        <p:txBody>
          <a:bodyPr/>
          <a:lstStyle/>
          <a:p>
            <a:r>
              <a:rPr lang="de-DE" sz="1800" dirty="0">
                <a:solidFill>
                  <a:srgbClr val="374105"/>
                </a:solidFill>
              </a:rPr>
              <a:t>Ich packe meinen Koffer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76B971B-8980-F0E5-5E1D-0581B7C410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4" y="1433514"/>
            <a:ext cx="3511550" cy="312896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A1 – A2</a:t>
            </a:r>
          </a:p>
          <a:p>
            <a:pPr marL="0" indent="0">
              <a:buNone/>
            </a:pPr>
            <a:r>
              <a:rPr lang="de-DE" dirty="0"/>
              <a:t>Die LK schreibt an die Tafel:</a:t>
            </a:r>
          </a:p>
          <a:p>
            <a:pPr marL="0" indent="0">
              <a:buNone/>
            </a:pPr>
            <a:r>
              <a:rPr lang="de-DE" b="1" dirty="0"/>
              <a:t>Ich packe meinen Koffer und nehme mit: _____.</a:t>
            </a:r>
          </a:p>
          <a:p>
            <a:pPr marL="0" indent="0">
              <a:buNone/>
            </a:pPr>
            <a:r>
              <a:rPr lang="de-DE" dirty="0"/>
              <a:t>Die LK gibt ein Beispiel vor und sagt: Ich fahre zur Fußball-WM. Ich packe meinen Koffer und nehme mit: meine Hose / meine Jacke / …</a:t>
            </a:r>
          </a:p>
          <a:p>
            <a:pPr marL="0" indent="0">
              <a:buNone/>
            </a:pPr>
            <a:r>
              <a:rPr lang="de-DE" dirty="0"/>
              <a:t>Danach ist ein/e L dran. Er/Sie wiederholt den Satz „Ich packe meinen Koffer und nehme mit ___.“ und sagt dann das vorher gesagte und fügt selbst noch eine Sache zum Mitnehmen hinzu. </a:t>
            </a:r>
          </a:p>
          <a:p>
            <a:pPr marL="0" indent="0">
              <a:buNone/>
            </a:pPr>
            <a:r>
              <a:rPr lang="de-DE" dirty="0"/>
              <a:t>Dann geht es weiter mit dem/der nächsten L. </a:t>
            </a:r>
          </a:p>
          <a:p>
            <a:pPr marL="0" indent="0">
              <a:buNone/>
            </a:pPr>
            <a:r>
              <a:rPr lang="de-DE" dirty="0"/>
              <a:t>Man kann die Sache der Kategorien, die mitgenommen werden dürfen, einschränken, z.B. </a:t>
            </a:r>
            <a:r>
              <a:rPr lang="de-DE" i="1" dirty="0"/>
              <a:t>Sachen fürs Fußball-Camp, alles rund um Fußball, …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371DE1-31AD-34CB-A2C4-194E7EAA6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91405-CE64-455B-8CE4-BAEDB82C984A}" type="slidenum">
              <a:rPr lang="de-DE" smtClean="0">
                <a:solidFill>
                  <a:srgbClr val="374105"/>
                </a:solidFill>
              </a:rPr>
              <a:pPr/>
              <a:t>9</a:t>
            </a:fld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DA1CEF0-9256-B227-3EE3-721DCC15FA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Fußball-Energizer</a:t>
            </a:r>
            <a:endParaRPr lang="de-DE" dirty="0">
              <a:solidFill>
                <a:srgbClr val="374105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883CB01-908D-69CC-7074-C42567F3D5E9}"/>
              </a:ext>
            </a:extLst>
          </p:cNvPr>
          <p:cNvSpPr txBox="1"/>
          <p:nvPr/>
        </p:nvSpPr>
        <p:spPr>
          <a:xfrm>
            <a:off x="8460432" y="4887344"/>
            <a:ext cx="1897928" cy="21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de-DE" sz="800" dirty="0">
                <a:solidFill>
                  <a:schemeClr val="bg1"/>
                </a:solidFill>
              </a:rPr>
              <a:t>© </a:t>
            </a:r>
            <a:r>
              <a:rPr lang="de-DE" sz="800" dirty="0" err="1">
                <a:solidFill>
                  <a:schemeClr val="bg1"/>
                </a:solidFill>
              </a:rPr>
              <a:t>pxhere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346819"/>
      </p:ext>
    </p:extLst>
  </p:cSld>
  <p:clrMapOvr>
    <a:masterClrMapping/>
  </p:clrMapOvr>
</p:sld>
</file>

<file path=ppt/theme/theme1.xml><?xml version="1.0" encoding="utf-8"?>
<a:theme xmlns:a="http://schemas.openxmlformats.org/drawingml/2006/main" name="Goethe-Institut">
  <a:themeElements>
    <a:clrScheme name="Benutzerdefiniert 330">
      <a:dk1>
        <a:sysClr val="windowText" lastClr="000000"/>
      </a:dk1>
      <a:lt1>
        <a:sysClr val="window" lastClr="FFFFFF"/>
      </a:lt1>
      <a:dk2>
        <a:srgbClr val="374105"/>
      </a:dk2>
      <a:lt2>
        <a:srgbClr val="6C777C"/>
      </a:lt2>
      <a:accent1>
        <a:srgbClr val="A0C814"/>
      </a:accent1>
      <a:accent2>
        <a:srgbClr val="BCD85B"/>
      </a:accent2>
      <a:accent3>
        <a:srgbClr val="CFE389"/>
      </a:accent3>
      <a:accent4>
        <a:srgbClr val="D9E9A1"/>
      </a:accent4>
      <a:accent5>
        <a:srgbClr val="6C777C"/>
      </a:accent5>
      <a:accent6>
        <a:srgbClr val="374105"/>
      </a:accent6>
      <a:hlink>
        <a:srgbClr val="000000"/>
      </a:hlink>
      <a:folHlink>
        <a:srgbClr val="00000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28575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114000"/>
          </a:lnSpc>
          <a:defRPr sz="1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lnSpc>
            <a:spcPct val="114000"/>
          </a:lnSpc>
          <a:defRPr sz="1000" dirty="0" err="1" smtClean="0"/>
        </a:defPPr>
      </a:lstStyle>
    </a:txDef>
  </a:objectDefaults>
  <a:extraClrSchemeLst/>
  <a:custClrLst>
    <a:custClr name="100%">
      <a:srgbClr val="788287"/>
    </a:custClr>
    <a:custClr name="100%">
      <a:srgbClr val="A0C814"/>
    </a:custClr>
    <a:custClr name="100%">
      <a:srgbClr val="5AC8F5"/>
    </a:custClr>
    <a:custClr name="100%">
      <a:srgbClr val="C8B987"/>
    </a:custClr>
    <a:custClr name="100%">
      <a:srgbClr val="EB6400"/>
    </a:custClr>
    <a:custClr name="100%">
      <a:srgbClr val="82055F"/>
    </a:custClr>
    <a:custClr name="100%">
      <a:srgbClr val="003969"/>
    </a:custClr>
    <a:custClr name="100%">
      <a:srgbClr val="502300"/>
    </a:custClr>
    <a:custClr name="100%">
      <a:srgbClr val="374105"/>
    </a:custClr>
    <a:custClr>
      <a:srgbClr val="FFFFFF"/>
    </a:custClr>
    <a:custClr name="60%">
      <a:srgbClr val="AEB4B7"/>
    </a:custClr>
    <a:custClr name="70%">
      <a:srgbClr val="BCD85B"/>
    </a:custClr>
    <a:custClr name="70%">
      <a:srgbClr val="8BD8F8"/>
    </a:custClr>
    <a:custClr name="70%">
      <a:srgbClr val="D8CEAB"/>
    </a:custClr>
    <a:custClr name="70%">
      <a:srgbClr val="F1934D"/>
    </a:custClr>
    <a:custClr name="60%">
      <a:srgbClr val="B4699F"/>
    </a:custClr>
    <a:custClr name="60%">
      <a:srgbClr val="6688A5"/>
    </a:custClr>
    <a:custClr name="60%">
      <a:srgbClr val="967B66"/>
    </a:custClr>
    <a:custClr name="60%">
      <a:srgbClr val="878D69"/>
    </a:custClr>
    <a:custClr>
      <a:srgbClr val="FFFFFF"/>
    </a:custClr>
    <a:custClr name="50%">
      <a:srgbClr val="BBC1C3"/>
    </a:custClr>
    <a:custClr name="50%">
      <a:srgbClr val="D0E389"/>
    </a:custClr>
    <a:custClr name="50%">
      <a:srgbClr val="ACE3FA"/>
    </a:custClr>
    <a:custClr name="50%">
      <a:srgbClr val="E3DCC3"/>
    </a:custClr>
    <a:custClr name="50%">
      <a:srgbClr val="F5B180"/>
    </a:custClr>
    <a:custClr name="50%">
      <a:srgbClr val="C182AF"/>
    </a:custClr>
    <a:custClr name="50%">
      <a:srgbClr val="809CB4"/>
    </a:custClr>
    <a:custClr name="50%">
      <a:srgbClr val="A89180"/>
    </a:custClr>
    <a:custClr name="50%">
      <a:srgbClr val="9BA082"/>
    </a:custClr>
    <a:custClr>
      <a:srgbClr val="FFFFFF"/>
    </a:custClr>
    <a:custClr name="30%">
      <a:srgbClr val="D6DADB"/>
    </a:custClr>
    <a:custClr name="40%">
      <a:srgbClr val="D9E9A1"/>
    </a:custClr>
    <a:custClr name="40%">
      <a:srgbClr val="BDE9FB"/>
    </a:custClr>
    <a:custClr name="40%">
      <a:srgbClr val="E9E3CF"/>
    </a:custClr>
    <a:custClr name="40%">
      <a:srgbClr val="F7C199"/>
    </a:custClr>
    <a:custClr name="30%">
      <a:srgbClr val="DAB4CF"/>
    </a:custClr>
    <a:custClr name="30%">
      <a:srgbClr val="B2C4D2"/>
    </a:custClr>
    <a:custClr name="30%">
      <a:srgbClr val="CABDB2"/>
    </a:custClr>
    <a:custClr name="30%">
      <a:srgbClr val="C3C6B4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1" id="{C3DDA866-DBA6-4AB7-94D7-CEF1088490E7}" vid="{7AA7655D-38A0-4932-A8AD-283972B00EDC}"/>
    </a:ext>
  </a:extLst>
</a:theme>
</file>

<file path=ppt/theme/theme2.xml><?xml version="1.0" encoding="utf-8"?>
<a:theme xmlns:a="http://schemas.openxmlformats.org/drawingml/2006/main" name="Office">
  <a:themeElements>
    <a:clrScheme name="Benutzerdefiniert 330">
      <a:dk1>
        <a:sysClr val="windowText" lastClr="000000"/>
      </a:dk1>
      <a:lt1>
        <a:sysClr val="window" lastClr="FFFFFF"/>
      </a:lt1>
      <a:dk2>
        <a:srgbClr val="374105"/>
      </a:dk2>
      <a:lt2>
        <a:srgbClr val="6C777C"/>
      </a:lt2>
      <a:accent1>
        <a:srgbClr val="A0C814"/>
      </a:accent1>
      <a:accent2>
        <a:srgbClr val="BCD85B"/>
      </a:accent2>
      <a:accent3>
        <a:srgbClr val="CFE389"/>
      </a:accent3>
      <a:accent4>
        <a:srgbClr val="D9E9A1"/>
      </a:accent4>
      <a:accent5>
        <a:srgbClr val="6C777C"/>
      </a:accent5>
      <a:accent6>
        <a:srgbClr val="374105"/>
      </a:accent6>
      <a:hlink>
        <a:srgbClr val="000000"/>
      </a:hlink>
      <a:folHlink>
        <a:srgbClr val="00000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Benutzerdefiniert 330">
      <a:dk1>
        <a:sysClr val="windowText" lastClr="000000"/>
      </a:dk1>
      <a:lt1>
        <a:sysClr val="window" lastClr="FFFFFF"/>
      </a:lt1>
      <a:dk2>
        <a:srgbClr val="374105"/>
      </a:dk2>
      <a:lt2>
        <a:srgbClr val="6C777C"/>
      </a:lt2>
      <a:accent1>
        <a:srgbClr val="A0C814"/>
      </a:accent1>
      <a:accent2>
        <a:srgbClr val="BCD85B"/>
      </a:accent2>
      <a:accent3>
        <a:srgbClr val="CFE389"/>
      </a:accent3>
      <a:accent4>
        <a:srgbClr val="D9E9A1"/>
      </a:accent4>
      <a:accent5>
        <a:srgbClr val="6C777C"/>
      </a:accent5>
      <a:accent6>
        <a:srgbClr val="374105"/>
      </a:accent6>
      <a:hlink>
        <a:srgbClr val="000000"/>
      </a:hlink>
      <a:folHlink>
        <a:srgbClr val="00000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F2F67A1A148A042B3CE2CC273E8ADD5" ma:contentTypeVersion="15" ma:contentTypeDescription="Ein neues Dokument erstellen." ma:contentTypeScope="" ma:versionID="e0fc2d2437648d1edce31d4f0bde34dd">
  <xsd:schema xmlns:xsd="http://www.w3.org/2001/XMLSchema" xmlns:xs="http://www.w3.org/2001/XMLSchema" xmlns:p="http://schemas.microsoft.com/office/2006/metadata/properties" xmlns:ns2="dbe32b80-f3a9-49ac-95b3-d9ead2020fa3" xmlns:ns3="10ea0cc9-75c0-4b4d-8355-9b60007a044b" targetNamespace="http://schemas.microsoft.com/office/2006/metadata/properties" ma:root="true" ma:fieldsID="ae92a95f3ced75b412a424acf4e6aea6" ns2:_="" ns3:_="">
    <xsd:import namespace="dbe32b80-f3a9-49ac-95b3-d9ead2020fa3"/>
    <xsd:import namespace="10ea0cc9-75c0-4b4d-8355-9b60007a04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e32b80-f3a9-49ac-95b3-d9ead2020f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markierungen" ma:readOnly="false" ma:fieldId="{5cf76f15-5ced-4ddc-b409-7134ff3c332f}" ma:taxonomyMulti="true" ma:sspId="a98d083d-d29e-4d2c-90d9-9b78849702f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a0cc9-75c0-4b4d-8355-9b60007a044b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5bdc5e5-428b-4ea0-8dc8-9d4b39426c94}" ma:internalName="TaxCatchAll" ma:showField="CatchAllData" ma:web="10ea0cc9-75c0-4b4d-8355-9b60007a04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be32b80-f3a9-49ac-95b3-d9ead2020fa3">
      <Terms xmlns="http://schemas.microsoft.com/office/infopath/2007/PartnerControls"/>
    </lcf76f155ced4ddcb4097134ff3c332f>
    <TaxCatchAll xmlns="10ea0cc9-75c0-4b4d-8355-9b60007a044b" xsi:nil="true"/>
  </documentManagement>
</p:properties>
</file>

<file path=customXml/itemProps1.xml><?xml version="1.0" encoding="utf-8"?>
<ds:datastoreItem xmlns:ds="http://schemas.openxmlformats.org/officeDocument/2006/customXml" ds:itemID="{1442FD12-686B-4968-8C5B-E641BC026A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973FF9-BF09-4720-9A16-EC78699117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e32b80-f3a9-49ac-95b3-d9ead2020fa3"/>
    <ds:schemaRef ds:uri="10ea0cc9-75c0-4b4d-8355-9b60007a04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62BC3B-9E49-485A-851E-B2F71CF79224}">
  <ds:schemaRefs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dbe32b80-f3a9-49ac-95b3-d9ead2020fa3"/>
    <ds:schemaRef ds:uri="10ea0cc9-75c0-4b4d-8355-9b60007a044b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PowerPoint-Toolbox_Barrierefrei</Template>
  <TotalTime>0</TotalTime>
  <Words>2393</Words>
  <Application>Microsoft Office PowerPoint</Application>
  <PresentationFormat>Bildschirmpräsentation (16:9)</PresentationFormat>
  <Paragraphs>432</Paragraphs>
  <Slides>26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1" baseType="lpstr">
      <vt:lpstr>Arial</vt:lpstr>
      <vt:lpstr>Verdana</vt:lpstr>
      <vt:lpstr>Wingdings</vt:lpstr>
      <vt:lpstr>Wingdings 2</vt:lpstr>
      <vt:lpstr>Goethe-Institut</vt:lpstr>
      <vt:lpstr> 5-Minuten-Energizer zur Fußball-WM</vt:lpstr>
      <vt:lpstr>PowerPoint-Präsentation</vt:lpstr>
      <vt:lpstr>Tor oder daneben?</vt:lpstr>
      <vt:lpstr>Schnelle Aufstellung</vt:lpstr>
      <vt:lpstr>3 Wörter, eine Geschichte</vt:lpstr>
      <vt:lpstr>Tages-Tipp</vt:lpstr>
      <vt:lpstr>Fußball-Pantomime</vt:lpstr>
      <vt:lpstr>Blitz-Dialog</vt:lpstr>
      <vt:lpstr>Ich packe meinen Koffer</vt:lpstr>
      <vt:lpstr>Meine perfekte Fußballmannschaft</vt:lpstr>
      <vt:lpstr>Finde den Fehler</vt:lpstr>
      <vt:lpstr>emoji-Spiel</vt:lpstr>
      <vt:lpstr>zahlenblitz</vt:lpstr>
      <vt:lpstr>1 Frage, viele Antworten</vt:lpstr>
      <vt:lpstr>Superlativ-Blitz</vt:lpstr>
      <vt:lpstr>Auf der Linie</vt:lpstr>
      <vt:lpstr>Fußball-Bingo</vt:lpstr>
      <vt:lpstr>Wo ist der Ball?</vt:lpstr>
      <vt:lpstr>standbild</vt:lpstr>
      <vt:lpstr>Falscher Kommentar</vt:lpstr>
      <vt:lpstr>gerüchteküche</vt:lpstr>
      <vt:lpstr>Fußball-Alphabet</vt:lpstr>
      <vt:lpstr>Trainer für 1 Minute</vt:lpstr>
      <vt:lpstr>Blinde Zeichner</vt:lpstr>
      <vt:lpstr>Laufdiktat Fußball</vt:lpstr>
      <vt:lpstr>PowerPoint-Präsentation</vt:lpstr>
    </vt:vector>
  </TitlesOfParts>
  <Company>Goethe-Institut e. 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Kühnel, Karin</dc:creator>
  <cp:lastModifiedBy>Kühnel, Karin</cp:lastModifiedBy>
  <cp:revision>2</cp:revision>
  <cp:lastPrinted>2024-08-28T07:25:06Z</cp:lastPrinted>
  <dcterms:created xsi:type="dcterms:W3CDTF">2026-06-08T07:39:35Z</dcterms:created>
  <dcterms:modified xsi:type="dcterms:W3CDTF">2026-06-08T13:48:22Z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0x010100CF2F67A1A148A042B3CE2CC273E8ADD5</vt:lpwstr>
  </property>
  <property fmtid="{D5CDD505-2E9C-101B-9397-08002B2CF9AE}" pid="3" name="MediaServiceImageTags">
    <vt:lpwstr/>
  </property>
</Properties>
</file>