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2"/>
  </p:notesMasterIdLst>
  <p:sldIdLst>
    <p:sldId id="256" r:id="rId2"/>
    <p:sldId id="257" r:id="rId3"/>
    <p:sldId id="258" r:id="rId4"/>
    <p:sldId id="259" r:id="rId5"/>
    <p:sldId id="260" r:id="rId6"/>
    <p:sldId id="264" r:id="rId7"/>
    <p:sldId id="261" r:id="rId8"/>
    <p:sldId id="262" r:id="rId9"/>
    <p:sldId id="263" r:id="rId10"/>
    <p:sldId id="265" r:id="rId11"/>
  </p:sldIdLst>
  <p:sldSz cx="9144000" cy="5143500" type="screen16x9"/>
  <p:notesSz cx="6858000" cy="9144000"/>
  <p:embeddedFontLst>
    <p:embeddedFont>
      <p:font typeface="Calibri" panose="020F0502020204030204" pitchFamily="34" charset="0"/>
      <p:regular r:id="rId13"/>
      <p:bold r:id="rId14"/>
      <p:italic r:id="rId15"/>
      <p:boldItalic r:id="rId16"/>
    </p:embeddedFont>
    <p:embeddedFont>
      <p:font typeface="Roboto" panose="02000000000000000000" pitchFamily="2" charset="0"/>
      <p:regular r:id="rId17"/>
      <p:bold r:id="rId18"/>
      <p:italic r:id="rId19"/>
      <p:boldItalic r:id="rId20"/>
    </p:embeddedFont>
    <p:embeddedFont>
      <p:font typeface="Verdana" panose="020B0604030504040204" pitchFamily="34"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15"/>
  </p:normalViewPr>
  <p:slideViewPr>
    <p:cSldViewPr snapToGrid="0">
      <p:cViewPr varScale="1">
        <p:scale>
          <a:sx n="141" d="100"/>
          <a:sy n="141" d="100"/>
        </p:scale>
        <p:origin x="800" y="1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2.fntdata"/><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7.fntdata"/><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theme" Target="theme/theme1.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Graphic by Vector Portal</a:t>
            </a:r>
          </a:p>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2ee00519da2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2ee00519da2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2ee00519da2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2ee00519da2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Notes: Use a whiteboard or easel pad to keep track of unique sustainability ideas as they are mentioned.</a:t>
            </a: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2ee00519da2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2ee00519da2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Graphic by Vector Portal</a:t>
            </a: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2ee00519da2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2ee00519da2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2ee00519da2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2ee00519da2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44408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2ee00519da2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2ee00519da2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Notes: Students could work in pairs or in groups of 3-4 students for the research and model portion of this activity. An alternate activity would be to compare Karlsruhe to a city in the US with a similar population size, such as Orlando, FL or Lexington, KY</a:t>
            </a:r>
          </a:p>
          <a:p>
            <a:pPr marL="0" lvl="0" indent="0" algn="l" rtl="0">
              <a:spcBef>
                <a:spcPts val="0"/>
              </a:spcBef>
              <a:spcAft>
                <a:spcPts val="0"/>
              </a:spcAft>
              <a:buNone/>
            </a:pPr>
            <a:r>
              <a:rPr lang="en-US" dirty="0"/>
              <a:t>Graphics from </a:t>
            </a:r>
            <a:r>
              <a:rPr lang="en-US" dirty="0" err="1"/>
              <a:t>Wannapik</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2ee00519da2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 name="Google Shape;88;g2ee00519da2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Graphic by </a:t>
            </a:r>
            <a:r>
              <a:rPr lang="en-US" dirty="0" err="1"/>
              <a:t>Freepik</a:t>
            </a: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2ee00519da2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2ee00519da2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Graphic by Raw Pixel</a:t>
            </a:r>
          </a:p>
          <a:p>
            <a:pPr marL="0" lvl="0" indent="0" algn="l" rtl="0">
              <a:spcBef>
                <a:spcPts val="0"/>
              </a:spcBef>
              <a:spcAft>
                <a:spcPts val="0"/>
              </a:spcAft>
              <a:buNone/>
            </a:pPr>
            <a:r>
              <a:rPr lang="en-US" dirty="0"/>
              <a:t>Notes: Students may wish to reflect upon the list of sustainable features mentioned by the entire class if they are struggling to come up with the two new brainstormed features they want to add to their model.</a:t>
            </a: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karlsruhe.de/stadt-rathaus/so-ist-karlsruhe/innovativ-und-quer/gruene-stadt" TargetMode="External"/><Relationship Id="rId2" Type="http://schemas.openxmlformats.org/officeDocument/2006/relationships/hyperlink" Target="https://www.karlsruhe.de/umwelt-klima" TargetMode="External"/><Relationship Id="rId1" Type="http://schemas.openxmlformats.org/officeDocument/2006/relationships/slideLayout" Target="../slideLayouts/slideLayout3.xml"/><Relationship Id="rId5" Type="http://schemas.openxmlformats.org/officeDocument/2006/relationships/image" Target="../media/image1.png"/><Relationship Id="rId4" Type="http://schemas.openxmlformats.org/officeDocument/2006/relationships/hyperlink" Target="https://www.transformationszentrum.or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www.google.com/maps/place/Karlsruhe,+Germany/@49.0158491,8.4095339,12z/data=!3m1!4b1!4m6!3m5!1s0x47970648a2e07809:0xb6fc55734cb7ee7f!8m2!3d49.0068901!4d8.4036527!16zL20vMHFiMXo?entry=ttu"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446179" y="878540"/>
            <a:ext cx="8520600" cy="1040093"/>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en" dirty="0">
                <a:solidFill>
                  <a:srgbClr val="008F00"/>
                </a:solidFill>
              </a:rPr>
              <a:t>How Green is My City?</a:t>
            </a:r>
            <a:endParaRPr dirty="0">
              <a:solidFill>
                <a:srgbClr val="008F00"/>
              </a:solidFill>
            </a:endParaRPr>
          </a:p>
        </p:txBody>
      </p:sp>
      <p:sp>
        <p:nvSpPr>
          <p:cNvPr id="55" name="Google Shape;55;p13"/>
          <p:cNvSpPr txBox="1">
            <a:spLocks noGrp="1"/>
          </p:cNvSpPr>
          <p:nvPr>
            <p:ph type="subTitle" idx="1"/>
          </p:nvPr>
        </p:nvSpPr>
        <p:spPr>
          <a:xfrm>
            <a:off x="383418" y="1918633"/>
            <a:ext cx="85206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100" dirty="0">
                <a:solidFill>
                  <a:schemeClr val="dk1"/>
                </a:solidFill>
                <a:latin typeface="Verdana"/>
                <a:ea typeface="Verdana"/>
                <a:cs typeface="Verdana"/>
                <a:sym typeface="Verdana"/>
              </a:rPr>
              <a:t>Comparing the sustainability of your own city to the modern German city of Karlsruhe</a:t>
            </a:r>
            <a:endParaRPr sz="2100" dirty="0">
              <a:solidFill>
                <a:schemeClr val="dk1"/>
              </a:solidFill>
              <a:latin typeface="Verdana"/>
              <a:ea typeface="Verdana"/>
              <a:cs typeface="Verdana"/>
              <a:sym typeface="Verdana"/>
            </a:endParaRPr>
          </a:p>
          <a:p>
            <a:pPr marL="0" lvl="0" indent="0" algn="ctr" rtl="0">
              <a:spcBef>
                <a:spcPts val="0"/>
              </a:spcBef>
              <a:spcAft>
                <a:spcPts val="0"/>
              </a:spcAft>
              <a:buNone/>
            </a:pPr>
            <a:endParaRPr sz="2100" dirty="0">
              <a:solidFill>
                <a:schemeClr val="dk1"/>
              </a:solidFill>
              <a:latin typeface="Verdana"/>
              <a:ea typeface="Verdana"/>
              <a:cs typeface="Verdana"/>
              <a:sym typeface="Verdana"/>
            </a:endParaRPr>
          </a:p>
          <a:p>
            <a:pPr marL="0" lvl="0" indent="0" algn="ctr" rtl="0">
              <a:spcBef>
                <a:spcPts val="0"/>
              </a:spcBef>
              <a:spcAft>
                <a:spcPts val="0"/>
              </a:spcAft>
              <a:buNone/>
            </a:pPr>
            <a:endParaRPr sz="2100" dirty="0">
              <a:solidFill>
                <a:schemeClr val="dk1"/>
              </a:solidFill>
              <a:latin typeface="Verdana"/>
              <a:ea typeface="Verdana"/>
              <a:cs typeface="Verdana"/>
              <a:sym typeface="Verdana"/>
            </a:endParaRPr>
          </a:p>
          <a:p>
            <a:pPr marL="0" lvl="0" indent="0" algn="ctr" rtl="0">
              <a:spcBef>
                <a:spcPts val="0"/>
              </a:spcBef>
              <a:spcAft>
                <a:spcPts val="0"/>
              </a:spcAft>
              <a:buNone/>
            </a:pPr>
            <a:endParaRPr lang="en" sz="2100" dirty="0">
              <a:solidFill>
                <a:schemeClr val="dk1"/>
              </a:solidFill>
              <a:latin typeface="Verdana"/>
              <a:ea typeface="Verdana"/>
              <a:cs typeface="Verdana"/>
              <a:sym typeface="Verdana"/>
            </a:endParaRPr>
          </a:p>
          <a:p>
            <a:pPr marL="0" lvl="0" indent="0" algn="ctr" rtl="0">
              <a:spcBef>
                <a:spcPts val="0"/>
              </a:spcBef>
              <a:spcAft>
                <a:spcPts val="0"/>
              </a:spcAft>
              <a:buNone/>
            </a:pPr>
            <a:endParaRPr lang="en" sz="2100" dirty="0">
              <a:solidFill>
                <a:schemeClr val="dk1"/>
              </a:solidFill>
              <a:latin typeface="Verdana"/>
              <a:ea typeface="Verdana"/>
              <a:cs typeface="Verdana"/>
              <a:sym typeface="Verdana"/>
            </a:endParaRPr>
          </a:p>
          <a:p>
            <a:pPr marL="0" lvl="0" indent="0" algn="ctr" rtl="0">
              <a:spcBef>
                <a:spcPts val="0"/>
              </a:spcBef>
              <a:spcAft>
                <a:spcPts val="0"/>
              </a:spcAft>
              <a:buNone/>
            </a:pPr>
            <a:endParaRPr lang="en" sz="2100" dirty="0">
              <a:solidFill>
                <a:schemeClr val="dk1"/>
              </a:solidFill>
              <a:latin typeface="Verdana"/>
              <a:ea typeface="Verdana"/>
              <a:cs typeface="Verdana"/>
              <a:sym typeface="Verdana"/>
            </a:endParaRPr>
          </a:p>
          <a:p>
            <a:pPr marL="0" lvl="0" indent="0" algn="ctr" rtl="0">
              <a:spcBef>
                <a:spcPts val="0"/>
              </a:spcBef>
              <a:spcAft>
                <a:spcPts val="0"/>
              </a:spcAft>
              <a:buNone/>
            </a:pPr>
            <a:r>
              <a:rPr lang="en" sz="2100" dirty="0">
                <a:solidFill>
                  <a:srgbClr val="008F00"/>
                </a:solidFill>
                <a:latin typeface="Verdana"/>
                <a:ea typeface="Verdana"/>
                <a:cs typeface="Verdana"/>
                <a:sym typeface="Verdana"/>
              </a:rPr>
              <a:t>Lesson by Lisa Ball</a:t>
            </a:r>
          </a:p>
          <a:p>
            <a:pPr marL="0" lvl="0" indent="0" algn="ctr" rtl="0">
              <a:spcBef>
                <a:spcPts val="0"/>
              </a:spcBef>
              <a:spcAft>
                <a:spcPts val="0"/>
              </a:spcAft>
              <a:buNone/>
            </a:pPr>
            <a:r>
              <a:rPr lang="en" sz="2100" dirty="0">
                <a:solidFill>
                  <a:srgbClr val="008F00"/>
                </a:solidFill>
                <a:latin typeface="Verdana"/>
                <a:ea typeface="Verdana"/>
                <a:cs typeface="Verdana"/>
                <a:sym typeface="Verdana"/>
              </a:rPr>
              <a:t>TOP STEM TOUR 2024</a:t>
            </a:r>
            <a:endParaRPr sz="2100" dirty="0">
              <a:solidFill>
                <a:srgbClr val="008F00"/>
              </a:solidFill>
              <a:latin typeface="Verdana"/>
              <a:ea typeface="Verdana"/>
              <a:cs typeface="Verdana"/>
              <a:sym typeface="Verdana"/>
            </a:endParaRPr>
          </a:p>
        </p:txBody>
      </p:sp>
      <p:pic>
        <p:nvPicPr>
          <p:cNvPr id="5" name="Picture 4">
            <a:extLst>
              <a:ext uri="{FF2B5EF4-FFF2-40B4-BE49-F238E27FC236}">
                <a16:creationId xmlns:a16="http://schemas.microsoft.com/office/drawing/2014/main" id="{4C2539AC-90BF-A94A-BDC0-DBA7977244B4}"/>
              </a:ext>
            </a:extLst>
          </p:cNvPr>
          <p:cNvPicPr>
            <a:picLocks noChangeAspect="1"/>
          </p:cNvPicPr>
          <p:nvPr/>
        </p:nvPicPr>
        <p:blipFill>
          <a:blip r:embed="rId3"/>
          <a:stretch>
            <a:fillRect/>
          </a:stretch>
        </p:blipFill>
        <p:spPr>
          <a:xfrm>
            <a:off x="3775262" y="2688964"/>
            <a:ext cx="1736912" cy="127281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86EAC-32AB-F8D4-737A-4B8F39CE7CFD}"/>
              </a:ext>
            </a:extLst>
          </p:cNvPr>
          <p:cNvSpPr>
            <a:spLocks noGrp="1"/>
          </p:cNvSpPr>
          <p:nvPr>
            <p:ph type="title"/>
          </p:nvPr>
        </p:nvSpPr>
        <p:spPr>
          <a:xfrm>
            <a:off x="1425276" y="375449"/>
            <a:ext cx="5736015" cy="572700"/>
          </a:xfrm>
        </p:spPr>
        <p:txBody>
          <a:bodyPr>
            <a:noAutofit/>
          </a:bodyPr>
          <a:lstStyle/>
          <a:p>
            <a:r>
              <a:rPr lang="en-US" sz="3600" dirty="0"/>
              <a:t>FEATURED SOURCES</a:t>
            </a:r>
          </a:p>
        </p:txBody>
      </p:sp>
      <p:sp>
        <p:nvSpPr>
          <p:cNvPr id="3" name="Text Placeholder 2">
            <a:extLst>
              <a:ext uri="{FF2B5EF4-FFF2-40B4-BE49-F238E27FC236}">
                <a16:creationId xmlns:a16="http://schemas.microsoft.com/office/drawing/2014/main" id="{41ED5EFE-8400-88A5-D21C-85D405512C1A}"/>
              </a:ext>
            </a:extLst>
          </p:cNvPr>
          <p:cNvSpPr>
            <a:spLocks noGrp="1"/>
          </p:cNvSpPr>
          <p:nvPr>
            <p:ph type="body" idx="1"/>
          </p:nvPr>
        </p:nvSpPr>
        <p:spPr>
          <a:xfrm>
            <a:off x="1153672" y="1351651"/>
            <a:ext cx="7881686" cy="3416400"/>
          </a:xfrm>
        </p:spPr>
        <p:txBody>
          <a:bodyPr/>
          <a:lstStyle/>
          <a:p>
            <a:pPr marL="0" marR="0">
              <a:spcBef>
                <a:spcPts val="0"/>
              </a:spcBef>
              <a:spcAft>
                <a:spcPts val="0"/>
              </a:spcAft>
            </a:pPr>
            <a:r>
              <a:rPr lang="de-DE" sz="1800" u="sng" dirty="0">
                <a:solidFill>
                  <a:srgbClr val="0000FF"/>
                </a:solidFill>
                <a:effectLst/>
                <a:latin typeface="Verdana" panose="020B0604030504040204" pitchFamily="34" charset="0"/>
                <a:ea typeface="Calibri" panose="020F0502020204030204" pitchFamily="34" charset="0"/>
                <a:cs typeface="Times New Roman" panose="02020603050405020304" pitchFamily="18" charset="0"/>
                <a:hlinkClick r:id="rId2"/>
              </a:rPr>
              <a:t>https://www.karlsruhe.de/umwelt-klima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de-DE" sz="1800" u="sng" dirty="0">
                <a:solidFill>
                  <a:srgbClr val="0000FF"/>
                </a:solidFill>
                <a:effectLst/>
                <a:latin typeface="Verdana" panose="020B0604030504040204" pitchFamily="34" charset="0"/>
                <a:ea typeface="Calibri" panose="020F0502020204030204" pitchFamily="34" charset="0"/>
                <a:cs typeface="Times New Roman" panose="02020603050405020304" pitchFamily="18" charset="0"/>
                <a:hlinkClick r:id="rId3"/>
              </a:rPr>
              <a:t>https://www.karlsruhe.de/stadt-rathaus/so-ist-karlsruhe/innovativ-und-quer/gruene-stadt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de-DE" sz="1800" u="sng" dirty="0">
                <a:solidFill>
                  <a:srgbClr val="0000FF"/>
                </a:solidFill>
                <a:effectLst/>
                <a:latin typeface="Verdana" panose="020B0604030504040204" pitchFamily="34" charset="0"/>
                <a:ea typeface="Calibri" panose="020F0502020204030204" pitchFamily="34" charset="0"/>
                <a:cs typeface="Times New Roman" panose="02020603050405020304" pitchFamily="18" charset="0"/>
                <a:hlinkClick r:id="rId4"/>
              </a:rPr>
              <a:t>https://www.transformationszentrum.org/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pic>
        <p:nvPicPr>
          <p:cNvPr id="5" name="Picture 4">
            <a:extLst>
              <a:ext uri="{FF2B5EF4-FFF2-40B4-BE49-F238E27FC236}">
                <a16:creationId xmlns:a16="http://schemas.microsoft.com/office/drawing/2014/main" id="{5D6F9D1E-7491-CE1F-DD11-4C4F239AEF3E}"/>
              </a:ext>
            </a:extLst>
          </p:cNvPr>
          <p:cNvPicPr>
            <a:picLocks noChangeAspect="1"/>
          </p:cNvPicPr>
          <p:nvPr/>
        </p:nvPicPr>
        <p:blipFill>
          <a:blip r:embed="rId5"/>
          <a:stretch>
            <a:fillRect/>
          </a:stretch>
        </p:blipFill>
        <p:spPr>
          <a:xfrm>
            <a:off x="3357603" y="3141638"/>
            <a:ext cx="1736912" cy="1272816"/>
          </a:xfrm>
          <a:prstGeom prst="rect">
            <a:avLst/>
          </a:prstGeom>
        </p:spPr>
      </p:pic>
    </p:spTree>
    <p:extLst>
      <p:ext uri="{BB962C8B-B14F-4D97-AF65-F5344CB8AC3E}">
        <p14:creationId xmlns:p14="http://schemas.microsoft.com/office/powerpoint/2010/main" val="32452268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311700" y="-89143"/>
            <a:ext cx="8520600" cy="20526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en" sz="3600" dirty="0"/>
              <a:t>QUESTION:</a:t>
            </a:r>
            <a:endParaRPr sz="3600" dirty="0"/>
          </a:p>
          <a:p>
            <a:pPr marL="0" lvl="0" indent="0" algn="ctr" rtl="0">
              <a:spcBef>
                <a:spcPts val="0"/>
              </a:spcBef>
              <a:spcAft>
                <a:spcPts val="0"/>
              </a:spcAft>
              <a:buNone/>
            </a:pPr>
            <a:r>
              <a:rPr lang="en" sz="3600" dirty="0"/>
              <a:t>What does a sustainable city look like?</a:t>
            </a:r>
            <a:endParaRPr sz="3600" dirty="0"/>
          </a:p>
        </p:txBody>
      </p:sp>
      <p:sp>
        <p:nvSpPr>
          <p:cNvPr id="61" name="Google Shape;61;p14"/>
          <p:cNvSpPr txBox="1">
            <a:spLocks noGrp="1"/>
          </p:cNvSpPr>
          <p:nvPr>
            <p:ph type="subTitle" idx="1"/>
          </p:nvPr>
        </p:nvSpPr>
        <p:spPr>
          <a:xfrm>
            <a:off x="311700" y="1949264"/>
            <a:ext cx="8520600" cy="7926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Char char="●"/>
            </a:pPr>
            <a:r>
              <a:rPr lang="en" sz="1800" dirty="0"/>
              <a:t>On a piece of paper, take 5-10 minutes to sketch and label a city with features that make it sustainable. Don’t talk with your classmates while you work, this sketch should just reflect your own ideas.</a:t>
            </a:r>
            <a:endParaRPr sz="1800" dirty="0"/>
          </a:p>
          <a:p>
            <a:pPr marL="457200" lvl="0" indent="-342900" algn="l" rtl="0">
              <a:spcBef>
                <a:spcPts val="0"/>
              </a:spcBef>
              <a:spcAft>
                <a:spcPts val="0"/>
              </a:spcAft>
              <a:buSzPts val="1800"/>
              <a:buChar char="●"/>
            </a:pPr>
            <a:r>
              <a:rPr lang="en" sz="1800" dirty="0"/>
              <a:t>Don’t worry about being a great artist!  Just do your best</a:t>
            </a:r>
            <a:endParaRPr sz="1800" dirty="0"/>
          </a:p>
          <a:p>
            <a:pPr marL="0" lvl="0" indent="0" algn="l" rtl="0">
              <a:spcBef>
                <a:spcPts val="0"/>
              </a:spcBef>
              <a:spcAft>
                <a:spcPts val="0"/>
              </a:spcAft>
              <a:buNone/>
            </a:pPr>
            <a:endParaRPr sz="1800" dirty="0"/>
          </a:p>
        </p:txBody>
      </p:sp>
      <p:pic>
        <p:nvPicPr>
          <p:cNvPr id="2" name="Picture 1">
            <a:extLst>
              <a:ext uri="{FF2B5EF4-FFF2-40B4-BE49-F238E27FC236}">
                <a16:creationId xmlns:a16="http://schemas.microsoft.com/office/drawing/2014/main" id="{2EB97718-4C1C-1647-873B-C5E254096253}"/>
              </a:ext>
            </a:extLst>
          </p:cNvPr>
          <p:cNvPicPr>
            <a:picLocks noChangeAspect="1"/>
          </p:cNvPicPr>
          <p:nvPr/>
        </p:nvPicPr>
        <p:blipFill>
          <a:blip r:embed="rId3"/>
          <a:stretch>
            <a:fillRect/>
          </a:stretch>
        </p:blipFill>
        <p:spPr>
          <a:xfrm>
            <a:off x="3634464" y="3520271"/>
            <a:ext cx="1589386" cy="158938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15"/>
          <p:cNvSpPr txBox="1">
            <a:spLocks noGrp="1"/>
          </p:cNvSpPr>
          <p:nvPr>
            <p:ph type="ctrTitle"/>
          </p:nvPr>
        </p:nvSpPr>
        <p:spPr>
          <a:xfrm>
            <a:off x="311700" y="-535999"/>
            <a:ext cx="8520600" cy="20526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en" sz="3600" dirty="0"/>
              <a:t>SHARE: </a:t>
            </a:r>
            <a:br>
              <a:rPr lang="en" sz="4000" dirty="0"/>
            </a:br>
            <a:r>
              <a:rPr lang="en" sz="3600" dirty="0"/>
              <a:t>What does a sustainable city look like? </a:t>
            </a:r>
            <a:endParaRPr sz="3600" dirty="0"/>
          </a:p>
        </p:txBody>
      </p:sp>
      <p:sp>
        <p:nvSpPr>
          <p:cNvPr id="67" name="Google Shape;67;p15"/>
          <p:cNvSpPr txBox="1">
            <a:spLocks noGrp="1"/>
          </p:cNvSpPr>
          <p:nvPr>
            <p:ph type="subTitle" idx="1"/>
          </p:nvPr>
        </p:nvSpPr>
        <p:spPr>
          <a:xfrm>
            <a:off x="518154" y="1565998"/>
            <a:ext cx="8520600" cy="792600"/>
          </a:xfrm>
          <a:prstGeom prst="rect">
            <a:avLst/>
          </a:prstGeom>
        </p:spPr>
        <p:txBody>
          <a:bodyPr spcFirstLastPara="1" wrap="square" lIns="91425" tIns="91425" rIns="91425" bIns="91425" anchor="t" anchorCtr="0">
            <a:normAutofit fontScale="25000" lnSpcReduction="20000"/>
          </a:bodyPr>
          <a:lstStyle/>
          <a:p>
            <a:pPr marL="457200" lvl="0" indent="-342900" algn="l" rtl="0">
              <a:spcBef>
                <a:spcPts val="0"/>
              </a:spcBef>
              <a:spcAft>
                <a:spcPts val="0"/>
              </a:spcAft>
              <a:buSzPct val="100000"/>
              <a:buChar char="●"/>
            </a:pPr>
            <a:r>
              <a:rPr lang="en" sz="7200" dirty="0"/>
              <a:t>Turn to your neighbor and share your sketch, explaining the various components you included and their significance. Your neighbor should do the same</a:t>
            </a:r>
            <a:endParaRPr sz="7200" dirty="0"/>
          </a:p>
          <a:p>
            <a:pPr marL="457200" lvl="0" indent="-342900" algn="l" rtl="0">
              <a:spcBef>
                <a:spcPts val="0"/>
              </a:spcBef>
              <a:spcAft>
                <a:spcPts val="0"/>
              </a:spcAft>
              <a:buSzPct val="100000"/>
              <a:buChar char="●"/>
            </a:pPr>
            <a:r>
              <a:rPr lang="en" sz="7200" dirty="0"/>
              <a:t>Compare your ideas about sustainable cities. What do your sketches have in common?  How are they different?</a:t>
            </a:r>
            <a:endParaRPr sz="7200" dirty="0"/>
          </a:p>
          <a:p>
            <a:pPr marL="457200" lvl="0" indent="-342900" algn="l" rtl="0">
              <a:spcBef>
                <a:spcPts val="0"/>
              </a:spcBef>
              <a:spcAft>
                <a:spcPts val="0"/>
              </a:spcAft>
              <a:buSzPct val="100000"/>
              <a:buChar char="●"/>
            </a:pPr>
            <a:r>
              <a:rPr lang="en" sz="7200" dirty="0"/>
              <a:t>Be prepared to share your similarities and differences with the group</a:t>
            </a:r>
            <a:endParaRPr sz="7200" dirty="0"/>
          </a:p>
          <a:p>
            <a:pPr marL="457200" lvl="0" indent="-342900" algn="l" rtl="0">
              <a:spcBef>
                <a:spcPts val="0"/>
              </a:spcBef>
              <a:spcAft>
                <a:spcPts val="0"/>
              </a:spcAft>
              <a:buSzPct val="100000"/>
              <a:buChar char="●"/>
            </a:pPr>
            <a:r>
              <a:rPr lang="en" sz="7200" dirty="0"/>
              <a:t>Save your sketches for later</a:t>
            </a:r>
            <a:endParaRPr sz="7200" dirty="0"/>
          </a:p>
          <a:p>
            <a:pPr marL="0" lvl="0" indent="0" algn="ctr" rtl="0">
              <a:spcBef>
                <a:spcPts val="0"/>
              </a:spcBef>
              <a:spcAft>
                <a:spcPts val="0"/>
              </a:spcAft>
              <a:buNone/>
            </a:pPr>
            <a:endParaRPr dirty="0"/>
          </a:p>
          <a:p>
            <a:pPr marL="0" lvl="0" indent="0" algn="ctr" rtl="0">
              <a:spcBef>
                <a:spcPts val="0"/>
              </a:spcBef>
              <a:spcAft>
                <a:spcPts val="0"/>
              </a:spcAft>
              <a:buNone/>
            </a:pPr>
            <a:endParaRPr dirty="0"/>
          </a:p>
          <a:p>
            <a:pPr marL="0" lvl="0" indent="0" algn="ctr" rtl="0">
              <a:spcBef>
                <a:spcPts val="0"/>
              </a:spcBef>
              <a:spcAft>
                <a:spcPts val="0"/>
              </a:spcAft>
              <a:buNone/>
            </a:pPr>
            <a:endParaRPr dirty="0"/>
          </a:p>
        </p:txBody>
      </p:sp>
      <p:pic>
        <p:nvPicPr>
          <p:cNvPr id="5" name="Picture 4">
            <a:extLst>
              <a:ext uri="{FF2B5EF4-FFF2-40B4-BE49-F238E27FC236}">
                <a16:creationId xmlns:a16="http://schemas.microsoft.com/office/drawing/2014/main" id="{30864C08-51E6-2645-8627-1D3EB347B426}"/>
              </a:ext>
            </a:extLst>
          </p:cNvPr>
          <p:cNvPicPr>
            <a:picLocks noChangeAspect="1"/>
          </p:cNvPicPr>
          <p:nvPr/>
        </p:nvPicPr>
        <p:blipFill>
          <a:blip r:embed="rId3"/>
          <a:stretch>
            <a:fillRect/>
          </a:stretch>
        </p:blipFill>
        <p:spPr>
          <a:xfrm>
            <a:off x="3992577" y="3181202"/>
            <a:ext cx="1901715" cy="190171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000" dirty="0"/>
              <a:t>What is a “Green City”?</a:t>
            </a:r>
            <a:endParaRPr sz="4000" dirty="0"/>
          </a:p>
        </p:txBody>
      </p:sp>
      <p:sp>
        <p:nvSpPr>
          <p:cNvPr id="73" name="Google Shape;73;p16"/>
          <p:cNvSpPr txBox="1">
            <a:spLocks noGrp="1"/>
          </p:cNvSpPr>
          <p:nvPr>
            <p:ph type="body" idx="1"/>
          </p:nvPr>
        </p:nvSpPr>
        <p:spPr>
          <a:xfrm>
            <a:off x="384127" y="141502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 dirty="0">
                <a:solidFill>
                  <a:srgbClr val="212438"/>
                </a:solidFill>
                <a:highlight>
                  <a:srgbClr val="FFFFFF"/>
                </a:highlight>
              </a:rPr>
              <a:t>”Green city” is another way of saying “sustainable city.”  Green cities have been described as </a:t>
            </a:r>
            <a:r>
              <a:rPr lang="en" dirty="0">
                <a:solidFill>
                  <a:srgbClr val="008F00"/>
                </a:solidFill>
                <a:highlight>
                  <a:srgbClr val="FFFFFF"/>
                </a:highlight>
              </a:rPr>
              <a:t>“urban areas around the world all striving to lessen their environmental impacts by reducing waste, expanding recycling, lowering emissions, increasing housing density while expanding open space, and encouraging the development of sustainable local businesses.” </a:t>
            </a:r>
            <a:r>
              <a:rPr lang="en" dirty="0">
                <a:solidFill>
                  <a:srgbClr val="212438"/>
                </a:solidFill>
                <a:highlight>
                  <a:srgbClr val="FFFFFF"/>
                </a:highlight>
              </a:rPr>
              <a:t>(</a:t>
            </a:r>
            <a:r>
              <a:rPr lang="en" dirty="0" err="1">
                <a:solidFill>
                  <a:srgbClr val="212438"/>
                </a:solidFill>
                <a:highlight>
                  <a:srgbClr val="FFFFFF"/>
                </a:highlight>
              </a:rPr>
              <a:t>Phys.org</a:t>
            </a:r>
            <a:r>
              <a:rPr lang="en" dirty="0">
                <a:solidFill>
                  <a:srgbClr val="212438"/>
                </a:solidFill>
                <a:highlight>
                  <a:srgbClr val="FFFFFF"/>
                </a:highlight>
              </a:rPr>
              <a:t>)</a:t>
            </a:r>
            <a:endParaRPr dirty="0"/>
          </a:p>
        </p:txBody>
      </p:sp>
      <p:pic>
        <p:nvPicPr>
          <p:cNvPr id="4" name="Picture 3">
            <a:extLst>
              <a:ext uri="{FF2B5EF4-FFF2-40B4-BE49-F238E27FC236}">
                <a16:creationId xmlns:a16="http://schemas.microsoft.com/office/drawing/2014/main" id="{74DC3911-3AB3-4845-873E-17460C07125E}"/>
              </a:ext>
            </a:extLst>
          </p:cNvPr>
          <p:cNvPicPr>
            <a:picLocks noChangeAspect="1"/>
          </p:cNvPicPr>
          <p:nvPr/>
        </p:nvPicPr>
        <p:blipFill>
          <a:blip r:embed="rId3"/>
          <a:stretch>
            <a:fillRect/>
          </a:stretch>
        </p:blipFill>
        <p:spPr>
          <a:xfrm>
            <a:off x="3911064" y="3186904"/>
            <a:ext cx="1736912" cy="127281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7"/>
          <p:cNvSpPr txBox="1">
            <a:spLocks noGrp="1"/>
          </p:cNvSpPr>
          <p:nvPr>
            <p:ph type="title"/>
          </p:nvPr>
        </p:nvSpPr>
        <p:spPr>
          <a:xfrm>
            <a:off x="0" y="158154"/>
            <a:ext cx="8993665"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err="1"/>
              <a:t>Grüne</a:t>
            </a:r>
            <a:r>
              <a:rPr lang="en" sz="3600" dirty="0"/>
              <a:t> Stadt Karlsruhe </a:t>
            </a:r>
            <a:br>
              <a:rPr lang="en" sz="3600" dirty="0"/>
            </a:br>
            <a:r>
              <a:rPr lang="en" sz="3600" dirty="0"/>
              <a:t>(Green City Karlsruhe)</a:t>
            </a:r>
            <a:endParaRPr sz="3600" dirty="0"/>
          </a:p>
        </p:txBody>
      </p:sp>
      <p:sp>
        <p:nvSpPr>
          <p:cNvPr id="79" name="Google Shape;79;p17"/>
          <p:cNvSpPr txBox="1">
            <a:spLocks noGrp="1"/>
          </p:cNvSpPr>
          <p:nvPr>
            <p:ph type="body" idx="1"/>
          </p:nvPr>
        </p:nvSpPr>
        <p:spPr>
          <a:xfrm>
            <a:off x="311700" y="1466240"/>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Clr>
                <a:schemeClr val="dk1"/>
              </a:buClr>
              <a:buSzPts val="1800"/>
              <a:buChar char="●"/>
            </a:pPr>
            <a:r>
              <a:rPr lang="en" dirty="0">
                <a:solidFill>
                  <a:schemeClr val="dk1"/>
                </a:solidFill>
                <a:hlinkClick r:id="rId3"/>
              </a:rPr>
              <a:t>Karlsruhe</a:t>
            </a:r>
            <a:r>
              <a:rPr lang="en" dirty="0">
                <a:solidFill>
                  <a:schemeClr val="dk1"/>
                </a:solidFill>
              </a:rPr>
              <a:t> is a modern city located on the Upper Rhine River in southwestern Germany with a population of 323,000 people (2024)</a:t>
            </a:r>
          </a:p>
          <a:p>
            <a:pPr marL="457200" lvl="0" indent="-342900" algn="l" rtl="0">
              <a:spcBef>
                <a:spcPts val="0"/>
              </a:spcBef>
              <a:spcAft>
                <a:spcPts val="0"/>
              </a:spcAft>
              <a:buClr>
                <a:schemeClr val="dk1"/>
              </a:buClr>
              <a:buSzPts val="1800"/>
              <a:buChar char="●"/>
            </a:pPr>
            <a:r>
              <a:rPr lang="en" dirty="0">
                <a:solidFill>
                  <a:schemeClr val="dk1"/>
                </a:solidFill>
              </a:rPr>
              <a:t>Karlsruhe calls itself a green city</a:t>
            </a:r>
            <a:endParaRPr dirty="0">
              <a:solidFill>
                <a:schemeClr val="dk1"/>
              </a:solidFill>
            </a:endParaRPr>
          </a:p>
          <a:p>
            <a:pPr marL="457200" lvl="0" indent="-342900" algn="l" rtl="0">
              <a:spcBef>
                <a:spcPts val="0"/>
              </a:spcBef>
              <a:spcAft>
                <a:spcPts val="0"/>
              </a:spcAft>
              <a:buClr>
                <a:schemeClr val="dk1"/>
              </a:buClr>
              <a:buSzPts val="1800"/>
              <a:buChar char="●"/>
            </a:pPr>
            <a:r>
              <a:rPr lang="en" dirty="0">
                <a:solidFill>
                  <a:schemeClr val="dk1"/>
                </a:solidFill>
              </a:rPr>
              <a:t>The city of Karlsruhe has four flagship sustainability projects </a:t>
            </a:r>
            <a:endParaRPr dirty="0">
              <a:solidFill>
                <a:schemeClr val="dk1"/>
              </a:solidFill>
            </a:endParaRPr>
          </a:p>
          <a:p>
            <a:pPr marL="457200" lvl="0" indent="0" algn="l" rtl="0">
              <a:spcBef>
                <a:spcPts val="1200"/>
              </a:spcBef>
              <a:spcAft>
                <a:spcPts val="1200"/>
              </a:spcAft>
              <a:buNone/>
            </a:pPr>
            <a:endParaRPr dirty="0">
              <a:solidFill>
                <a:schemeClr val="dk1"/>
              </a:solidFill>
              <a:highlight>
                <a:srgbClr val="FFFFFF"/>
              </a:highlight>
              <a:latin typeface="Roboto"/>
              <a:ea typeface="Roboto"/>
              <a:cs typeface="Roboto"/>
              <a:sym typeface="Roboto"/>
            </a:endParaRPr>
          </a:p>
        </p:txBody>
      </p:sp>
      <p:pic>
        <p:nvPicPr>
          <p:cNvPr id="4" name="Google Shape;63;p14">
            <a:extLst>
              <a:ext uri="{FF2B5EF4-FFF2-40B4-BE49-F238E27FC236}">
                <a16:creationId xmlns:a16="http://schemas.microsoft.com/office/drawing/2014/main" id="{B1E06F2C-8591-9F44-83F0-F16FD3041100}"/>
              </a:ext>
            </a:extLst>
          </p:cNvPr>
          <p:cNvPicPr preferRelativeResize="0"/>
          <p:nvPr/>
        </p:nvPicPr>
        <p:blipFill>
          <a:blip r:embed="rId4">
            <a:alphaModFix/>
          </a:blip>
          <a:stretch>
            <a:fillRect/>
          </a:stretch>
        </p:blipFill>
        <p:spPr>
          <a:xfrm>
            <a:off x="1314272" y="2910000"/>
            <a:ext cx="6366203" cy="1933499"/>
          </a:xfrm>
          <a:prstGeom prst="rect">
            <a:avLst/>
          </a:prstGeom>
          <a:noFill/>
          <a:ln>
            <a:noFill/>
          </a:ln>
        </p:spPr>
      </p:pic>
      <p:sp>
        <p:nvSpPr>
          <p:cNvPr id="5" name="Google Shape;64;p14">
            <a:extLst>
              <a:ext uri="{FF2B5EF4-FFF2-40B4-BE49-F238E27FC236}">
                <a16:creationId xmlns:a16="http://schemas.microsoft.com/office/drawing/2014/main" id="{1A7D28FE-4A67-A34F-89B8-642954AEF848}"/>
              </a:ext>
            </a:extLst>
          </p:cNvPr>
          <p:cNvSpPr txBox="1"/>
          <p:nvPr/>
        </p:nvSpPr>
        <p:spPr>
          <a:xfrm>
            <a:off x="1336425" y="4843500"/>
            <a:ext cx="3000000" cy="300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750" dirty="0">
                <a:solidFill>
                  <a:schemeClr val="dk1"/>
                </a:solidFill>
              </a:rPr>
              <a:t>Photo: Roland </a:t>
            </a:r>
            <a:r>
              <a:rPr lang="en" sz="750" dirty="0" err="1">
                <a:solidFill>
                  <a:schemeClr val="dk1"/>
                </a:solidFill>
              </a:rPr>
              <a:t>Fränkle</a:t>
            </a:r>
            <a:endParaRPr sz="750" dirty="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7"/>
          <p:cNvSpPr txBox="1">
            <a:spLocks noGrp="1"/>
          </p:cNvSpPr>
          <p:nvPr>
            <p:ph type="title"/>
          </p:nvPr>
        </p:nvSpPr>
        <p:spPr>
          <a:xfrm>
            <a:off x="0" y="158154"/>
            <a:ext cx="8993665"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err="1"/>
              <a:t>Grüne</a:t>
            </a:r>
            <a:r>
              <a:rPr lang="en" sz="3600" dirty="0"/>
              <a:t> Stadt Karlsruhe </a:t>
            </a:r>
            <a:br>
              <a:rPr lang="en" sz="3600" dirty="0"/>
            </a:br>
            <a:r>
              <a:rPr lang="en" sz="3600" dirty="0"/>
              <a:t>(Green City Karlsruhe)</a:t>
            </a:r>
            <a:endParaRPr sz="3600" dirty="0"/>
          </a:p>
        </p:txBody>
      </p:sp>
      <p:sp>
        <p:nvSpPr>
          <p:cNvPr id="79" name="Google Shape;79;p17"/>
          <p:cNvSpPr txBox="1">
            <a:spLocks noGrp="1"/>
          </p:cNvSpPr>
          <p:nvPr>
            <p:ph type="body" idx="1"/>
          </p:nvPr>
        </p:nvSpPr>
        <p:spPr>
          <a:xfrm>
            <a:off x="311700" y="1466240"/>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Clr>
                <a:schemeClr val="dk1"/>
              </a:buClr>
              <a:buSzPts val="1800"/>
              <a:buChar char="●"/>
            </a:pPr>
            <a:r>
              <a:rPr lang="en" dirty="0">
                <a:solidFill>
                  <a:schemeClr val="dk1"/>
                </a:solidFill>
              </a:rPr>
              <a:t>Karlsruhe is also home to the Karlsruhe Institute of Technology (KIT) which has a partnership with the city</a:t>
            </a:r>
            <a:endParaRPr dirty="0">
              <a:solidFill>
                <a:schemeClr val="dk1"/>
              </a:solidFill>
            </a:endParaRPr>
          </a:p>
          <a:p>
            <a:pPr marL="457200" lvl="0" indent="-342900" algn="l" rtl="0">
              <a:spcBef>
                <a:spcPts val="0"/>
              </a:spcBef>
              <a:spcAft>
                <a:spcPts val="0"/>
              </a:spcAft>
              <a:buClr>
                <a:schemeClr val="dk1"/>
              </a:buClr>
              <a:buSzPts val="1800"/>
              <a:buChar char="●"/>
            </a:pPr>
            <a:r>
              <a:rPr lang="en" dirty="0">
                <a:solidFill>
                  <a:schemeClr val="dk1"/>
                </a:solidFill>
              </a:rPr>
              <a:t>KIT has a lab called KAT (Karlsruhe Transformation Center for Sustainability and Cultural Change) </a:t>
            </a:r>
            <a:r>
              <a:rPr lang="en" dirty="0">
                <a:solidFill>
                  <a:schemeClr val="dk1"/>
                </a:solidFill>
                <a:highlight>
                  <a:srgbClr val="FFFFFF"/>
                </a:highlight>
                <a:latin typeface="+mn-lt"/>
                <a:ea typeface="Roboto"/>
                <a:cs typeface="Roboto"/>
                <a:sym typeface="Roboto"/>
              </a:rPr>
              <a:t>KAT operates as a real-world sustainability laboratory  in the city of Karlsruhe</a:t>
            </a:r>
            <a:endParaRPr dirty="0">
              <a:solidFill>
                <a:schemeClr val="dk1"/>
              </a:solidFill>
              <a:highlight>
                <a:srgbClr val="FFFFFF"/>
              </a:highlight>
              <a:latin typeface="+mn-lt"/>
              <a:ea typeface="Roboto"/>
              <a:cs typeface="Roboto"/>
              <a:sym typeface="Roboto"/>
            </a:endParaRPr>
          </a:p>
          <a:p>
            <a:pPr marL="457200" lvl="0" indent="0" algn="l" rtl="0">
              <a:spcBef>
                <a:spcPts val="1200"/>
              </a:spcBef>
              <a:spcAft>
                <a:spcPts val="1200"/>
              </a:spcAft>
              <a:buNone/>
            </a:pPr>
            <a:endParaRPr dirty="0">
              <a:solidFill>
                <a:schemeClr val="dk1"/>
              </a:solidFill>
              <a:highlight>
                <a:srgbClr val="FFFFFF"/>
              </a:highlight>
              <a:latin typeface="Roboto"/>
              <a:ea typeface="Roboto"/>
              <a:cs typeface="Roboto"/>
              <a:sym typeface="Roboto"/>
            </a:endParaRPr>
          </a:p>
        </p:txBody>
      </p:sp>
      <p:pic>
        <p:nvPicPr>
          <p:cNvPr id="4" name="Google Shape;118;p21">
            <a:extLst>
              <a:ext uri="{FF2B5EF4-FFF2-40B4-BE49-F238E27FC236}">
                <a16:creationId xmlns:a16="http://schemas.microsoft.com/office/drawing/2014/main" id="{985AB015-151C-7844-AE07-F9CB3AF8BCE6}"/>
              </a:ext>
            </a:extLst>
          </p:cNvPr>
          <p:cNvPicPr preferRelativeResize="0"/>
          <p:nvPr/>
        </p:nvPicPr>
        <p:blipFill>
          <a:blip r:embed="rId3">
            <a:alphaModFix/>
          </a:blip>
          <a:stretch>
            <a:fillRect/>
          </a:stretch>
        </p:blipFill>
        <p:spPr>
          <a:xfrm>
            <a:off x="2895739" y="3146361"/>
            <a:ext cx="3352521" cy="1838985"/>
          </a:xfrm>
          <a:prstGeom prst="rect">
            <a:avLst/>
          </a:prstGeom>
          <a:noFill/>
          <a:ln>
            <a:noFill/>
          </a:ln>
        </p:spPr>
      </p:pic>
    </p:spTree>
    <p:extLst>
      <p:ext uri="{BB962C8B-B14F-4D97-AF65-F5344CB8AC3E}">
        <p14:creationId xmlns:p14="http://schemas.microsoft.com/office/powerpoint/2010/main" val="8331290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8"/>
          <p:cNvSpPr txBox="1">
            <a:spLocks noGrp="1"/>
          </p:cNvSpPr>
          <p:nvPr>
            <p:ph type="title"/>
          </p:nvPr>
        </p:nvSpPr>
        <p:spPr>
          <a:xfrm>
            <a:off x="858547" y="2882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600" dirty="0"/>
              <a:t>RESEARCH: How Green is My City? </a:t>
            </a:r>
            <a:endParaRPr sz="3600" dirty="0"/>
          </a:p>
        </p:txBody>
      </p:sp>
      <p:sp>
        <p:nvSpPr>
          <p:cNvPr id="85" name="Google Shape;85;p18"/>
          <p:cNvSpPr txBox="1">
            <a:spLocks noGrp="1"/>
          </p:cNvSpPr>
          <p:nvPr>
            <p:ph type="body" idx="1"/>
          </p:nvPr>
        </p:nvSpPr>
        <p:spPr>
          <a:xfrm>
            <a:off x="311700" y="962352"/>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Clr>
                <a:schemeClr val="dk1"/>
              </a:buClr>
              <a:buSzPts val="1800"/>
              <a:buChar char="●"/>
            </a:pPr>
            <a:r>
              <a:rPr lang="en" dirty="0">
                <a:solidFill>
                  <a:schemeClr val="dk1"/>
                </a:solidFill>
              </a:rPr>
              <a:t>Your group will be provided digital slide resources and links to research the sustainability projects and goals from the city of Karlsruhe</a:t>
            </a:r>
            <a:endParaRPr dirty="0">
              <a:solidFill>
                <a:schemeClr val="dk1"/>
              </a:solidFill>
            </a:endParaRPr>
          </a:p>
          <a:p>
            <a:pPr marL="457200" lvl="0" indent="-342900" algn="l" rtl="0">
              <a:spcBef>
                <a:spcPts val="0"/>
              </a:spcBef>
              <a:spcAft>
                <a:spcPts val="0"/>
              </a:spcAft>
              <a:buClr>
                <a:schemeClr val="dk1"/>
              </a:buClr>
              <a:buSzPts val="1800"/>
              <a:buChar char="●"/>
            </a:pPr>
            <a:r>
              <a:rPr lang="en" dirty="0">
                <a:solidFill>
                  <a:schemeClr val="dk1"/>
                </a:solidFill>
              </a:rPr>
              <a:t>You will also look up sustainability information provided for your own city, or a nearby city.  </a:t>
            </a:r>
            <a:endParaRPr dirty="0">
              <a:solidFill>
                <a:schemeClr val="dk1"/>
              </a:solidFill>
            </a:endParaRPr>
          </a:p>
          <a:p>
            <a:pPr marL="457200" lvl="0" indent="-342900" algn="l" rtl="0">
              <a:spcBef>
                <a:spcPts val="0"/>
              </a:spcBef>
              <a:spcAft>
                <a:spcPts val="0"/>
              </a:spcAft>
              <a:buClr>
                <a:schemeClr val="dk1"/>
              </a:buClr>
              <a:buSzPts val="1800"/>
              <a:buChar char="●"/>
            </a:pPr>
            <a:r>
              <a:rPr lang="en" dirty="0">
                <a:solidFill>
                  <a:schemeClr val="dk1"/>
                </a:solidFill>
              </a:rPr>
              <a:t>Use the provided graphic organizer to take notes over the similarities and differences in sustainability objectives between the two cities</a:t>
            </a:r>
            <a:endParaRPr dirty="0">
              <a:solidFill>
                <a:schemeClr val="dk1"/>
              </a:solidFill>
            </a:endParaRPr>
          </a:p>
          <a:p>
            <a:pPr marL="457200" lvl="0" indent="-342900" algn="l" rtl="0">
              <a:spcBef>
                <a:spcPts val="0"/>
              </a:spcBef>
              <a:spcAft>
                <a:spcPts val="0"/>
              </a:spcAft>
              <a:buClr>
                <a:schemeClr val="dk1"/>
              </a:buClr>
              <a:buSzPts val="1800"/>
              <a:buChar char="●"/>
            </a:pPr>
            <a:r>
              <a:rPr lang="en" dirty="0">
                <a:solidFill>
                  <a:schemeClr val="dk1"/>
                </a:solidFill>
              </a:rPr>
              <a:t>Identify one innovative or unique sustainability measure that has been taken by the city of Karlsruhe that could also benefit your city</a:t>
            </a:r>
          </a:p>
          <a:p>
            <a:pPr marL="457200" lvl="0" indent="-342900" algn="l" rtl="0">
              <a:spcBef>
                <a:spcPts val="0"/>
              </a:spcBef>
              <a:spcAft>
                <a:spcPts val="0"/>
              </a:spcAft>
              <a:buClr>
                <a:schemeClr val="dk1"/>
              </a:buClr>
              <a:buSzPts val="1800"/>
              <a:buChar char="●"/>
            </a:pPr>
            <a:r>
              <a:rPr lang="en" dirty="0">
                <a:solidFill>
                  <a:schemeClr val="dk1"/>
                </a:solidFill>
              </a:rPr>
              <a:t>Use the links provided on the slides to dive deeper into the sustainability feature you wish to focus upon</a:t>
            </a:r>
            <a:endParaRPr dirty="0">
              <a:solidFill>
                <a:schemeClr val="dk1"/>
              </a:solidFill>
            </a:endParaRPr>
          </a:p>
          <a:p>
            <a:pPr marL="457200" lvl="0" indent="0" algn="l" rtl="0">
              <a:spcBef>
                <a:spcPts val="1200"/>
              </a:spcBef>
              <a:spcAft>
                <a:spcPts val="1200"/>
              </a:spcAft>
              <a:buNone/>
            </a:pPr>
            <a:endParaRPr dirty="0">
              <a:solidFill>
                <a:schemeClr val="dk1"/>
              </a:solidFill>
            </a:endParaRPr>
          </a:p>
        </p:txBody>
      </p:sp>
      <p:pic>
        <p:nvPicPr>
          <p:cNvPr id="2" name="Picture 1">
            <a:extLst>
              <a:ext uri="{FF2B5EF4-FFF2-40B4-BE49-F238E27FC236}">
                <a16:creationId xmlns:a16="http://schemas.microsoft.com/office/drawing/2014/main" id="{FB372FF0-B841-AA4D-B558-35DF9D06F1EE}"/>
              </a:ext>
            </a:extLst>
          </p:cNvPr>
          <p:cNvPicPr>
            <a:picLocks noChangeAspect="1"/>
          </p:cNvPicPr>
          <p:nvPr/>
        </p:nvPicPr>
        <p:blipFill>
          <a:blip r:embed="rId3"/>
          <a:stretch>
            <a:fillRect/>
          </a:stretch>
        </p:blipFill>
        <p:spPr>
          <a:xfrm>
            <a:off x="4067019" y="4065397"/>
            <a:ext cx="1156832" cy="97329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9"/>
          <p:cNvSpPr txBox="1">
            <a:spLocks noGrp="1"/>
          </p:cNvSpPr>
          <p:nvPr>
            <p:ph type="title"/>
          </p:nvPr>
        </p:nvSpPr>
        <p:spPr>
          <a:xfrm>
            <a:off x="858547" y="364343"/>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600" dirty="0"/>
              <a:t>PRODUCT: How Green is My City? </a:t>
            </a:r>
            <a:endParaRPr sz="3600" dirty="0"/>
          </a:p>
        </p:txBody>
      </p:sp>
      <p:sp>
        <p:nvSpPr>
          <p:cNvPr id="91" name="Google Shape;91;p1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Clr>
                <a:schemeClr val="dk1"/>
              </a:buClr>
              <a:buSzPts val="1800"/>
              <a:buChar char="●"/>
            </a:pPr>
            <a:r>
              <a:rPr lang="en" dirty="0">
                <a:solidFill>
                  <a:schemeClr val="dk1"/>
                </a:solidFill>
              </a:rPr>
              <a:t>Your group will produce a product to promote the sustainability strategy that you have chosen for your city to adopt.</a:t>
            </a:r>
            <a:endParaRPr dirty="0">
              <a:solidFill>
                <a:schemeClr val="dk1"/>
              </a:solidFill>
            </a:endParaRPr>
          </a:p>
          <a:p>
            <a:pPr marL="457200" lvl="0" indent="-342900" algn="l" rtl="0">
              <a:spcBef>
                <a:spcPts val="0"/>
              </a:spcBef>
              <a:spcAft>
                <a:spcPts val="0"/>
              </a:spcAft>
              <a:buClr>
                <a:schemeClr val="dk1"/>
              </a:buClr>
              <a:buSzPts val="1800"/>
              <a:buChar char="●"/>
            </a:pPr>
            <a:r>
              <a:rPr lang="en" dirty="0">
                <a:solidFill>
                  <a:schemeClr val="dk1"/>
                </a:solidFill>
              </a:rPr>
              <a:t>This product should inform the audience about how this sustainability measure works and what benefits it will produce for your city</a:t>
            </a:r>
            <a:endParaRPr dirty="0">
              <a:solidFill>
                <a:schemeClr val="dk1"/>
              </a:solidFill>
            </a:endParaRPr>
          </a:p>
          <a:p>
            <a:pPr marL="457200" lvl="0" indent="-342900" algn="l" rtl="0">
              <a:spcBef>
                <a:spcPts val="0"/>
              </a:spcBef>
              <a:spcAft>
                <a:spcPts val="0"/>
              </a:spcAft>
              <a:buClr>
                <a:schemeClr val="dk1"/>
              </a:buClr>
              <a:buSzPts val="1800"/>
              <a:buChar char="●"/>
            </a:pPr>
            <a:r>
              <a:rPr lang="en" dirty="0">
                <a:solidFill>
                  <a:schemeClr val="dk1"/>
                </a:solidFill>
              </a:rPr>
              <a:t>The format for your product can be a digital slide show, a video, or a poster</a:t>
            </a:r>
            <a:endParaRPr dirty="0">
              <a:solidFill>
                <a:schemeClr val="dk1"/>
              </a:solidFill>
            </a:endParaRPr>
          </a:p>
          <a:p>
            <a:pPr marL="457200" lvl="0" indent="-342900" algn="l" rtl="0">
              <a:spcBef>
                <a:spcPts val="0"/>
              </a:spcBef>
              <a:spcAft>
                <a:spcPts val="0"/>
              </a:spcAft>
              <a:buClr>
                <a:schemeClr val="dk1"/>
              </a:buClr>
              <a:buSzPts val="1800"/>
              <a:buChar char="●"/>
            </a:pPr>
            <a:r>
              <a:rPr lang="en" dirty="0">
                <a:solidFill>
                  <a:schemeClr val="dk1"/>
                </a:solidFill>
              </a:rPr>
              <a:t>Prepare a short presentation for your class to promote this measure to your class</a:t>
            </a:r>
            <a:endParaRPr dirty="0">
              <a:solidFill>
                <a:schemeClr val="dk1"/>
              </a:solidFill>
            </a:endParaRPr>
          </a:p>
          <a:p>
            <a:pPr marL="457200" lvl="0" indent="-342900" algn="l" rtl="0">
              <a:spcBef>
                <a:spcPts val="0"/>
              </a:spcBef>
              <a:spcAft>
                <a:spcPts val="0"/>
              </a:spcAft>
              <a:buClr>
                <a:schemeClr val="dk1"/>
              </a:buClr>
              <a:buSzPts val="1800"/>
              <a:buChar char="●"/>
            </a:pPr>
            <a:r>
              <a:rPr lang="en" dirty="0">
                <a:solidFill>
                  <a:schemeClr val="dk1"/>
                </a:solidFill>
              </a:rPr>
              <a:t>If possible, share this presentation with a city official who works in the area of sustainability</a:t>
            </a:r>
            <a:endParaRPr dirty="0">
              <a:solidFill>
                <a:schemeClr val="dk1"/>
              </a:solidFill>
            </a:endParaRPr>
          </a:p>
        </p:txBody>
      </p:sp>
      <p:pic>
        <p:nvPicPr>
          <p:cNvPr id="3" name="Picture 2">
            <a:extLst>
              <a:ext uri="{FF2B5EF4-FFF2-40B4-BE49-F238E27FC236}">
                <a16:creationId xmlns:a16="http://schemas.microsoft.com/office/drawing/2014/main" id="{13F4CEA5-7C21-5F47-897B-3CC0127F9645}"/>
              </a:ext>
            </a:extLst>
          </p:cNvPr>
          <p:cNvPicPr>
            <a:picLocks noChangeAspect="1"/>
          </p:cNvPicPr>
          <p:nvPr/>
        </p:nvPicPr>
        <p:blipFill>
          <a:blip r:embed="rId3"/>
          <a:stretch>
            <a:fillRect/>
          </a:stretch>
        </p:blipFill>
        <p:spPr>
          <a:xfrm>
            <a:off x="4030804" y="3757754"/>
            <a:ext cx="1229259" cy="1229259"/>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20"/>
          <p:cNvSpPr txBox="1">
            <a:spLocks noGrp="1"/>
          </p:cNvSpPr>
          <p:nvPr>
            <p:ph type="title"/>
          </p:nvPr>
        </p:nvSpPr>
        <p:spPr>
          <a:xfrm>
            <a:off x="1145240" y="164722"/>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600" dirty="0"/>
              <a:t>MODEL: How Green is My City? </a:t>
            </a:r>
            <a:endParaRPr sz="3600" dirty="0"/>
          </a:p>
        </p:txBody>
      </p:sp>
      <p:sp>
        <p:nvSpPr>
          <p:cNvPr id="97" name="Google Shape;97;p20"/>
          <p:cNvSpPr txBox="1">
            <a:spLocks noGrp="1"/>
          </p:cNvSpPr>
          <p:nvPr>
            <p:ph type="body" idx="1"/>
          </p:nvPr>
        </p:nvSpPr>
        <p:spPr>
          <a:xfrm>
            <a:off x="311700" y="863550"/>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Clr>
                <a:schemeClr val="dk1"/>
              </a:buClr>
              <a:buSzPts val="1800"/>
              <a:buChar char="●"/>
            </a:pPr>
            <a:r>
              <a:rPr lang="en" dirty="0">
                <a:solidFill>
                  <a:schemeClr val="dk1"/>
                </a:solidFill>
              </a:rPr>
              <a:t>Now that you have reviewed, compared, and contrasted the sustainability measures of your city and Karlsruhe, work together with your group to produce a </a:t>
            </a:r>
            <a:r>
              <a:rPr lang="en">
                <a:solidFill>
                  <a:schemeClr val="dk1"/>
                </a:solidFill>
              </a:rPr>
              <a:t>new colored sketch </a:t>
            </a:r>
            <a:r>
              <a:rPr lang="en" dirty="0">
                <a:solidFill>
                  <a:schemeClr val="dk1"/>
                </a:solidFill>
              </a:rPr>
              <a:t>of a model city to represent the best of both cities on a poster-sized piece of paper</a:t>
            </a:r>
            <a:endParaRPr dirty="0">
              <a:solidFill>
                <a:schemeClr val="dk1"/>
              </a:solidFill>
            </a:endParaRPr>
          </a:p>
          <a:p>
            <a:pPr marL="457200" lvl="0" indent="-342900" algn="l" rtl="0">
              <a:spcBef>
                <a:spcPts val="0"/>
              </a:spcBef>
              <a:spcAft>
                <a:spcPts val="0"/>
              </a:spcAft>
              <a:buClr>
                <a:schemeClr val="dk1"/>
              </a:buClr>
              <a:buSzPts val="1800"/>
              <a:buChar char="●"/>
            </a:pPr>
            <a:r>
              <a:rPr lang="en" dirty="0">
                <a:solidFill>
                  <a:schemeClr val="dk1"/>
                </a:solidFill>
              </a:rPr>
              <a:t>With your group, brainstorm together and decide upon at least two new sustainability measures that are not currently used in either city that your group would love to see happen in this model city</a:t>
            </a:r>
            <a:endParaRPr dirty="0">
              <a:solidFill>
                <a:schemeClr val="dk1"/>
              </a:solidFill>
            </a:endParaRPr>
          </a:p>
          <a:p>
            <a:pPr marL="457200" lvl="0" indent="-342900" algn="l" rtl="0">
              <a:spcBef>
                <a:spcPts val="0"/>
              </a:spcBef>
              <a:spcAft>
                <a:spcPts val="0"/>
              </a:spcAft>
              <a:buClr>
                <a:schemeClr val="dk1"/>
              </a:buClr>
              <a:buSzPts val="1800"/>
              <a:buChar char="●"/>
            </a:pPr>
            <a:r>
              <a:rPr lang="en" dirty="0">
                <a:solidFill>
                  <a:schemeClr val="dk1"/>
                </a:solidFill>
              </a:rPr>
              <a:t>On your city model, label the sustainability features and provide a short description.  In the description, include whether each feature was inspired by your city, both cities, or if they are your new brainstormed features</a:t>
            </a:r>
            <a:endParaRPr dirty="0">
              <a:solidFill>
                <a:schemeClr val="dk1"/>
              </a:solidFill>
            </a:endParaRPr>
          </a:p>
        </p:txBody>
      </p:sp>
      <p:pic>
        <p:nvPicPr>
          <p:cNvPr id="5" name="Picture 4">
            <a:extLst>
              <a:ext uri="{FF2B5EF4-FFF2-40B4-BE49-F238E27FC236}">
                <a16:creationId xmlns:a16="http://schemas.microsoft.com/office/drawing/2014/main" id="{00F6C3AF-E41E-AC46-8492-86BE1DD8599D}"/>
              </a:ext>
            </a:extLst>
          </p:cNvPr>
          <p:cNvPicPr>
            <a:picLocks noChangeAspect="1"/>
          </p:cNvPicPr>
          <p:nvPr/>
        </p:nvPicPr>
        <p:blipFill>
          <a:blip r:embed="rId3"/>
          <a:stretch>
            <a:fillRect/>
          </a:stretch>
        </p:blipFill>
        <p:spPr>
          <a:xfrm>
            <a:off x="3634464" y="4172121"/>
            <a:ext cx="937536" cy="937536"/>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7296EB424C8F184CAB0B856B4F5C896D" ma:contentTypeVersion="16" ma:contentTypeDescription="Ein neues Dokument erstellen." ma:contentTypeScope="" ma:versionID="40aae99b408a23c965d7a53b4b6afbe3">
  <xsd:schema xmlns:xsd="http://www.w3.org/2001/XMLSchema" xmlns:xs="http://www.w3.org/2001/XMLSchema" xmlns:p="http://schemas.microsoft.com/office/2006/metadata/properties" xmlns:ns2="86864300-7b5e-4456-b417-8e0290cbe512" xmlns:ns3="65b94c36-a9b2-4330-967d-e05a28a71187" targetNamespace="http://schemas.microsoft.com/office/2006/metadata/properties" ma:root="true" ma:fieldsID="701b07bb5c4547195c0d98c32eaa2d4e" ns2:_="" ns3:_="">
    <xsd:import namespace="86864300-7b5e-4456-b417-8e0290cbe512"/>
    <xsd:import namespace="65b94c36-a9b2-4330-967d-e05a28a71187"/>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SearchProperties"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864300-7b5e-4456-b417-8e0290cbe5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a98d083d-d29e-4d2c-90d9-9b78849702f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5b94c36-a9b2-4330-967d-e05a28a71187" elementFormDefault="qualified">
    <xsd:import namespace="http://schemas.microsoft.com/office/2006/documentManagement/types"/>
    <xsd:import namespace="http://schemas.microsoft.com/office/infopath/2007/PartnerControls"/>
    <xsd:element name="SharedWithUsers" ma:index="10"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Freigegeben für - Details" ma:internalName="SharedWithDetails" ma:readOnly="true">
      <xsd:simpleType>
        <xsd:restriction base="dms:Note">
          <xsd:maxLength value="255"/>
        </xsd:restriction>
      </xsd:simpleType>
    </xsd:element>
    <xsd:element name="TaxCatchAll" ma:index="14" nillable="true" ma:displayName="Taxonomy Catch All Column" ma:hidden="true" ma:list="{d9aa72d4-2755-4279-bb20-473c64ea5416}" ma:internalName="TaxCatchAll" ma:showField="CatchAllData" ma:web="65b94c36-a9b2-4330-967d-e05a28a7118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6864300-7b5e-4456-b417-8e0290cbe512">
      <Terms xmlns="http://schemas.microsoft.com/office/infopath/2007/PartnerControls"/>
    </lcf76f155ced4ddcb4097134ff3c332f>
    <TaxCatchAll xmlns="65b94c36-a9b2-4330-967d-e05a28a71187" xsi:nil="true"/>
  </documentManagement>
</p:properties>
</file>

<file path=customXml/itemProps1.xml><?xml version="1.0" encoding="utf-8"?>
<ds:datastoreItem xmlns:ds="http://schemas.openxmlformats.org/officeDocument/2006/customXml" ds:itemID="{890030F7-7083-4CD7-873D-50C2019F49FE}"/>
</file>

<file path=customXml/itemProps2.xml><?xml version="1.0" encoding="utf-8"?>
<ds:datastoreItem xmlns:ds="http://schemas.openxmlformats.org/officeDocument/2006/customXml" ds:itemID="{1F3AF4CA-ED76-4718-B54A-75938EA6F486}"/>
</file>

<file path=customXml/itemProps3.xml><?xml version="1.0" encoding="utf-8"?>
<ds:datastoreItem xmlns:ds="http://schemas.openxmlformats.org/officeDocument/2006/customXml" ds:itemID="{E967DB9F-0C35-4FF0-ABA2-5F8701D5B495}"/>
</file>

<file path=docProps/app.xml><?xml version="1.0" encoding="utf-8"?>
<Properties xmlns="http://schemas.openxmlformats.org/officeDocument/2006/extended-properties" xmlns:vt="http://schemas.openxmlformats.org/officeDocument/2006/docPropsVTypes">
  <TotalTime>278</TotalTime>
  <Words>842</Words>
  <Application>Microsoft Macintosh PowerPoint</Application>
  <PresentationFormat>On-screen Show (16:9)</PresentationFormat>
  <Paragraphs>57</Paragraphs>
  <Slides>10</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Roboto</vt:lpstr>
      <vt:lpstr>Calibri</vt:lpstr>
      <vt:lpstr>Verdana</vt:lpstr>
      <vt:lpstr>Arial</vt:lpstr>
      <vt:lpstr>Simple Light</vt:lpstr>
      <vt:lpstr>How Green is My City?</vt:lpstr>
      <vt:lpstr>QUESTION: What does a sustainable city look like?</vt:lpstr>
      <vt:lpstr>SHARE:  What does a sustainable city look like? </vt:lpstr>
      <vt:lpstr>What is a “Green City”?</vt:lpstr>
      <vt:lpstr>Grüne Stadt Karlsruhe  (Green City Karlsruhe)</vt:lpstr>
      <vt:lpstr>Grüne Stadt Karlsruhe  (Green City Karlsruhe)</vt:lpstr>
      <vt:lpstr>RESEARCH: How Green is My City? </vt:lpstr>
      <vt:lpstr>PRODUCT: How Green is My City? </vt:lpstr>
      <vt:lpstr>MODEL: How Green is My City? </vt:lpstr>
      <vt:lpstr>FEATURED 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Green is My City?</dc:title>
  <cp:lastModifiedBy>Lisa Ball</cp:lastModifiedBy>
  <cp:revision>16</cp:revision>
  <dcterms:modified xsi:type="dcterms:W3CDTF">2024-11-16T22:17:06Z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0x0101007296EB424C8F184CAB0B856B4F5C896D</vt:lpwstr>
  </property>
</Properties>
</file>