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92" r:id="rId27"/>
    <p:sldId id="293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11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42DC-C432-6847-A659-9779B45AC44E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A4A29-7DAC-4E4A-BDFE-DA92F44C311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3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9BB0C-7EE6-4CE1-829F-E248989CA4E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59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41F9A-C235-8147-A9ED-416D53314791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6F9AC-2CDD-8741-9BF3-E86202A5AB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262" y="3041848"/>
            <a:ext cx="7772400" cy="2184605"/>
          </a:xfrm>
        </p:spPr>
        <p:txBody>
          <a:bodyPr>
            <a:normAutofit fontScale="90000"/>
          </a:bodyPr>
          <a:lstStyle/>
          <a:p>
            <a:r>
              <a:rPr lang="en-US" dirty="0"/>
              <a:t>Progettazione unplugged di un </a:t>
            </a:r>
            <a:r>
              <a:rPr lang="en-US" dirty="0" err="1"/>
              <a:t>videogioco</a:t>
            </a:r>
            <a:r>
              <a:rPr lang="en-US" dirty="0"/>
              <a:t> – </a:t>
            </a:r>
            <a:r>
              <a:rPr lang="en-US" dirty="0" err="1"/>
              <a:t>Laboratorio</a:t>
            </a:r>
            <a:r>
              <a:rPr lang="en-US" dirty="0"/>
              <a:t> </a:t>
            </a:r>
            <a:r>
              <a:rPr lang="en-US" dirty="0" err="1"/>
              <a:t>Tecnologie</a:t>
            </a:r>
            <a:r>
              <a:rPr lang="en-US" dirty="0"/>
              <a:t> </a:t>
            </a:r>
            <a:r>
              <a:rPr lang="en-US" dirty="0" err="1"/>
              <a:t>didattiche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a.a</a:t>
            </a:r>
            <a:r>
              <a:rPr lang="en-US" dirty="0"/>
              <a:t>. 2017/2018 SFP Roma </a:t>
            </a:r>
            <a:r>
              <a:rPr lang="en-US" dirty="0" err="1"/>
              <a:t>Tre</a:t>
            </a:r>
            <a:endParaRPr lang="en-US" dirty="0"/>
          </a:p>
        </p:txBody>
      </p:sp>
      <p:sp>
        <p:nvSpPr>
          <p:cNvPr id="4" name="Sottotitolo 2">
            <a:extLst>
              <a:ext uri="{FF2B5EF4-FFF2-40B4-BE49-F238E27FC236}">
                <a16:creationId xmlns="" xmlns:a16="http://schemas.microsoft.com/office/drawing/2014/main" id="{6F536AB5-2C95-4319-BA17-58785A7EA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981" y="5693881"/>
            <a:ext cx="5945444" cy="9820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it-IT" sz="1600" dirty="0"/>
              <a:t>Umberto Zona – Martina De Castro </a:t>
            </a:r>
          </a:p>
          <a:p>
            <a:r>
              <a:rPr lang="it-IT" sz="1600" dirty="0"/>
              <a:t>Laboratorio per lo Sviluppo dell’Inclusione Scolastica e Sociale</a:t>
            </a:r>
          </a:p>
        </p:txBody>
      </p:sp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34" y="229034"/>
            <a:ext cx="6299608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"/>
            <a:ext cx="9144000" cy="6858000"/>
          </a:xfrm>
          <a:prstGeom prst="rect">
            <a:avLst/>
          </a:prstGeom>
        </p:spPr>
      </p:pic>
      <p:pic>
        <p:nvPicPr>
          <p:cNvPr id="5" name="Immagine 4" descr="Nuovo documento 2018-05-03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0" y="11982"/>
            <a:ext cx="471379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7724" y="856358"/>
            <a:ext cx="3965495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TERZO E QUARTO MINIGIOCO: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 smtClean="0"/>
              <a:t>Le due sfide complementari prevedono da una parte l’azione sabotatrice dell’aereo attivista così da impedire la dispersione dei pesticidi, dall’altra la disattivazione della corrente elettrica degli irrigatori che utilizzano concimi illegali.</a:t>
            </a: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944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5450" y="2875597"/>
            <a:ext cx="83263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/>
              <a:t>IL TERZO AMBIENTE:</a:t>
            </a:r>
          </a:p>
          <a:p>
            <a:pPr algn="ctr"/>
            <a:endParaRPr lang="it-IT" sz="5400" dirty="0"/>
          </a:p>
          <a:p>
            <a:pPr algn="ctr"/>
            <a:r>
              <a:rPr lang="it-IT" sz="5400" dirty="0" smtClean="0"/>
              <a:t>IL MARE</a:t>
            </a:r>
          </a:p>
          <a:p>
            <a:pPr algn="ctr"/>
            <a:r>
              <a:rPr lang="it-IT" sz="2400" dirty="0" smtClean="0"/>
              <a:t>Rumori di sottofondo: onde che si infrangono sulla spiaggia, gabbiani, vociare delle persone.</a:t>
            </a:r>
            <a:r>
              <a:rPr lang="it-IT" sz="5400" dirty="0" smtClean="0"/>
              <a:t> 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4552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"/>
            <a:ext cx="9144000" cy="6858000"/>
          </a:xfrm>
          <a:prstGeom prst="rect">
            <a:avLst/>
          </a:prstGeom>
        </p:spPr>
      </p:pic>
      <p:pic>
        <p:nvPicPr>
          <p:cNvPr id="5" name="Immagine 4" descr="Nuovo documento 2018-05-03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57" y="11982"/>
            <a:ext cx="5154544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1587" y="528632"/>
            <a:ext cx="3534203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PRIMO E SECONDO MINIGIOCO:</a:t>
            </a:r>
          </a:p>
          <a:p>
            <a:endParaRPr lang="it-IT" sz="2400" dirty="0"/>
          </a:p>
          <a:p>
            <a:r>
              <a:rPr lang="it-IT" sz="2400" dirty="0" smtClean="0"/>
              <a:t>Altre due sfide vengono proposte al protagonista, che dovrà vigilare sulla pulizia della spiaggia e fornire ai bagnanti dei posaceneri biodegradabili. La difficoltà delle sfida sarà nel tempismo (si andrà sempre più veloci) e nella precisione (utilizzando la giusta combinazione di tasti).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205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"/>
            <a:ext cx="9144000" cy="6858000"/>
          </a:xfrm>
          <a:prstGeom prst="rect">
            <a:avLst/>
          </a:prstGeom>
        </p:spPr>
      </p:pic>
      <p:pic>
        <p:nvPicPr>
          <p:cNvPr id="7" name="Immagine 6" descr="Nuovo documento 2018-04-17 (1)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63" y="0"/>
            <a:ext cx="5028438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17521" y="917660"/>
            <a:ext cx="35537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TERZO E QUARTO MINIGIOCO: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 smtClean="0"/>
              <a:t>Nella prima parte, grazie all’indicatore in alto a destra, il giocatore capisce quando è il momento di tagliare le reti prima che la barca scappi. Successivamente deve sequestrare le fiocine ai pescatori di frodo.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08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"/>
            <a:ext cx="9144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116" y="2432276"/>
            <a:ext cx="81945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/>
              <a:t>QUARTO AMBIENTE:</a:t>
            </a:r>
          </a:p>
          <a:p>
            <a:pPr algn="ctr"/>
            <a:endParaRPr lang="it-IT" sz="5400" dirty="0"/>
          </a:p>
          <a:p>
            <a:pPr algn="ctr"/>
            <a:r>
              <a:rPr lang="it-IT" sz="5400" dirty="0" smtClean="0"/>
              <a:t>IL GHIACCIAIO</a:t>
            </a:r>
          </a:p>
          <a:p>
            <a:pPr algn="ctr"/>
            <a:r>
              <a:rPr lang="it-IT" sz="2400" dirty="0" smtClean="0"/>
              <a:t>Rumori di sottofondo: suono dei passi sul ghiaccio, versi di animali selvatici, suono del mare.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648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"/>
            <a:ext cx="9144000" cy="6858000"/>
          </a:xfrm>
          <a:prstGeom prst="rect">
            <a:avLst/>
          </a:prstGeom>
        </p:spPr>
      </p:pic>
      <p:pic>
        <p:nvPicPr>
          <p:cNvPr id="5" name="Immagine 4" descr="Nuovo documento 2018-04-17 (1)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00" y="11982"/>
            <a:ext cx="4986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9410" y="937047"/>
            <a:ext cx="345034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dirty="0" smtClean="0"/>
              <a:t>PRIMO E SECONDO MINIGIOCO:</a:t>
            </a:r>
          </a:p>
          <a:p>
            <a:pPr algn="ctr"/>
            <a:endParaRPr lang="it-IT" sz="2100" dirty="0"/>
          </a:p>
          <a:p>
            <a:pPr algn="ctr"/>
            <a:r>
              <a:rPr lang="it-IT" sz="2100" dirty="0" smtClean="0"/>
              <a:t>Il protagonista si ritrova in una corsa sfrenata (e inarrestabile) durante la quale deve evitare diversi ostacoli per arrivare nel luogo dove dimorano gli animali. L’obbiettivo è spaventarli così da impedire che siano uccisi.</a:t>
            </a:r>
          </a:p>
          <a:p>
            <a:pPr algn="ctr"/>
            <a:r>
              <a:rPr lang="it-IT" sz="2100" dirty="0" smtClean="0"/>
              <a:t>In una seconda fase, deve rompere con un martello un’isola di ghiaccio, per proteggere le foche dai cacciatori.</a:t>
            </a:r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1158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"/>
            <a:ext cx="9144000" cy="6858000"/>
          </a:xfrm>
          <a:prstGeom prst="rect">
            <a:avLst/>
          </a:prstGeom>
        </p:spPr>
      </p:pic>
      <p:pic>
        <p:nvPicPr>
          <p:cNvPr id="5" name="Immagine 4" descr="Nuovo documento 2018-04-17 (1)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72" y="11982"/>
            <a:ext cx="4941228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35450" y="579359"/>
            <a:ext cx="3582124" cy="627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TERZO E QUARTO MINIGIOCO:</a:t>
            </a:r>
          </a:p>
          <a:p>
            <a:pPr algn="ctr"/>
            <a:endParaRPr lang="it-IT" sz="2400" dirty="0" smtClean="0"/>
          </a:p>
          <a:p>
            <a:pPr algn="ctr"/>
            <a:r>
              <a:rPr lang="it-IT" sz="2400" dirty="0" smtClean="0"/>
              <a:t>Anche qui utilizziamo un indicatore con due poli per capire quando abbiamo raggiunto un livello accettabile nella pulizia del mare, mentre nel secondo gioco il protagonista è al comando di un potente getto d’acqua che userà per colpire la prua delle navi che inquinano per ostacolarle.</a:t>
            </a:r>
            <a:endParaRPr lang="it-IT" sz="2400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80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81" y="272177"/>
            <a:ext cx="8964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Bookman Old Style" panose="02050604050505020204" pitchFamily="18" charset="0"/>
              </a:rPr>
              <a:t>THE GAME OF WORLDS</a:t>
            </a:r>
            <a:endParaRPr lang="it-IT" sz="40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Risultati immagini per 4elementi natur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65" y="1874816"/>
            <a:ext cx="7089840" cy="305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36550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SCENA 1</a:t>
            </a:r>
          </a:p>
          <a:p>
            <a:endParaRPr lang="it-IT" sz="2000" dirty="0">
              <a:latin typeface="Bookman Old Style" panose="02050604050505020204" pitchFamily="18" charset="0"/>
              <a:ea typeface="Batang" panose="02030600000101010101" pitchFamily="18" charset="-127"/>
            </a:endParaRPr>
          </a:p>
          <a:p>
            <a:r>
              <a:rPr lang="it-IT" sz="20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Victor </a:t>
            </a:r>
            <a:r>
              <a:rPr lang="it-IT" sz="2000" dirty="0">
                <a:latin typeface="Bookman Old Style" panose="02050604050505020204" pitchFamily="18" charset="0"/>
                <a:ea typeface="Batang" panose="02030600000101010101" pitchFamily="18" charset="-127"/>
              </a:rPr>
              <a:t>è un ragazzo di 12 </a:t>
            </a:r>
            <a:r>
              <a:rPr lang="it-IT" sz="20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anni e vive in un paesino di campagna che dista pochi km dal mare.</a:t>
            </a:r>
          </a:p>
          <a:p>
            <a:r>
              <a:rPr lang="it-IT" sz="20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Ha due sorelle più piccole, un cane e un coniglio. </a:t>
            </a:r>
          </a:p>
          <a:p>
            <a:r>
              <a:rPr lang="it-IT" sz="20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Ama stare a contatto con la natura ed è per questo che il padre gli ha costruito una casa sull’albero, che però usa molto poco </a:t>
            </a:r>
            <a:r>
              <a:rPr lang="it-IT" sz="2000" dirty="0" err="1" smtClean="0">
                <a:latin typeface="Bookman Old Style" panose="02050604050505020204" pitchFamily="18" charset="0"/>
                <a:ea typeface="Batang" panose="02030600000101010101" pitchFamily="18" charset="-127"/>
              </a:rPr>
              <a:t>perchè</a:t>
            </a:r>
            <a:r>
              <a:rPr lang="it-IT" sz="20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 detesta i ragni e ha paura dell’ altezza. Ha anche altre due paure che lo terrorizzano, il fuoco e gli squali</a:t>
            </a:r>
            <a:r>
              <a:rPr lang="it-IT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. </a:t>
            </a:r>
            <a:endParaRPr lang="it-IT" dirty="0">
              <a:latin typeface="Bookman Old Style" panose="020506040505050202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0" y="3068094"/>
            <a:ext cx="8877361" cy="352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19" y="3950206"/>
            <a:ext cx="3191864" cy="169235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-46376" y="289215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Scena: </a:t>
            </a:r>
            <a:r>
              <a:rPr lang="it-IT" sz="1600" b="1" dirty="0">
                <a:latin typeface="Bookman Old Style" panose="02050604050505020204" pitchFamily="18" charset="0"/>
              </a:rPr>
              <a:t>3</a:t>
            </a:r>
            <a:endParaRPr lang="it-IT" sz="1600" b="1" dirty="0" smtClean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/>
            </a:r>
            <a:br>
              <a:rPr lang="it-IT" sz="1600" dirty="0" smtClean="0">
                <a:latin typeface="Bookman Old Style" panose="02050604050505020204" pitchFamily="18" charset="0"/>
              </a:rPr>
            </a:br>
            <a:r>
              <a:rPr lang="it-IT" sz="1600" dirty="0" smtClean="0">
                <a:latin typeface="Bookman Old Style" panose="02050604050505020204" pitchFamily="18" charset="0"/>
              </a:rPr>
              <a:t>Victor </a:t>
            </a:r>
            <a:r>
              <a:rPr lang="it-IT" sz="1600" dirty="0">
                <a:latin typeface="Bookman Old Style" panose="02050604050505020204" pitchFamily="18" charset="0"/>
              </a:rPr>
              <a:t>incontra se stesso del futuro</a:t>
            </a:r>
            <a:r>
              <a:rPr lang="it-IT" sz="1600" dirty="0" smtClean="0">
                <a:latin typeface="Bookman Old Style" panose="02050604050505020204" pitchFamily="18" charset="0"/>
              </a:rPr>
              <a:t>, </a:t>
            </a:r>
            <a:r>
              <a:rPr lang="it-IT" sz="1600" dirty="0">
                <a:latin typeface="Bookman Old Style" panose="02050604050505020204" pitchFamily="18" charset="0"/>
              </a:rPr>
              <a:t>il quale gli spiega che per </a:t>
            </a:r>
            <a:r>
              <a:rPr lang="it-IT" sz="1600" dirty="0" smtClean="0">
                <a:latin typeface="Bookman Old Style" panose="02050604050505020204" pitchFamily="18" charset="0"/>
              </a:rPr>
              <a:t>tornare alla </a:t>
            </a:r>
            <a:r>
              <a:rPr lang="it-IT" sz="1600" dirty="0">
                <a:latin typeface="Bookman Old Style" panose="02050604050505020204" pitchFamily="18" charset="0"/>
              </a:rPr>
              <a:t>realtà dovrà </a:t>
            </a:r>
            <a:r>
              <a:rPr lang="it-IT" sz="1600" dirty="0" smtClean="0">
                <a:latin typeface="Bookman Old Style" panose="02050604050505020204" pitchFamily="18" charset="0"/>
              </a:rPr>
              <a:t>superare </a:t>
            </a:r>
            <a:r>
              <a:rPr lang="it-IT" sz="1600" dirty="0">
                <a:latin typeface="Bookman Old Style" panose="02050604050505020204" pitchFamily="18" charset="0"/>
              </a:rPr>
              <a:t>quattro </a:t>
            </a:r>
            <a:r>
              <a:rPr lang="it-IT" sz="1600" dirty="0" smtClean="0">
                <a:latin typeface="Bookman Old Style" panose="02050604050505020204" pitchFamily="18" charset="0"/>
              </a:rPr>
              <a:t>mondi (</a:t>
            </a:r>
            <a:r>
              <a:rPr lang="it-IT" sz="1600" dirty="0">
                <a:latin typeface="Bookman Old Style" panose="02050604050505020204" pitchFamily="18" charset="0"/>
              </a:rPr>
              <a:t>terra, acqua, fuoco, aria)</a:t>
            </a:r>
            <a:endParaRPr lang="it-IT" sz="1600" dirty="0" smtClean="0">
              <a:latin typeface="Bookman Old Style" panose="020506040505050202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" y="121820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Bookman Old Style" panose="02050604050505020204" pitchFamily="18" charset="0"/>
                <a:ea typeface="Batang" panose="02030600000101010101" pitchFamily="18" charset="-127"/>
              </a:rPr>
              <a:t>SCENA 2</a:t>
            </a:r>
          </a:p>
          <a:p>
            <a:endParaRPr lang="it-IT" sz="1600" dirty="0" smtClean="0">
              <a:latin typeface="Bookman Old Style" panose="02050604050505020204" pitchFamily="18" charset="0"/>
              <a:ea typeface="Batang" panose="02030600000101010101" pitchFamily="18" charset="-127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Mentre </a:t>
            </a:r>
            <a:r>
              <a:rPr lang="it-IT" sz="1600" dirty="0">
                <a:latin typeface="Bookman Old Style" panose="02050604050505020204" pitchFamily="18" charset="0"/>
                <a:ea typeface="Batang" panose="02030600000101010101" pitchFamily="18" charset="-127"/>
              </a:rPr>
              <a:t>cammina nel bosco accanto alla sua casa, inciampa</a:t>
            </a:r>
          </a:p>
          <a:p>
            <a:r>
              <a:rPr lang="it-IT" sz="1600" dirty="0">
                <a:latin typeface="Bookman Old Style" panose="02050604050505020204" pitchFamily="18" charset="0"/>
                <a:ea typeface="Batang" panose="02030600000101010101" pitchFamily="18" charset="-127"/>
              </a:rPr>
              <a:t>E cade in un buco spazio-temporale che lo catapulta in un mondo parallelo</a:t>
            </a:r>
            <a:r>
              <a:rPr lang="it-IT" sz="1600" dirty="0">
                <a:latin typeface="Bookman Old Style" panose="02050604050505020204" pitchFamily="18" charset="0"/>
              </a:rPr>
              <a:t>. </a:t>
            </a:r>
          </a:p>
          <a:p>
            <a:r>
              <a:rPr lang="it-IT" sz="1200" dirty="0">
                <a:latin typeface="Bookman Old Style" panose="02050604050505020204" pitchFamily="18" charset="0"/>
              </a:rPr>
              <a:t> </a:t>
            </a:r>
          </a:p>
          <a:p>
            <a:endParaRPr lang="it-IT" sz="1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95" y="1216135"/>
            <a:ext cx="3669961" cy="192510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07321" y="5642559"/>
            <a:ext cx="83293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>
                <a:latin typeface="Bookman Old Style" panose="02050604050505020204" pitchFamily="18" charset="0"/>
              </a:rPr>
              <a:t>C</a:t>
            </a:r>
            <a:r>
              <a:rPr lang="it-IT" sz="1500" i="1" dirty="0" smtClean="0">
                <a:latin typeface="Bookman Old Style" panose="02050604050505020204" pitchFamily="18" charset="0"/>
              </a:rPr>
              <a:t>iao </a:t>
            </a:r>
            <a:r>
              <a:rPr lang="it-IT" sz="1500" i="1" dirty="0">
                <a:latin typeface="Bookman Old Style" panose="02050604050505020204" pitchFamily="18" charset="0"/>
              </a:rPr>
              <a:t>V</a:t>
            </a:r>
            <a:r>
              <a:rPr lang="it-IT" sz="1500" i="1" dirty="0" smtClean="0">
                <a:latin typeface="Bookman Old Style" panose="02050604050505020204" pitchFamily="18" charset="0"/>
              </a:rPr>
              <a:t>ictor, io sono te! Sono venuto dal futuro per aiutarti ad affrontare le tue paure, è il solo modo per poter sopravvivere e riuscire a tornare a casa. Nella vita è importante superare ciò che ci spaventa,  con il corpo e soprattutto con la mente . Dovrai superare quattro mondi e una guida iniziale ti darà un indizio. Ascolta bene e fanne tesoro. In bocca al lupo ragazzo so che ce la farai!!!!</a:t>
            </a:r>
            <a:endParaRPr lang="it-IT" sz="15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magine 1" descr="Nuovo documento 2018-04-17_1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86" y="0"/>
            <a:ext cx="5271613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6577" y="1693488"/>
            <a:ext cx="34739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Il gioco presenta due modalità:</a:t>
            </a:r>
          </a:p>
          <a:p>
            <a:pPr algn="ctr"/>
            <a:r>
              <a:rPr lang="it-IT" sz="2400" dirty="0" smtClean="0"/>
              <a:t>La storia, disponibile da subito, e la modalità libera, che il giocatore potrà sbloccare solo dopo aver raggiunto un discreto livello nella modalità storia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437175" y="236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  <a:latin typeface="Ayuthaya"/>
                <a:ea typeface="PMingLiU-ExtB"/>
                <a:cs typeface="Ayuthaya"/>
              </a:rPr>
              <a:t>pLaNeT</a:t>
            </a:r>
            <a:r>
              <a:rPr lang="it-IT" dirty="0">
                <a:solidFill>
                  <a:srgbClr val="FF0000"/>
                </a:solidFill>
                <a:latin typeface="Herculanum"/>
                <a:ea typeface="PMingLiU-ExtB"/>
                <a:cs typeface="Herculanum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Ayuthaya"/>
                <a:ea typeface="PMingLiU-ExtB"/>
                <a:cs typeface="Ayuthaya"/>
              </a:rPr>
              <a:t>cOlLaPsE</a:t>
            </a:r>
            <a:r>
              <a:rPr lang="it-IT" dirty="0">
                <a:solidFill>
                  <a:srgbClr val="FF0000"/>
                </a:solidFill>
                <a:latin typeface="Ayuthaya"/>
                <a:ea typeface="PMingLiU-ExtB"/>
                <a:cs typeface="Ayuthaya"/>
              </a:rPr>
              <a:t>!</a:t>
            </a:r>
            <a:br>
              <a:rPr lang="it-IT" dirty="0">
                <a:solidFill>
                  <a:srgbClr val="FF0000"/>
                </a:solidFill>
                <a:latin typeface="Ayuthaya"/>
                <a:ea typeface="PMingLiU-ExtB"/>
                <a:cs typeface="Ayuthaya"/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1" y="2561014"/>
            <a:ext cx="3967300" cy="18801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1" y="4902704"/>
            <a:ext cx="3966999" cy="19278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85526"/>
            <a:ext cx="3911645" cy="218399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64108" y="64095"/>
            <a:ext cx="38545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SCENA: 4</a:t>
            </a:r>
          </a:p>
          <a:p>
            <a:endParaRPr lang="it-IT" sz="1600" dirty="0" smtClean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Ecco il primo mondo, qui 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Victor </a:t>
            </a:r>
            <a:r>
              <a:rPr lang="it-IT" sz="1600" dirty="0">
                <a:latin typeface="Bookman Old Style" panose="02050604050505020204" pitchFamily="18" charset="0"/>
              </a:rPr>
              <a:t>incontra </a:t>
            </a:r>
            <a:r>
              <a:rPr lang="it-IT" sz="1600" dirty="0" smtClean="0">
                <a:latin typeface="Bookman Old Style" panose="02050604050505020204" pitchFamily="18" charset="0"/>
              </a:rPr>
              <a:t>l’uomo </a:t>
            </a:r>
            <a:r>
              <a:rPr lang="it-IT" sz="1600" dirty="0">
                <a:latin typeface="Bookman Old Style" panose="02050604050505020204" pitchFamily="18" charset="0"/>
              </a:rPr>
              <a:t>roccia, il quale gli dice</a:t>
            </a:r>
            <a:r>
              <a:rPr lang="it-IT" sz="1600" i="1" dirty="0" smtClean="0">
                <a:latin typeface="Bookman Old Style" panose="02050604050505020204" pitchFamily="18" charset="0"/>
              </a:rPr>
              <a:t>:</a:t>
            </a:r>
          </a:p>
          <a:p>
            <a:r>
              <a:rPr lang="it-IT" sz="1600" i="1" dirty="0" smtClean="0">
                <a:latin typeface="Bookman Old Style" panose="02050604050505020204" pitchFamily="18" charset="0"/>
              </a:rPr>
              <a:t>”</a:t>
            </a:r>
            <a:r>
              <a:rPr lang="it-IT" sz="1600" i="1" dirty="0">
                <a:latin typeface="Bookman Old Style" panose="02050604050505020204" pitchFamily="18" charset="0"/>
              </a:rPr>
              <a:t>Caro avventuriero 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i="1" dirty="0">
                <a:latin typeface="Bookman Old Style" panose="02050604050505020204" pitchFamily="18" charset="0"/>
              </a:rPr>
              <a:t>segui questo sentiero e 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i="1" dirty="0">
                <a:latin typeface="Bookman Old Style" panose="02050604050505020204" pitchFamily="18" charset="0"/>
              </a:rPr>
              <a:t>solo allora troverai il ragno nero. 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i="1" dirty="0">
                <a:latin typeface="Bookman Old Style" panose="02050604050505020204" pitchFamily="18" charset="0"/>
              </a:rPr>
              <a:t>Nella sua tana cercare </a:t>
            </a:r>
            <a:r>
              <a:rPr lang="it-IT" sz="1600" i="1" dirty="0" smtClean="0">
                <a:latin typeface="Bookman Old Style" panose="02050604050505020204" pitchFamily="18" charset="0"/>
              </a:rPr>
              <a:t>dovrai l’arma </a:t>
            </a:r>
            <a:r>
              <a:rPr lang="it-IT" sz="1600" i="1" dirty="0">
                <a:latin typeface="Bookman Old Style" panose="02050604050505020204" pitchFamily="18" charset="0"/>
              </a:rPr>
              <a:t>giusta che poi userai”.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400" dirty="0" smtClean="0">
                <a:latin typeface="Bookman Old Style" panose="02050604050505020204" pitchFamily="18" charset="0"/>
              </a:rPr>
              <a:t> </a:t>
            </a:r>
            <a:r>
              <a:rPr lang="it-IT" dirty="0" smtClean="0">
                <a:latin typeface="Bookman Old Style" panose="02050604050505020204" pitchFamily="18" charset="0"/>
              </a:rPr>
              <a:t/>
            </a:r>
            <a:br>
              <a:rPr lang="it-IT" dirty="0" smtClean="0">
                <a:latin typeface="Bookman Old Style" panose="02050604050505020204" pitchFamily="18" charset="0"/>
              </a:rPr>
            </a:br>
            <a:endParaRPr lang="it-IT" dirty="0">
              <a:latin typeface="Bookman Old Style" panose="020506040505050202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464107" y="2919344"/>
            <a:ext cx="4364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5</a:t>
            </a:r>
          </a:p>
          <a:p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Dopo molte peripezie, riesce ad arrivare nella tana del ragno.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È ora di affrontare faccia a faccia una delle sue più grandi paure</a:t>
            </a:r>
            <a:r>
              <a:rPr lang="it-IT" sz="1400" dirty="0" smtClean="0">
                <a:latin typeface="Bookman Old Style" panose="02050604050505020204" pitchFamily="18" charset="0"/>
              </a:rPr>
              <a:t>.</a:t>
            </a:r>
          </a:p>
          <a:p>
            <a:endParaRPr lang="it-IT" sz="1200" dirty="0">
              <a:latin typeface="Bookman Old Style" panose="020506040505050202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64107" y="4936141"/>
            <a:ext cx="4679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6</a:t>
            </a:r>
          </a:p>
          <a:p>
            <a:endParaRPr lang="it-IT" sz="1600" b="1" dirty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Ha sconfitto il ragno!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Appaiono così i primi due oggetti che potrà portare con se durante il suo percorso e che lo aiuteranno, se solo lui saprà come e quando usarli. Una spada e una corda.</a:t>
            </a:r>
            <a:endParaRPr lang="it-IT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28" y="2732739"/>
            <a:ext cx="3722339" cy="21122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5" y="101249"/>
            <a:ext cx="3776284" cy="209244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7" y="4763384"/>
            <a:ext cx="3722339" cy="186571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517628" y="101249"/>
            <a:ext cx="436969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 smtClean="0">
                <a:latin typeface="Bookman Old Style" panose="02050604050505020204" pitchFamily="18" charset="0"/>
              </a:rPr>
              <a:t>SCENA 7</a:t>
            </a:r>
            <a:endParaRPr lang="it-IT" sz="1500" b="1" dirty="0">
              <a:latin typeface="Bookman Old Style" panose="02050604050505020204" pitchFamily="18" charset="0"/>
            </a:endParaRPr>
          </a:p>
          <a:p>
            <a:r>
              <a:rPr lang="it-IT" sz="1500" dirty="0">
                <a:latin typeface="Bookman Old Style" panose="02050604050505020204" pitchFamily="18" charset="0"/>
              </a:rPr>
              <a:t>D</a:t>
            </a:r>
            <a:r>
              <a:rPr lang="it-IT" sz="1500" dirty="0" smtClean="0">
                <a:latin typeface="Bookman Old Style" panose="02050604050505020204" pitchFamily="18" charset="0"/>
              </a:rPr>
              <a:t>opo aver superato il livello precedente e aver sbloccato i primi due oggetti </a:t>
            </a:r>
            <a:r>
              <a:rPr lang="it-IT" sz="1500" dirty="0">
                <a:latin typeface="Bookman Old Style" panose="02050604050505020204" pitchFamily="18" charset="0"/>
              </a:rPr>
              <a:t>V</a:t>
            </a:r>
            <a:r>
              <a:rPr lang="it-IT" sz="1500" dirty="0" smtClean="0">
                <a:latin typeface="Bookman Old Style" panose="02050604050505020204" pitchFamily="18" charset="0"/>
              </a:rPr>
              <a:t>ictor entra nel nuovo mondo, qui incontra l’Onda che lo guida:</a:t>
            </a:r>
          </a:p>
          <a:p>
            <a:r>
              <a:rPr lang="it-IT" sz="1500" dirty="0" smtClean="0">
                <a:latin typeface="Bookman Old Style" panose="02050604050505020204" pitchFamily="18" charset="0"/>
              </a:rPr>
              <a:t>”</a:t>
            </a:r>
            <a:r>
              <a:rPr lang="it-IT" sz="1500" i="1" dirty="0">
                <a:latin typeface="Bookman Old Style" panose="02050604050505020204" pitchFamily="18" charset="0"/>
              </a:rPr>
              <a:t>Caro avventuriero</a:t>
            </a:r>
            <a:endParaRPr lang="it-IT" sz="1500" dirty="0">
              <a:latin typeface="Bookman Old Style" panose="02050604050505020204" pitchFamily="18" charset="0"/>
            </a:endParaRPr>
          </a:p>
          <a:p>
            <a:r>
              <a:rPr lang="it-IT" sz="1500" i="1" dirty="0">
                <a:latin typeface="Bookman Old Style" panose="02050604050505020204" pitchFamily="18" charset="0"/>
              </a:rPr>
              <a:t>se un oggetto utile vorrai trovare </a:t>
            </a:r>
            <a:endParaRPr lang="it-IT" sz="1500" dirty="0">
              <a:latin typeface="Bookman Old Style" panose="02050604050505020204" pitchFamily="18" charset="0"/>
            </a:endParaRPr>
          </a:p>
          <a:p>
            <a:r>
              <a:rPr lang="it-IT" sz="1500" i="1" dirty="0">
                <a:latin typeface="Bookman Old Style" panose="02050604050505020204" pitchFamily="18" charset="0"/>
              </a:rPr>
              <a:t>negli abissi ti dovrai addentrare. </a:t>
            </a:r>
            <a:endParaRPr lang="it-IT" sz="1500" dirty="0">
              <a:latin typeface="Bookman Old Style" panose="02050604050505020204" pitchFamily="18" charset="0"/>
            </a:endParaRPr>
          </a:p>
          <a:p>
            <a:r>
              <a:rPr lang="it-IT" sz="1500" i="1" dirty="0">
                <a:latin typeface="Bookman Old Style" panose="02050604050505020204" pitchFamily="18" charset="0"/>
              </a:rPr>
              <a:t>Non spaventarti! </a:t>
            </a:r>
            <a:endParaRPr lang="it-IT" sz="1500" dirty="0">
              <a:latin typeface="Bookman Old Style" panose="02050604050505020204" pitchFamily="18" charset="0"/>
            </a:endParaRPr>
          </a:p>
          <a:p>
            <a:r>
              <a:rPr lang="it-IT" sz="1500" i="1" dirty="0">
                <a:latin typeface="Bookman Old Style" panose="02050604050505020204" pitchFamily="18" charset="0"/>
              </a:rPr>
              <a:t>Le tue </a:t>
            </a:r>
            <a:r>
              <a:rPr lang="it-IT" sz="1500" i="1" dirty="0" smtClean="0">
                <a:latin typeface="Bookman Old Style" panose="02050604050505020204" pitchFamily="18" charset="0"/>
              </a:rPr>
              <a:t>paure </a:t>
            </a:r>
            <a:r>
              <a:rPr lang="it-IT" sz="1500" i="1" dirty="0">
                <a:latin typeface="Bookman Old Style" panose="02050604050505020204" pitchFamily="18" charset="0"/>
              </a:rPr>
              <a:t>dovrai affrontare, tieni d’occhio il tempo e usa l’intelletto.”</a:t>
            </a:r>
            <a:r>
              <a:rPr lang="it-IT" sz="1500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7929" y="2480438"/>
            <a:ext cx="4369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8</a:t>
            </a:r>
          </a:p>
          <a:p>
            <a:endParaRPr lang="it-IT" sz="1600" b="1" dirty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Ecco arrivare uno squalo. Victor è terrorizzato. Deve avere sangue freddo e capire che non è suo nemico, ma un aiuto che lo porterà alla tappa successiva. Utilizzando la corda cavalca lo squalo che  lo porta al relitto. </a:t>
            </a:r>
            <a:endParaRPr lang="it-IT" sz="1600" dirty="0">
              <a:latin typeface="Bookman Old Style" panose="020506040505050202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17628" y="4813217"/>
            <a:ext cx="4369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9</a:t>
            </a:r>
            <a:r>
              <a:rPr lang="it-IT" sz="1600" dirty="0" smtClean="0">
                <a:latin typeface="Bookman Old Style" panose="02050604050505020204" pitchFamily="18" charset="0"/>
              </a:rPr>
              <a:t/>
            </a:r>
            <a:br>
              <a:rPr lang="it-IT" sz="1600" dirty="0" smtClean="0">
                <a:latin typeface="Bookman Old Style" panose="02050604050505020204" pitchFamily="18" charset="0"/>
              </a:rPr>
            </a:br>
            <a:endParaRPr lang="it-IT" sz="1600" dirty="0" smtClean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Una volta raggiunto il relitto, trova e riordina le tessere che gli  sbloccheranno i due oggetti e il livello successivo.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Due oggetti: </a:t>
            </a:r>
            <a:br>
              <a:rPr lang="it-IT" sz="1600" dirty="0" smtClean="0">
                <a:latin typeface="Bookman Old Style" panose="02050604050505020204" pitchFamily="18" charset="0"/>
              </a:rPr>
            </a:br>
            <a:r>
              <a:rPr lang="it-IT" sz="1600" dirty="0" smtClean="0">
                <a:latin typeface="Bookman Old Style" panose="02050604050505020204" pitchFamily="18" charset="0"/>
              </a:rPr>
              <a:t>un arco con le frecce e uno scudo.</a:t>
            </a:r>
            <a:endParaRPr lang="it-IT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1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3" y="90918"/>
            <a:ext cx="4005915" cy="20307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1" y="2366802"/>
            <a:ext cx="3892989" cy="19959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68907" y="45517"/>
            <a:ext cx="437509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10</a:t>
            </a:r>
          </a:p>
          <a:p>
            <a:endParaRPr lang="it-IT" sz="1400" dirty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Nel mondo del fuoco gli appare il </a:t>
            </a:r>
            <a:r>
              <a:rPr lang="it-IT" sz="1600" dirty="0">
                <a:latin typeface="Bookman Old Style" panose="02050604050505020204" pitchFamily="18" charset="0"/>
              </a:rPr>
              <a:t>cavallo di fuoco che lo avvisa:</a:t>
            </a:r>
          </a:p>
          <a:p>
            <a:r>
              <a:rPr lang="it-IT" sz="1600" i="1" dirty="0">
                <a:latin typeface="Bookman Old Style" panose="02050604050505020204" pitchFamily="18" charset="0"/>
              </a:rPr>
              <a:t>”Caro avventuriero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i="1" dirty="0">
                <a:latin typeface="Bookman Old Style" panose="02050604050505020204" pitchFamily="18" charset="0"/>
              </a:rPr>
              <a:t>del drago l’oggetto è prigioniero. 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i="1" dirty="0">
                <a:latin typeface="Bookman Old Style" panose="02050604050505020204" pitchFamily="18" charset="0"/>
              </a:rPr>
              <a:t>Libera l’arma e schiva il suo fuoco </a:t>
            </a:r>
            <a:r>
              <a:rPr lang="it-IT" sz="1600" i="1" dirty="0" smtClean="0">
                <a:latin typeface="Bookman Old Style" panose="02050604050505020204" pitchFamily="18" charset="0"/>
              </a:rPr>
              <a:t>per </a:t>
            </a:r>
            <a:r>
              <a:rPr lang="it-IT" sz="1600" i="1" dirty="0">
                <a:latin typeface="Bookman Old Style" panose="02050604050505020204" pitchFamily="18" charset="0"/>
              </a:rPr>
              <a:t>continuare il gioco e raggiungere un mondo nuovo.”</a:t>
            </a:r>
            <a:endParaRPr lang="it-IT" sz="1600" dirty="0">
              <a:latin typeface="Bookman Old Style" panose="02050604050505020204" pitchFamily="18" charset="0"/>
            </a:endParaRPr>
          </a:p>
          <a:p>
            <a:endParaRPr lang="it-IT" sz="1400" dirty="0">
              <a:latin typeface="Bookman Old Style" panose="02050604050505020204" pitchFamily="18" charset="0"/>
            </a:endParaRPr>
          </a:p>
          <a:p>
            <a:endParaRPr lang="it-IT" sz="1400" dirty="0">
              <a:latin typeface="Bookman Old Style" panose="02050604050505020204" pitchFamily="18" charset="0"/>
            </a:endParaRP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768907" y="2366802"/>
            <a:ext cx="4375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SCENA: 11</a:t>
            </a:r>
            <a:br>
              <a:rPr lang="it-IT" sz="1600" b="1" dirty="0" smtClean="0">
                <a:latin typeface="Bookman Old Style" panose="02050604050505020204" pitchFamily="18" charset="0"/>
              </a:rPr>
            </a:br>
            <a:endParaRPr lang="it-IT" sz="1600" b="1" dirty="0" smtClean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Dopo aver superato vari ostacoli, arriva alla caverna del drago. In possesso dello scudo e della spada </a:t>
            </a:r>
            <a:r>
              <a:rPr lang="it-IT" sz="1600" dirty="0">
                <a:latin typeface="Bookman Old Style" panose="02050604050505020204" pitchFamily="18" charset="0"/>
              </a:rPr>
              <a:t>V</a:t>
            </a:r>
            <a:r>
              <a:rPr lang="it-IT" sz="1600" dirty="0" smtClean="0">
                <a:latin typeface="Bookman Old Style" panose="02050604050505020204" pitchFamily="18" charset="0"/>
              </a:rPr>
              <a:t>ictor sconfigge il drago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768907" y="4536716"/>
            <a:ext cx="41718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12</a:t>
            </a:r>
          </a:p>
          <a:p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Dopo aver sconfitto il suo nemico guadagna </a:t>
            </a:r>
            <a:r>
              <a:rPr lang="it-IT" sz="1600" dirty="0">
                <a:latin typeface="Bookman Old Style" panose="02050604050505020204" pitchFamily="18" charset="0"/>
              </a:rPr>
              <a:t>delle scarpe con la </a:t>
            </a:r>
            <a:r>
              <a:rPr lang="it-IT" sz="1600" dirty="0" smtClean="0">
                <a:latin typeface="Bookman Old Style" panose="02050604050505020204" pitchFamily="18" charset="0"/>
              </a:rPr>
              <a:t>molle </a:t>
            </a:r>
            <a:r>
              <a:rPr lang="it-IT" sz="1600" dirty="0">
                <a:latin typeface="Bookman Old Style" panose="02050604050505020204" pitchFamily="18" charset="0"/>
              </a:rPr>
              <a:t>e delle ali</a:t>
            </a:r>
            <a:r>
              <a:rPr lang="it-IT" sz="1600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È </a:t>
            </a:r>
            <a:r>
              <a:rPr lang="it-IT" sz="1600" dirty="0">
                <a:latin typeface="Bookman Old Style" panose="02050604050505020204" pitchFamily="18" charset="0"/>
              </a:rPr>
              <a:t>pronto per affrontare l’ultimo mondo e poter finalmente ritornare a casa. 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1" y="4536716"/>
            <a:ext cx="3869807" cy="19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" y="3512046"/>
            <a:ext cx="4349187" cy="23172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" y="352293"/>
            <a:ext cx="4216156" cy="238019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78486" y="352293"/>
            <a:ext cx="44450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13</a:t>
            </a:r>
          </a:p>
          <a:p>
            <a:endParaRPr lang="it-IT" sz="1600" dirty="0" smtClean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L’ultimo </a:t>
            </a:r>
            <a:r>
              <a:rPr lang="it-IT" sz="1600" dirty="0">
                <a:latin typeface="Bookman Old Style" panose="02050604050505020204" pitchFamily="18" charset="0"/>
              </a:rPr>
              <a:t>livello è quello dell’aria. Qui incontra l’ultima guida, il </a:t>
            </a:r>
            <a:r>
              <a:rPr lang="it-IT" sz="1600" dirty="0" smtClean="0">
                <a:latin typeface="Bookman Old Style" panose="02050604050505020204" pitchFamily="18" charset="0"/>
              </a:rPr>
              <a:t>vortice, </a:t>
            </a:r>
            <a:r>
              <a:rPr lang="it-IT" sz="1600" dirty="0">
                <a:latin typeface="Bookman Old Style" panose="02050604050505020204" pitchFamily="18" charset="0"/>
              </a:rPr>
              <a:t>che gli spiega:</a:t>
            </a:r>
          </a:p>
          <a:p>
            <a:endParaRPr lang="it-IT" sz="1600" i="1" dirty="0" smtClean="0">
              <a:latin typeface="Bookman Old Style" panose="02050604050505020204" pitchFamily="18" charset="0"/>
            </a:endParaRPr>
          </a:p>
          <a:p>
            <a:r>
              <a:rPr lang="it-IT" sz="1600" i="1" dirty="0" smtClean="0">
                <a:latin typeface="Bookman Old Style" panose="02050604050505020204" pitchFamily="18" charset="0"/>
              </a:rPr>
              <a:t>«Caro </a:t>
            </a:r>
            <a:r>
              <a:rPr lang="it-IT" sz="1600" i="1" dirty="0">
                <a:latin typeface="Bookman Old Style" panose="02050604050505020204" pitchFamily="18" charset="0"/>
              </a:rPr>
              <a:t>avventuriero 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i="1" dirty="0">
                <a:latin typeface="Bookman Old Style" panose="02050604050505020204" pitchFamily="18" charset="0"/>
              </a:rPr>
              <a:t>Affronta l’altezza come un guerriero.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i="1" dirty="0">
                <a:latin typeface="Bookman Old Style" panose="02050604050505020204" pitchFamily="18" charset="0"/>
              </a:rPr>
              <a:t>Utilizza gli oggetti a tua disposizione</a:t>
            </a:r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i="1" dirty="0">
                <a:latin typeface="Bookman Old Style" panose="02050604050505020204" pitchFamily="18" charset="0"/>
              </a:rPr>
              <a:t>Per trovare ciò che ti permetterà di completare questa lunga e pericolosa missione.”</a:t>
            </a:r>
            <a:endParaRPr lang="it-IT" sz="1600" dirty="0">
              <a:latin typeface="Bookman Old Style" panose="02050604050505020204" pitchFamily="18" charset="0"/>
            </a:endParaRP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673601" y="3512046"/>
            <a:ext cx="4149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14</a:t>
            </a:r>
          </a:p>
          <a:p>
            <a:endParaRPr lang="it-IT" sz="1600" dirty="0" smtClean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Ha scalato montagne, ha volato sulle nuvole,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Ha sconfitto uccelli assassini con il suo arco ed è riuscito a trovare la chiave.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È finalmente arrivato al termine di questa lunga avventura </a:t>
            </a:r>
            <a:endParaRPr lang="it-IT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383084"/>
            <a:ext cx="4421836" cy="21699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54979"/>
            <a:ext cx="4761923" cy="241805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990523" y="383084"/>
            <a:ext cx="41534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Bookman Old Style" panose="02050604050505020204" pitchFamily="18" charset="0"/>
              </a:rPr>
              <a:t>SCENA 15</a:t>
            </a:r>
          </a:p>
          <a:p>
            <a:endParaRPr lang="it-IT" sz="1600" b="1" dirty="0">
              <a:latin typeface="Bookman Old Style" panose="02050604050505020204" pitchFamily="18" charset="0"/>
            </a:endParaRPr>
          </a:p>
          <a:p>
            <a:r>
              <a:rPr lang="it-IT" sz="1600" dirty="0">
                <a:latin typeface="Bookman Old Style" panose="02050604050505020204" pitchFamily="18" charset="0"/>
              </a:rPr>
              <a:t>Al superamento dell’ultimo mondo Victor è catapultato in un limbo dove incontra di nuovo il se stesso del </a:t>
            </a:r>
            <a:r>
              <a:rPr lang="it-IT" sz="1600" dirty="0" smtClean="0">
                <a:latin typeface="Bookman Old Style" panose="02050604050505020204" pitchFamily="18" charset="0"/>
              </a:rPr>
              <a:t>futuro. </a:t>
            </a:r>
          </a:p>
          <a:p>
            <a:endParaRPr lang="it-IT" sz="1600" dirty="0">
              <a:latin typeface="Bookman Old Style" panose="02050604050505020204" pitchFamily="18" charset="0"/>
            </a:endParaRPr>
          </a:p>
          <a:p>
            <a:r>
              <a:rPr lang="it-IT" sz="1600" dirty="0" smtClean="0">
                <a:latin typeface="Bookman Old Style" panose="02050604050505020204" pitchFamily="18" charset="0"/>
              </a:rPr>
              <a:t>«Caro me del passato, eccoci finalmente alla fine. Sapevo che ce l’avresti fatta!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Complimenti!!! 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Sei riuscito a sconfiggere le tue paure con il corpo e con la mente. Sono fiero di me, </a:t>
            </a:r>
            <a:r>
              <a:rPr lang="it-IT" sz="1600" dirty="0" err="1" smtClean="0">
                <a:latin typeface="Bookman Old Style" panose="02050604050505020204" pitchFamily="18" charset="0"/>
              </a:rPr>
              <a:t>emm</a:t>
            </a:r>
            <a:r>
              <a:rPr lang="it-IT" sz="1600" dirty="0" smtClean="0">
                <a:latin typeface="Bookman Old Style" panose="02050604050505020204" pitchFamily="18" charset="0"/>
              </a:rPr>
              <a:t>… di te! </a:t>
            </a:r>
          </a:p>
          <a:p>
            <a:r>
              <a:rPr lang="it-IT" sz="1600" dirty="0" smtClean="0">
                <a:latin typeface="Bookman Old Style" panose="02050604050505020204" pitchFamily="18" charset="0"/>
              </a:rPr>
              <a:t>È ora di tornare a casa.»</a:t>
            </a:r>
            <a:endParaRPr lang="it-IT" sz="1600" dirty="0">
              <a:latin typeface="Bookman Old Style" panose="020506040505050202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990524" y="4145708"/>
            <a:ext cx="4153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Bookman Old Style" panose="02050604050505020204" pitchFamily="18" charset="0"/>
              </a:rPr>
              <a:t>SCENA 16</a:t>
            </a:r>
          </a:p>
          <a:p>
            <a:endParaRPr lang="it-IT" b="1" dirty="0">
              <a:latin typeface="Bookman Old Style" panose="02050604050505020204" pitchFamily="18" charset="0"/>
            </a:endParaRPr>
          </a:p>
          <a:p>
            <a:r>
              <a:rPr lang="it-IT" dirty="0" smtClean="0">
                <a:latin typeface="Bookman Old Style" panose="02050604050505020204" pitchFamily="18" charset="0"/>
              </a:rPr>
              <a:t>Victor è riuscito ad affrontare ciò che prima lo spaventava e ripromette a se stesso di fare più attenzione quando cammina per i boschi. </a:t>
            </a:r>
          </a:p>
          <a:p>
            <a:endParaRPr lang="it-IT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6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3349" y="-1"/>
            <a:ext cx="6858004" cy="6858005"/>
          </a:xfrm>
        </p:spPr>
      </p:pic>
      <p:sp>
        <p:nvSpPr>
          <p:cNvPr id="10" name="Rettangolo 9"/>
          <p:cNvSpPr/>
          <p:nvPr/>
        </p:nvSpPr>
        <p:spPr>
          <a:xfrm>
            <a:off x="2707163" y="6212618"/>
            <a:ext cx="4894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MUSICA:</a:t>
            </a:r>
            <a:br>
              <a:rPr lang="it-IT" dirty="0" smtClean="0"/>
            </a:br>
            <a:r>
              <a:rPr lang="it-IT" dirty="0" smtClean="0"/>
              <a:t>https://www.youtube.com/watch?v=BQoyjbTTKPI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81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softEdge rad="63500"/>
          </a:effectLst>
        </p:spPr>
        <p:txBody>
          <a:bodyPr/>
          <a:lstStyle/>
          <a:p>
            <a:r>
              <a:rPr lang="it-IT" dirty="0" smtClean="0"/>
              <a:t>STORIA DEL GIOCO: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La </a:t>
            </a:r>
            <a:r>
              <a:rPr lang="it-IT" dirty="0"/>
              <a:t>Luna presenta una doppia faccia: una parte oscura e l’altra luminosa ed ha ingannato gli esseri umani convincendoli che la vita fosse migliore senza Sole.  Soltanto due personaggi, Orlando e </a:t>
            </a:r>
            <a:r>
              <a:rPr lang="it-IT" dirty="0" err="1"/>
              <a:t>Oratio</a:t>
            </a:r>
            <a:r>
              <a:rPr lang="it-IT" dirty="0"/>
              <a:t>, sono riusciti a sfuggire a quest’incantesimo e tenteranno di riportare il Sole sulla Terra e sconfiggere definitivamente la parte oscura della Luna.</a:t>
            </a:r>
          </a:p>
          <a:p>
            <a:r>
              <a:rPr lang="it-IT" dirty="0"/>
              <a:t>I giocatori dovranno affrontare una serie di ostacoli, che si svolgeranno in quattro livelli dove troveranno quattro pergamene che riunite formuleranno una formula magica, per far tornare il Sole e sbloccarli dall’incantesimo.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9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STRUTTURA DEL GIOCO E SUDDISIONE LIVELLI: 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Il gioco è strutturato in 4 livelli : Terra, Acqua, Aria e Fuoco, e in ogni livello su può manovrare la Luna per far si che ci sia la luce o il buio.</a:t>
            </a:r>
          </a:p>
          <a:p>
            <a:r>
              <a:rPr lang="it-IT" dirty="0"/>
              <a:t>Per ognuno di questi livelli il personaggio scelto deve recuperare una pergamena, dove è scritta una formula magica, per arrivare a sbloccare il livello successivo. </a:t>
            </a:r>
          </a:p>
          <a:p>
            <a:r>
              <a:rPr lang="it-IT" dirty="0"/>
              <a:t>All’interno di ogni livello si può controllare la Luna sia dal suo lato luminoso o quello buio e questo influenza il paesaggio (ad esempio alza o abbassa la marea). Questo fa si che si creino dei “rompicapo” che vanno risolti spostando la Luna avanti e indietro e svolgendo dei compiti in un ordine preciso. Inoltre i protagonisti affronteranno dei nemici, diversi in ogni livello.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3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22032"/>
            <a:ext cx="8292905" cy="5978767"/>
          </a:xfrm>
        </p:spPr>
      </p:pic>
    </p:spTree>
    <p:extLst>
      <p:ext uri="{BB962C8B-B14F-4D97-AF65-F5344CB8AC3E}">
        <p14:creationId xmlns:p14="http://schemas.microsoft.com/office/powerpoint/2010/main" val="40531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346390"/>
            <a:ext cx="8008034" cy="5795889"/>
          </a:xfrm>
        </p:spPr>
      </p:pic>
      <p:sp>
        <p:nvSpPr>
          <p:cNvPr id="3" name="Rettangolo 2"/>
          <p:cNvSpPr/>
          <p:nvPr/>
        </p:nvSpPr>
        <p:spPr>
          <a:xfrm>
            <a:off x="2670143" y="6311090"/>
            <a:ext cx="5726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Musica: https</a:t>
            </a:r>
            <a:r>
              <a:rPr lang="it-IT" dirty="0"/>
              <a:t>://</a:t>
            </a:r>
            <a:r>
              <a:rPr lang="it-IT" dirty="0" smtClean="0"/>
              <a:t>www.youtube.com/watch?v=5IpYOF4Hi6Q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05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magine 4" descr="Nuovo documento 2018-04-17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60071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2400" y="255656"/>
            <a:ext cx="862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La prima schermata è dedicata alla scelta del personaggio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49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4692" y="-622497"/>
            <a:ext cx="6063176" cy="8124093"/>
          </a:xfrm>
        </p:spPr>
      </p:pic>
    </p:spTree>
    <p:extLst>
      <p:ext uri="{BB962C8B-B14F-4D97-AF65-F5344CB8AC3E}">
        <p14:creationId xmlns:p14="http://schemas.microsoft.com/office/powerpoint/2010/main" val="18424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7" y="351694"/>
            <a:ext cx="8364829" cy="6049107"/>
          </a:xfrm>
        </p:spPr>
      </p:pic>
    </p:spTree>
    <p:extLst>
      <p:ext uri="{BB962C8B-B14F-4D97-AF65-F5344CB8AC3E}">
        <p14:creationId xmlns:p14="http://schemas.microsoft.com/office/powerpoint/2010/main" val="141079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9369" y="-841489"/>
            <a:ext cx="5905263" cy="8171645"/>
          </a:xfrm>
        </p:spPr>
      </p:pic>
      <p:sp>
        <p:nvSpPr>
          <p:cNvPr id="3" name="Rettangolo 2"/>
          <p:cNvSpPr/>
          <p:nvPr/>
        </p:nvSpPr>
        <p:spPr>
          <a:xfrm>
            <a:off x="2676988" y="6297023"/>
            <a:ext cx="5586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Musica: https</a:t>
            </a:r>
            <a:r>
              <a:rPr lang="it-IT" dirty="0"/>
              <a:t>://www.youtube.com/watch?v=1G4isv_Fylg</a:t>
            </a:r>
          </a:p>
        </p:txBody>
      </p:sp>
    </p:spTree>
    <p:extLst>
      <p:ext uri="{BB962C8B-B14F-4D97-AF65-F5344CB8AC3E}">
        <p14:creationId xmlns:p14="http://schemas.microsoft.com/office/powerpoint/2010/main" val="3482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359" y="-672923"/>
            <a:ext cx="6362165" cy="8248916"/>
          </a:xfrm>
        </p:spPr>
      </p:pic>
    </p:spTree>
    <p:extLst>
      <p:ext uri="{BB962C8B-B14F-4D97-AF65-F5344CB8AC3E}">
        <p14:creationId xmlns:p14="http://schemas.microsoft.com/office/powerpoint/2010/main" val="8048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283336"/>
            <a:ext cx="7862552" cy="6033059"/>
          </a:xfrm>
        </p:spPr>
      </p:pic>
      <p:sp>
        <p:nvSpPr>
          <p:cNvPr id="3" name="Rettangolo 2"/>
          <p:cNvSpPr/>
          <p:nvPr/>
        </p:nvSpPr>
        <p:spPr>
          <a:xfrm>
            <a:off x="2925426" y="6488668"/>
            <a:ext cx="571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Musica: https</a:t>
            </a:r>
            <a:r>
              <a:rPr lang="it-IT" dirty="0"/>
              <a:t>://www.youtube.com/watch?v=cpbbuaIA3Ds</a:t>
            </a:r>
          </a:p>
        </p:txBody>
      </p:sp>
    </p:spTree>
    <p:extLst>
      <p:ext uri="{BB962C8B-B14F-4D97-AF65-F5344CB8AC3E}">
        <p14:creationId xmlns:p14="http://schemas.microsoft.com/office/powerpoint/2010/main" val="2039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296215"/>
            <a:ext cx="8345510" cy="6323527"/>
          </a:xfrm>
        </p:spPr>
      </p:pic>
    </p:spTree>
    <p:extLst>
      <p:ext uri="{BB962C8B-B14F-4D97-AF65-F5344CB8AC3E}">
        <p14:creationId xmlns:p14="http://schemas.microsoft.com/office/powerpoint/2010/main" val="14105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5028" y="-400858"/>
            <a:ext cx="5859890" cy="7563119"/>
          </a:xfrm>
        </p:spPr>
      </p:pic>
    </p:spTree>
    <p:extLst>
      <p:ext uri="{BB962C8B-B14F-4D97-AF65-F5344CB8AC3E}">
        <p14:creationId xmlns:p14="http://schemas.microsoft.com/office/powerpoint/2010/main" val="9557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10896" y="2029693"/>
            <a:ext cx="850430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Una volta entrato nella modalità storia, il giocatore si trova a disposizione quattro possibili scenari, ognuno dei quali presenta diversi </a:t>
            </a:r>
            <a:r>
              <a:rPr lang="it-IT" sz="2400" dirty="0" err="1" smtClean="0"/>
              <a:t>minigiochi</a:t>
            </a:r>
            <a:r>
              <a:rPr lang="it-IT" sz="2400" dirty="0" smtClean="0"/>
              <a:t>. </a:t>
            </a:r>
          </a:p>
          <a:p>
            <a:pPr algn="ctr"/>
            <a:r>
              <a:rPr lang="it-IT" sz="2400" dirty="0" smtClean="0"/>
              <a:t>In tutti i </a:t>
            </a:r>
            <a:r>
              <a:rPr lang="it-IT" sz="2400" dirty="0" err="1" smtClean="0"/>
              <a:t>minigiochi</a:t>
            </a:r>
            <a:r>
              <a:rPr lang="it-IT" sz="2400" dirty="0" smtClean="0"/>
              <a:t> il protagonista guidato dall’utente è un attivista ambientalista, che porta avanti la sua lotta all’inquinamento e alle pratiche illegali ai danni della natura con metodi non violenti ma non esattamente convenzionali.</a:t>
            </a:r>
          </a:p>
          <a:p>
            <a:pPr algn="ctr"/>
            <a:endParaRPr lang="it-IT" sz="2400" dirty="0" smtClean="0"/>
          </a:p>
          <a:p>
            <a:pPr algn="ctr"/>
            <a:endParaRPr lang="it-IT" sz="2400" dirty="0"/>
          </a:p>
          <a:p>
            <a:pPr algn="ctr"/>
            <a:endParaRPr lang="it-IT" sz="2400" dirty="0" smtClean="0"/>
          </a:p>
          <a:p>
            <a:pPr algn="ctr"/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2765" y="398468"/>
            <a:ext cx="819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La modalità STORIA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669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34244" y="2793006"/>
            <a:ext cx="76202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dirty="0"/>
              <a:t>IL PRIMO AMBIENTE:</a:t>
            </a:r>
          </a:p>
          <a:p>
            <a:pPr algn="ctr"/>
            <a:endParaRPr lang="it-IT" sz="5400" dirty="0"/>
          </a:p>
          <a:p>
            <a:pPr algn="ctr"/>
            <a:r>
              <a:rPr lang="it-IT" sz="5400" dirty="0"/>
              <a:t>LA FORESTA </a:t>
            </a:r>
            <a:endParaRPr lang="it-IT" sz="5400" dirty="0" smtClean="0"/>
          </a:p>
          <a:p>
            <a:pPr algn="ctr"/>
            <a:r>
              <a:rPr lang="it-IT" sz="2400" dirty="0" smtClean="0"/>
              <a:t>Rumori di sottofondo: scricchiolare di rami, passi sullo sterrato, frusciare delle foglie.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943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magine 4" descr="Nuovo documento 2018-04-17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63" y="0"/>
            <a:ext cx="5035037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3931" y="851919"/>
            <a:ext cx="367316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PRIMO E SECONDO MINIGIOCO: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 smtClean="0"/>
              <a:t>Il giocatore, grazie alla </a:t>
            </a:r>
            <a:r>
              <a:rPr lang="it-IT" sz="2400" dirty="0" err="1" smtClean="0"/>
              <a:t>minimappa</a:t>
            </a:r>
            <a:r>
              <a:rPr lang="it-IT" sz="2400" dirty="0" smtClean="0"/>
              <a:t> in alto a sinistra, si muove nella foresta utilizzando il cursore in basso a sinistra e interagisce con gli oggetti tramite i due tasti di comando </a:t>
            </a:r>
            <a:r>
              <a:rPr lang="it-IT" sz="2400" dirty="0" err="1" smtClean="0"/>
              <a:t>P</a:t>
            </a:r>
            <a:r>
              <a:rPr lang="it-IT" sz="2400" dirty="0" smtClean="0"/>
              <a:t> e L.</a:t>
            </a:r>
          </a:p>
          <a:p>
            <a:pPr algn="ctr"/>
            <a:r>
              <a:rPr lang="it-IT" sz="2400" dirty="0" smtClean="0"/>
              <a:t>L’obbiettivo è distrarre il criminale che vuole deforestare e rubargli la motosega.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803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magine 4" descr="Nuovo documento 2018-04-17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284"/>
            <a:ext cx="9144000" cy="508471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3666" y="239633"/>
            <a:ext cx="86378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TERZO E QUARTO MINIGIOCO:</a:t>
            </a:r>
          </a:p>
          <a:p>
            <a:pPr algn="ctr"/>
            <a:r>
              <a:rPr lang="it-IT" sz="2400" dirty="0" smtClean="0"/>
              <a:t>Il giocatore deve trovare l’animale ferito dai cacciatori e curarlo, dopo aver disattivato la trappola.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723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03666" y="2727702"/>
            <a:ext cx="850604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dirty="0"/>
              <a:t>IL </a:t>
            </a:r>
            <a:r>
              <a:rPr lang="it-IT" sz="5400" dirty="0" smtClean="0"/>
              <a:t>SECONDO </a:t>
            </a:r>
            <a:r>
              <a:rPr lang="it-IT" sz="5400" dirty="0"/>
              <a:t>AMBIENTE:</a:t>
            </a:r>
          </a:p>
          <a:p>
            <a:pPr algn="ctr"/>
            <a:endParaRPr lang="it-IT" sz="5400" dirty="0"/>
          </a:p>
          <a:p>
            <a:pPr algn="ctr"/>
            <a:r>
              <a:rPr lang="it-IT" sz="5400" dirty="0" smtClean="0"/>
              <a:t>I CAMPI AGRICOLI </a:t>
            </a:r>
          </a:p>
          <a:p>
            <a:pPr algn="ctr"/>
            <a:r>
              <a:rPr lang="it-IT" sz="2400" dirty="0" smtClean="0"/>
              <a:t>Rumori di sottofondo: rumore di trattori, passi sulla terra, frusciare del vento.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96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uovo documento 2018-04-17_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duotone>
              <a:prstClr val="black"/>
              <a:srgbClr val="5AFF4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magine 4" descr="Nuovo documento 2018-05-03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47" y="0"/>
            <a:ext cx="4783154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9607" y="970515"/>
            <a:ext cx="38576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PRIMO E SECONDO MINIGIOCO: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 smtClean="0"/>
              <a:t>L’interfaccia rimane la stessa, ma in questo caso lo scopo è di individuare e sabotare le industrie che non rispettano le norme ambientali nell’ambito agricolo.</a:t>
            </a:r>
          </a:p>
        </p:txBody>
      </p:sp>
    </p:spTree>
    <p:extLst>
      <p:ext uri="{BB962C8B-B14F-4D97-AF65-F5344CB8AC3E}">
        <p14:creationId xmlns:p14="http://schemas.microsoft.com/office/powerpoint/2010/main" val="21215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1523</Words>
  <Application>Microsoft Office PowerPoint</Application>
  <PresentationFormat>Bildschirmpräsentation (4:3)</PresentationFormat>
  <Paragraphs>146</Paragraphs>
  <Slides>36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4" baseType="lpstr">
      <vt:lpstr>PMingLiU-ExtB</vt:lpstr>
      <vt:lpstr>Arial</vt:lpstr>
      <vt:lpstr>Ayuthaya</vt:lpstr>
      <vt:lpstr>Batang</vt:lpstr>
      <vt:lpstr>Bookman Old Style</vt:lpstr>
      <vt:lpstr>Calibri</vt:lpstr>
      <vt:lpstr>Herculanum</vt:lpstr>
      <vt:lpstr>Black</vt:lpstr>
      <vt:lpstr>Progettazione unplugged di un videogioco – Laboratorio Tecnologie didattiche a.a. 2017/2018 SFP Roma Tre</vt:lpstr>
      <vt:lpstr>pLaNeT cOlLaPsE!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STORIA DEL GIOCO: </vt:lpstr>
      <vt:lpstr> STRUTTURA DEL GIOCO E SUDDISIONE LIVELLI: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luigi giangiorgi</dc:creator>
  <cp:lastModifiedBy>Hasenau Christina</cp:lastModifiedBy>
  <cp:revision>5</cp:revision>
  <dcterms:created xsi:type="dcterms:W3CDTF">2018-11-20T16:37:05Z</dcterms:created>
  <dcterms:modified xsi:type="dcterms:W3CDTF">2018-11-22T13:37:54Z</dcterms:modified>
</cp:coreProperties>
</file>