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0"/>
  </p:notesMasterIdLst>
  <p:sldIdLst>
    <p:sldId id="256" r:id="rId2"/>
    <p:sldId id="257" r:id="rId3"/>
    <p:sldId id="258" r:id="rId4"/>
    <p:sldId id="277" r:id="rId5"/>
    <p:sldId id="261" r:id="rId6"/>
    <p:sldId id="262" r:id="rId7"/>
    <p:sldId id="263" r:id="rId8"/>
    <p:sldId id="276" r:id="rId9"/>
    <p:sldId id="279" r:id="rId10"/>
    <p:sldId id="265" r:id="rId11"/>
    <p:sldId id="264" r:id="rId12"/>
    <p:sldId id="259" r:id="rId13"/>
    <p:sldId id="266" r:id="rId14"/>
    <p:sldId id="269" r:id="rId15"/>
    <p:sldId id="267" r:id="rId16"/>
    <p:sldId id="268" r:id="rId17"/>
    <p:sldId id="280" r:id="rId18"/>
    <p:sldId id="282" r:id="rId19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70" autoAdjust="0"/>
    <p:restoredTop sz="96622" autoAdjust="0"/>
  </p:normalViewPr>
  <p:slideViewPr>
    <p:cSldViewPr>
      <p:cViewPr varScale="1">
        <p:scale>
          <a:sx n="106" d="100"/>
          <a:sy n="106" d="100"/>
        </p:scale>
        <p:origin x="-96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A241A5-FBCD-4334-A698-205D3D686043}" type="datetimeFigureOut">
              <a:rPr lang="de-DE" smtClean="0"/>
              <a:t>23.04.2013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239B36-130E-4720-B759-270014E410B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43168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AB471C9-172C-40CF-9322-7F313C86500C}" type="datetimeFigureOut">
              <a:rPr lang="de-DE" smtClean="0"/>
              <a:t>23.04.2013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DBC6522-E739-4135-A077-62E5686B5173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71C9-172C-40CF-9322-7F313C86500C}" type="datetimeFigureOut">
              <a:rPr lang="de-DE" smtClean="0"/>
              <a:t>23.04.2013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6522-E739-4135-A077-62E5686B517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71C9-172C-40CF-9322-7F313C86500C}" type="datetimeFigureOut">
              <a:rPr lang="de-DE" smtClean="0"/>
              <a:t>23.04.2013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6522-E739-4135-A077-62E5686B517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71C9-172C-40CF-9322-7F313C86500C}" type="datetimeFigureOut">
              <a:rPr lang="de-DE" smtClean="0"/>
              <a:t>23.04.2013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6522-E739-4135-A077-62E5686B5173}" type="slidenum">
              <a:rPr lang="de-DE" smtClean="0"/>
              <a:t>‹Nr.›</a:t>
            </a:fld>
            <a:endParaRPr lang="de-DE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AB471C9-172C-40CF-9322-7F313C86500C}" type="datetimeFigureOut">
              <a:rPr lang="de-DE" smtClean="0"/>
              <a:t>23.04.2013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6522-E739-4135-A077-62E5686B5173}" type="slidenum">
              <a:rPr lang="de-DE" smtClean="0"/>
              <a:t>‹Nr.›</a:t>
            </a:fld>
            <a:endParaRPr lang="de-DE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71C9-172C-40CF-9322-7F313C86500C}" type="datetimeFigureOut">
              <a:rPr lang="de-DE" smtClean="0"/>
              <a:t>23.04.2013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6522-E739-4135-A077-62E5686B5173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71C9-172C-40CF-9322-7F313C86500C}" type="datetimeFigureOut">
              <a:rPr lang="de-DE" smtClean="0"/>
              <a:t>23.04.2013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6522-E739-4135-A077-62E5686B5173}" type="slidenum">
              <a:rPr lang="de-DE" smtClean="0"/>
              <a:t>‹Nr.›</a:t>
            </a:fld>
            <a:endParaRPr lang="de-DE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AB471C9-172C-40CF-9322-7F313C86500C}" type="datetimeFigureOut">
              <a:rPr lang="de-DE" smtClean="0"/>
              <a:t>23.04.2013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6522-E739-4135-A077-62E5686B5173}" type="slidenum">
              <a:rPr lang="de-DE" smtClean="0"/>
              <a:t>‹Nr.›</a:t>
            </a:fld>
            <a:endParaRPr lang="de-DE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B471C9-172C-40CF-9322-7F313C86500C}" type="datetimeFigureOut">
              <a:rPr lang="de-DE" smtClean="0"/>
              <a:t>23.04.2013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6522-E739-4135-A077-62E5686B517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AB471C9-172C-40CF-9322-7F313C86500C}" type="datetimeFigureOut">
              <a:rPr lang="de-DE" smtClean="0"/>
              <a:t>23.04.2013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6522-E739-4135-A077-62E5686B5173}" type="slidenum">
              <a:rPr lang="de-DE" smtClean="0"/>
              <a:t>‹Nr.›</a:t>
            </a:fld>
            <a:endParaRPr lang="de-DE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8AB471C9-172C-40CF-9322-7F313C86500C}" type="datetimeFigureOut">
              <a:rPr lang="de-DE" smtClean="0"/>
              <a:t>23.04.2013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C6522-E739-4135-A077-62E5686B5173}" type="slidenum">
              <a:rPr lang="de-DE" smtClean="0"/>
              <a:t>‹Nr.›</a:t>
            </a:fld>
            <a:endParaRPr lang="de-DE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prstClr val="black"/>
              <a:schemeClr val="accent4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8AB471C9-172C-40CF-9322-7F313C86500C}" type="datetimeFigureOut">
              <a:rPr lang="de-DE" smtClean="0"/>
              <a:t>23.04.2013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DBC6522-E739-4135-A077-62E5686B5173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microsoft.com/office/2007/relationships/hdphoto" Target="../media/hdphoto1.wdp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5" Type="http://schemas.openxmlformats.org/officeDocument/2006/relationships/image" Target="../media/image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wmf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microsoft.com/office/2007/relationships/hdphoto" Target="../media/hdphoto1.wdp"/><Relationship Id="rId7" Type="http://schemas.openxmlformats.org/officeDocument/2006/relationships/image" Target="../media/image5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jpeg"/><Relationship Id="rId5" Type="http://schemas.openxmlformats.org/officeDocument/2006/relationships/image" Target="../media/image55.wmf"/><Relationship Id="rId4" Type="http://schemas.openxmlformats.org/officeDocument/2006/relationships/image" Target="../media/image54.wmf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microsoft.com/office/2007/relationships/hdphoto" Target="../media/hdphoto1.wdp"/><Relationship Id="rId7" Type="http://schemas.openxmlformats.org/officeDocument/2006/relationships/image" Target="../media/image6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jpeg"/><Relationship Id="rId5" Type="http://schemas.openxmlformats.org/officeDocument/2006/relationships/image" Target="../media/image60.png"/><Relationship Id="rId4" Type="http://schemas.openxmlformats.org/officeDocument/2006/relationships/image" Target="../media/image59.wmf"/><Relationship Id="rId9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jpeg"/><Relationship Id="rId4" Type="http://schemas.openxmlformats.org/officeDocument/2006/relationships/image" Target="../media/image68.jp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microsoft.com/office/2007/relationships/hdphoto" Target="../media/hdphoto1.wdp"/><Relationship Id="rId7" Type="http://schemas.openxmlformats.org/officeDocument/2006/relationships/image" Target="../media/image10.wm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wmf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15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6.jpeg"/><Relationship Id="rId7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3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3743323" y="3573016"/>
            <a:ext cx="5120640" cy="1581150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Recycling</a:t>
            </a:r>
            <a:endParaRPr lang="de-DE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707904" y="1196752"/>
            <a:ext cx="5120640" cy="2304288"/>
          </a:xfrm>
        </p:spPr>
        <p:txBody>
          <a:bodyPr>
            <a:normAutofit/>
          </a:bodyPr>
          <a:lstStyle/>
          <a:p>
            <a:r>
              <a:rPr lang="de-DE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Unsere Umwelt</a:t>
            </a:r>
            <a:endParaRPr lang="de-DE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280" y="4398671"/>
            <a:ext cx="1492445" cy="2082322"/>
          </a:xfrm>
          <a:prstGeom prst="rect">
            <a:avLst/>
          </a:prstGeom>
        </p:spPr>
      </p:pic>
      <p:sp>
        <p:nvSpPr>
          <p:cNvPr id="9" name="Textfeld 8"/>
          <p:cNvSpPr txBox="1"/>
          <p:nvPr/>
        </p:nvSpPr>
        <p:spPr>
          <a:xfrm>
            <a:off x="6918681" y="6257866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 smtClean="0"/>
              <a:t>By</a:t>
            </a:r>
            <a:r>
              <a:rPr lang="de-DE" sz="800" dirty="0" smtClean="0"/>
              <a:t> </a:t>
            </a:r>
            <a:r>
              <a:rPr lang="de-DE" sz="800" dirty="0" err="1"/>
              <a:t>CFalk</a:t>
            </a:r>
            <a:r>
              <a:rPr lang="de-DE" sz="800" dirty="0"/>
              <a:t> / pixelio.de</a:t>
            </a:r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591" y="4398671"/>
            <a:ext cx="3092258" cy="208232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164805" y="6265549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 smtClean="0"/>
              <a:t>By</a:t>
            </a:r>
            <a:r>
              <a:rPr lang="de-DE" sz="800" dirty="0" smtClean="0"/>
              <a:t> </a:t>
            </a:r>
            <a:r>
              <a:rPr lang="de-DE" sz="800" dirty="0"/>
              <a:t>Andrea Damm / pixelio.de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16354"/>
            <a:ext cx="2561601" cy="234855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4747477" y="2348880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 smtClean="0"/>
              <a:t>By</a:t>
            </a:r>
            <a:r>
              <a:rPr lang="de-DE" sz="800" dirty="0" smtClean="0"/>
              <a:t> </a:t>
            </a:r>
            <a:r>
              <a:rPr lang="de-DE" sz="800" dirty="0" err="1"/>
              <a:t>Thorben</a:t>
            </a:r>
            <a:r>
              <a:rPr lang="de-DE" sz="800" dirty="0"/>
              <a:t> Wengert / pixelio.de</a:t>
            </a:r>
          </a:p>
        </p:txBody>
      </p:sp>
      <p:pic>
        <p:nvPicPr>
          <p:cNvPr id="14" name="Grafik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245132"/>
            <a:ext cx="144016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90129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228600"/>
            <a:ext cx="8591550" cy="1066801"/>
          </a:xfrm>
        </p:spPr>
        <p:txBody>
          <a:bodyPr>
            <a:normAutofit/>
          </a:bodyPr>
          <a:lstStyle/>
          <a:p>
            <a:r>
              <a:rPr lang="de-DE" sz="5400" b="1" dirty="0" smtClean="0">
                <a:solidFill>
                  <a:schemeClr val="tx1"/>
                </a:solidFill>
                <a:latin typeface="Comic Sans MS" pitchFamily="66" charset="0"/>
              </a:rPr>
              <a:t>Kompost</a:t>
            </a:r>
            <a:endParaRPr lang="de-DE" sz="5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7409058" y="4653136"/>
            <a:ext cx="130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Comic Sans MS" pitchFamily="66" charset="0"/>
              </a:rPr>
              <a:t>Ananas</a:t>
            </a:r>
            <a:endParaRPr lang="de-DE" sz="2400" b="1" dirty="0">
              <a:latin typeface="Comic Sans MS" pitchFamily="66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5604120" y="959311"/>
            <a:ext cx="179843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Comic Sans MS" pitchFamily="66" charset="0"/>
              </a:rPr>
              <a:t>Kartoffel</a:t>
            </a:r>
            <a:endParaRPr lang="de-DE" sz="2400" b="1" dirty="0">
              <a:latin typeface="Comic Sans MS" pitchFamily="66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7382892" y="1045571"/>
            <a:ext cx="157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Comic Sans MS" pitchFamily="66" charset="0"/>
              </a:rPr>
              <a:t>Tomate</a:t>
            </a:r>
            <a:endParaRPr lang="de-DE" sz="2400" b="1" dirty="0">
              <a:latin typeface="Comic Sans MS" pitchFamily="66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078654" y="1190144"/>
            <a:ext cx="14601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Comic Sans MS" pitchFamily="66" charset="0"/>
              </a:rPr>
              <a:t>Möhre</a:t>
            </a:r>
            <a:endParaRPr lang="de-DE" sz="2400" b="1" dirty="0">
              <a:latin typeface="Comic Sans MS" pitchFamily="66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6032498" y="2780928"/>
            <a:ext cx="9157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Comic Sans MS" pitchFamily="66" charset="0"/>
              </a:rPr>
              <a:t>Ei</a:t>
            </a:r>
            <a:endParaRPr lang="de-DE" sz="2400" b="1" dirty="0">
              <a:latin typeface="Comic Sans MS" pitchFamily="66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7385622" y="2780928"/>
            <a:ext cx="15788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Comic Sans MS" pitchFamily="66" charset="0"/>
              </a:rPr>
              <a:t>Apfel</a:t>
            </a:r>
            <a:endParaRPr lang="de-DE" sz="2400" b="1" dirty="0">
              <a:latin typeface="Comic Sans MS" pitchFamily="66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518108" y="4780437"/>
            <a:ext cx="15427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Comic Sans MS" pitchFamily="66" charset="0"/>
              </a:rPr>
              <a:t>Paprika</a:t>
            </a:r>
            <a:endParaRPr lang="de-DE" sz="2400" b="1" dirty="0">
              <a:latin typeface="Comic Sans MS" pitchFamily="66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5342279" y="4780438"/>
            <a:ext cx="17877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Comic Sans MS" pitchFamily="66" charset="0"/>
              </a:rPr>
              <a:t>Erdbeere</a:t>
            </a:r>
            <a:endParaRPr lang="de-DE" sz="2400" b="1" dirty="0">
              <a:latin typeface="Comic Sans MS" pitchFamily="66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950992" y="2905780"/>
            <a:ext cx="14682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Comic Sans MS" pitchFamily="66" charset="0"/>
              </a:rPr>
              <a:t>Banane</a:t>
            </a:r>
            <a:endParaRPr lang="de-DE" sz="2400" b="1" dirty="0">
              <a:latin typeface="Comic Sans MS" pitchFamily="66" charset="0"/>
            </a:endParaRPr>
          </a:p>
        </p:txBody>
      </p:sp>
      <p:sp>
        <p:nvSpPr>
          <p:cNvPr id="32" name="Textfeld 31"/>
          <p:cNvSpPr txBox="1"/>
          <p:nvPr/>
        </p:nvSpPr>
        <p:spPr>
          <a:xfrm>
            <a:off x="22936" y="3573016"/>
            <a:ext cx="36849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Comic Sans MS" pitchFamily="66" charset="0"/>
              </a:rPr>
              <a:t>Garten und Bio Abfälle</a:t>
            </a:r>
            <a:endParaRPr lang="de-DE" sz="2400" b="1" dirty="0">
              <a:latin typeface="Comic Sans MS" pitchFamily="66" charset="0"/>
            </a:endParaRPr>
          </a:p>
        </p:txBody>
      </p:sp>
      <p:sp>
        <p:nvSpPr>
          <p:cNvPr id="33" name="Textfeld 32"/>
          <p:cNvSpPr txBox="1"/>
          <p:nvPr/>
        </p:nvSpPr>
        <p:spPr>
          <a:xfrm>
            <a:off x="-300806" y="1260147"/>
            <a:ext cx="46805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Comic Sans MS" pitchFamily="66" charset="0"/>
              </a:rPr>
              <a:t>Obst und Gemüse Schalen</a:t>
            </a:r>
            <a:endParaRPr lang="de-DE" sz="2400" b="1" dirty="0">
              <a:latin typeface="Comic Sans MS" pitchFamily="66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15" y="1809622"/>
            <a:ext cx="2378642" cy="1783982"/>
          </a:xfrm>
          <a:prstGeom prst="rect">
            <a:avLst/>
          </a:prstGeom>
        </p:spPr>
      </p:pic>
      <p:sp>
        <p:nvSpPr>
          <p:cNvPr id="30" name="Textfeld 29"/>
          <p:cNvSpPr txBox="1"/>
          <p:nvPr/>
        </p:nvSpPr>
        <p:spPr>
          <a:xfrm>
            <a:off x="1293602" y="3357572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 smtClean="0"/>
              <a:t>By</a:t>
            </a:r>
            <a:r>
              <a:rPr lang="de-DE" sz="800" dirty="0" smtClean="0"/>
              <a:t> </a:t>
            </a:r>
            <a:r>
              <a:rPr lang="de-DE" sz="800" dirty="0"/>
              <a:t>Thorsten Freyer / pixelio.de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326" y="4171346"/>
            <a:ext cx="2519772" cy="1679848"/>
          </a:xfrm>
          <a:prstGeom prst="rect">
            <a:avLst/>
          </a:prstGeom>
        </p:spPr>
      </p:pic>
      <p:sp>
        <p:nvSpPr>
          <p:cNvPr id="34" name="Textfeld 33"/>
          <p:cNvSpPr txBox="1"/>
          <p:nvPr/>
        </p:nvSpPr>
        <p:spPr>
          <a:xfrm>
            <a:off x="1296413" y="5621251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 smtClean="0">
                <a:solidFill>
                  <a:schemeClr val="bg1"/>
                </a:solidFill>
              </a:rPr>
              <a:t>By</a:t>
            </a:r>
            <a:r>
              <a:rPr lang="de-DE" sz="800" dirty="0" smtClean="0">
                <a:solidFill>
                  <a:schemeClr val="bg1"/>
                </a:solidFill>
              </a:rPr>
              <a:t> </a:t>
            </a:r>
            <a:r>
              <a:rPr lang="de-DE" sz="800" dirty="0">
                <a:solidFill>
                  <a:schemeClr val="bg1"/>
                </a:solidFill>
              </a:rPr>
              <a:t>Kurt Brodbeck / pixelio.de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54" y="1651809"/>
            <a:ext cx="1505369" cy="1129027"/>
          </a:xfrm>
          <a:prstGeom prst="rect">
            <a:avLst/>
          </a:prstGeom>
        </p:spPr>
      </p:pic>
      <p:sp>
        <p:nvSpPr>
          <p:cNvPr id="31" name="Textfeld 30"/>
          <p:cNvSpPr txBox="1"/>
          <p:nvPr/>
        </p:nvSpPr>
        <p:spPr>
          <a:xfrm>
            <a:off x="3975717" y="2565392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 smtClean="0">
                <a:solidFill>
                  <a:schemeClr val="bg1"/>
                </a:solidFill>
              </a:rPr>
              <a:t>By</a:t>
            </a:r>
            <a:r>
              <a:rPr lang="de-DE" sz="800" dirty="0" smtClean="0">
                <a:solidFill>
                  <a:schemeClr val="bg1"/>
                </a:solidFill>
              </a:rPr>
              <a:t> </a:t>
            </a:r>
            <a:r>
              <a:rPr lang="de-DE" sz="800" dirty="0">
                <a:solidFill>
                  <a:schemeClr val="bg1"/>
                </a:solidFill>
              </a:rPr>
              <a:t>Wilhelmine Wulff / pixelio.de</a:t>
            </a:r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1446" y="3398131"/>
            <a:ext cx="1707377" cy="1092432"/>
          </a:xfrm>
          <a:prstGeom prst="rect">
            <a:avLst/>
          </a:prstGeom>
        </p:spPr>
      </p:pic>
      <p:sp>
        <p:nvSpPr>
          <p:cNvPr id="35" name="Textfeld 34"/>
          <p:cNvSpPr txBox="1"/>
          <p:nvPr/>
        </p:nvSpPr>
        <p:spPr>
          <a:xfrm>
            <a:off x="3872779" y="4257850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 smtClean="0"/>
              <a:t>By</a:t>
            </a:r>
            <a:r>
              <a:rPr lang="de-DE" sz="800" dirty="0" smtClean="0"/>
              <a:t> </a:t>
            </a:r>
            <a:r>
              <a:rPr lang="de-DE" sz="800" dirty="0" err="1"/>
              <a:t>wurschtrippchen</a:t>
            </a:r>
            <a:r>
              <a:rPr lang="de-DE" sz="800" dirty="0"/>
              <a:t> / </a:t>
            </a:r>
            <a:r>
              <a:rPr lang="de-DE" sz="800" dirty="0" smtClean="0"/>
              <a:t>pixelio.de</a:t>
            </a:r>
            <a:endParaRPr lang="de-DE" sz="800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2664" y="1507236"/>
            <a:ext cx="1547664" cy="1160748"/>
          </a:xfrm>
          <a:prstGeom prst="rect">
            <a:avLst/>
          </a:prstGeom>
        </p:spPr>
      </p:pic>
      <p:sp>
        <p:nvSpPr>
          <p:cNvPr id="36" name="Textfeld 35"/>
          <p:cNvSpPr txBox="1"/>
          <p:nvPr/>
        </p:nvSpPr>
        <p:spPr>
          <a:xfrm>
            <a:off x="5594284" y="2431400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 smtClean="0">
                <a:solidFill>
                  <a:schemeClr val="bg1"/>
                </a:solidFill>
              </a:rPr>
              <a:t>By</a:t>
            </a:r>
            <a:r>
              <a:rPr lang="de-DE" sz="800" dirty="0" smtClean="0">
                <a:solidFill>
                  <a:schemeClr val="bg1"/>
                </a:solidFill>
              </a:rPr>
              <a:t> </a:t>
            </a:r>
            <a:r>
              <a:rPr lang="de-DE" sz="800" dirty="0">
                <a:solidFill>
                  <a:schemeClr val="bg1"/>
                </a:solidFill>
              </a:rPr>
              <a:t>Rainer Sturm / pixelio.de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5629" y="1647280"/>
            <a:ext cx="1446852" cy="962003"/>
          </a:xfrm>
          <a:prstGeom prst="rect">
            <a:avLst/>
          </a:prstGeom>
        </p:spPr>
      </p:pic>
      <p:sp>
        <p:nvSpPr>
          <p:cNvPr id="37" name="Textfeld 36"/>
          <p:cNvSpPr txBox="1"/>
          <p:nvPr/>
        </p:nvSpPr>
        <p:spPr>
          <a:xfrm>
            <a:off x="7226436" y="2368356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 smtClean="0">
                <a:solidFill>
                  <a:schemeClr val="bg1"/>
                </a:solidFill>
              </a:rPr>
              <a:t>By</a:t>
            </a:r>
            <a:r>
              <a:rPr lang="de-DE" sz="800" dirty="0" smtClean="0">
                <a:solidFill>
                  <a:schemeClr val="bg1"/>
                </a:solidFill>
              </a:rPr>
              <a:t> </a:t>
            </a:r>
            <a:r>
              <a:rPr lang="de-DE" sz="800" dirty="0">
                <a:solidFill>
                  <a:schemeClr val="bg1"/>
                </a:solidFill>
              </a:rPr>
              <a:t>Petra Bork / pixelio.de</a:t>
            </a:r>
          </a:p>
        </p:txBody>
      </p:sp>
      <p:pic>
        <p:nvPicPr>
          <p:cNvPr id="17" name="Grafik 1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9957" y="3410231"/>
            <a:ext cx="1600848" cy="1063063"/>
          </a:xfrm>
          <a:prstGeom prst="rect">
            <a:avLst/>
          </a:prstGeom>
        </p:spPr>
      </p:pic>
      <p:sp>
        <p:nvSpPr>
          <p:cNvPr id="39" name="Textfeld 38"/>
          <p:cNvSpPr txBox="1"/>
          <p:nvPr/>
        </p:nvSpPr>
        <p:spPr>
          <a:xfrm>
            <a:off x="5635092" y="4227765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>
                <a:solidFill>
                  <a:schemeClr val="bg1"/>
                </a:solidFill>
              </a:rPr>
              <a:t>By</a:t>
            </a:r>
            <a:r>
              <a:rPr lang="de-DE" sz="800" dirty="0">
                <a:solidFill>
                  <a:schemeClr val="bg1"/>
                </a:solidFill>
              </a:rPr>
              <a:t> </a:t>
            </a:r>
            <a:r>
              <a:rPr lang="de-DE" sz="800" dirty="0" err="1">
                <a:solidFill>
                  <a:schemeClr val="bg1"/>
                </a:solidFill>
              </a:rPr>
              <a:t>TaschaKlick</a:t>
            </a:r>
            <a:r>
              <a:rPr lang="de-DE" sz="800" dirty="0">
                <a:solidFill>
                  <a:schemeClr val="bg1"/>
                </a:solidFill>
              </a:rPr>
              <a:t> / pixelio.de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2253" y="3257941"/>
            <a:ext cx="1436726" cy="1077545"/>
          </a:xfrm>
          <a:prstGeom prst="rect">
            <a:avLst/>
          </a:prstGeom>
        </p:spPr>
      </p:pic>
      <p:sp>
        <p:nvSpPr>
          <p:cNvPr id="40" name="Textfeld 39"/>
          <p:cNvSpPr txBox="1"/>
          <p:nvPr/>
        </p:nvSpPr>
        <p:spPr>
          <a:xfrm>
            <a:off x="7301136" y="4120042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>
                <a:solidFill>
                  <a:schemeClr val="bg1"/>
                </a:solidFill>
              </a:rPr>
              <a:t>By</a:t>
            </a:r>
            <a:r>
              <a:rPr lang="de-DE" sz="800" dirty="0">
                <a:solidFill>
                  <a:schemeClr val="bg1"/>
                </a:solidFill>
              </a:rPr>
              <a:t> Andreas </a:t>
            </a:r>
            <a:r>
              <a:rPr lang="de-DE" sz="800" dirty="0" err="1">
                <a:solidFill>
                  <a:schemeClr val="bg1"/>
                </a:solidFill>
              </a:rPr>
              <a:t>Musolt</a:t>
            </a:r>
            <a:r>
              <a:rPr lang="de-DE" sz="800" dirty="0">
                <a:solidFill>
                  <a:schemeClr val="bg1"/>
                </a:solidFill>
              </a:rPr>
              <a:t> / pixelio.de</a:t>
            </a:r>
          </a:p>
        </p:txBody>
      </p:sp>
      <p:pic>
        <p:nvPicPr>
          <p:cNvPr id="41" name="Grafik 4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5278061"/>
            <a:ext cx="1739219" cy="1240064"/>
          </a:xfrm>
          <a:prstGeom prst="rect">
            <a:avLst/>
          </a:prstGeom>
        </p:spPr>
      </p:pic>
      <p:sp>
        <p:nvSpPr>
          <p:cNvPr id="42" name="Textfeld 41"/>
          <p:cNvSpPr txBox="1"/>
          <p:nvPr/>
        </p:nvSpPr>
        <p:spPr>
          <a:xfrm>
            <a:off x="3493047" y="6289424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 smtClean="0">
                <a:solidFill>
                  <a:schemeClr val="bg1"/>
                </a:solidFill>
              </a:rPr>
              <a:t>By</a:t>
            </a:r>
            <a:r>
              <a:rPr lang="de-DE" sz="800" dirty="0" smtClean="0">
                <a:solidFill>
                  <a:schemeClr val="bg1"/>
                </a:solidFill>
              </a:rPr>
              <a:t> </a:t>
            </a:r>
            <a:r>
              <a:rPr lang="de-DE" sz="800" dirty="0" err="1">
                <a:solidFill>
                  <a:schemeClr val="bg1"/>
                </a:solidFill>
              </a:rPr>
              <a:t>Annamartha</a:t>
            </a:r>
            <a:r>
              <a:rPr lang="de-DE" sz="800" dirty="0">
                <a:solidFill>
                  <a:schemeClr val="bg1"/>
                </a:solidFill>
              </a:rPr>
              <a:t> / pixelio.de</a:t>
            </a:r>
          </a:p>
        </p:txBody>
      </p:sp>
      <p:pic>
        <p:nvPicPr>
          <p:cNvPr id="43" name="Grafik 4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9276" y="5292806"/>
            <a:ext cx="1633759" cy="1225319"/>
          </a:xfrm>
          <a:prstGeom prst="rect">
            <a:avLst/>
          </a:prstGeom>
        </p:spPr>
      </p:pic>
      <p:sp>
        <p:nvSpPr>
          <p:cNvPr id="44" name="Textfeld 43"/>
          <p:cNvSpPr txBox="1"/>
          <p:nvPr/>
        </p:nvSpPr>
        <p:spPr>
          <a:xfrm>
            <a:off x="5382352" y="6289424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 smtClean="0">
                <a:solidFill>
                  <a:schemeClr val="bg1"/>
                </a:solidFill>
              </a:rPr>
              <a:t>By</a:t>
            </a:r>
            <a:r>
              <a:rPr lang="de-DE" sz="800" dirty="0" smtClean="0">
                <a:solidFill>
                  <a:schemeClr val="bg1"/>
                </a:solidFill>
              </a:rPr>
              <a:t> </a:t>
            </a:r>
            <a:r>
              <a:rPr lang="de-DE" sz="800" dirty="0">
                <a:solidFill>
                  <a:schemeClr val="bg1"/>
                </a:solidFill>
              </a:rPr>
              <a:t>Andreas </a:t>
            </a:r>
            <a:r>
              <a:rPr lang="de-DE" sz="800" dirty="0" err="1">
                <a:solidFill>
                  <a:schemeClr val="bg1"/>
                </a:solidFill>
              </a:rPr>
              <a:t>Musolt</a:t>
            </a:r>
            <a:r>
              <a:rPr lang="de-DE" sz="800" dirty="0">
                <a:solidFill>
                  <a:schemeClr val="bg1"/>
                </a:solidFill>
              </a:rPr>
              <a:t> / pixelio.de</a:t>
            </a:r>
          </a:p>
        </p:txBody>
      </p:sp>
      <p:pic>
        <p:nvPicPr>
          <p:cNvPr id="45" name="Grafik 4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6" y="5259745"/>
            <a:ext cx="1651943" cy="1299640"/>
          </a:xfrm>
          <a:prstGeom prst="rect">
            <a:avLst/>
          </a:prstGeom>
        </p:spPr>
      </p:pic>
      <p:sp>
        <p:nvSpPr>
          <p:cNvPr id="46" name="Textfeld 45"/>
          <p:cNvSpPr txBox="1"/>
          <p:nvPr/>
        </p:nvSpPr>
        <p:spPr>
          <a:xfrm>
            <a:off x="7200796" y="6340836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 smtClean="0">
                <a:solidFill>
                  <a:schemeClr val="bg1"/>
                </a:solidFill>
              </a:rPr>
              <a:t>By</a:t>
            </a:r>
            <a:r>
              <a:rPr lang="de-DE" sz="800" dirty="0" smtClean="0">
                <a:solidFill>
                  <a:schemeClr val="bg1"/>
                </a:solidFill>
              </a:rPr>
              <a:t> </a:t>
            </a:r>
            <a:r>
              <a:rPr lang="de-DE" sz="800" dirty="0">
                <a:solidFill>
                  <a:schemeClr val="bg1"/>
                </a:solidFill>
              </a:rPr>
              <a:t>Rolf Handke / pixelio.de</a:t>
            </a:r>
          </a:p>
        </p:txBody>
      </p:sp>
      <p:pic>
        <p:nvPicPr>
          <p:cNvPr id="38" name="Grafik 37"/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2" y="5984813"/>
            <a:ext cx="144016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1332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b="1" dirty="0" smtClean="0">
                <a:solidFill>
                  <a:schemeClr val="bg1"/>
                </a:solidFill>
                <a:latin typeface="Comic Sans MS" pitchFamily="66" charset="0"/>
              </a:rPr>
              <a:t>Restmüll</a:t>
            </a:r>
            <a:endParaRPr lang="de-DE" sz="48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5102494" y="3602298"/>
            <a:ext cx="19442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Comic Sans MS" pitchFamily="66" charset="0"/>
              </a:rPr>
              <a:t>Essensreste</a:t>
            </a:r>
            <a:endParaRPr lang="de-DE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102494" y="748352"/>
            <a:ext cx="267930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Comic Sans MS" pitchFamily="66" charset="0"/>
              </a:rPr>
              <a:t>Scherben</a:t>
            </a:r>
            <a:endParaRPr lang="de-DE" sz="2400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23528" y="155679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Comic Sans MS" pitchFamily="66" charset="0"/>
              </a:rPr>
              <a:t>Zigarettenstumme</a:t>
            </a:r>
            <a:r>
              <a:rPr lang="de-DE" sz="2400" b="1" dirty="0">
                <a:solidFill>
                  <a:schemeClr val="bg1"/>
                </a:solidFill>
                <a:latin typeface="Comic Sans MS" pitchFamily="66" charset="0"/>
              </a:rPr>
              <a:t>l</a:t>
            </a:r>
            <a:endParaRPr lang="de-DE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28" y="2093837"/>
            <a:ext cx="2771800" cy="1847867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580084" y="3725409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 smtClean="0">
                <a:solidFill>
                  <a:schemeClr val="bg1"/>
                </a:solidFill>
              </a:rPr>
              <a:t>By</a:t>
            </a:r>
            <a:r>
              <a:rPr lang="de-DE" sz="800" dirty="0" smtClean="0">
                <a:solidFill>
                  <a:schemeClr val="bg1"/>
                </a:solidFill>
              </a:rPr>
              <a:t> </a:t>
            </a:r>
            <a:r>
              <a:rPr lang="de-DE" sz="800" dirty="0">
                <a:solidFill>
                  <a:schemeClr val="bg1"/>
                </a:solidFill>
              </a:rPr>
              <a:t>Jörg </a:t>
            </a:r>
            <a:r>
              <a:rPr lang="de-DE" sz="800" dirty="0" err="1">
                <a:solidFill>
                  <a:schemeClr val="bg1"/>
                </a:solidFill>
              </a:rPr>
              <a:t>Siebauer</a:t>
            </a:r>
            <a:r>
              <a:rPr lang="de-DE" sz="800" dirty="0">
                <a:solidFill>
                  <a:schemeClr val="bg1"/>
                </a:solidFill>
              </a:rPr>
              <a:t> / pixelio.de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41" y="1354500"/>
            <a:ext cx="3064888" cy="2043258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4187074"/>
            <a:ext cx="3083370" cy="2312528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5845310" y="6250843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 smtClean="0">
                <a:solidFill>
                  <a:schemeClr val="bg1"/>
                </a:solidFill>
              </a:rPr>
              <a:t>By</a:t>
            </a:r>
            <a:r>
              <a:rPr lang="de-DE" sz="800" dirty="0" smtClean="0">
                <a:solidFill>
                  <a:schemeClr val="bg1"/>
                </a:solidFill>
              </a:rPr>
              <a:t> </a:t>
            </a:r>
            <a:r>
              <a:rPr lang="de-DE" sz="800" dirty="0">
                <a:solidFill>
                  <a:schemeClr val="bg1"/>
                </a:solidFill>
              </a:rPr>
              <a:t>Bernhard R. / pixelio.de</a:t>
            </a:r>
          </a:p>
        </p:txBody>
      </p:sp>
      <p:pic>
        <p:nvPicPr>
          <p:cNvPr id="5123" name="Picture 3" descr="C:\Users\GLA-Praktikant2\AppData\Local\Microsoft\Windows\Temporary Internet Files\Content.IE5\OGG21EFD\MC900215331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8028" y="4332914"/>
            <a:ext cx="1863319" cy="1779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feld 18"/>
          <p:cNvSpPr txBox="1"/>
          <p:nvPr/>
        </p:nvSpPr>
        <p:spPr>
          <a:xfrm>
            <a:off x="6258454" y="3164447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 smtClean="0"/>
              <a:t>By</a:t>
            </a:r>
            <a:r>
              <a:rPr lang="de-DE" sz="800" dirty="0"/>
              <a:t> Thomas Max Müller / pixelio.de</a:t>
            </a:r>
          </a:p>
        </p:txBody>
      </p:sp>
      <p:pic>
        <p:nvPicPr>
          <p:cNvPr id="17" name="Grafik 1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2" y="5984813"/>
            <a:ext cx="144016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7090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512" y="561999"/>
            <a:ext cx="8591550" cy="1066801"/>
          </a:xfrm>
        </p:spPr>
        <p:txBody>
          <a:bodyPr>
            <a:noAutofit/>
          </a:bodyPr>
          <a:lstStyle/>
          <a:p>
            <a:r>
              <a:rPr lang="de-DE" sz="4400" b="1" dirty="0" smtClean="0">
                <a:solidFill>
                  <a:schemeClr val="tx1"/>
                </a:solidFill>
                <a:latin typeface="Comic Sans MS" pitchFamily="66" charset="0"/>
              </a:rPr>
              <a:t>Wie wird in Deutschland Müll getrennt?</a:t>
            </a:r>
            <a:endParaRPr lang="de-DE" sz="4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4522726" y="3645024"/>
            <a:ext cx="32376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smtClean="0">
                <a:latin typeface="Comic Sans MS" pitchFamily="66" charset="0"/>
              </a:rPr>
              <a:t>Kompost und Biotonne</a:t>
            </a:r>
            <a:endParaRPr lang="de-DE" sz="2000" b="1" dirty="0">
              <a:latin typeface="Comic Sans MS" pitchFamily="66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94108" y="1653768"/>
            <a:ext cx="38018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>
                <a:latin typeface="Comic Sans MS" pitchFamily="66" charset="0"/>
              </a:rPr>
              <a:t>g</a:t>
            </a:r>
            <a:r>
              <a:rPr lang="de-DE" sz="2000" b="1" dirty="0" smtClean="0">
                <a:latin typeface="Comic Sans MS" pitchFamily="66" charset="0"/>
              </a:rPr>
              <a:t>elb = Plastik (mit </a:t>
            </a:r>
          </a:p>
          <a:p>
            <a:r>
              <a:rPr lang="de-DE" sz="2000" b="1" dirty="0" smtClean="0">
                <a:latin typeface="Comic Sans MS" pitchFamily="66" charset="0"/>
              </a:rPr>
              <a:t>grünem Punkt)</a:t>
            </a:r>
          </a:p>
          <a:p>
            <a:r>
              <a:rPr lang="de-DE" sz="2000" b="1" dirty="0">
                <a:latin typeface="Comic Sans MS" pitchFamily="66" charset="0"/>
              </a:rPr>
              <a:t>b</a:t>
            </a:r>
            <a:r>
              <a:rPr lang="de-DE" sz="2000" b="1" dirty="0" smtClean="0">
                <a:latin typeface="Comic Sans MS" pitchFamily="66" charset="0"/>
              </a:rPr>
              <a:t>lau = Altpapier</a:t>
            </a:r>
          </a:p>
          <a:p>
            <a:r>
              <a:rPr lang="de-DE" sz="2000" b="1" dirty="0">
                <a:latin typeface="Comic Sans MS" pitchFamily="66" charset="0"/>
              </a:rPr>
              <a:t>g</a:t>
            </a:r>
            <a:r>
              <a:rPr lang="de-DE" sz="2000" b="1" dirty="0" smtClean="0">
                <a:latin typeface="Comic Sans MS" pitchFamily="66" charset="0"/>
              </a:rPr>
              <a:t>rün/Braun = Bio/Kompost</a:t>
            </a:r>
          </a:p>
          <a:p>
            <a:r>
              <a:rPr lang="de-DE" sz="2000" b="1" dirty="0">
                <a:latin typeface="Comic Sans MS" pitchFamily="66" charset="0"/>
              </a:rPr>
              <a:t>s</a:t>
            </a:r>
            <a:r>
              <a:rPr lang="de-DE" sz="2000" b="1" dirty="0" smtClean="0">
                <a:latin typeface="Comic Sans MS" pitchFamily="66" charset="0"/>
              </a:rPr>
              <a:t>chwarz/grau = Restmüll</a:t>
            </a:r>
            <a:endParaRPr lang="de-DE" sz="2000" b="1" dirty="0">
              <a:latin typeface="Comic Sans MS" pitchFamily="66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6876256" y="1340768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 err="1" smtClean="0">
                <a:latin typeface="Comic Sans MS" pitchFamily="66" charset="0"/>
              </a:rPr>
              <a:t>Glaskontainer</a:t>
            </a:r>
            <a:r>
              <a:rPr lang="de-DE" sz="2000" b="1" dirty="0" smtClean="0">
                <a:latin typeface="Comic Sans MS" pitchFamily="66" charset="0"/>
              </a:rPr>
              <a:t>: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000" b="1" dirty="0" err="1" smtClean="0">
                <a:latin typeface="Comic Sans MS" pitchFamily="66" charset="0"/>
              </a:rPr>
              <a:t>Weißglas</a:t>
            </a:r>
            <a:endParaRPr lang="de-DE" sz="2000" b="1" dirty="0" smtClean="0">
              <a:latin typeface="Comic Sans MS" pitchFamily="66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 sz="2000" b="1" dirty="0" smtClean="0">
                <a:latin typeface="Comic Sans MS" pitchFamily="66" charset="0"/>
              </a:rPr>
              <a:t>Braunglas und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de-DE" sz="2000" b="1" dirty="0" err="1" smtClean="0">
                <a:latin typeface="Comic Sans MS" pitchFamily="66" charset="0"/>
              </a:rPr>
              <a:t>Grünglas</a:t>
            </a:r>
            <a:endParaRPr lang="de-DE" sz="2000" b="1" dirty="0" smtClean="0">
              <a:latin typeface="Comic Sans MS" pitchFamily="66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0281" y="1412734"/>
            <a:ext cx="2937395" cy="1957774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5061632" y="3155064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>
                <a:solidFill>
                  <a:schemeClr val="bg1"/>
                </a:solidFill>
              </a:rPr>
              <a:t>By</a:t>
            </a:r>
            <a:r>
              <a:rPr lang="de-DE" sz="800" dirty="0">
                <a:solidFill>
                  <a:schemeClr val="bg1"/>
                </a:solidFill>
              </a:rPr>
              <a:t> </a:t>
            </a:r>
            <a:r>
              <a:rPr lang="de-DE" sz="800" dirty="0" err="1">
                <a:solidFill>
                  <a:schemeClr val="bg1"/>
                </a:solidFill>
              </a:rPr>
              <a:t>Rudolpho</a:t>
            </a:r>
            <a:r>
              <a:rPr lang="de-DE" sz="800" dirty="0">
                <a:solidFill>
                  <a:schemeClr val="bg1"/>
                </a:solidFill>
              </a:rPr>
              <a:t> </a:t>
            </a:r>
            <a:r>
              <a:rPr lang="de-DE" sz="800" dirty="0" err="1">
                <a:solidFill>
                  <a:schemeClr val="bg1"/>
                </a:solidFill>
              </a:rPr>
              <a:t>Duba</a:t>
            </a:r>
            <a:r>
              <a:rPr lang="de-DE" sz="800" dirty="0">
                <a:solidFill>
                  <a:schemeClr val="bg1"/>
                </a:solidFill>
              </a:rPr>
              <a:t> / pixelio.de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4855" y="4292516"/>
            <a:ext cx="1535743" cy="2304256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3624554" y="4311362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>
                <a:solidFill>
                  <a:schemeClr val="bg1"/>
                </a:solidFill>
              </a:rPr>
              <a:t>By</a:t>
            </a:r>
            <a:r>
              <a:rPr lang="de-DE" sz="800" dirty="0">
                <a:solidFill>
                  <a:schemeClr val="bg1"/>
                </a:solidFill>
              </a:rPr>
              <a:t> piu700 / pixelio.de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4292516"/>
            <a:ext cx="3456384" cy="2304256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7244672" y="6325969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>
                <a:solidFill>
                  <a:schemeClr val="bg1"/>
                </a:solidFill>
              </a:rPr>
              <a:t>By</a:t>
            </a:r>
            <a:r>
              <a:rPr lang="de-DE" sz="800" dirty="0">
                <a:solidFill>
                  <a:schemeClr val="bg1"/>
                </a:solidFill>
              </a:rPr>
              <a:t> Kurt Brodbeck / pixelio.de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08" y="3501008"/>
            <a:ext cx="3290448" cy="2193632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1818512" y="5444644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>
                <a:solidFill>
                  <a:schemeClr val="bg1"/>
                </a:solidFill>
              </a:rPr>
              <a:t>By</a:t>
            </a:r>
            <a:r>
              <a:rPr lang="de-DE" sz="800" dirty="0">
                <a:solidFill>
                  <a:schemeClr val="bg1"/>
                </a:solidFill>
              </a:rPr>
              <a:t> Rolf van Melis / pixelio.de</a:t>
            </a:r>
          </a:p>
        </p:txBody>
      </p:sp>
      <p:pic>
        <p:nvPicPr>
          <p:cNvPr id="17" name="Grafik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2" y="5984813"/>
            <a:ext cx="144016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7475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4800" b="1" dirty="0" smtClean="0">
                <a:solidFill>
                  <a:schemeClr val="tx1"/>
                </a:solidFill>
                <a:latin typeface="Comic Sans MS" pitchFamily="66" charset="0"/>
              </a:rPr>
              <a:t>Wer leert die Mülltonnen?</a:t>
            </a:r>
            <a:endParaRPr lang="de-DE" sz="4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1026" name="Picture 2" descr="C:\Users\GLA-Praktikant2\AppData\Local\Microsoft\Windows\Temporary Internet Files\Content.IE5\1R4X4W7C\MC90031843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742" y="1479996"/>
            <a:ext cx="1557290" cy="1557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GLA-Praktikant2\AppData\Local\Microsoft\Windows\Temporary Internet Files\Content.IE5\21OI6XEK\MC900197972[2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740" y="2618641"/>
            <a:ext cx="1670364" cy="27522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feld 8"/>
          <p:cNvSpPr txBox="1"/>
          <p:nvPr/>
        </p:nvSpPr>
        <p:spPr>
          <a:xfrm>
            <a:off x="6002240" y="1559521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Comic Sans MS" pitchFamily="66" charset="0"/>
              </a:rPr>
              <a:t>Müllabfuhr</a:t>
            </a:r>
            <a:endParaRPr lang="de-DE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000" y="2217115"/>
            <a:ext cx="2718816" cy="394411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7207772" y="5877272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 smtClean="0">
                <a:solidFill>
                  <a:schemeClr val="bg1"/>
                </a:solidFill>
              </a:rPr>
              <a:t>By</a:t>
            </a:r>
            <a:r>
              <a:rPr lang="de-DE" sz="800" dirty="0" smtClean="0">
                <a:solidFill>
                  <a:schemeClr val="bg1"/>
                </a:solidFill>
              </a:rPr>
              <a:t> </a:t>
            </a:r>
            <a:r>
              <a:rPr lang="de-DE" sz="800" dirty="0">
                <a:solidFill>
                  <a:schemeClr val="bg1"/>
                </a:solidFill>
              </a:rPr>
              <a:t>Marianne J. / pixelio.de</a:t>
            </a: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3933056"/>
            <a:ext cx="3275856" cy="2183904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3895812" y="5877272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 smtClean="0">
                <a:solidFill>
                  <a:schemeClr val="bg1"/>
                </a:solidFill>
              </a:rPr>
              <a:t>By</a:t>
            </a:r>
            <a:r>
              <a:rPr lang="de-DE" sz="800" dirty="0" smtClean="0">
                <a:solidFill>
                  <a:schemeClr val="bg1"/>
                </a:solidFill>
              </a:rPr>
              <a:t> </a:t>
            </a:r>
            <a:r>
              <a:rPr lang="de-DE" sz="800" dirty="0">
                <a:solidFill>
                  <a:schemeClr val="bg1"/>
                </a:solidFill>
              </a:rPr>
              <a:t>Oliver Weber / pixelio.de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179512" y="1796976"/>
            <a:ext cx="1984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Comic Sans MS" pitchFamily="66" charset="0"/>
              </a:rPr>
              <a:t>Müllmann</a:t>
            </a:r>
            <a:endParaRPr lang="de-DE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2411760" y="3356992"/>
            <a:ext cx="3024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solidFill>
                  <a:schemeClr val="bg1"/>
                </a:solidFill>
                <a:latin typeface="Comic Sans MS" pitchFamily="66" charset="0"/>
              </a:rPr>
              <a:t>Müllauto</a:t>
            </a:r>
            <a:endParaRPr lang="de-DE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3" name="Grafik 12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2" y="5984813"/>
            <a:ext cx="144016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273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b="1" dirty="0" smtClean="0">
                <a:solidFill>
                  <a:schemeClr val="tx1"/>
                </a:solidFill>
                <a:latin typeface="Comic Sans MS" pitchFamily="66" charset="0"/>
              </a:rPr>
              <a:t>Wohin kommt der Müll?</a:t>
            </a:r>
            <a:endParaRPr lang="de-DE" sz="5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14414" y="1844824"/>
            <a:ext cx="85342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latin typeface="Comic Sans MS" pitchFamily="66" charset="0"/>
              </a:rPr>
              <a:t>Müllberg, Müllkippe, Mülldeponie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498118"/>
            <a:ext cx="5031028" cy="3354019"/>
          </a:xfrm>
          <a:prstGeom prst="rect">
            <a:avLst/>
          </a:prstGeom>
        </p:spPr>
      </p:pic>
      <p:pic>
        <p:nvPicPr>
          <p:cNvPr id="6" name="Grafik 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2" y="5984813"/>
            <a:ext cx="144016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36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15808" y="836712"/>
            <a:ext cx="8591550" cy="1066801"/>
          </a:xfrm>
        </p:spPr>
        <p:txBody>
          <a:bodyPr>
            <a:noAutofit/>
          </a:bodyPr>
          <a:lstStyle/>
          <a:p>
            <a:r>
              <a:rPr lang="de-DE" sz="5400" b="1" dirty="0" smtClean="0">
                <a:solidFill>
                  <a:schemeClr val="tx1"/>
                </a:solidFill>
                <a:latin typeface="Comic Sans MS" pitchFamily="66" charset="0"/>
              </a:rPr>
              <a:t>Was wird in Deutschland recycelt?</a:t>
            </a:r>
            <a:endParaRPr lang="de-DE" sz="5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5078488" y="3212976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Comic Sans MS" pitchFamily="66" charset="0"/>
              </a:rPr>
              <a:t>Grüner Punkt - Plastik</a:t>
            </a:r>
            <a:endParaRPr lang="de-DE" sz="2400" b="1" dirty="0">
              <a:latin typeface="Comic Sans MS" pitchFamily="66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803930" y="1952250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Comic Sans MS" pitchFamily="66" charset="0"/>
              </a:rPr>
              <a:t>Altglas</a:t>
            </a:r>
            <a:endParaRPr lang="de-DE" sz="2400" b="1" dirty="0">
              <a:latin typeface="Comic Sans MS" pitchFamily="66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6146316" y="980728"/>
            <a:ext cx="17281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Comic Sans MS" pitchFamily="66" charset="0"/>
              </a:rPr>
              <a:t>Altpapier</a:t>
            </a:r>
            <a:r>
              <a:rPr lang="de-DE" dirty="0" smtClean="0"/>
              <a:t> </a:t>
            </a:r>
            <a:r>
              <a:rPr lang="de-DE" dirty="0" smtClean="0">
                <a:sym typeface="Wingdings" pitchFamily="2" charset="2"/>
              </a:rPr>
              <a:t> </a:t>
            </a:r>
            <a:endParaRPr lang="de-DE" dirty="0"/>
          </a:p>
        </p:txBody>
      </p:sp>
      <p:pic>
        <p:nvPicPr>
          <p:cNvPr id="12" name="Picture 2" descr="C:\Users\GLA-Praktikant2\AppData\Local\Microsoft\Windows\Temporary Internet Files\Content.IE5\21OI6XEK\MC90021533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609936"/>
            <a:ext cx="1558179" cy="1445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GLA-Praktikant2\AppData\Local\Microsoft\Windows\Temporary Internet Files\Content.IE5\OGG21EFD\MC900440105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5106344"/>
            <a:ext cx="922204" cy="1417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246" y="3898257"/>
            <a:ext cx="3551456" cy="2663592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7010412" y="6313353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 smtClean="0"/>
              <a:t>By</a:t>
            </a:r>
            <a:r>
              <a:rPr lang="de-DE" sz="800" dirty="0" smtClean="0"/>
              <a:t> </a:t>
            </a:r>
            <a:r>
              <a:rPr lang="de-DE" sz="800" dirty="0"/>
              <a:t>Peter von </a:t>
            </a:r>
            <a:r>
              <a:rPr lang="de-DE" sz="800" dirty="0" err="1"/>
              <a:t>Bechen</a:t>
            </a:r>
            <a:r>
              <a:rPr lang="de-DE" sz="800" dirty="0"/>
              <a:t> / pixelio.de</a:t>
            </a: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95" y="2520330"/>
            <a:ext cx="3217250" cy="2397108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1954511" y="2546170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 smtClean="0">
                <a:solidFill>
                  <a:schemeClr val="bg1"/>
                </a:solidFill>
              </a:rPr>
              <a:t>By</a:t>
            </a:r>
            <a:r>
              <a:rPr lang="de-DE" sz="800" dirty="0" smtClean="0">
                <a:solidFill>
                  <a:schemeClr val="bg1"/>
                </a:solidFill>
              </a:rPr>
              <a:t> </a:t>
            </a:r>
            <a:r>
              <a:rPr lang="de-DE" sz="800" dirty="0" err="1">
                <a:solidFill>
                  <a:schemeClr val="bg1"/>
                </a:solidFill>
              </a:rPr>
              <a:t>moorhenne</a:t>
            </a:r>
            <a:r>
              <a:rPr lang="de-DE" sz="800" dirty="0">
                <a:solidFill>
                  <a:schemeClr val="bg1"/>
                </a:solidFill>
              </a:rPr>
              <a:t> / pixelio.de</a:t>
            </a: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6679" y="1561569"/>
            <a:ext cx="2167465" cy="1620521"/>
          </a:xfrm>
          <a:prstGeom prst="rect">
            <a:avLst/>
          </a:prstGeom>
        </p:spPr>
      </p:pic>
      <p:sp>
        <p:nvSpPr>
          <p:cNvPr id="17" name="Textfeld 16"/>
          <p:cNvSpPr txBox="1"/>
          <p:nvPr/>
        </p:nvSpPr>
        <p:spPr>
          <a:xfrm>
            <a:off x="6012659" y="2965961"/>
            <a:ext cx="20814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 smtClean="0"/>
              <a:t>By</a:t>
            </a:r>
            <a:r>
              <a:rPr lang="de-DE" sz="800" dirty="0" smtClean="0"/>
              <a:t> </a:t>
            </a:r>
            <a:r>
              <a:rPr lang="de-DE" sz="800" dirty="0" err="1"/>
              <a:t>Jetti</a:t>
            </a:r>
            <a:r>
              <a:rPr lang="de-DE" sz="800" dirty="0"/>
              <a:t> </a:t>
            </a:r>
            <a:r>
              <a:rPr lang="de-DE" sz="800" dirty="0" err="1"/>
              <a:t>Kuhlemann</a:t>
            </a:r>
            <a:r>
              <a:rPr lang="de-DE" sz="800" dirty="0"/>
              <a:t> / pixelio.de</a:t>
            </a:r>
          </a:p>
        </p:txBody>
      </p:sp>
      <p:pic>
        <p:nvPicPr>
          <p:cNvPr id="16" name="Grafik 15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2" y="5984813"/>
            <a:ext cx="144016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4852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453044"/>
          </a:xfrm>
        </p:spPr>
        <p:txBody>
          <a:bodyPr>
            <a:normAutofit fontScale="90000"/>
          </a:bodyPr>
          <a:lstStyle/>
          <a:p>
            <a:r>
              <a:rPr lang="de-DE" sz="5400" b="1" dirty="0" smtClean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de-DE" sz="5400" b="1" dirty="0" smtClean="0">
                <a:solidFill>
                  <a:schemeClr val="tx1"/>
                </a:solidFill>
                <a:latin typeface="Comic Sans MS" pitchFamily="66" charset="0"/>
              </a:rPr>
            </a:br>
            <a:r>
              <a:rPr lang="de-DE" sz="5400" b="1" dirty="0">
                <a:solidFill>
                  <a:schemeClr val="tx1"/>
                </a:solidFill>
                <a:latin typeface="Comic Sans MS" pitchFamily="66" charset="0"/>
              </a:rPr>
              <a:t/>
            </a:r>
            <a:br>
              <a:rPr lang="de-DE" sz="5400" b="1" dirty="0">
                <a:solidFill>
                  <a:schemeClr val="tx1"/>
                </a:solidFill>
                <a:latin typeface="Comic Sans MS" pitchFamily="66" charset="0"/>
              </a:rPr>
            </a:br>
            <a:r>
              <a:rPr lang="de-DE" sz="4900" b="1" dirty="0" smtClean="0">
                <a:solidFill>
                  <a:schemeClr val="tx1"/>
                </a:solidFill>
                <a:latin typeface="Comic Sans MS" pitchFamily="66" charset="0"/>
              </a:rPr>
              <a:t>Pfandflaschen und Flaschen-pfand (Mehrwegflaschen)</a:t>
            </a:r>
            <a:endParaRPr lang="de-DE" sz="49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327066" y="1681644"/>
            <a:ext cx="83493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Comic Sans MS" pitchFamily="66" charset="0"/>
              </a:rPr>
              <a:t>Was ist </a:t>
            </a:r>
            <a:r>
              <a:rPr lang="de-DE" sz="2800" b="1" dirty="0" smtClean="0">
                <a:latin typeface="Comic Sans MS" pitchFamily="66" charset="0"/>
              </a:rPr>
              <a:t>Flaschenpfand</a:t>
            </a:r>
            <a:r>
              <a:rPr lang="de-DE" sz="2800" b="1" dirty="0">
                <a:latin typeface="Comic Sans MS" pitchFamily="66" charset="0"/>
              </a:rPr>
              <a:t>? 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347864" y="4081204"/>
            <a:ext cx="489654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/>
              <a:buChar char="à"/>
            </a:pPr>
            <a:r>
              <a:rPr lang="de-DE" sz="2400" b="1" dirty="0" smtClean="0">
                <a:latin typeface="Comic Sans MS" pitchFamily="66" charset="0"/>
              </a:rPr>
              <a:t>Flaschen kaufen (Bierflaschen, Plastikflaschen und Dosen) + Pfand bezahlen </a:t>
            </a:r>
          </a:p>
          <a:p>
            <a:pPr marL="342900" indent="-342900">
              <a:buFont typeface="Wingdings"/>
              <a:buChar char="à"/>
            </a:pPr>
            <a:r>
              <a:rPr lang="de-DE" sz="2400" b="1" dirty="0">
                <a:latin typeface="Comic Sans MS" pitchFamily="66" charset="0"/>
              </a:rPr>
              <a:t>l</a:t>
            </a:r>
            <a:r>
              <a:rPr lang="de-DE" sz="2400" b="1" dirty="0" smtClean="0">
                <a:latin typeface="Comic Sans MS" pitchFamily="66" charset="0"/>
              </a:rPr>
              <a:t>eere Flaschen zurück bringen + Pfand zurück bekommen</a:t>
            </a:r>
          </a:p>
          <a:p>
            <a:pPr marL="342900" indent="-342900">
              <a:buFont typeface="Wingdings"/>
              <a:buChar char="à"/>
            </a:pPr>
            <a:r>
              <a:rPr lang="de-DE" sz="2400" b="1" dirty="0" smtClean="0">
                <a:latin typeface="Comic Sans MS" pitchFamily="66" charset="0"/>
              </a:rPr>
              <a:t>Flaschen recyceln</a:t>
            </a:r>
            <a:endParaRPr lang="de-DE" sz="2400" b="1" dirty="0">
              <a:latin typeface="Comic Sans MS" pitchFamily="66" charset="0"/>
            </a:endParaRP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1812238"/>
            <a:ext cx="2747797" cy="2060848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348879"/>
            <a:ext cx="2448272" cy="3264363"/>
          </a:xfrm>
          <a:prstGeom prst="rect">
            <a:avLst/>
          </a:prstGeom>
        </p:spPr>
      </p:pic>
      <p:sp>
        <p:nvSpPr>
          <p:cNvPr id="10" name="Textfeld 9"/>
          <p:cNvSpPr txBox="1"/>
          <p:nvPr/>
        </p:nvSpPr>
        <p:spPr>
          <a:xfrm>
            <a:off x="819485" y="5397798"/>
            <a:ext cx="20814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 smtClean="0"/>
              <a:t>By</a:t>
            </a:r>
            <a:r>
              <a:rPr lang="de-DE" sz="800" dirty="0" smtClean="0"/>
              <a:t> </a:t>
            </a:r>
            <a:r>
              <a:rPr lang="de-DE" sz="800" dirty="0"/>
              <a:t>Hartmut910 / pixelio.de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6725950" y="3657642"/>
            <a:ext cx="20814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 smtClean="0">
                <a:solidFill>
                  <a:schemeClr val="bg1"/>
                </a:solidFill>
              </a:rPr>
              <a:t>By</a:t>
            </a:r>
            <a:r>
              <a:rPr lang="de-DE" sz="800" dirty="0" smtClean="0">
                <a:solidFill>
                  <a:schemeClr val="bg1"/>
                </a:solidFill>
              </a:rPr>
              <a:t> </a:t>
            </a:r>
            <a:r>
              <a:rPr lang="de-DE" sz="800" dirty="0">
                <a:solidFill>
                  <a:schemeClr val="bg1"/>
                </a:solidFill>
              </a:rPr>
              <a:t>Mo Freiknecht / pixelio.de</a:t>
            </a: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0957" y="2348879"/>
            <a:ext cx="2395722" cy="1308763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595194" y="3442198"/>
            <a:ext cx="208148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 smtClean="0">
                <a:solidFill>
                  <a:schemeClr val="bg1"/>
                </a:solidFill>
              </a:rPr>
              <a:t>By</a:t>
            </a:r>
            <a:r>
              <a:rPr lang="de-DE" sz="800" dirty="0" smtClean="0">
                <a:solidFill>
                  <a:schemeClr val="bg1"/>
                </a:solidFill>
              </a:rPr>
              <a:t> </a:t>
            </a:r>
            <a:r>
              <a:rPr lang="de-DE" sz="800" dirty="0" err="1">
                <a:solidFill>
                  <a:schemeClr val="bg1"/>
                </a:solidFill>
              </a:rPr>
              <a:t>I.Friedrich</a:t>
            </a:r>
            <a:r>
              <a:rPr lang="de-DE" sz="800" dirty="0">
                <a:solidFill>
                  <a:schemeClr val="bg1"/>
                </a:solidFill>
              </a:rPr>
              <a:t> / pixelio.de</a:t>
            </a:r>
          </a:p>
        </p:txBody>
      </p:sp>
      <p:pic>
        <p:nvPicPr>
          <p:cNvPr id="14" name="Grafik 13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2" y="5984813"/>
            <a:ext cx="144016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5962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sz="quarter" idx="13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340768"/>
            <a:ext cx="4511322" cy="5185428"/>
          </a:xfrm>
        </p:spPr>
      </p:pic>
      <p:sp>
        <p:nvSpPr>
          <p:cNvPr id="3" name="Textfeld 2"/>
          <p:cNvSpPr txBox="1"/>
          <p:nvPr/>
        </p:nvSpPr>
        <p:spPr>
          <a:xfrm>
            <a:off x="5148064" y="1262426"/>
            <a:ext cx="38884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UcParenR"/>
            </a:pPr>
            <a:r>
              <a:rPr lang="de-DE" dirty="0" smtClean="0"/>
              <a:t>Restmüll </a:t>
            </a:r>
          </a:p>
          <a:p>
            <a:pPr marL="342900" indent="-342900">
              <a:buAutoNum type="alphaUcParenR"/>
            </a:pPr>
            <a:endParaRPr lang="de-DE" dirty="0"/>
          </a:p>
          <a:p>
            <a:pPr marL="342900" indent="-342900">
              <a:buAutoNum type="alphaUcParenR"/>
            </a:pPr>
            <a:endParaRPr lang="de-DE" dirty="0" smtClean="0"/>
          </a:p>
          <a:p>
            <a:pPr marL="342900" indent="-342900">
              <a:buAutoNum type="alphaUcParenR"/>
            </a:pPr>
            <a:endParaRPr lang="de-DE" dirty="0"/>
          </a:p>
          <a:p>
            <a:pPr marL="342900" indent="-342900">
              <a:buAutoNum type="alphaUcParenR"/>
            </a:pPr>
            <a:r>
              <a:rPr lang="de-DE" dirty="0" smtClean="0"/>
              <a:t>Biomüll</a:t>
            </a:r>
          </a:p>
          <a:p>
            <a:pPr marL="342900" indent="-342900">
              <a:buAutoNum type="alphaUcParenR"/>
            </a:pPr>
            <a:endParaRPr lang="de-DE" dirty="0"/>
          </a:p>
          <a:p>
            <a:pPr marL="342900" indent="-342900">
              <a:buAutoNum type="alphaUcParenR"/>
            </a:pPr>
            <a:endParaRPr lang="de-DE" dirty="0" smtClean="0"/>
          </a:p>
          <a:p>
            <a:pPr marL="342900" indent="-342900">
              <a:buAutoNum type="alphaUcParenR"/>
            </a:pPr>
            <a:endParaRPr lang="de-DE" dirty="0" smtClean="0"/>
          </a:p>
          <a:p>
            <a:pPr marL="342900" indent="-342900">
              <a:buAutoNum type="alphaUcParenR"/>
            </a:pPr>
            <a:endParaRPr lang="de-DE" dirty="0" smtClean="0"/>
          </a:p>
          <a:p>
            <a:pPr marL="342900" indent="-342900">
              <a:buAutoNum type="alphaUcParenR"/>
            </a:pPr>
            <a:r>
              <a:rPr lang="de-DE" dirty="0" smtClean="0"/>
              <a:t>Plastik</a:t>
            </a:r>
          </a:p>
          <a:p>
            <a:pPr marL="342900" indent="-342900">
              <a:buAutoNum type="alphaUcParenR"/>
            </a:pPr>
            <a:endParaRPr lang="de-DE" dirty="0"/>
          </a:p>
          <a:p>
            <a:pPr marL="342900" indent="-342900">
              <a:buAutoNum type="alphaUcParenR"/>
            </a:pPr>
            <a:endParaRPr lang="de-DE" dirty="0" smtClean="0"/>
          </a:p>
          <a:p>
            <a:pPr marL="342900" indent="-342900">
              <a:buAutoNum type="alphaUcParenR"/>
            </a:pPr>
            <a:endParaRPr lang="de-DE" dirty="0" smtClean="0"/>
          </a:p>
          <a:p>
            <a:pPr marL="342900" indent="-342900">
              <a:buAutoNum type="alphaUcParenR"/>
            </a:pPr>
            <a:endParaRPr lang="de-DE" dirty="0" smtClean="0"/>
          </a:p>
          <a:p>
            <a:pPr marL="342900" indent="-342900">
              <a:buAutoNum type="alphaUcParenR"/>
            </a:pPr>
            <a:r>
              <a:rPr lang="de-DE" dirty="0" smtClean="0"/>
              <a:t>Papier</a:t>
            </a:r>
          </a:p>
          <a:p>
            <a:pPr marL="342900" indent="-342900">
              <a:buAutoNum type="alphaUcParenR"/>
            </a:pPr>
            <a:endParaRPr lang="de-DE" dirty="0"/>
          </a:p>
          <a:p>
            <a:pPr marL="342900" indent="-342900">
              <a:buAutoNum type="alphaUcParenR"/>
            </a:pPr>
            <a:endParaRPr lang="de-DE" dirty="0" smtClean="0"/>
          </a:p>
          <a:p>
            <a:pPr marL="342900" indent="-342900">
              <a:buAutoNum type="alphaUcParenR"/>
            </a:pPr>
            <a:endParaRPr lang="de-DE" dirty="0"/>
          </a:p>
        </p:txBody>
      </p:sp>
      <p:cxnSp>
        <p:nvCxnSpPr>
          <p:cNvPr id="6" name="Gerade Verbindung 5"/>
          <p:cNvCxnSpPr/>
          <p:nvPr/>
        </p:nvCxnSpPr>
        <p:spPr>
          <a:xfrm>
            <a:off x="6876256" y="1556792"/>
            <a:ext cx="18002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7" name="Gerade Verbindung 6"/>
          <p:cNvCxnSpPr/>
          <p:nvPr/>
        </p:nvCxnSpPr>
        <p:spPr>
          <a:xfrm>
            <a:off x="6876256" y="1916832"/>
            <a:ext cx="18002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Gerade Verbindung 7"/>
          <p:cNvCxnSpPr/>
          <p:nvPr/>
        </p:nvCxnSpPr>
        <p:spPr>
          <a:xfrm>
            <a:off x="6876256" y="2276872"/>
            <a:ext cx="18002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6876256" y="2852936"/>
            <a:ext cx="18002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Gerade Verbindung 9"/>
          <p:cNvCxnSpPr/>
          <p:nvPr/>
        </p:nvCxnSpPr>
        <p:spPr>
          <a:xfrm>
            <a:off x="6876256" y="3212976"/>
            <a:ext cx="18002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Gerade Verbindung 10"/>
          <p:cNvCxnSpPr/>
          <p:nvPr/>
        </p:nvCxnSpPr>
        <p:spPr>
          <a:xfrm>
            <a:off x="6876256" y="3573016"/>
            <a:ext cx="18002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6876256" y="4221088"/>
            <a:ext cx="18002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6876256" y="4581128"/>
            <a:ext cx="18002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Gerade Verbindung 13"/>
          <p:cNvCxnSpPr/>
          <p:nvPr/>
        </p:nvCxnSpPr>
        <p:spPr>
          <a:xfrm>
            <a:off x="6876256" y="4941168"/>
            <a:ext cx="18002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6876256" y="5589240"/>
            <a:ext cx="18002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6876256" y="5949280"/>
            <a:ext cx="18002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6876256" y="6309320"/>
            <a:ext cx="1800200" cy="0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Stern mit 5 Zacken 17"/>
          <p:cNvSpPr/>
          <p:nvPr/>
        </p:nvSpPr>
        <p:spPr>
          <a:xfrm>
            <a:off x="6588224" y="1307058"/>
            <a:ext cx="21997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Stern mit 5 Zacken 18"/>
          <p:cNvSpPr/>
          <p:nvPr/>
        </p:nvSpPr>
        <p:spPr>
          <a:xfrm>
            <a:off x="6588224" y="2060848"/>
            <a:ext cx="21997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0" name="Stern mit 5 Zacken 19"/>
          <p:cNvSpPr/>
          <p:nvPr/>
        </p:nvSpPr>
        <p:spPr>
          <a:xfrm>
            <a:off x="6588224" y="1683296"/>
            <a:ext cx="21997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1" name="Stern mit 5 Zacken 20"/>
          <p:cNvSpPr/>
          <p:nvPr/>
        </p:nvSpPr>
        <p:spPr>
          <a:xfrm>
            <a:off x="6588224" y="3356992"/>
            <a:ext cx="21997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2" name="Stern mit 5 Zacken 21"/>
          <p:cNvSpPr/>
          <p:nvPr/>
        </p:nvSpPr>
        <p:spPr>
          <a:xfrm>
            <a:off x="6588224" y="2982644"/>
            <a:ext cx="21997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3" name="Stern mit 5 Zacken 22"/>
          <p:cNvSpPr/>
          <p:nvPr/>
        </p:nvSpPr>
        <p:spPr>
          <a:xfrm>
            <a:off x="6588224" y="2612002"/>
            <a:ext cx="21997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Stern mit 5 Zacken 23"/>
          <p:cNvSpPr/>
          <p:nvPr/>
        </p:nvSpPr>
        <p:spPr>
          <a:xfrm>
            <a:off x="6588224" y="4725144"/>
            <a:ext cx="21997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Stern mit 5 Zacken 24"/>
          <p:cNvSpPr/>
          <p:nvPr/>
        </p:nvSpPr>
        <p:spPr>
          <a:xfrm>
            <a:off x="6588224" y="4333040"/>
            <a:ext cx="21997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Stern mit 5 Zacken 25"/>
          <p:cNvSpPr/>
          <p:nvPr/>
        </p:nvSpPr>
        <p:spPr>
          <a:xfrm>
            <a:off x="6588224" y="3981635"/>
            <a:ext cx="21997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7" name="Stern mit 5 Zacken 26"/>
          <p:cNvSpPr/>
          <p:nvPr/>
        </p:nvSpPr>
        <p:spPr>
          <a:xfrm>
            <a:off x="6588224" y="6093296"/>
            <a:ext cx="21997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8" name="Stern mit 5 Zacken 27"/>
          <p:cNvSpPr/>
          <p:nvPr/>
        </p:nvSpPr>
        <p:spPr>
          <a:xfrm>
            <a:off x="6588224" y="5733256"/>
            <a:ext cx="21997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Stern mit 5 Zacken 28"/>
          <p:cNvSpPr/>
          <p:nvPr/>
        </p:nvSpPr>
        <p:spPr>
          <a:xfrm>
            <a:off x="6588224" y="5373216"/>
            <a:ext cx="219974" cy="216024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1" name="Textfeld 30"/>
          <p:cNvSpPr txBox="1"/>
          <p:nvPr/>
        </p:nvSpPr>
        <p:spPr>
          <a:xfrm>
            <a:off x="323528" y="404664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>
                <a:latin typeface="Comic Sans MS" pitchFamily="66" charset="0"/>
              </a:rPr>
              <a:t>In welche Tonne kommt der </a:t>
            </a:r>
            <a:r>
              <a:rPr lang="de-DE" sz="2800" b="1" smtClean="0">
                <a:latin typeface="Comic Sans MS" pitchFamily="66" charset="0"/>
              </a:rPr>
              <a:t>Müll? Welche </a:t>
            </a:r>
            <a:r>
              <a:rPr lang="de-DE" sz="2800" b="1" dirty="0">
                <a:latin typeface="Comic Sans MS" pitchFamily="66" charset="0"/>
              </a:rPr>
              <a:t>Farben haben die Tonnen?</a:t>
            </a:r>
            <a:endParaRPr lang="de-DE" sz="2800" dirty="0"/>
          </a:p>
        </p:txBody>
      </p:sp>
      <p:cxnSp>
        <p:nvCxnSpPr>
          <p:cNvPr id="34" name="Gerade Verbindung 33"/>
          <p:cNvCxnSpPr/>
          <p:nvPr/>
        </p:nvCxnSpPr>
        <p:spPr>
          <a:xfrm>
            <a:off x="5508104" y="2060848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9" name="Gerade Verbindung 38"/>
          <p:cNvCxnSpPr/>
          <p:nvPr/>
        </p:nvCxnSpPr>
        <p:spPr>
          <a:xfrm>
            <a:off x="5508104" y="3212976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0" name="Gerade Verbindung 39"/>
          <p:cNvCxnSpPr/>
          <p:nvPr/>
        </p:nvCxnSpPr>
        <p:spPr>
          <a:xfrm>
            <a:off x="5508104" y="4541908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Gerade Verbindung 40"/>
          <p:cNvCxnSpPr/>
          <p:nvPr/>
        </p:nvCxnSpPr>
        <p:spPr>
          <a:xfrm>
            <a:off x="5508104" y="5942124"/>
            <a:ext cx="93610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3" name="Grafik 32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3980" y="116632"/>
            <a:ext cx="1244243" cy="5760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232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b="1" u="sng" dirty="0" smtClean="0">
                <a:solidFill>
                  <a:schemeClr val="tx1"/>
                </a:solidFill>
                <a:latin typeface="Comic Sans MS" pitchFamily="66" charset="0"/>
              </a:rPr>
              <a:t>Wichtige Vokabeln zum Thema Müll</a:t>
            </a:r>
            <a:endParaRPr lang="de-DE" b="1" u="sng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quarter" idx="13"/>
          </p:nvPr>
        </p:nvSpPr>
        <p:spPr>
          <a:xfrm>
            <a:off x="158842" y="1556792"/>
            <a:ext cx="8928992" cy="4479922"/>
          </a:xfrm>
        </p:spPr>
        <p:txBody>
          <a:bodyPr>
            <a:normAutofit fontScale="70000" lnSpcReduction="20000"/>
          </a:bodyPr>
          <a:lstStyle/>
          <a:p>
            <a:r>
              <a:rPr lang="de-DE" sz="4000" dirty="0">
                <a:solidFill>
                  <a:schemeClr val="tx1"/>
                </a:solidFill>
                <a:latin typeface="Comic Sans MS" pitchFamily="66" charset="0"/>
              </a:rPr>
              <a:t>d</a:t>
            </a:r>
            <a:r>
              <a:rPr lang="de-DE" sz="4000" dirty="0" smtClean="0">
                <a:solidFill>
                  <a:schemeClr val="tx1"/>
                </a:solidFill>
                <a:latin typeface="Comic Sans MS" pitchFamily="66" charset="0"/>
              </a:rPr>
              <a:t>er Müll, der Abfall	</a:t>
            </a:r>
            <a:r>
              <a:rPr lang="de-DE" sz="4000" dirty="0" smtClean="0">
                <a:solidFill>
                  <a:schemeClr val="tx1"/>
                </a:solidFill>
                <a:latin typeface="Comic Sans MS" pitchFamily="66" charset="0"/>
              </a:rPr>
              <a:t>		</a:t>
            </a:r>
            <a:r>
              <a:rPr lang="de-DE" sz="4000" dirty="0" err="1" smtClean="0">
                <a:solidFill>
                  <a:schemeClr val="tx1"/>
                </a:solidFill>
                <a:latin typeface="Comic Sans MS" pitchFamily="66" charset="0"/>
              </a:rPr>
              <a:t>waste</a:t>
            </a:r>
            <a:r>
              <a:rPr lang="de-DE" sz="4000" dirty="0" smtClean="0">
                <a:solidFill>
                  <a:schemeClr val="tx1"/>
                </a:solidFill>
                <a:latin typeface="Comic Sans MS" pitchFamily="66" charset="0"/>
              </a:rPr>
              <a:t>, </a:t>
            </a:r>
            <a:r>
              <a:rPr lang="de-DE" sz="4000" dirty="0" err="1" smtClean="0">
                <a:solidFill>
                  <a:schemeClr val="tx1"/>
                </a:solidFill>
                <a:latin typeface="Comic Sans MS" pitchFamily="66" charset="0"/>
              </a:rPr>
              <a:t>refuse</a:t>
            </a:r>
            <a:endParaRPr lang="de-DE" sz="4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de-DE" sz="4000" dirty="0">
                <a:solidFill>
                  <a:schemeClr val="tx1"/>
                </a:solidFill>
                <a:latin typeface="Comic Sans MS" pitchFamily="66" charset="0"/>
              </a:rPr>
              <a:t>d</a:t>
            </a:r>
            <a:r>
              <a:rPr lang="de-DE" sz="4000" dirty="0" smtClean="0">
                <a:solidFill>
                  <a:schemeClr val="tx1"/>
                </a:solidFill>
                <a:latin typeface="Comic Sans MS" pitchFamily="66" charset="0"/>
              </a:rPr>
              <a:t>ie Müllabfuhr		</a:t>
            </a:r>
            <a:r>
              <a:rPr lang="de-DE" sz="4000" dirty="0" smtClean="0">
                <a:solidFill>
                  <a:schemeClr val="tx1"/>
                </a:solidFill>
                <a:latin typeface="Comic Sans MS" pitchFamily="66" charset="0"/>
              </a:rPr>
              <a:t>		</a:t>
            </a:r>
            <a:r>
              <a:rPr lang="de-DE" sz="4000" dirty="0" err="1" smtClean="0">
                <a:solidFill>
                  <a:schemeClr val="tx1"/>
                </a:solidFill>
                <a:latin typeface="Comic Sans MS" pitchFamily="66" charset="0"/>
              </a:rPr>
              <a:t>refuse</a:t>
            </a:r>
            <a:r>
              <a:rPr lang="de-DE" sz="4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DE" sz="4000" dirty="0" err="1" smtClean="0">
                <a:solidFill>
                  <a:schemeClr val="tx1"/>
                </a:solidFill>
                <a:latin typeface="Comic Sans MS" pitchFamily="66" charset="0"/>
              </a:rPr>
              <a:t>collection</a:t>
            </a:r>
            <a:endParaRPr lang="de-DE" sz="4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de-DE" sz="4000" dirty="0">
                <a:solidFill>
                  <a:schemeClr val="tx1"/>
                </a:solidFill>
                <a:latin typeface="Comic Sans MS" pitchFamily="66" charset="0"/>
              </a:rPr>
              <a:t>d</a:t>
            </a:r>
            <a:r>
              <a:rPr lang="de-DE" sz="4000" dirty="0" smtClean="0">
                <a:solidFill>
                  <a:schemeClr val="tx1"/>
                </a:solidFill>
                <a:latin typeface="Comic Sans MS" pitchFamily="66" charset="0"/>
              </a:rPr>
              <a:t>er Müllsack			</a:t>
            </a:r>
            <a:r>
              <a:rPr lang="de-DE" sz="4000" dirty="0" smtClean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de-DE" sz="4000" dirty="0" err="1" smtClean="0">
                <a:solidFill>
                  <a:schemeClr val="tx1"/>
                </a:solidFill>
                <a:latin typeface="Comic Sans MS" pitchFamily="66" charset="0"/>
              </a:rPr>
              <a:t>refuse</a:t>
            </a:r>
            <a:r>
              <a:rPr lang="de-DE" sz="4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DE" sz="4000" dirty="0" err="1" smtClean="0">
                <a:solidFill>
                  <a:schemeClr val="tx1"/>
                </a:solidFill>
                <a:latin typeface="Comic Sans MS" pitchFamily="66" charset="0"/>
              </a:rPr>
              <a:t>bag</a:t>
            </a:r>
            <a:endParaRPr lang="de-DE" sz="4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de-DE" sz="4000" dirty="0">
                <a:solidFill>
                  <a:schemeClr val="tx1"/>
                </a:solidFill>
                <a:latin typeface="Comic Sans MS" pitchFamily="66" charset="0"/>
              </a:rPr>
              <a:t>d</a:t>
            </a:r>
            <a:r>
              <a:rPr lang="de-DE" sz="4000" dirty="0" smtClean="0">
                <a:solidFill>
                  <a:schemeClr val="tx1"/>
                </a:solidFill>
                <a:latin typeface="Comic Sans MS" pitchFamily="66" charset="0"/>
              </a:rPr>
              <a:t>er Mülleimer		</a:t>
            </a:r>
            <a:r>
              <a:rPr lang="de-DE" sz="4000" dirty="0" smtClean="0">
                <a:solidFill>
                  <a:schemeClr val="tx1"/>
                </a:solidFill>
                <a:latin typeface="Comic Sans MS" pitchFamily="66" charset="0"/>
              </a:rPr>
              <a:t>		</a:t>
            </a:r>
            <a:r>
              <a:rPr lang="de-DE" sz="4000" dirty="0" err="1" smtClean="0">
                <a:solidFill>
                  <a:schemeClr val="tx1"/>
                </a:solidFill>
                <a:latin typeface="Comic Sans MS" pitchFamily="66" charset="0"/>
              </a:rPr>
              <a:t>waste</a:t>
            </a:r>
            <a:r>
              <a:rPr lang="de-DE" sz="4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DE" sz="4000" dirty="0" smtClean="0">
                <a:solidFill>
                  <a:schemeClr val="tx1"/>
                </a:solidFill>
                <a:latin typeface="Comic Sans MS" pitchFamily="66" charset="0"/>
              </a:rPr>
              <a:t>bin</a:t>
            </a:r>
          </a:p>
          <a:p>
            <a:r>
              <a:rPr lang="de-DE" sz="4000" dirty="0">
                <a:solidFill>
                  <a:schemeClr val="tx1"/>
                </a:solidFill>
                <a:latin typeface="Comic Sans MS" pitchFamily="66" charset="0"/>
              </a:rPr>
              <a:t>d</a:t>
            </a:r>
            <a:r>
              <a:rPr lang="de-DE" sz="4000" dirty="0" smtClean="0">
                <a:solidFill>
                  <a:schemeClr val="tx1"/>
                </a:solidFill>
                <a:latin typeface="Comic Sans MS" pitchFamily="66" charset="0"/>
              </a:rPr>
              <a:t>ie Mülltonne</a:t>
            </a:r>
            <a:r>
              <a:rPr lang="de-DE" sz="4000" dirty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de-DE" sz="4000" dirty="0" smtClean="0">
                <a:solidFill>
                  <a:schemeClr val="tx1"/>
                </a:solidFill>
                <a:latin typeface="Comic Sans MS" pitchFamily="66" charset="0"/>
              </a:rPr>
              <a:t>		</a:t>
            </a:r>
            <a:r>
              <a:rPr lang="de-DE" sz="4000" dirty="0" smtClean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de-DE" sz="4000" dirty="0" err="1" smtClean="0">
                <a:solidFill>
                  <a:schemeClr val="tx1"/>
                </a:solidFill>
                <a:latin typeface="Comic Sans MS" pitchFamily="66" charset="0"/>
              </a:rPr>
              <a:t>refuse</a:t>
            </a:r>
            <a:r>
              <a:rPr lang="de-DE" sz="4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DE" sz="4000" dirty="0" err="1" smtClean="0">
                <a:solidFill>
                  <a:schemeClr val="tx1"/>
                </a:solidFill>
                <a:latin typeface="Comic Sans MS" pitchFamily="66" charset="0"/>
              </a:rPr>
              <a:t>container</a:t>
            </a:r>
            <a:endParaRPr lang="de-DE" sz="4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de-DE" sz="4000" dirty="0">
                <a:solidFill>
                  <a:schemeClr val="tx1"/>
                </a:solidFill>
                <a:latin typeface="Comic Sans MS" pitchFamily="66" charset="0"/>
              </a:rPr>
              <a:t>d</a:t>
            </a:r>
            <a:r>
              <a:rPr lang="de-DE" sz="4000" dirty="0" smtClean="0">
                <a:solidFill>
                  <a:schemeClr val="tx1"/>
                </a:solidFill>
                <a:latin typeface="Comic Sans MS" pitchFamily="66" charset="0"/>
              </a:rPr>
              <a:t>ie Pfandflasche		</a:t>
            </a:r>
            <a:r>
              <a:rPr lang="de-DE" sz="4000" dirty="0" smtClean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de-DE" sz="4000" dirty="0" err="1" smtClean="0">
                <a:solidFill>
                  <a:schemeClr val="tx1"/>
                </a:solidFill>
                <a:latin typeface="Comic Sans MS" pitchFamily="66" charset="0"/>
              </a:rPr>
              <a:t>returnable</a:t>
            </a:r>
            <a:r>
              <a:rPr lang="de-DE" sz="4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DE" sz="4000" dirty="0" err="1" smtClean="0">
                <a:solidFill>
                  <a:schemeClr val="tx1"/>
                </a:solidFill>
                <a:latin typeface="Comic Sans MS" pitchFamily="66" charset="0"/>
              </a:rPr>
              <a:t>bottle</a:t>
            </a:r>
            <a:endParaRPr lang="de-DE" sz="4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de-DE" sz="4000" dirty="0">
                <a:solidFill>
                  <a:schemeClr val="tx1"/>
                </a:solidFill>
                <a:latin typeface="Comic Sans MS" pitchFamily="66" charset="0"/>
              </a:rPr>
              <a:t>d</a:t>
            </a:r>
            <a:r>
              <a:rPr lang="de-DE" sz="4000" dirty="0" smtClean="0">
                <a:solidFill>
                  <a:schemeClr val="tx1"/>
                </a:solidFill>
                <a:latin typeface="Comic Sans MS" pitchFamily="66" charset="0"/>
              </a:rPr>
              <a:t>as Pfand			</a:t>
            </a:r>
            <a:r>
              <a:rPr lang="de-DE" sz="4000" dirty="0" smtClean="0">
                <a:solidFill>
                  <a:schemeClr val="tx1"/>
                </a:solidFill>
                <a:latin typeface="Comic Sans MS" pitchFamily="66" charset="0"/>
              </a:rPr>
              <a:t>		</a:t>
            </a:r>
            <a:r>
              <a:rPr lang="de-DE" sz="4000" dirty="0" err="1" smtClean="0">
                <a:solidFill>
                  <a:schemeClr val="tx1"/>
                </a:solidFill>
                <a:latin typeface="Comic Sans MS" pitchFamily="66" charset="0"/>
              </a:rPr>
              <a:t>deposit</a:t>
            </a:r>
            <a:endParaRPr lang="de-DE" sz="4000" dirty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de-DE" sz="3800" dirty="0" smtClean="0">
                <a:solidFill>
                  <a:schemeClr val="tx1"/>
                </a:solidFill>
                <a:latin typeface="Comic Sans MS" pitchFamily="66" charset="0"/>
              </a:rPr>
              <a:t>wiederverwerten/recyceln</a:t>
            </a:r>
            <a:r>
              <a:rPr lang="de-DE" sz="3800" dirty="0" smtClean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de-DE" sz="3800" dirty="0" smtClean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de-DE" sz="3800" dirty="0" err="1" smtClean="0">
                <a:solidFill>
                  <a:schemeClr val="tx1"/>
                </a:solidFill>
                <a:latin typeface="Comic Sans MS" pitchFamily="66" charset="0"/>
              </a:rPr>
              <a:t>to</a:t>
            </a:r>
            <a:r>
              <a:rPr lang="de-DE" sz="38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DE" sz="3800" dirty="0">
                <a:solidFill>
                  <a:schemeClr val="tx1"/>
                </a:solidFill>
                <a:latin typeface="Comic Sans MS" pitchFamily="66" charset="0"/>
              </a:rPr>
              <a:t>recycle</a:t>
            </a:r>
            <a:endParaRPr lang="de-DE" sz="38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r>
              <a:rPr lang="de-DE" sz="4000" dirty="0" smtClean="0">
                <a:solidFill>
                  <a:schemeClr val="tx1"/>
                </a:solidFill>
                <a:latin typeface="Comic Sans MS" pitchFamily="66" charset="0"/>
              </a:rPr>
              <a:t>der </a:t>
            </a:r>
            <a:r>
              <a:rPr lang="de-DE" sz="4000" dirty="0" smtClean="0">
                <a:solidFill>
                  <a:schemeClr val="tx1"/>
                </a:solidFill>
                <a:latin typeface="Comic Sans MS" pitchFamily="66" charset="0"/>
              </a:rPr>
              <a:t>Müllberg			</a:t>
            </a:r>
            <a:r>
              <a:rPr lang="de-DE" sz="4000" dirty="0" smtClean="0">
                <a:solidFill>
                  <a:schemeClr val="tx1"/>
                </a:solidFill>
                <a:latin typeface="Comic Sans MS" pitchFamily="66" charset="0"/>
              </a:rPr>
              <a:t>	</a:t>
            </a:r>
            <a:r>
              <a:rPr lang="de-DE" sz="4000" dirty="0" err="1" smtClean="0">
                <a:solidFill>
                  <a:schemeClr val="tx1"/>
                </a:solidFill>
                <a:latin typeface="Comic Sans MS" pitchFamily="66" charset="0"/>
              </a:rPr>
              <a:t>pile</a:t>
            </a:r>
            <a:r>
              <a:rPr lang="de-DE" sz="4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DE" sz="4000" dirty="0" err="1" smtClean="0">
                <a:solidFill>
                  <a:schemeClr val="tx1"/>
                </a:solidFill>
                <a:latin typeface="Comic Sans MS" pitchFamily="66" charset="0"/>
              </a:rPr>
              <a:t>of</a:t>
            </a:r>
            <a:r>
              <a:rPr lang="de-DE" sz="4000" dirty="0" smtClean="0">
                <a:solidFill>
                  <a:schemeClr val="tx1"/>
                </a:solidFill>
                <a:latin typeface="Comic Sans MS" pitchFamily="66" charset="0"/>
              </a:rPr>
              <a:t> </a:t>
            </a:r>
            <a:r>
              <a:rPr lang="de-DE" sz="4000" dirty="0" err="1" smtClean="0">
                <a:solidFill>
                  <a:schemeClr val="tx1"/>
                </a:solidFill>
                <a:latin typeface="Comic Sans MS" pitchFamily="66" charset="0"/>
              </a:rPr>
              <a:t>rubbish</a:t>
            </a:r>
            <a:endParaRPr lang="de-DE" sz="4000" dirty="0" smtClean="0">
              <a:solidFill>
                <a:schemeClr val="tx1"/>
              </a:solidFill>
              <a:latin typeface="Comic Sans MS" pitchFamily="66" charset="0"/>
            </a:endParaRPr>
          </a:p>
          <a:p>
            <a:endParaRPr lang="de-DE" dirty="0" smtClean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Grafik 4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2" y="5984813"/>
            <a:ext cx="144016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1027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75635" y="188640"/>
            <a:ext cx="8591550" cy="1066801"/>
          </a:xfrm>
        </p:spPr>
        <p:txBody>
          <a:bodyPr>
            <a:normAutofit/>
          </a:bodyPr>
          <a:lstStyle/>
          <a:p>
            <a:r>
              <a:rPr lang="de-DE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Wir produzieren Müll!</a:t>
            </a:r>
            <a:endParaRPr lang="de-DE" sz="54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107504" y="1537628"/>
            <a:ext cx="151216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Müll </a:t>
            </a:r>
            <a:endParaRPr lang="de-DE" sz="2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07504" y="2924944"/>
            <a:ext cx="1512168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Abfall</a:t>
            </a:r>
            <a:endParaRPr lang="de-DE" sz="28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138173" y="4365104"/>
            <a:ext cx="1481499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de-DE" sz="28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Dreck</a:t>
            </a:r>
            <a:endParaRPr lang="de-DE" sz="28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667163"/>
            <a:ext cx="3117831" cy="2338373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3570898" y="3790093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 smtClean="0">
                <a:solidFill>
                  <a:schemeClr val="bg1"/>
                </a:solidFill>
              </a:rPr>
              <a:t>By</a:t>
            </a:r>
            <a:r>
              <a:rPr lang="de-DE" sz="800" dirty="0" smtClean="0">
                <a:solidFill>
                  <a:schemeClr val="bg1"/>
                </a:solidFill>
              </a:rPr>
              <a:t> </a:t>
            </a:r>
            <a:r>
              <a:rPr lang="de-DE" sz="800" dirty="0" err="1">
                <a:solidFill>
                  <a:schemeClr val="bg1"/>
                </a:solidFill>
              </a:rPr>
              <a:t>Rudolpho</a:t>
            </a:r>
            <a:r>
              <a:rPr lang="de-DE" sz="800" dirty="0">
                <a:solidFill>
                  <a:schemeClr val="bg1"/>
                </a:solidFill>
              </a:rPr>
              <a:t> </a:t>
            </a:r>
            <a:r>
              <a:rPr lang="de-DE" sz="800" dirty="0" err="1">
                <a:solidFill>
                  <a:schemeClr val="bg1"/>
                </a:solidFill>
              </a:rPr>
              <a:t>Duba</a:t>
            </a:r>
            <a:r>
              <a:rPr lang="de-DE" sz="800" dirty="0">
                <a:solidFill>
                  <a:schemeClr val="bg1"/>
                </a:solidFill>
              </a:rPr>
              <a:t> / pixelio.de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7661" y="1667162"/>
            <a:ext cx="3198795" cy="2338373"/>
          </a:xfrm>
          <a:prstGeom prst="rect">
            <a:avLst/>
          </a:prstGeom>
        </p:spPr>
      </p:pic>
      <p:sp>
        <p:nvSpPr>
          <p:cNvPr id="15" name="Textfeld 14"/>
          <p:cNvSpPr txBox="1"/>
          <p:nvPr/>
        </p:nvSpPr>
        <p:spPr>
          <a:xfrm>
            <a:off x="7010412" y="3762618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>
                <a:solidFill>
                  <a:schemeClr val="bg1"/>
                </a:solidFill>
              </a:rPr>
              <a:t>By</a:t>
            </a:r>
            <a:r>
              <a:rPr lang="de-DE" sz="800" dirty="0">
                <a:solidFill>
                  <a:schemeClr val="bg1"/>
                </a:solidFill>
              </a:rPr>
              <a:t> Erika Hartmann / pixelio.de </a:t>
            </a:r>
          </a:p>
        </p:txBody>
      </p:sp>
      <p:pic>
        <p:nvPicPr>
          <p:cNvPr id="2051" name="Picture 3" descr="C:\Users\GLA-Praktikant2\AppData\Local\Microsoft\Windows\Temporary Internet Files\Content.IE5\1R4X4W7C\MC900390984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00258"/>
            <a:ext cx="2016224" cy="1881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GLA-Praktikant2\AppData\Local\Microsoft\Windows\Temporary Internet Files\Content.IE5\OGG21EFD\MC900332952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4044" y="4153129"/>
            <a:ext cx="1646324" cy="2155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GLA-Praktikant2\AppData\Local\Microsoft\Windows\Temporary Internet Files\Content.IE5\HFCYJOAM\MC900338438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668" y="4333766"/>
            <a:ext cx="2088232" cy="1814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Grafik 13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2" y="5984813"/>
            <a:ext cx="144016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1037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Wohin mit dem Müll?</a:t>
            </a:r>
            <a:endParaRPr lang="de-DE" sz="54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40789" y="1700808"/>
            <a:ext cx="17709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Comic Sans MS" pitchFamily="66" charset="0"/>
              </a:rPr>
              <a:t>Mülleimer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411760" y="1671191"/>
            <a:ext cx="28803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Comic Sans MS" pitchFamily="66" charset="0"/>
              </a:rPr>
              <a:t>Mülltonnen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213463" y="1700808"/>
            <a:ext cx="33394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Comic Sans MS" pitchFamily="66" charset="0"/>
              </a:rPr>
              <a:t>Müllsack</a:t>
            </a:r>
          </a:p>
        </p:txBody>
      </p:sp>
      <p:pic>
        <p:nvPicPr>
          <p:cNvPr id="4" name="Grafi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3463" y="2650057"/>
            <a:ext cx="3528293" cy="2646220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7075712" y="5077925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>
                <a:solidFill>
                  <a:schemeClr val="bg1"/>
                </a:solidFill>
              </a:rPr>
              <a:t>By</a:t>
            </a:r>
            <a:r>
              <a:rPr lang="de-DE" sz="800" dirty="0">
                <a:solidFill>
                  <a:schemeClr val="bg1"/>
                </a:solidFill>
              </a:rPr>
              <a:t> </a:t>
            </a:r>
            <a:r>
              <a:rPr lang="de-DE" sz="800" dirty="0" err="1">
                <a:solidFill>
                  <a:schemeClr val="bg1"/>
                </a:solidFill>
              </a:rPr>
              <a:t>Moni</a:t>
            </a:r>
            <a:r>
              <a:rPr lang="de-DE" sz="800" dirty="0">
                <a:solidFill>
                  <a:schemeClr val="bg1"/>
                </a:solidFill>
              </a:rPr>
              <a:t> </a:t>
            </a:r>
            <a:r>
              <a:rPr lang="de-DE" sz="800" dirty="0" err="1">
                <a:solidFill>
                  <a:schemeClr val="bg1"/>
                </a:solidFill>
              </a:rPr>
              <a:t>Sertel</a:t>
            </a:r>
            <a:r>
              <a:rPr lang="de-DE" sz="800" dirty="0">
                <a:solidFill>
                  <a:schemeClr val="bg1"/>
                </a:solidFill>
              </a:rPr>
              <a:t> / </a:t>
            </a:r>
            <a:r>
              <a:rPr lang="de-DE" sz="800" dirty="0" smtClean="0">
                <a:solidFill>
                  <a:schemeClr val="bg1"/>
                </a:solidFill>
              </a:rPr>
              <a:t>pixelio.de</a:t>
            </a:r>
            <a:endParaRPr lang="de-DE" sz="800" dirty="0">
              <a:solidFill>
                <a:schemeClr val="bg1"/>
              </a:solidFill>
            </a:endParaRP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867" y="2656261"/>
            <a:ext cx="1667149" cy="2618731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3049972" y="5057240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/>
              <a:t>By</a:t>
            </a:r>
            <a:r>
              <a:rPr lang="de-DE" sz="800" dirty="0"/>
              <a:t> Thomas </a:t>
            </a:r>
            <a:r>
              <a:rPr lang="de-DE" sz="800" dirty="0" err="1"/>
              <a:t>Siepmann</a:t>
            </a:r>
            <a:r>
              <a:rPr lang="de-DE" sz="800" dirty="0"/>
              <a:t> / pixelio.de </a:t>
            </a:r>
          </a:p>
        </p:txBody>
      </p:sp>
      <p:pic>
        <p:nvPicPr>
          <p:cNvPr id="6146" name="Picture 2" descr="C:\Users\GLA-Praktikant2\AppData\Local\Microsoft\Windows\Temporary Internet Files\Content.IE5\21OI6XEK\MP900386623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792" y="2579712"/>
            <a:ext cx="1889968" cy="2649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Grafik 16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2" y="5984813"/>
            <a:ext cx="144016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2329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5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5606" y="332656"/>
            <a:ext cx="8591550" cy="908605"/>
          </a:xfrm>
        </p:spPr>
        <p:txBody>
          <a:bodyPr>
            <a:noAutofit/>
          </a:bodyPr>
          <a:lstStyle/>
          <a:p>
            <a:r>
              <a:rPr lang="de-DE" sz="5400" b="1" dirty="0" smtClean="0">
                <a:solidFill>
                  <a:schemeClr val="tx1"/>
                </a:solidFill>
                <a:latin typeface="Comic Sans MS" pitchFamily="66" charset="0"/>
              </a:rPr>
              <a:t>Wie trennen wir Müll?</a:t>
            </a:r>
            <a:endParaRPr lang="de-DE" sz="5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395536" y="1412776"/>
            <a:ext cx="7416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err="1" smtClean="0">
                <a:latin typeface="Comic Sans MS" pitchFamily="66" charset="0"/>
              </a:rPr>
              <a:t>Categories</a:t>
            </a:r>
            <a:r>
              <a:rPr lang="de-DE" sz="2800" b="1" dirty="0" smtClean="0">
                <a:latin typeface="Comic Sans MS" pitchFamily="66" charset="0"/>
              </a:rPr>
              <a:t> </a:t>
            </a:r>
            <a:r>
              <a:rPr lang="de-DE" sz="2800" b="1" dirty="0" err="1" smtClean="0">
                <a:latin typeface="Comic Sans MS" pitchFamily="66" charset="0"/>
              </a:rPr>
              <a:t>to</a:t>
            </a:r>
            <a:r>
              <a:rPr lang="de-DE" sz="2800" b="1" dirty="0" smtClean="0">
                <a:latin typeface="Comic Sans MS" pitchFamily="66" charset="0"/>
              </a:rPr>
              <a:t> separate </a:t>
            </a:r>
            <a:r>
              <a:rPr lang="de-DE" sz="2800" b="1" dirty="0" err="1" smtClean="0">
                <a:latin typeface="Comic Sans MS" pitchFamily="66" charset="0"/>
              </a:rPr>
              <a:t>waste</a:t>
            </a:r>
            <a:r>
              <a:rPr lang="de-DE" sz="2800" b="1" dirty="0" smtClean="0">
                <a:latin typeface="Comic Sans MS" pitchFamily="66" charset="0"/>
              </a:rPr>
              <a:t>!</a:t>
            </a:r>
            <a:endParaRPr lang="de-DE" sz="2800" b="1" dirty="0">
              <a:latin typeface="Comic Sans MS" pitchFamily="66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489504" y="6047239"/>
            <a:ext cx="1320676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8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</a:rPr>
              <a:t>Papier</a:t>
            </a:r>
            <a:endParaRPr lang="de-DE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6948264" y="5724073"/>
            <a:ext cx="1728192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3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Plastik</a:t>
            </a:r>
            <a:endParaRPr lang="de-DE" sz="36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1023344" y="3147269"/>
            <a:ext cx="2232248" cy="646331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3600" b="1" dirty="0" smtClean="0">
                <a:solidFill>
                  <a:srgbClr val="FF0000"/>
                </a:solidFill>
                <a:latin typeface="Comic Sans MS" pitchFamily="66" charset="0"/>
              </a:rPr>
              <a:t>Restmüll</a:t>
            </a:r>
            <a:endParaRPr lang="de-DE" sz="3600" b="1" dirty="0">
              <a:solidFill>
                <a:srgbClr val="FF0000"/>
              </a:solidFill>
              <a:latin typeface="Comic Sans MS" pitchFamily="66" charset="0"/>
            </a:endParaRPr>
          </a:p>
        </p:txBody>
      </p:sp>
      <p:sp>
        <p:nvSpPr>
          <p:cNvPr id="17" name="Textfeld 16"/>
          <p:cNvSpPr txBox="1"/>
          <p:nvPr/>
        </p:nvSpPr>
        <p:spPr>
          <a:xfrm>
            <a:off x="3563888" y="4126772"/>
            <a:ext cx="1908212" cy="58477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Comic Sans MS" pitchFamily="66" charset="0"/>
              </a:rPr>
              <a:t>Kompost</a:t>
            </a:r>
            <a:endParaRPr lang="de-DE" sz="32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latin typeface="Comic Sans MS" pitchFamily="66" charset="0"/>
            </a:endParaRPr>
          </a:p>
        </p:txBody>
      </p:sp>
      <p:sp>
        <p:nvSpPr>
          <p:cNvPr id="19" name="Textfeld 18"/>
          <p:cNvSpPr txBox="1"/>
          <p:nvPr/>
        </p:nvSpPr>
        <p:spPr>
          <a:xfrm>
            <a:off x="4418685" y="5724073"/>
            <a:ext cx="1944216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3200" b="1" dirty="0" smtClean="0">
                <a:latin typeface="Comic Sans MS" pitchFamily="66" charset="0"/>
              </a:rPr>
              <a:t>Flaschen</a:t>
            </a:r>
            <a:endParaRPr lang="de-DE" sz="3200" b="1" dirty="0">
              <a:latin typeface="Comic Sans MS" pitchFamily="66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761312" y="2100848"/>
            <a:ext cx="1728192" cy="70788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4000" b="1" dirty="0" smtClean="0">
                <a:solidFill>
                  <a:srgbClr val="00B050"/>
                </a:solidFill>
                <a:latin typeface="Comic Sans MS" pitchFamily="66" charset="0"/>
              </a:rPr>
              <a:t>Tiere</a:t>
            </a:r>
            <a:endParaRPr lang="de-DE" sz="4000" b="1" dirty="0">
              <a:solidFill>
                <a:srgbClr val="00B050"/>
              </a:solidFill>
              <a:latin typeface="Comic Sans MS" pitchFamily="66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995936" y="2996952"/>
            <a:ext cx="1008112" cy="523220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8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latin typeface="Comic Sans MS" pitchFamily="66" charset="0"/>
              </a:rPr>
              <a:t>Brot</a:t>
            </a:r>
            <a:endParaRPr lang="de-DE" sz="28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latin typeface="Comic Sans MS" pitchFamily="66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347864" y="2169448"/>
            <a:ext cx="1872208" cy="46166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24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Süßigkeiten</a:t>
            </a:r>
            <a:endParaRPr lang="de-DE" sz="24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95536" y="5106657"/>
            <a:ext cx="126014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de-DE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Ball</a:t>
            </a:r>
            <a:endParaRPr lang="de-DE" sz="32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214039" y="4040037"/>
            <a:ext cx="1755678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36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mic Sans MS" pitchFamily="66" charset="0"/>
              </a:rPr>
              <a:t>Schule</a:t>
            </a:r>
            <a:endParaRPr lang="de-DE" sz="3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1969717" y="4916462"/>
            <a:ext cx="1656184" cy="58477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de-DE" sz="32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  <a:latin typeface="Comic Sans MS" pitchFamily="66" charset="0"/>
              </a:rPr>
              <a:t>Schuhe</a:t>
            </a:r>
            <a:endParaRPr lang="de-DE" sz="32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  <a:latin typeface="Comic Sans MS" pitchFamily="66" charset="0"/>
            </a:endParaRPr>
          </a:p>
        </p:txBody>
      </p:sp>
      <p:pic>
        <p:nvPicPr>
          <p:cNvPr id="1027" name="Picture 3" descr="C:\Users\GLA-Praktikant2\AppData\Local\Microsoft\Windows\Temporary Internet Files\Content.IE5\HFCYJOAM\MC90038897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393" y="1622920"/>
            <a:ext cx="2781063" cy="3695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Grafik 25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2" y="5984813"/>
            <a:ext cx="144016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648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Comic Sans MS" pitchFamily="66" charset="0"/>
              </a:rPr>
              <a:t>Plastik</a:t>
            </a:r>
            <a:endParaRPr lang="de-DE" sz="5400" b="1" dirty="0">
              <a:solidFill>
                <a:schemeClr val="tx1">
                  <a:lumMod val="85000"/>
                  <a:lumOff val="1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271679" y="332656"/>
            <a:ext cx="22068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Comic Sans MS" pitchFamily="66" charset="0"/>
              </a:rPr>
              <a:t>Verpackungen</a:t>
            </a:r>
            <a:endParaRPr lang="de-DE" sz="2400" b="1" dirty="0">
              <a:latin typeface="Comic Sans MS" pitchFamily="66" charset="0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48660" y="1613741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Comic Sans MS" pitchFamily="66" charset="0"/>
              </a:rPr>
              <a:t>Tetra </a:t>
            </a:r>
            <a:r>
              <a:rPr lang="de-DE" sz="2400" b="1" dirty="0">
                <a:latin typeface="Comic Sans MS" pitchFamily="66" charset="0"/>
              </a:rPr>
              <a:t>P</a:t>
            </a:r>
            <a:r>
              <a:rPr lang="de-DE" sz="2400" b="1" dirty="0" smtClean="0">
                <a:latin typeface="Comic Sans MS" pitchFamily="66" charset="0"/>
              </a:rPr>
              <a:t>ak</a:t>
            </a:r>
            <a:endParaRPr lang="de-DE" sz="2400" b="1" dirty="0">
              <a:latin typeface="Comic Sans MS" pitchFamily="66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6372200" y="602180"/>
            <a:ext cx="24482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Comic Sans MS" pitchFamily="66" charset="0"/>
              </a:rPr>
              <a:t>Plastik- und Joghurtbecher</a:t>
            </a:r>
            <a:endParaRPr lang="de-DE" sz="2400" b="1" dirty="0">
              <a:latin typeface="Comic Sans MS" pitchFamily="66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266356"/>
            <a:ext cx="2088232" cy="3438287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745716" y="5489199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/>
              <a:t>By</a:t>
            </a:r>
            <a:r>
              <a:rPr lang="de-DE" sz="800" dirty="0"/>
              <a:t> Andreas Morlok / pixelio.de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5972" y="1844574"/>
            <a:ext cx="2088232" cy="2552283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52903"/>
            <a:ext cx="2555776" cy="1916832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5982868" y="6308849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>
                <a:solidFill>
                  <a:schemeClr val="bg1"/>
                </a:solidFill>
              </a:rPr>
              <a:t>By</a:t>
            </a:r>
            <a:r>
              <a:rPr lang="de-DE" sz="800" dirty="0">
                <a:solidFill>
                  <a:schemeClr val="bg1"/>
                </a:solidFill>
              </a:rPr>
              <a:t> </a:t>
            </a:r>
            <a:r>
              <a:rPr lang="de-DE" sz="800" dirty="0" err="1">
                <a:solidFill>
                  <a:schemeClr val="bg1"/>
                </a:solidFill>
              </a:rPr>
              <a:t>veit</a:t>
            </a:r>
            <a:r>
              <a:rPr lang="de-DE" sz="800" dirty="0">
                <a:solidFill>
                  <a:schemeClr val="bg1"/>
                </a:solidFill>
              </a:rPr>
              <a:t> kern / pixelio.de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7028160" y="4181413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/>
              <a:t>By</a:t>
            </a:r>
            <a:r>
              <a:rPr lang="de-DE" sz="800" dirty="0"/>
              <a:t> Klicker / pixelio.de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017678"/>
            <a:ext cx="2355719" cy="2626232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3893523" y="3428466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/>
              <a:t>By</a:t>
            </a:r>
            <a:r>
              <a:rPr lang="de-DE" sz="800" dirty="0"/>
              <a:t> MG / pixelio.de</a:t>
            </a:r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454" y="3917443"/>
            <a:ext cx="2138506" cy="2676258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3762046" y="6354291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/>
              <a:t>By</a:t>
            </a:r>
            <a:r>
              <a:rPr lang="de-DE" sz="800" dirty="0"/>
              <a:t> </a:t>
            </a:r>
            <a:r>
              <a:rPr lang="de-DE" sz="800" dirty="0" err="1"/>
              <a:t>bbroianigo</a:t>
            </a:r>
            <a:r>
              <a:rPr lang="de-DE" sz="800" dirty="0"/>
              <a:t> / pixelio.de</a:t>
            </a:r>
          </a:p>
        </p:txBody>
      </p:sp>
      <p:pic>
        <p:nvPicPr>
          <p:cNvPr id="17" name="Grafik 16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2" y="5984813"/>
            <a:ext cx="144016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000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b="1" dirty="0" smtClean="0">
                <a:solidFill>
                  <a:schemeClr val="tx1"/>
                </a:solidFill>
                <a:latin typeface="Comic Sans MS" pitchFamily="66" charset="0"/>
              </a:rPr>
              <a:t>Papier</a:t>
            </a:r>
            <a:endParaRPr lang="de-DE" sz="5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5940152" y="879103"/>
            <a:ext cx="23762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Comic Sans MS" pitchFamily="66" charset="0"/>
              </a:rPr>
              <a:t>Eierkarton</a:t>
            </a:r>
            <a:endParaRPr lang="de-DE" sz="2400" b="1" dirty="0">
              <a:latin typeface="Comic Sans MS" pitchFamily="66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3189824" y="879103"/>
            <a:ext cx="2286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Comic Sans MS" pitchFamily="66" charset="0"/>
              </a:rPr>
              <a:t>Kartons</a:t>
            </a:r>
            <a:endParaRPr lang="de-DE" sz="2400" b="1" dirty="0">
              <a:latin typeface="Comic Sans MS" pitchFamily="66" charset="0"/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539552" y="1520086"/>
            <a:ext cx="1800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Comic Sans MS" pitchFamily="66" charset="0"/>
              </a:rPr>
              <a:t>Zeitungen</a:t>
            </a:r>
            <a:endParaRPr lang="de-DE" sz="2400" b="1" dirty="0">
              <a:latin typeface="Comic Sans MS" pitchFamily="66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707904" y="3615407"/>
            <a:ext cx="35901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>
                <a:latin typeface="Comic Sans MS" pitchFamily="66" charset="0"/>
              </a:rPr>
              <a:t>P</a:t>
            </a:r>
            <a:r>
              <a:rPr lang="de-DE" sz="2400" b="1" dirty="0" smtClean="0">
                <a:latin typeface="Comic Sans MS" pitchFamily="66" charset="0"/>
              </a:rPr>
              <a:t>appverpackungen</a:t>
            </a:r>
            <a:endParaRPr lang="de-DE" sz="2400" b="1" dirty="0">
              <a:latin typeface="Comic Sans MS" pitchFamily="66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075144"/>
            <a:ext cx="2630816" cy="1741774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1233032" y="3601474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>
                <a:solidFill>
                  <a:schemeClr val="bg1"/>
                </a:solidFill>
              </a:rPr>
              <a:t>By</a:t>
            </a:r>
            <a:r>
              <a:rPr lang="de-DE" sz="800" dirty="0">
                <a:solidFill>
                  <a:schemeClr val="bg1"/>
                </a:solidFill>
              </a:rPr>
              <a:t> </a:t>
            </a:r>
            <a:r>
              <a:rPr lang="de-DE" sz="800" dirty="0" err="1">
                <a:solidFill>
                  <a:schemeClr val="bg1"/>
                </a:solidFill>
              </a:rPr>
              <a:t>iwona</a:t>
            </a:r>
            <a:r>
              <a:rPr lang="de-DE" sz="800" dirty="0">
                <a:solidFill>
                  <a:schemeClr val="bg1"/>
                </a:solidFill>
              </a:rPr>
              <a:t> </a:t>
            </a:r>
            <a:r>
              <a:rPr lang="de-DE" sz="800" dirty="0" err="1">
                <a:solidFill>
                  <a:schemeClr val="bg1"/>
                </a:solidFill>
              </a:rPr>
              <a:t>golczyk</a:t>
            </a:r>
            <a:r>
              <a:rPr lang="de-DE" sz="800" dirty="0">
                <a:solidFill>
                  <a:schemeClr val="bg1"/>
                </a:solidFill>
              </a:rPr>
              <a:t> / pixelio.de</a:t>
            </a:r>
          </a:p>
        </p:txBody>
      </p:sp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5940" y="4221088"/>
            <a:ext cx="2876499" cy="2157374"/>
          </a:xfrm>
          <a:prstGeom prst="rect">
            <a:avLst/>
          </a:prstGeom>
        </p:spPr>
      </p:pic>
      <p:sp>
        <p:nvSpPr>
          <p:cNvPr id="18" name="Textfeld 17"/>
          <p:cNvSpPr txBox="1"/>
          <p:nvPr/>
        </p:nvSpPr>
        <p:spPr>
          <a:xfrm>
            <a:off x="6866395" y="6171973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>
                <a:solidFill>
                  <a:schemeClr val="bg1"/>
                </a:solidFill>
              </a:rPr>
              <a:t>By</a:t>
            </a:r>
            <a:r>
              <a:rPr lang="de-DE" sz="800" dirty="0">
                <a:solidFill>
                  <a:schemeClr val="bg1"/>
                </a:solidFill>
              </a:rPr>
              <a:t> </a:t>
            </a:r>
            <a:r>
              <a:rPr lang="de-DE" sz="800" dirty="0" err="1">
                <a:solidFill>
                  <a:schemeClr val="bg1"/>
                </a:solidFill>
              </a:rPr>
              <a:t>siepmannH</a:t>
            </a:r>
            <a:r>
              <a:rPr lang="de-DE" sz="800" dirty="0">
                <a:solidFill>
                  <a:schemeClr val="bg1"/>
                </a:solidFill>
              </a:rPr>
              <a:t> / pixelio.de</a:t>
            </a:r>
          </a:p>
        </p:txBody>
      </p:sp>
      <p:pic>
        <p:nvPicPr>
          <p:cNvPr id="19" name="Grafik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724" y="4221088"/>
            <a:ext cx="3365312" cy="2147069"/>
          </a:xfrm>
          <a:prstGeom prst="rect">
            <a:avLst/>
          </a:prstGeom>
        </p:spPr>
      </p:pic>
      <p:sp>
        <p:nvSpPr>
          <p:cNvPr id="20" name="Textfeld 19"/>
          <p:cNvSpPr txBox="1"/>
          <p:nvPr/>
        </p:nvSpPr>
        <p:spPr>
          <a:xfrm>
            <a:off x="3631706" y="6152713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>
                <a:solidFill>
                  <a:schemeClr val="bg1"/>
                </a:solidFill>
              </a:rPr>
              <a:t>By</a:t>
            </a:r>
            <a:r>
              <a:rPr lang="de-DE" sz="800" dirty="0">
                <a:solidFill>
                  <a:schemeClr val="bg1"/>
                </a:solidFill>
              </a:rPr>
              <a:t> Klaus Steves / pixelio.de</a:t>
            </a:r>
          </a:p>
        </p:txBody>
      </p:sp>
      <p:pic>
        <p:nvPicPr>
          <p:cNvPr id="24" name="Grafik 2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3844" y="1520086"/>
            <a:ext cx="2728595" cy="1811958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6866395" y="3116600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>
                <a:solidFill>
                  <a:schemeClr val="bg1"/>
                </a:solidFill>
              </a:rPr>
              <a:t>By</a:t>
            </a:r>
            <a:r>
              <a:rPr lang="de-DE" sz="800" dirty="0">
                <a:solidFill>
                  <a:schemeClr val="bg1"/>
                </a:solidFill>
              </a:rPr>
              <a:t> </a:t>
            </a:r>
            <a:r>
              <a:rPr lang="de-DE" sz="800" dirty="0" err="1">
                <a:solidFill>
                  <a:schemeClr val="bg1"/>
                </a:solidFill>
              </a:rPr>
              <a:t>TaschaKlick</a:t>
            </a:r>
            <a:r>
              <a:rPr lang="de-DE" sz="800" dirty="0">
                <a:solidFill>
                  <a:schemeClr val="bg1"/>
                </a:solidFill>
              </a:rPr>
              <a:t> / pixelio.de</a:t>
            </a:r>
          </a:p>
        </p:txBody>
      </p:sp>
      <p:pic>
        <p:nvPicPr>
          <p:cNvPr id="26" name="Grafik 2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520086"/>
            <a:ext cx="2576862" cy="1807959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>
            <a:off x="3970650" y="3104247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/>
              <a:t>By</a:t>
            </a:r>
            <a:r>
              <a:rPr lang="de-DE" sz="800" dirty="0"/>
              <a:t> Rainer Sturm / pixelio.de</a:t>
            </a:r>
          </a:p>
        </p:txBody>
      </p:sp>
      <p:pic>
        <p:nvPicPr>
          <p:cNvPr id="21" name="Grafik 2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2" y="5984813"/>
            <a:ext cx="144016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1204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5400" b="1" dirty="0" smtClean="0">
                <a:solidFill>
                  <a:schemeClr val="tx1"/>
                </a:solidFill>
                <a:latin typeface="Comic Sans MS" pitchFamily="66" charset="0"/>
              </a:rPr>
              <a:t>Flaschen</a:t>
            </a:r>
            <a:endParaRPr lang="de-DE" sz="5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sz="quarter" idx="13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377" y="2420888"/>
            <a:ext cx="5544616" cy="3714893"/>
          </a:xfrm>
        </p:spPr>
      </p:pic>
      <p:sp>
        <p:nvSpPr>
          <p:cNvPr id="9" name="Textfeld 8"/>
          <p:cNvSpPr txBox="1"/>
          <p:nvPr/>
        </p:nvSpPr>
        <p:spPr>
          <a:xfrm>
            <a:off x="-180528" y="1475119"/>
            <a:ext cx="94685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000" b="1" dirty="0" smtClean="0">
                <a:latin typeface="Comic Sans MS" pitchFamily="66" charset="0"/>
              </a:rPr>
              <a:t>Welche Farben haben die Flaschen?</a:t>
            </a:r>
            <a:endParaRPr lang="de-DE" sz="4000" b="1" dirty="0">
              <a:latin typeface="Comic Sans MS" pitchFamily="66" charset="0"/>
            </a:endParaRPr>
          </a:p>
        </p:txBody>
      </p:sp>
      <p:cxnSp>
        <p:nvCxnSpPr>
          <p:cNvPr id="14" name="Gerade Verbindung 13"/>
          <p:cNvCxnSpPr/>
          <p:nvPr/>
        </p:nvCxnSpPr>
        <p:spPr>
          <a:xfrm>
            <a:off x="323528" y="2924944"/>
            <a:ext cx="20162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Gerade Verbindung 14"/>
          <p:cNvCxnSpPr/>
          <p:nvPr/>
        </p:nvCxnSpPr>
        <p:spPr>
          <a:xfrm>
            <a:off x="323528" y="3429000"/>
            <a:ext cx="20162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/>
        </p:nvCxnSpPr>
        <p:spPr>
          <a:xfrm>
            <a:off x="323528" y="3981336"/>
            <a:ext cx="20162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Gerade Verbindung 16"/>
          <p:cNvCxnSpPr/>
          <p:nvPr/>
        </p:nvCxnSpPr>
        <p:spPr>
          <a:xfrm>
            <a:off x="323528" y="4527721"/>
            <a:ext cx="20162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Gerade Verbindung 17"/>
          <p:cNvCxnSpPr/>
          <p:nvPr/>
        </p:nvCxnSpPr>
        <p:spPr>
          <a:xfrm>
            <a:off x="323528" y="5085184"/>
            <a:ext cx="20162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Gerade Verbindung 18"/>
          <p:cNvCxnSpPr/>
          <p:nvPr/>
        </p:nvCxnSpPr>
        <p:spPr>
          <a:xfrm>
            <a:off x="323528" y="5661248"/>
            <a:ext cx="2016224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feld 2"/>
          <p:cNvSpPr txBox="1"/>
          <p:nvPr/>
        </p:nvSpPr>
        <p:spPr>
          <a:xfrm>
            <a:off x="323528" y="249289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Comic Sans MS" pitchFamily="66" charset="0"/>
              </a:rPr>
              <a:t>1.</a:t>
            </a:r>
            <a:endParaRPr lang="de-DE" b="1" dirty="0">
              <a:latin typeface="Comic Sans MS" pitchFamily="66" charset="0"/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333056" y="297807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Comic Sans MS" pitchFamily="66" charset="0"/>
              </a:rPr>
              <a:t>2.</a:t>
            </a:r>
            <a:endParaRPr lang="de-DE" b="1" dirty="0">
              <a:latin typeface="Comic Sans MS" pitchFamily="66" charset="0"/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323528" y="3519671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Comic Sans MS" pitchFamily="66" charset="0"/>
              </a:rPr>
              <a:t>3.</a:t>
            </a:r>
            <a:endParaRPr lang="de-DE" b="1" dirty="0">
              <a:latin typeface="Comic Sans MS" pitchFamily="66" charset="0"/>
            </a:endParaRPr>
          </a:p>
        </p:txBody>
      </p:sp>
      <p:sp>
        <p:nvSpPr>
          <p:cNvPr id="21" name="Textfeld 20"/>
          <p:cNvSpPr txBox="1"/>
          <p:nvPr/>
        </p:nvSpPr>
        <p:spPr>
          <a:xfrm>
            <a:off x="331734" y="4066056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Comic Sans MS" pitchFamily="66" charset="0"/>
              </a:rPr>
              <a:t>4.</a:t>
            </a:r>
            <a:endParaRPr lang="de-DE" b="1" dirty="0">
              <a:latin typeface="Comic Sans MS" pitchFamily="66" charset="0"/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323528" y="4629730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Comic Sans MS" pitchFamily="66" charset="0"/>
              </a:rPr>
              <a:t>5.</a:t>
            </a:r>
            <a:endParaRPr lang="de-DE" b="1" dirty="0">
              <a:latin typeface="Comic Sans MS" pitchFamily="66" charset="0"/>
            </a:endParaRPr>
          </a:p>
        </p:txBody>
      </p:sp>
      <p:sp>
        <p:nvSpPr>
          <p:cNvPr id="23" name="Textfeld 22"/>
          <p:cNvSpPr txBox="1"/>
          <p:nvPr/>
        </p:nvSpPr>
        <p:spPr>
          <a:xfrm>
            <a:off x="330185" y="5190643"/>
            <a:ext cx="5040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>
                <a:latin typeface="Comic Sans MS" pitchFamily="66" charset="0"/>
              </a:rPr>
              <a:t>6.</a:t>
            </a:r>
            <a:endParaRPr lang="de-DE" b="1" dirty="0">
              <a:latin typeface="Comic Sans MS" pitchFamily="66" charset="0"/>
            </a:endParaRPr>
          </a:p>
        </p:txBody>
      </p:sp>
      <p:sp>
        <p:nvSpPr>
          <p:cNvPr id="24" name="Textfeld 23"/>
          <p:cNvSpPr txBox="1"/>
          <p:nvPr/>
        </p:nvSpPr>
        <p:spPr>
          <a:xfrm>
            <a:off x="3203848" y="4642193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latin typeface="Comic Sans MS" pitchFamily="66" charset="0"/>
              </a:rPr>
              <a:t>1.</a:t>
            </a:r>
            <a:endParaRPr lang="de-DE" sz="1400" b="1" dirty="0">
              <a:latin typeface="Comic Sans MS" pitchFamily="66" charset="0"/>
            </a:endParaRPr>
          </a:p>
        </p:txBody>
      </p:sp>
      <p:sp>
        <p:nvSpPr>
          <p:cNvPr id="25" name="Textfeld 24"/>
          <p:cNvSpPr txBox="1"/>
          <p:nvPr/>
        </p:nvSpPr>
        <p:spPr>
          <a:xfrm>
            <a:off x="3995936" y="486056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mic Sans MS" pitchFamily="66" charset="0"/>
              </a:rPr>
              <a:t>2</a:t>
            </a:r>
            <a:r>
              <a:rPr lang="de-DE" b="1" dirty="0" smtClean="0">
                <a:latin typeface="Comic Sans MS" pitchFamily="66" charset="0"/>
              </a:rPr>
              <a:t>.</a:t>
            </a:r>
            <a:endParaRPr lang="de-DE" sz="1400" b="1" dirty="0">
              <a:latin typeface="Comic Sans MS" pitchFamily="66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>
            <a:off x="4932040" y="486056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mic Sans MS" pitchFamily="66" charset="0"/>
              </a:rPr>
              <a:t>3</a:t>
            </a:r>
            <a:r>
              <a:rPr lang="de-DE" b="1" dirty="0" smtClean="0">
                <a:latin typeface="Comic Sans MS" pitchFamily="66" charset="0"/>
              </a:rPr>
              <a:t>.</a:t>
            </a:r>
            <a:endParaRPr lang="de-DE" sz="1400" b="1" dirty="0">
              <a:latin typeface="Comic Sans MS" pitchFamily="66" charset="0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5940152" y="497925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mic Sans MS" pitchFamily="66" charset="0"/>
              </a:rPr>
              <a:t>4</a:t>
            </a:r>
            <a:r>
              <a:rPr lang="de-DE" b="1" dirty="0" smtClean="0">
                <a:latin typeface="Comic Sans MS" pitchFamily="66" charset="0"/>
              </a:rPr>
              <a:t>.</a:t>
            </a:r>
            <a:endParaRPr lang="de-DE" sz="1400" b="1" dirty="0">
              <a:latin typeface="Comic Sans MS" pitchFamily="66" charset="0"/>
            </a:endParaRPr>
          </a:p>
        </p:txBody>
      </p:sp>
      <p:sp>
        <p:nvSpPr>
          <p:cNvPr id="28" name="Textfeld 27"/>
          <p:cNvSpPr txBox="1"/>
          <p:nvPr/>
        </p:nvSpPr>
        <p:spPr>
          <a:xfrm>
            <a:off x="6732240" y="4826859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mic Sans MS" pitchFamily="66" charset="0"/>
              </a:rPr>
              <a:t>5</a:t>
            </a:r>
            <a:r>
              <a:rPr lang="de-DE" b="1" dirty="0" smtClean="0">
                <a:latin typeface="Comic Sans MS" pitchFamily="66" charset="0"/>
              </a:rPr>
              <a:t>.</a:t>
            </a:r>
            <a:endParaRPr lang="de-DE" sz="1400" b="1" dirty="0">
              <a:latin typeface="Comic Sans MS" pitchFamily="66" charset="0"/>
            </a:endParaRPr>
          </a:p>
        </p:txBody>
      </p:sp>
      <p:sp>
        <p:nvSpPr>
          <p:cNvPr id="29" name="Textfeld 28"/>
          <p:cNvSpPr txBox="1"/>
          <p:nvPr/>
        </p:nvSpPr>
        <p:spPr>
          <a:xfrm>
            <a:off x="7812360" y="486056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>
                <a:latin typeface="Comic Sans MS" pitchFamily="66" charset="0"/>
              </a:rPr>
              <a:t>6</a:t>
            </a:r>
            <a:r>
              <a:rPr lang="de-DE" b="1" dirty="0" smtClean="0">
                <a:latin typeface="Comic Sans MS" pitchFamily="66" charset="0"/>
              </a:rPr>
              <a:t>.</a:t>
            </a:r>
            <a:endParaRPr lang="de-DE" sz="1400" b="1" dirty="0">
              <a:latin typeface="Comic Sans MS" pitchFamily="66" charset="0"/>
            </a:endParaRPr>
          </a:p>
        </p:txBody>
      </p:sp>
      <p:pic>
        <p:nvPicPr>
          <p:cNvPr id="30" name="Grafik 2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2" y="5984813"/>
            <a:ext cx="144016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51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sz="5400" b="1" dirty="0" smtClean="0">
                <a:solidFill>
                  <a:schemeClr val="tx1"/>
                </a:solidFill>
                <a:latin typeface="Comic Sans MS" pitchFamily="66" charset="0"/>
              </a:rPr>
              <a:t>Flaschen (Einweg/Altglas)</a:t>
            </a:r>
            <a:endParaRPr lang="de-DE" sz="48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742971" y="1311150"/>
            <a:ext cx="2088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latin typeface="Comic Sans MS" pitchFamily="66" charset="0"/>
              </a:rPr>
              <a:t>Grünglas</a:t>
            </a:r>
            <a:endParaRPr lang="de-DE" sz="2400" b="1" dirty="0">
              <a:latin typeface="Comic Sans MS" pitchFamily="66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20588" y="1541983"/>
            <a:ext cx="18980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err="1" smtClean="0">
                <a:latin typeface="Comic Sans MS" pitchFamily="66" charset="0"/>
              </a:rPr>
              <a:t>Weißglas</a:t>
            </a:r>
            <a:endParaRPr lang="de-DE" sz="2400" b="1" dirty="0">
              <a:latin typeface="Comic Sans MS" pitchFamily="66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6131805" y="3933056"/>
            <a:ext cx="2311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>
                <a:latin typeface="Comic Sans MS" pitchFamily="66" charset="0"/>
              </a:rPr>
              <a:t>Braunglas</a:t>
            </a:r>
            <a:endParaRPr lang="de-DE" sz="2800" b="1" dirty="0">
              <a:latin typeface="Comic Sans MS" pitchFamily="66" charset="0"/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495" y="4489171"/>
            <a:ext cx="3275617" cy="2186847"/>
          </a:xfrm>
          <a:prstGeom prst="rect">
            <a:avLst/>
          </a:prstGeom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082" y="4489171"/>
            <a:ext cx="2906327" cy="2179247"/>
          </a:xfrm>
          <a:prstGeom prst="rect">
            <a:avLst/>
          </a:prstGeom>
        </p:spPr>
      </p:pic>
      <p:sp>
        <p:nvSpPr>
          <p:cNvPr id="16" name="Textfeld 15"/>
          <p:cNvSpPr txBox="1"/>
          <p:nvPr/>
        </p:nvSpPr>
        <p:spPr>
          <a:xfrm>
            <a:off x="7154428" y="6429668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>
                <a:solidFill>
                  <a:schemeClr val="bg1"/>
                </a:solidFill>
              </a:rPr>
              <a:t>By</a:t>
            </a:r>
            <a:r>
              <a:rPr lang="de-DE" sz="800" dirty="0">
                <a:solidFill>
                  <a:schemeClr val="bg1"/>
                </a:solidFill>
              </a:rPr>
              <a:t> Lupo / pixelio.de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3914068" y="6460574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 smtClean="0">
                <a:solidFill>
                  <a:schemeClr val="bg1"/>
                </a:solidFill>
              </a:rPr>
              <a:t>By</a:t>
            </a:r>
            <a:r>
              <a:rPr lang="de-DE" sz="800" dirty="0" smtClean="0">
                <a:solidFill>
                  <a:schemeClr val="bg1"/>
                </a:solidFill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</a:rPr>
              <a:t>angieconscious</a:t>
            </a:r>
            <a:r>
              <a:rPr lang="de-DE" sz="800" dirty="0" smtClean="0">
                <a:solidFill>
                  <a:schemeClr val="bg1"/>
                </a:solidFill>
              </a:rPr>
              <a:t> </a:t>
            </a:r>
            <a:r>
              <a:rPr lang="de-DE" sz="800" dirty="0">
                <a:solidFill>
                  <a:schemeClr val="bg1"/>
                </a:solidFill>
              </a:rPr>
              <a:t>/ pixelio.de</a:t>
            </a:r>
          </a:p>
        </p:txBody>
      </p:sp>
      <p:pic>
        <p:nvPicPr>
          <p:cNvPr id="18" name="Grafik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522977"/>
            <a:ext cx="1875104" cy="2820157"/>
          </a:xfrm>
          <a:prstGeom prst="rect">
            <a:avLst/>
          </a:prstGeom>
        </p:spPr>
      </p:pic>
      <p:sp>
        <p:nvSpPr>
          <p:cNvPr id="19" name="Textfeld 18"/>
          <p:cNvSpPr txBox="1"/>
          <p:nvPr/>
        </p:nvSpPr>
        <p:spPr>
          <a:xfrm>
            <a:off x="460580" y="5127690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 smtClean="0">
                <a:solidFill>
                  <a:schemeClr val="bg1"/>
                </a:solidFill>
              </a:rPr>
              <a:t>By</a:t>
            </a:r>
            <a:r>
              <a:rPr lang="de-DE" sz="800" dirty="0" smtClean="0">
                <a:solidFill>
                  <a:schemeClr val="bg1"/>
                </a:solidFill>
              </a:rPr>
              <a:t> </a:t>
            </a:r>
            <a:r>
              <a:rPr lang="de-DE" sz="800" dirty="0" err="1" smtClean="0">
                <a:solidFill>
                  <a:schemeClr val="bg1"/>
                </a:solidFill>
              </a:rPr>
              <a:t>A.Dreher</a:t>
            </a:r>
            <a:r>
              <a:rPr lang="de-DE" sz="800" dirty="0" smtClean="0">
                <a:solidFill>
                  <a:schemeClr val="bg1"/>
                </a:solidFill>
              </a:rPr>
              <a:t> </a:t>
            </a:r>
            <a:r>
              <a:rPr lang="de-DE" sz="800" dirty="0">
                <a:solidFill>
                  <a:schemeClr val="bg1"/>
                </a:solidFill>
              </a:rPr>
              <a:t>/ pixelio.de</a:t>
            </a:r>
          </a:p>
        </p:txBody>
      </p:sp>
      <p:pic>
        <p:nvPicPr>
          <p:cNvPr id="20" name="Grafik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4137" y="1948448"/>
            <a:ext cx="2865900" cy="1910600"/>
          </a:xfrm>
          <a:prstGeom prst="rect">
            <a:avLst/>
          </a:prstGeom>
        </p:spPr>
      </p:pic>
      <p:sp>
        <p:nvSpPr>
          <p:cNvPr id="21" name="Textfeld 20"/>
          <p:cNvSpPr txBox="1"/>
          <p:nvPr/>
        </p:nvSpPr>
        <p:spPr>
          <a:xfrm>
            <a:off x="5354137" y="3643604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>
                <a:solidFill>
                  <a:schemeClr val="bg1"/>
                </a:solidFill>
              </a:rPr>
              <a:t>By</a:t>
            </a:r>
            <a:r>
              <a:rPr lang="de-DE" sz="800" dirty="0">
                <a:solidFill>
                  <a:schemeClr val="bg1"/>
                </a:solidFill>
              </a:rPr>
              <a:t> Marcel Wolf / pixelio.de</a:t>
            </a:r>
          </a:p>
        </p:txBody>
      </p:sp>
      <p:pic>
        <p:nvPicPr>
          <p:cNvPr id="22" name="Grafik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928312"/>
            <a:ext cx="1696398" cy="2261864"/>
          </a:xfrm>
          <a:prstGeom prst="rect">
            <a:avLst/>
          </a:prstGeom>
        </p:spPr>
      </p:pic>
      <p:sp>
        <p:nvSpPr>
          <p:cNvPr id="23" name="Textfeld 22"/>
          <p:cNvSpPr txBox="1"/>
          <p:nvPr/>
        </p:nvSpPr>
        <p:spPr>
          <a:xfrm>
            <a:off x="2955288" y="4001262"/>
            <a:ext cx="1666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de-DE" sz="800" dirty="0" err="1">
                <a:solidFill>
                  <a:schemeClr val="bg1"/>
                </a:solidFill>
              </a:rPr>
              <a:t>By</a:t>
            </a:r>
            <a:r>
              <a:rPr lang="de-DE" sz="800" dirty="0">
                <a:solidFill>
                  <a:schemeClr val="bg1"/>
                </a:solidFill>
              </a:rPr>
              <a:t> Harry </a:t>
            </a:r>
            <a:r>
              <a:rPr lang="de-DE" sz="800" dirty="0" err="1">
                <a:solidFill>
                  <a:schemeClr val="bg1"/>
                </a:solidFill>
              </a:rPr>
              <a:t>Hautumm</a:t>
            </a:r>
            <a:r>
              <a:rPr lang="de-DE" sz="800" dirty="0">
                <a:solidFill>
                  <a:schemeClr val="bg1"/>
                </a:solidFill>
              </a:rPr>
              <a:t> / pixelio.de</a:t>
            </a:r>
          </a:p>
        </p:txBody>
      </p:sp>
      <p:pic>
        <p:nvPicPr>
          <p:cNvPr id="24" name="Grafik 2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2" y="5984813"/>
            <a:ext cx="144016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710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nhaltsplatzhalter 3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304919"/>
            <a:ext cx="4104456" cy="6363499"/>
          </a:xfrm>
        </p:spPr>
      </p:pic>
      <p:sp>
        <p:nvSpPr>
          <p:cNvPr id="3" name="Rechteck 2"/>
          <p:cNvSpPr/>
          <p:nvPr/>
        </p:nvSpPr>
        <p:spPr>
          <a:xfrm>
            <a:off x="813334" y="480779"/>
            <a:ext cx="1087017" cy="264687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de-DE" sz="166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?</a:t>
            </a:r>
            <a:endParaRPr lang="de-DE" sz="166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pic>
        <p:nvPicPr>
          <p:cNvPr id="4098" name="Picture 2" descr="C:\Users\GLA-Praktikant2\AppData\Local\Microsoft\Windows\Temporary Internet Files\Content.IE5\1R4X4W7C\MC900215202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135659"/>
            <a:ext cx="1626606" cy="1705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Grafik 6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42" y="5984813"/>
            <a:ext cx="144016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1230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Nereus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华文新魏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457</Words>
  <Application>Microsoft Office PowerPoint</Application>
  <PresentationFormat>Bildschirmpräsentation (4:3)</PresentationFormat>
  <Paragraphs>168</Paragraphs>
  <Slides>18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18</vt:i4>
      </vt:variant>
    </vt:vector>
  </HeadingPairs>
  <TitlesOfParts>
    <vt:vector size="19" baseType="lpstr">
      <vt:lpstr>Soho</vt:lpstr>
      <vt:lpstr>Unsere Umwelt</vt:lpstr>
      <vt:lpstr>Wir produzieren Müll!</vt:lpstr>
      <vt:lpstr>Wohin mit dem Müll?</vt:lpstr>
      <vt:lpstr>Wie trennen wir Müll?</vt:lpstr>
      <vt:lpstr>Plastik</vt:lpstr>
      <vt:lpstr>Papier</vt:lpstr>
      <vt:lpstr>Flaschen</vt:lpstr>
      <vt:lpstr>Flaschen (Einweg/Altglas)</vt:lpstr>
      <vt:lpstr>PowerPoint-Präsentation</vt:lpstr>
      <vt:lpstr>Kompost</vt:lpstr>
      <vt:lpstr>Restmüll</vt:lpstr>
      <vt:lpstr>Wie wird in Deutschland Müll getrennt?</vt:lpstr>
      <vt:lpstr>Wer leert die Mülltonnen?</vt:lpstr>
      <vt:lpstr>Wohin kommt der Müll?</vt:lpstr>
      <vt:lpstr>Was wird in Deutschland recycelt?</vt:lpstr>
      <vt:lpstr>  Pfandflaschen und Flaschen-pfand (Mehrwegflaschen)</vt:lpstr>
      <vt:lpstr>PowerPoint-Präsentation</vt:lpstr>
      <vt:lpstr>Wichtige Vokabeln zum Thema Müll</vt:lpstr>
    </vt:vector>
  </TitlesOfParts>
  <Company>Goethe-Institut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Unsere Umwelt</dc:title>
  <dc:creator>Administrator</dc:creator>
  <cp:lastModifiedBy>Administrator</cp:lastModifiedBy>
  <cp:revision>154</cp:revision>
  <dcterms:created xsi:type="dcterms:W3CDTF">2013-03-15T09:46:06Z</dcterms:created>
  <dcterms:modified xsi:type="dcterms:W3CDTF">2013-04-23T14:18:07Z</dcterms:modified>
</cp:coreProperties>
</file>