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9" r:id="rId5"/>
    <p:sldId id="260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287"/>
    <a:srgbClr val="5AC8F5"/>
    <a:srgbClr val="502300"/>
    <a:srgbClr val="C8B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9"/>
    <p:restoredTop sz="96327"/>
  </p:normalViewPr>
  <p:slideViewPr>
    <p:cSldViewPr snapToGrid="0">
      <p:cViewPr varScale="1">
        <p:scale>
          <a:sx n="93" d="100"/>
          <a:sy n="93" d="100"/>
        </p:scale>
        <p:origin x="6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AD9CA-9FC3-413B-8213-7E99FDFB7449}" type="datetimeFigureOut">
              <a:rPr lang="de-DE" smtClean="0"/>
              <a:t>22.02.2023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14AF2-18F0-4071-995A-A656CE5F54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85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B2478-074B-FB40-9F34-944118D44CCD}" type="datetimeFigureOut">
              <a:rPr lang="de-DE" smtClean="0"/>
              <a:t>22.02.2023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16FC-D376-0F4D-8934-CD01024E21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69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99" y="357056"/>
            <a:ext cx="7886700" cy="323165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rgbClr val="C8B9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D758A3-C27D-CFA8-D8F8-B310BAA02B3F}"/>
              </a:ext>
            </a:extLst>
          </p:cNvPr>
          <p:cNvSpPr txBox="1"/>
          <p:nvPr userDrawn="1"/>
        </p:nvSpPr>
        <p:spPr>
          <a:xfrm>
            <a:off x="566499" y="90535"/>
            <a:ext cx="9879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0" i="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C53F7F-93F4-56AD-0358-899DF6FAE8D4}"/>
              </a:ext>
            </a:extLst>
          </p:cNvPr>
          <p:cNvSpPr txBox="1"/>
          <p:nvPr userDrawn="1"/>
        </p:nvSpPr>
        <p:spPr>
          <a:xfrm>
            <a:off x="6814" y="4665306"/>
            <a:ext cx="52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A29DDB-3F1A-AE41-85E5-E537AB8679F7}" type="slidenum">
              <a:rPr lang="de-DE" sz="800" b="1" i="0" smtClean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de-DE" sz="800" b="1" i="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 marL="0">
              <a:lnSpc>
                <a:spcPct val="100000"/>
              </a:lnSpc>
              <a:spcAft>
                <a:spcPts val="600"/>
              </a:spcAft>
              <a:defRPr sz="1200"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>
              <a:lnSpc>
                <a:spcPct val="100000"/>
              </a:lnSpc>
              <a:spcAft>
                <a:spcPts val="600"/>
              </a:spcAft>
              <a:defRPr sz="1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3C8D1160-EB04-371A-69E0-36783404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50426"/>
            <a:ext cx="736092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9F092A-66C0-7EAC-906C-19E3F8A78430}"/>
              </a:ext>
            </a:extLst>
          </p:cNvPr>
          <p:cNvSpPr txBox="1"/>
          <p:nvPr userDrawn="1"/>
        </p:nvSpPr>
        <p:spPr>
          <a:xfrm>
            <a:off x="566499" y="138196"/>
            <a:ext cx="86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F514A07-62A2-69FA-667B-9EBAF1DC3EF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6498" y="613929"/>
            <a:ext cx="4361551" cy="272415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rgbClr val="5023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0406234-D9A0-2438-278C-D870F5D78B82}"/>
              </a:ext>
            </a:extLst>
          </p:cNvPr>
          <p:cNvSpPr txBox="1"/>
          <p:nvPr userDrawn="1"/>
        </p:nvSpPr>
        <p:spPr>
          <a:xfrm>
            <a:off x="6814" y="4665306"/>
            <a:ext cx="52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A29DDB-3F1A-AE41-85E5-E537AB8679F7}" type="slidenum">
              <a:rPr lang="de-DE" sz="800" b="1" i="0" smtClean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de-DE" sz="800" b="1" i="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7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99" y="1137106"/>
            <a:ext cx="4005501" cy="326350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 marL="0">
              <a:lnSpc>
                <a:spcPct val="100000"/>
              </a:lnSpc>
              <a:spcAft>
                <a:spcPts val="600"/>
              </a:spcAft>
              <a:defRPr sz="1200"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>
              <a:lnSpc>
                <a:spcPct val="100000"/>
              </a:lnSpc>
              <a:spcAft>
                <a:spcPts val="600"/>
              </a:spcAft>
              <a:defRPr sz="1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3C8D1160-EB04-371A-69E0-36783404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50426"/>
            <a:ext cx="736092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9F092A-66C0-7EAC-906C-19E3F8A78430}"/>
              </a:ext>
            </a:extLst>
          </p:cNvPr>
          <p:cNvSpPr txBox="1"/>
          <p:nvPr userDrawn="1"/>
        </p:nvSpPr>
        <p:spPr>
          <a:xfrm>
            <a:off x="566499" y="138196"/>
            <a:ext cx="86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84395CB9-7668-E26A-571D-C076A86121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36793" y="1129014"/>
            <a:ext cx="4005501" cy="326350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 marL="0">
              <a:lnSpc>
                <a:spcPct val="100000"/>
              </a:lnSpc>
              <a:spcAft>
                <a:spcPts val="600"/>
              </a:spcAft>
              <a:defRPr sz="1200"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>
              <a:lnSpc>
                <a:spcPct val="100000"/>
              </a:lnSpc>
              <a:spcAft>
                <a:spcPts val="600"/>
              </a:spcAft>
              <a:defRPr sz="1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205DFDFE-3641-BE55-A40A-54463704EC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4361551" cy="272415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rgbClr val="5023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405567-11B4-8CA1-C8BE-B4F8DA7EA641}"/>
              </a:ext>
            </a:extLst>
          </p:cNvPr>
          <p:cNvSpPr txBox="1"/>
          <p:nvPr userDrawn="1"/>
        </p:nvSpPr>
        <p:spPr>
          <a:xfrm>
            <a:off x="6814" y="4665306"/>
            <a:ext cx="52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A29DDB-3F1A-AE41-85E5-E537AB8679F7}" type="slidenum">
              <a:rPr lang="de-DE" sz="800" b="1" i="0" smtClean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de-DE" sz="800" b="1" i="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1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99" y="1137106"/>
            <a:ext cx="4005501" cy="326350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0">
              <a:lnSpc>
                <a:spcPct val="100000"/>
              </a:lnSpc>
              <a:spcAft>
                <a:spcPts val="600"/>
              </a:spcAft>
              <a:defRPr sz="1200"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>
              <a:lnSpc>
                <a:spcPct val="100000"/>
              </a:lnSpc>
              <a:spcAft>
                <a:spcPts val="600"/>
              </a:spcAft>
              <a:defRPr sz="1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3C8D1160-EB04-371A-69E0-36783404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50426"/>
            <a:ext cx="7360920" cy="27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79F092A-66C0-7EAC-906C-19E3F8A78430}"/>
              </a:ext>
            </a:extLst>
          </p:cNvPr>
          <p:cNvSpPr txBox="1"/>
          <p:nvPr userDrawn="1"/>
        </p:nvSpPr>
        <p:spPr>
          <a:xfrm>
            <a:off x="566499" y="138196"/>
            <a:ext cx="86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205DFDFE-3641-BE55-A40A-54463704EC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4361551" cy="272415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rgbClr val="5023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A57FA9-981C-0BE7-099E-96ED81FFB4D3}"/>
              </a:ext>
            </a:extLst>
          </p:cNvPr>
          <p:cNvSpPr/>
          <p:nvPr userDrawn="1"/>
        </p:nvSpPr>
        <p:spPr>
          <a:xfrm>
            <a:off x="7380287" y="1122218"/>
            <a:ext cx="1763713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DE99FEF-6FB1-70F1-1067-40B7573A2F34}"/>
              </a:ext>
            </a:extLst>
          </p:cNvPr>
          <p:cNvSpPr/>
          <p:nvPr userDrawn="1"/>
        </p:nvSpPr>
        <p:spPr>
          <a:xfrm>
            <a:off x="7380287" y="1604356"/>
            <a:ext cx="1763713" cy="565266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="" xmlns:a16="http://schemas.microsoft.com/office/drawing/2014/main" id="{2D546ED1-54BB-337D-62BE-AD60D081C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1577" y="1165196"/>
            <a:ext cx="281218" cy="281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92A4B9-B09F-3940-B5B8-9999C9CE91E3}"/>
              </a:ext>
            </a:extLst>
          </p:cNvPr>
          <p:cNvSpPr txBox="1"/>
          <p:nvPr userDrawn="1"/>
        </p:nvSpPr>
        <p:spPr>
          <a:xfrm>
            <a:off x="7370704" y="1579417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Sozialform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B3D42CE4-6FDE-0B23-439C-3B65FB8DE15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12795" y="1183264"/>
            <a:ext cx="1604273" cy="272415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rgbClr val="78828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FC4091-3AAF-300B-12E0-89E706E3096A}"/>
              </a:ext>
            </a:extLst>
          </p:cNvPr>
          <p:cNvSpPr txBox="1"/>
          <p:nvPr userDrawn="1"/>
        </p:nvSpPr>
        <p:spPr>
          <a:xfrm>
            <a:off x="6814" y="4665306"/>
            <a:ext cx="52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A29DDB-3F1A-AE41-85E5-E537AB8679F7}" type="slidenum">
              <a:rPr lang="de-DE" sz="800" b="1" i="0" smtClean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‹Nr.›</a:t>
            </a:fld>
            <a:endParaRPr lang="de-DE" sz="800" b="1" i="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="" xmlns:a16="http://schemas.microsoft.com/office/drawing/2014/main" id="{3FC959B8-7497-A822-4810-17E1202A66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499" y="1137106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6C53794-FFDC-BF40-E34E-86CB1D9CD603}"/>
              </a:ext>
            </a:extLst>
          </p:cNvPr>
          <p:cNvSpPr/>
          <p:nvPr userDrawn="1"/>
        </p:nvSpPr>
        <p:spPr>
          <a:xfrm>
            <a:off x="1" y="4580455"/>
            <a:ext cx="451410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72" r:id="rId3"/>
    <p:sldLayoutId id="214748367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7882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600" b="1" kern="1200">
          <a:solidFill>
            <a:srgbClr val="C8B9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00" b="1" kern="1200">
          <a:solidFill>
            <a:srgbClr val="7882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rgbClr val="7882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9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1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91CF591-67C3-3394-AC23-1FD4D3E4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99" y="357056"/>
            <a:ext cx="7886700" cy="526412"/>
          </a:xfrm>
        </p:spPr>
        <p:txBody>
          <a:bodyPr/>
          <a:lstStyle/>
          <a:p>
            <a:r>
              <a:rPr lang="de-DE" sz="1600" dirty="0"/>
              <a:t>Wegwerfen? Neu kaufen? Oder …?</a:t>
            </a:r>
            <a:br>
              <a:rPr lang="de-DE" sz="1600" dirty="0"/>
            </a:br>
            <a:r>
              <a:rPr lang="de-DE" sz="1600" dirty="0"/>
              <a:t>Welche Alternativen gibt es?</a:t>
            </a:r>
          </a:p>
        </p:txBody>
      </p:sp>
      <p:pic>
        <p:nvPicPr>
          <p:cNvPr id="9" name="Picture 8" descr="A picture containing messy, cluttered&#10;&#10;Description automatically generated">
            <a:extLst>
              <a:ext uri="{FF2B5EF4-FFF2-40B4-BE49-F238E27FC236}">
                <a16:creationId xmlns="" xmlns:a16="http://schemas.microsoft.com/office/drawing/2014/main" id="{18DC9FD2-8FFB-341B-80E4-32679E8B0C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534" y="988912"/>
            <a:ext cx="3010091" cy="3593353"/>
          </a:xfrm>
          <a:prstGeom prst="rect">
            <a:avLst/>
          </a:prstGeom>
        </p:spPr>
      </p:pic>
      <p:pic>
        <p:nvPicPr>
          <p:cNvPr id="5" name="Picture 4" descr="A person holding a box&#10;&#10;Description automatically generated with low confidence">
            <a:extLst>
              <a:ext uri="{FF2B5EF4-FFF2-40B4-BE49-F238E27FC236}">
                <a16:creationId xmlns="" xmlns:a16="http://schemas.microsoft.com/office/drawing/2014/main" id="{8BD694F6-3C4A-D87A-0441-75B7ADC0C7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477" y="949680"/>
            <a:ext cx="3185207" cy="3703970"/>
          </a:xfrm>
          <a:prstGeom prst="rect">
            <a:avLst/>
          </a:prstGeom>
        </p:spPr>
      </p:pic>
      <p:pic>
        <p:nvPicPr>
          <p:cNvPr id="17" name="Picture 16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7579B64E-3B9D-BBAA-5205-D956B35EE6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9214">
            <a:off x="2292041" y="1304734"/>
            <a:ext cx="2202453" cy="3113047"/>
          </a:xfrm>
          <a:prstGeom prst="rect">
            <a:avLst/>
          </a:prstGeom>
          <a:effectLst>
            <a:outerShdw blurRad="153954" dist="38100" dir="2700000" algn="tl" rotWithShape="0">
              <a:prstClr val="black">
                <a:alpha val="9957"/>
              </a:prstClr>
            </a:outerShdw>
          </a:effectLst>
        </p:spPr>
      </p:pic>
      <p:pic>
        <p:nvPicPr>
          <p:cNvPr id="15" name="Picture 14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AF5C8F06-E3B7-752F-6DBB-4B20CA98C3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2719">
            <a:off x="2001213" y="1166485"/>
            <a:ext cx="2202453" cy="3113047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7838CB0B-9069-07FA-69F6-8BCA4290FD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4465">
            <a:off x="1421932" y="1158829"/>
            <a:ext cx="2202453" cy="3113047"/>
          </a:xfrm>
          <a:prstGeom prst="rect">
            <a:avLst/>
          </a:prstGeom>
          <a:effectLst>
            <a:outerShdw blurRad="153954" dist="38100" dir="2700000" algn="tl" rotWithShape="0">
              <a:prstClr val="black">
                <a:alpha val="9957"/>
              </a:prstClr>
            </a:outerShdw>
          </a:effectLst>
        </p:spPr>
      </p:pic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A35EDAE7-39FE-6DDC-4CD1-DD3D7FC5E1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1608">
            <a:off x="681333" y="1166439"/>
            <a:ext cx="2202453" cy="3113047"/>
          </a:xfrm>
          <a:prstGeom prst="rect">
            <a:avLst/>
          </a:prstGeom>
          <a:effectLst>
            <a:outerShdw blurRad="153954" dist="38100" dir="2700000" algn="tl" rotWithShape="0">
              <a:prstClr val="black">
                <a:alpha val="9957"/>
              </a:prst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673767" y="4913427"/>
            <a:ext cx="18004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Autorin: Christiane Günther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5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8A5DE36D-58C3-B33C-5A0D-914FAA0B5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4689">
            <a:off x="8123027" y="138499"/>
            <a:ext cx="777931" cy="1099563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Übung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3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4. Alternativen finden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6A3BE1-6217-4A00-43AA-9A647462034A}"/>
              </a:ext>
            </a:extLst>
          </p:cNvPr>
          <p:cNvSpPr/>
          <p:nvPr/>
        </p:nvSpPr>
        <p:spPr>
          <a:xfrm>
            <a:off x="7379143" y="2264191"/>
            <a:ext cx="1764857" cy="137333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="" xmlns:a16="http://schemas.microsoft.com/office/drawing/2014/main" id="{516313E6-076E-1013-8ACB-56CD2DE197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90" y="2373479"/>
            <a:ext cx="1137781" cy="113778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="" xmlns:a16="http://schemas.microsoft.com/office/drawing/2014/main" id="{8AEA408B-5D8A-1E3F-E382-67DC58F938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519" y="1792944"/>
            <a:ext cx="460141" cy="351291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="" xmlns:a16="http://schemas.microsoft.com/office/drawing/2014/main" id="{30405EA1-C7EE-2ABE-EC2B-10B23FA1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5" y="1448390"/>
            <a:ext cx="6134340" cy="492443"/>
          </a:xfrm>
        </p:spPr>
        <p:txBody>
          <a:bodyPr wrap="square">
            <a:spAutoFit/>
          </a:bodyPr>
          <a:lstStyle/>
          <a:p>
            <a:pPr lvl="1"/>
            <a:r>
              <a:rPr lang="de-DE" cap="none" dirty="0"/>
              <a:t>a.  	</a:t>
            </a:r>
            <a: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Mit welchen </a:t>
            </a:r>
            <a:r>
              <a:rPr lang="de-DE" cap="none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usdrücken machst du einen </a:t>
            </a:r>
            <a:r>
              <a:rPr lang="de-DE" cap="none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orschlag?</a:t>
            </a:r>
            <a:b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Kreuze an. </a:t>
            </a:r>
            <a:endParaRPr lang="de-DE" dirty="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A27AF6E-2952-A8AC-86A8-AA9028292D4F}"/>
              </a:ext>
            </a:extLst>
          </p:cNvPr>
          <p:cNvGrpSpPr/>
          <p:nvPr/>
        </p:nvGrpSpPr>
        <p:grpSpPr>
          <a:xfrm>
            <a:off x="1499275" y="2072776"/>
            <a:ext cx="4829121" cy="1977852"/>
            <a:chOff x="1440756" y="2062406"/>
            <a:chExt cx="3892026" cy="1594048"/>
          </a:xfrm>
        </p:grpSpPr>
        <p:pic>
          <p:nvPicPr>
            <p:cNvPr id="17" name="Picture 16" descr="Graphical user interface, application, website&#10;&#10;Description automatically generated">
              <a:extLst>
                <a:ext uri="{FF2B5EF4-FFF2-40B4-BE49-F238E27FC236}">
                  <a16:creationId xmlns="" xmlns:a16="http://schemas.microsoft.com/office/drawing/2014/main" id="{EE5B416E-88F4-05A5-A37B-0E83FEF70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2702" y="2062406"/>
              <a:ext cx="3870080" cy="823039"/>
            </a:xfrm>
            <a:prstGeom prst="rect">
              <a:avLst/>
            </a:prstGeom>
          </p:spPr>
        </p:pic>
        <p:pic>
          <p:nvPicPr>
            <p:cNvPr id="18" name="Picture 17" descr="Graphical user interface, application, website&#10;&#10;Description automatically generated">
              <a:extLst>
                <a:ext uri="{FF2B5EF4-FFF2-40B4-BE49-F238E27FC236}">
                  <a16:creationId xmlns="" xmlns:a16="http://schemas.microsoft.com/office/drawing/2014/main" id="{D273D426-3E21-44D0-08C5-93B324513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756" y="2866703"/>
              <a:ext cx="1837113" cy="789751"/>
            </a:xfrm>
            <a:prstGeom prst="rect">
              <a:avLst/>
            </a:prstGeom>
          </p:spPr>
        </p:pic>
      </p:grpSp>
      <p:sp>
        <p:nvSpPr>
          <p:cNvPr id="4" name="Title 4">
            <a:extLst>
              <a:ext uri="{FF2B5EF4-FFF2-40B4-BE49-F238E27FC236}">
                <a16:creationId xmlns="" xmlns:a16="http://schemas.microsoft.com/office/drawing/2014/main" id="{B058A8D2-7164-14C4-7ECF-D0269AEF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233953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Übung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3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4. Alternativen finden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6A3BE1-6217-4A00-43AA-9A647462034A}"/>
              </a:ext>
            </a:extLst>
          </p:cNvPr>
          <p:cNvSpPr/>
          <p:nvPr/>
        </p:nvSpPr>
        <p:spPr>
          <a:xfrm>
            <a:off x="7379143" y="2264191"/>
            <a:ext cx="1764857" cy="137333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="" xmlns:a16="http://schemas.microsoft.com/office/drawing/2014/main" id="{516313E6-076E-1013-8ACB-56CD2DE197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90" y="2373479"/>
            <a:ext cx="1137781" cy="1137781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="" xmlns:a16="http://schemas.microsoft.com/office/drawing/2014/main" id="{30405EA1-C7EE-2ABE-EC2B-10B23FA1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5" y="1448390"/>
            <a:ext cx="6134340" cy="492443"/>
          </a:xfrm>
        </p:spPr>
        <p:txBody>
          <a:bodyPr wrap="square">
            <a:spAutoFit/>
          </a:bodyPr>
          <a:lstStyle/>
          <a:p>
            <a:pPr lvl="1"/>
            <a:r>
              <a:rPr lang="de-DE" cap="none" dirty="0"/>
              <a:t>a.  	</a:t>
            </a:r>
            <a: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Mit welchen </a:t>
            </a:r>
            <a:r>
              <a:rPr lang="de-DE" cap="none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usdrücken machst du einen </a:t>
            </a:r>
            <a:r>
              <a:rPr lang="de-DE" cap="none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orschlag?</a:t>
            </a:r>
            <a:b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cap="non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LÖSUNG</a:t>
            </a:r>
            <a:endParaRPr lang="de-DE" dirty="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A27AF6E-2952-A8AC-86A8-AA9028292D4F}"/>
              </a:ext>
            </a:extLst>
          </p:cNvPr>
          <p:cNvGrpSpPr/>
          <p:nvPr/>
        </p:nvGrpSpPr>
        <p:grpSpPr>
          <a:xfrm>
            <a:off x="1499275" y="2072776"/>
            <a:ext cx="4829121" cy="1977852"/>
            <a:chOff x="1440756" y="2062406"/>
            <a:chExt cx="3892026" cy="1594048"/>
          </a:xfrm>
        </p:grpSpPr>
        <p:pic>
          <p:nvPicPr>
            <p:cNvPr id="17" name="Picture 16" descr="Graphical user interface, application, website&#10;&#10;Description automatically generated">
              <a:extLst>
                <a:ext uri="{FF2B5EF4-FFF2-40B4-BE49-F238E27FC236}">
                  <a16:creationId xmlns="" xmlns:a16="http://schemas.microsoft.com/office/drawing/2014/main" id="{EE5B416E-88F4-05A5-A37B-0E83FEF70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2702" y="2062406"/>
              <a:ext cx="3870080" cy="823039"/>
            </a:xfrm>
            <a:prstGeom prst="rect">
              <a:avLst/>
            </a:prstGeom>
          </p:spPr>
        </p:pic>
        <p:pic>
          <p:nvPicPr>
            <p:cNvPr id="18" name="Picture 17" descr="Graphical user interface, application, website&#10;&#10;Description automatically generated">
              <a:extLst>
                <a:ext uri="{FF2B5EF4-FFF2-40B4-BE49-F238E27FC236}">
                  <a16:creationId xmlns="" xmlns:a16="http://schemas.microsoft.com/office/drawing/2014/main" id="{D273D426-3E21-44D0-08C5-93B324513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0756" y="2866703"/>
              <a:ext cx="1837113" cy="78975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DA9D6F-44A9-E896-62FE-DEEC71A10657}"/>
              </a:ext>
            </a:extLst>
          </p:cNvPr>
          <p:cNvSpPr txBox="1"/>
          <p:nvPr/>
        </p:nvSpPr>
        <p:spPr>
          <a:xfrm>
            <a:off x="1576878" y="2281200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70139C-F7BD-16DC-E0F3-C82117B94218}"/>
              </a:ext>
            </a:extLst>
          </p:cNvPr>
          <p:cNvSpPr txBox="1"/>
          <p:nvPr/>
        </p:nvSpPr>
        <p:spPr>
          <a:xfrm>
            <a:off x="1576878" y="2515287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5235F8-CB6A-61EC-DE68-AB21D8092074}"/>
              </a:ext>
            </a:extLst>
          </p:cNvPr>
          <p:cNvSpPr txBox="1"/>
          <p:nvPr/>
        </p:nvSpPr>
        <p:spPr>
          <a:xfrm>
            <a:off x="1576878" y="2756689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9B6688-4BA6-67CD-5570-DEA786E0815E}"/>
              </a:ext>
            </a:extLst>
          </p:cNvPr>
          <p:cNvSpPr txBox="1"/>
          <p:nvPr/>
        </p:nvSpPr>
        <p:spPr>
          <a:xfrm>
            <a:off x="1576878" y="3473579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23E4B7-96FE-3E16-1C31-F0BB0CC1C6E2}"/>
              </a:ext>
            </a:extLst>
          </p:cNvPr>
          <p:cNvSpPr txBox="1"/>
          <p:nvPr/>
        </p:nvSpPr>
        <p:spPr>
          <a:xfrm>
            <a:off x="1576878" y="2997437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pic>
        <p:nvPicPr>
          <p:cNvPr id="15" name="Picture 14" descr="A picture containing text, weapon, brass knucks&#10;&#10;Description automatically generated">
            <a:extLst>
              <a:ext uri="{FF2B5EF4-FFF2-40B4-BE49-F238E27FC236}">
                <a16:creationId xmlns="" xmlns:a16="http://schemas.microsoft.com/office/drawing/2014/main" id="{BA8D3771-0ADD-3336-8D10-479EFF6003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96" y="1780563"/>
            <a:ext cx="452820" cy="345701"/>
          </a:xfrm>
          <a:prstGeom prst="rect">
            <a:avLst/>
          </a:prstGeom>
        </p:spPr>
      </p:pic>
      <p:pic>
        <p:nvPicPr>
          <p:cNvPr id="16" name="Picture 15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0FA977B5-1DAB-A01F-6D58-6CAA28B870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4689">
            <a:off x="8123027" y="138499"/>
            <a:ext cx="777931" cy="1099563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1" name="Title 4">
            <a:extLst>
              <a:ext uri="{FF2B5EF4-FFF2-40B4-BE49-F238E27FC236}">
                <a16:creationId xmlns="" xmlns:a16="http://schemas.microsoft.com/office/drawing/2014/main" id="{596E3950-48AE-2F66-F63E-28773DD6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70706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Anwendung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3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4. Alternativen finden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6A3BE1-6217-4A00-43AA-9A647462034A}"/>
              </a:ext>
            </a:extLst>
          </p:cNvPr>
          <p:cNvSpPr/>
          <p:nvPr/>
        </p:nvSpPr>
        <p:spPr>
          <a:xfrm>
            <a:off x="7379143" y="2264191"/>
            <a:ext cx="1764857" cy="178111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="" xmlns:a16="http://schemas.microsoft.com/office/drawing/2014/main" id="{30405EA1-C7EE-2ABE-EC2B-10B23FA1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5" y="1448390"/>
            <a:ext cx="6128263" cy="692497"/>
          </a:xfrm>
        </p:spPr>
        <p:txBody>
          <a:bodyPr wrap="square">
            <a:spAutoFit/>
          </a:bodyPr>
          <a:lstStyle/>
          <a:p>
            <a:pPr lvl="1"/>
            <a:r>
              <a:rPr lang="de-DE" cap="none" dirty="0"/>
              <a:t>b.  	</a:t>
            </a:r>
            <a:r>
              <a:rPr lang="de-DE" b="1" cap="none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</a:t>
            </a:r>
            <a:r>
              <a:rPr lang="de-DE" cap="none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e-DE" b="1" cap="none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lternativen gibt es? Wählt </a:t>
            </a:r>
            <a:r>
              <a:rPr lang="de-DE" b="1" cap="none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Situation aus</a:t>
            </a:r>
            <a:r>
              <a:rPr lang="de-DE" b="1" cap="none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br>
              <a:rPr lang="de-DE" b="1" cap="none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cap="none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Ü</a:t>
            </a:r>
            <a:r>
              <a:rPr lang="de-DE" cap="none" dirty="0">
                <a:latin typeface="Verdana" panose="020B0604030504040204" pitchFamily="34" charset="0"/>
                <a:cs typeface="Times New Roman" panose="02020603050405020304" pitchFamily="18" charset="0"/>
              </a:rPr>
              <a:t>berlegt </a:t>
            </a:r>
            <a:r>
              <a:rPr lang="de-DE" cap="none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zuerst </a:t>
            </a:r>
            <a:r>
              <a:rPr lang="de-DE" cap="none" dirty="0">
                <a:latin typeface="Verdana" panose="020B0604030504040204" pitchFamily="34" charset="0"/>
                <a:cs typeface="Times New Roman" panose="02020603050405020304" pitchFamily="18" charset="0"/>
              </a:rPr>
              <a:t>allein und diskutiert </a:t>
            </a:r>
            <a:br>
              <a:rPr lang="de-DE" cap="none" dirty="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DE" cap="none" dirty="0">
                <a:latin typeface="Verdana" panose="020B0604030504040204" pitchFamily="34" charset="0"/>
                <a:cs typeface="Times New Roman" panose="02020603050405020304" pitchFamily="18" charset="0"/>
              </a:rPr>
              <a:t>	eure Ideen in der Gruppe. </a:t>
            </a:r>
            <a:endParaRPr lang="de-DE" dirty="0"/>
          </a:p>
        </p:txBody>
      </p:sp>
      <p:pic>
        <p:nvPicPr>
          <p:cNvPr id="15" name="Picture 14" descr="A picture containing text, weapon, brass knucks&#10;&#10;Description automatically generated">
            <a:extLst>
              <a:ext uri="{FF2B5EF4-FFF2-40B4-BE49-F238E27FC236}">
                <a16:creationId xmlns="" xmlns:a16="http://schemas.microsoft.com/office/drawing/2014/main" id="{BA8D3771-0ADD-3336-8D10-479EFF6003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96" y="1780563"/>
            <a:ext cx="452820" cy="345701"/>
          </a:xfrm>
          <a:prstGeom prst="rect">
            <a:avLst/>
          </a:prstGeom>
        </p:spPr>
      </p:pic>
      <p:sp>
        <p:nvSpPr>
          <p:cNvPr id="20" name="Google Shape;204;p26">
            <a:extLst>
              <a:ext uri="{FF2B5EF4-FFF2-40B4-BE49-F238E27FC236}">
                <a16:creationId xmlns="" xmlns:a16="http://schemas.microsoft.com/office/drawing/2014/main" id="{4F5FCC22-49D5-9C7C-140A-0A9517C032D7}"/>
              </a:ext>
            </a:extLst>
          </p:cNvPr>
          <p:cNvSpPr txBox="1">
            <a:spLocks/>
          </p:cNvSpPr>
          <p:nvPr/>
        </p:nvSpPr>
        <p:spPr>
          <a:xfrm>
            <a:off x="7472769" y="2331838"/>
            <a:ext cx="1560919" cy="24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Wortschatz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02BFAC4-8922-946F-413C-1DC4DE1DE2A7}"/>
              </a:ext>
            </a:extLst>
          </p:cNvPr>
          <p:cNvSpPr txBox="1"/>
          <p:nvPr/>
        </p:nvSpPr>
        <p:spPr>
          <a:xfrm>
            <a:off x="7379143" y="2476654"/>
            <a:ext cx="187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das Rührgerät,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die Rührgeräte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B27CD81-E3E1-07EC-FD5F-1B66DF43A1BB}"/>
              </a:ext>
            </a:extLst>
          </p:cNvPr>
          <p:cNvSpPr txBox="1"/>
          <p:nvPr/>
        </p:nvSpPr>
        <p:spPr>
          <a:xfrm>
            <a:off x="7381082" y="3142021"/>
            <a:ext cx="1876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die Holzpalette, -</a:t>
            </a:r>
            <a:r>
              <a:rPr lang="de-DE" sz="9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anose="05020102010507070707" pitchFamily="18" charset="2"/>
              </a:rPr>
              <a:t>n</a:t>
            </a:r>
            <a:endParaRPr lang="de-DE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2" panose="05020102010507070707" pitchFamily="18" charset="2"/>
            </a:endParaRPr>
          </a:p>
        </p:txBody>
      </p:sp>
      <p:pic>
        <p:nvPicPr>
          <p:cNvPr id="24" name="Picture 23" descr="A picture containing text, seat&#10;&#10;Description automatically generated">
            <a:extLst>
              <a:ext uri="{FF2B5EF4-FFF2-40B4-BE49-F238E27FC236}">
                <a16:creationId xmlns="" xmlns:a16="http://schemas.microsoft.com/office/drawing/2014/main" id="{433C9C76-94F2-AD4D-8CEF-02D852ADBD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88367">
            <a:off x="8373766" y="2415481"/>
            <a:ext cx="504749" cy="648462"/>
          </a:xfrm>
          <a:prstGeom prst="rect">
            <a:avLst/>
          </a:prstGeom>
        </p:spPr>
      </p:pic>
      <p:pic>
        <p:nvPicPr>
          <p:cNvPr id="26" name="Picture 25" descr="A picture containing lumber&#10;&#10;Description automatically generated">
            <a:extLst>
              <a:ext uri="{FF2B5EF4-FFF2-40B4-BE49-F238E27FC236}">
                <a16:creationId xmlns="" xmlns:a16="http://schemas.microsoft.com/office/drawing/2014/main" id="{11135CF0-D593-2E4E-CD34-8F813640FF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593" y="3389347"/>
            <a:ext cx="801014" cy="530301"/>
          </a:xfrm>
          <a:prstGeom prst="rect">
            <a:avLst/>
          </a:prstGeom>
        </p:spPr>
      </p:pic>
      <p:pic>
        <p:nvPicPr>
          <p:cNvPr id="27" name="Picture 26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99EC7244-CED5-A247-78F9-A14703CD98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4689">
            <a:off x="8123027" y="138499"/>
            <a:ext cx="777931" cy="1099563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4" name="Title 4">
            <a:extLst>
              <a:ext uri="{FF2B5EF4-FFF2-40B4-BE49-F238E27FC236}">
                <a16:creationId xmlns="" xmlns:a16="http://schemas.microsoft.com/office/drawing/2014/main" id="{2D6080E9-996B-6C74-CEE2-13700068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54" y="2264191"/>
            <a:ext cx="4363735" cy="19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Anwendung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10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4. Alternativen finden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="" xmlns:a16="http://schemas.microsoft.com/office/drawing/2014/main" id="{30405EA1-C7EE-2ABE-EC2B-10B23FA1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5" y="1448390"/>
            <a:ext cx="5877563" cy="292388"/>
          </a:xfrm>
        </p:spPr>
        <p:txBody>
          <a:bodyPr wrap="square">
            <a:spAutoFit/>
          </a:bodyPr>
          <a:lstStyle/>
          <a:p>
            <a:pPr lvl="1"/>
            <a:r>
              <a:rPr lang="de-DE" cap="none" dirty="0"/>
              <a:t>c.  	</a:t>
            </a:r>
            <a:r>
              <a:rPr lang="de-DE" b="1" cap="none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sind eure Alternativen? Schreibt </a:t>
            </a:r>
            <a:r>
              <a:rPr lang="de-DE" b="1" cap="none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auf</a:t>
            </a:r>
            <a:r>
              <a:rPr lang="de-DE" b="1" cap="none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dirty="0"/>
          </a:p>
        </p:txBody>
      </p:sp>
      <p:pic>
        <p:nvPicPr>
          <p:cNvPr id="16" name="Picture 15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F01BBF41-2B08-B906-AFAD-EC188C038F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179" y="1974338"/>
            <a:ext cx="5999161" cy="2209042"/>
          </a:xfrm>
          <a:prstGeom prst="rect">
            <a:avLst/>
          </a:prstGeom>
        </p:spPr>
      </p:pic>
      <p:pic>
        <p:nvPicPr>
          <p:cNvPr id="27" name="Picture 26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99EC7244-CED5-A247-78F9-A14703CD98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4689">
            <a:off x="8123027" y="138499"/>
            <a:ext cx="777931" cy="1099563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EA74200-C06D-2B0E-D50E-C00E88F33B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69" y="1780563"/>
            <a:ext cx="452820" cy="345701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="" xmlns:a16="http://schemas.microsoft.com/office/drawing/2014/main" id="{F65155EA-26D9-C088-AEA7-028B9419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427068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BA03C62F-9128-276D-BA6E-FE3D33DFCF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4205">
            <a:off x="8116597" y="113245"/>
            <a:ext cx="790790" cy="1117739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Reflexion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5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5. Mein Konsumverhalten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="" xmlns:a16="http://schemas.microsoft.com/office/drawing/2014/main" id="{30405EA1-C7EE-2ABE-EC2B-10B23FA1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5" y="1448390"/>
            <a:ext cx="5877563" cy="492443"/>
          </a:xfrm>
        </p:spPr>
        <p:txBody>
          <a:bodyPr wrap="square">
            <a:spAutoFit/>
          </a:bodyPr>
          <a:lstStyle/>
          <a:p>
            <a:pPr lvl="1"/>
            <a:r>
              <a:rPr lang="de-DE" cap="none" dirty="0">
                <a:latin typeface="Verdana" panose="020B060403050404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</a:t>
            </a:r>
            <a:r>
              <a:rPr lang="de-DE" b="1" cap="none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 kann ich machen, um nachhaltiger zu konsumieren?    </a:t>
            </a:r>
            <a:br>
              <a:rPr lang="de-DE" b="1" cap="none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de-DE" b="1" cap="none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Notiere deine Ideen.</a:t>
            </a:r>
            <a:endParaRPr lang="de-DE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3F7A0EC7-DF7E-ADE0-9C3C-CD8B66B5D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519" y="1792944"/>
            <a:ext cx="460141" cy="351291"/>
          </a:xfrm>
          <a:prstGeom prst="rect">
            <a:avLst/>
          </a:prstGeom>
        </p:spPr>
      </p:pic>
      <p:pic>
        <p:nvPicPr>
          <p:cNvPr id="13" name="Picture 12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F452A4D4-B42A-30FB-136B-9C3A663C64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774" y="1792944"/>
            <a:ext cx="2868829" cy="25196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A70FE0-3EE7-B652-EDE3-1E7E6C01D18B}"/>
              </a:ext>
            </a:extLst>
          </p:cNvPr>
          <p:cNvSpPr/>
          <p:nvPr/>
        </p:nvSpPr>
        <p:spPr>
          <a:xfrm>
            <a:off x="7379143" y="2264191"/>
            <a:ext cx="1764857" cy="190061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15" name="Google Shape;204;p26">
            <a:extLst>
              <a:ext uri="{FF2B5EF4-FFF2-40B4-BE49-F238E27FC236}">
                <a16:creationId xmlns="" xmlns:a16="http://schemas.microsoft.com/office/drawing/2014/main" id="{8F373FA6-3D81-69B2-B8DF-7975FF85A08C}"/>
              </a:ext>
            </a:extLst>
          </p:cNvPr>
          <p:cNvSpPr txBox="1">
            <a:spLocks/>
          </p:cNvSpPr>
          <p:nvPr/>
        </p:nvSpPr>
        <p:spPr>
          <a:xfrm>
            <a:off x="7472769" y="2331838"/>
            <a:ext cx="1560919" cy="24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Wortschatz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0C84045-892C-C69D-7C56-FBD52103316C}"/>
              </a:ext>
            </a:extLst>
          </p:cNvPr>
          <p:cNvSpPr txBox="1"/>
          <p:nvPr/>
        </p:nvSpPr>
        <p:spPr>
          <a:xfrm>
            <a:off x="7379143" y="2571750"/>
            <a:ext cx="1876927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könnte …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sollte …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 im Infinitiv am Ende.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endParaRPr lang="de-DE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werde versuchen, …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Infinitiv mit „zu“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endParaRPr lang="de-DE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endParaRPr lang="de-DE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4AFD29B2-5B78-6C54-6E77-0A883B10BD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91" y="2501945"/>
            <a:ext cx="1405963" cy="2057400"/>
          </a:xfrm>
          <a:prstGeom prst="rect">
            <a:avLst/>
          </a:prstGeom>
        </p:spPr>
      </p:pic>
      <p:sp>
        <p:nvSpPr>
          <p:cNvPr id="20" name="Oval Callout 19">
            <a:extLst>
              <a:ext uri="{FF2B5EF4-FFF2-40B4-BE49-F238E27FC236}">
                <a16:creationId xmlns="" xmlns:a16="http://schemas.microsoft.com/office/drawing/2014/main" id="{8E550CD9-FBAF-BE0D-7DC3-84262F60839E}"/>
              </a:ext>
            </a:extLst>
          </p:cNvPr>
          <p:cNvSpPr/>
          <p:nvPr/>
        </p:nvSpPr>
        <p:spPr>
          <a:xfrm>
            <a:off x="1195456" y="1917890"/>
            <a:ext cx="2118644" cy="584055"/>
          </a:xfrm>
          <a:prstGeom prst="wedgeEllipseCallout">
            <a:avLst>
              <a:gd name="adj1" fmla="val -38141"/>
              <a:gd name="adj2" fmla="val 9602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itle 4">
            <a:extLst>
              <a:ext uri="{FF2B5EF4-FFF2-40B4-BE49-F238E27FC236}">
                <a16:creationId xmlns="" xmlns:a16="http://schemas.microsoft.com/office/drawing/2014/main" id="{A8D632AD-EEFA-0637-4AA5-6F048F0E3653}"/>
              </a:ext>
            </a:extLst>
          </p:cNvPr>
          <p:cNvSpPr txBox="1">
            <a:spLocks/>
          </p:cNvSpPr>
          <p:nvPr/>
        </p:nvSpPr>
        <p:spPr>
          <a:xfrm>
            <a:off x="1334275" y="2050048"/>
            <a:ext cx="2114550" cy="49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1500" dirty="0">
                <a:solidFill>
                  <a:srgbClr val="5AC8F5"/>
                </a:solidFill>
              </a:rPr>
              <a:t>Sei kein Frosch!</a:t>
            </a:r>
          </a:p>
        </p:txBody>
      </p: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B386C661-63B7-90B9-418F-5A5CAA89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427030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BA03C62F-9128-276D-BA6E-FE3D33DFCF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4205">
            <a:off x="8116597" y="113245"/>
            <a:ext cx="790790" cy="1117739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Bonusaufgabe</a:t>
            </a:r>
            <a:endParaRPr lang="de-DE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="" xmlns:a16="http://schemas.microsoft.com/office/drawing/2014/main" id="{30405EA1-C7EE-2ABE-EC2B-10B23FA1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48" y="1099586"/>
            <a:ext cx="5877563" cy="492443"/>
          </a:xfrm>
        </p:spPr>
        <p:txBody>
          <a:bodyPr wrap="square">
            <a:spAutoFit/>
          </a:bodyPr>
          <a:lstStyle/>
          <a:p>
            <a:r>
              <a:rPr lang="de-DE" sz="1300" b="1" dirty="0">
                <a:solidFill>
                  <a:srgbClr val="788287"/>
                </a:solidFill>
                <a:effectLst/>
              </a:rPr>
              <a:t>Recherchiert weitere Alternativen für zwei </a:t>
            </a:r>
            <a:r>
              <a:rPr lang="de-DE" sz="1300" b="1" dirty="0" smtClean="0">
                <a:solidFill>
                  <a:srgbClr val="788287"/>
                </a:solidFill>
                <a:effectLst/>
              </a:rPr>
              <a:t>Situationen. </a:t>
            </a:r>
            <a:r>
              <a:rPr lang="de-DE" sz="1300" b="1" dirty="0">
                <a:solidFill>
                  <a:srgbClr val="788287"/>
                </a:solidFill>
                <a:effectLst/>
              </a:rPr>
              <a:t/>
            </a:r>
            <a:br>
              <a:rPr lang="de-DE" sz="1300" b="1" dirty="0">
                <a:solidFill>
                  <a:srgbClr val="788287"/>
                </a:solidFill>
                <a:effectLst/>
              </a:rPr>
            </a:br>
            <a:r>
              <a:rPr lang="de-DE" sz="1300" b="1" dirty="0">
                <a:solidFill>
                  <a:srgbClr val="788287"/>
                </a:solidFill>
                <a:effectLst/>
              </a:rPr>
              <a:t>Schreibt diese mit den Links in die Felder unten.</a:t>
            </a:r>
            <a:endParaRPr lang="de-DE" sz="1300" dirty="0">
              <a:solidFill>
                <a:srgbClr val="788287"/>
              </a:solidFill>
              <a:effectLst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3F7A0EC7-DF7E-ADE0-9C3C-CD8B66B5DB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519" y="1792944"/>
            <a:ext cx="460141" cy="351291"/>
          </a:xfrm>
          <a:prstGeom prst="rect">
            <a:avLst/>
          </a:prstGeom>
        </p:spPr>
      </p:pic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648960DA-F00E-A2F7-D13D-3B79C2414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676400"/>
            <a:ext cx="5318760" cy="2720908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="" xmlns:a16="http://schemas.microsoft.com/office/drawing/2014/main" id="{31C354B4-2BCA-ACEC-A3AB-A05BCA92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23078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D5E329B-E254-40F8-AF24-BB2553F6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Einstieg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4 Min.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E02822-E6E6-B380-9E3B-512E4239F349}"/>
              </a:ext>
            </a:extLst>
          </p:cNvPr>
          <p:cNvSpPr/>
          <p:nvPr/>
        </p:nvSpPr>
        <p:spPr>
          <a:xfrm>
            <a:off x="7379143" y="2264191"/>
            <a:ext cx="1764857" cy="169604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3" name="Google Shape;204;p26">
            <a:extLst>
              <a:ext uri="{FF2B5EF4-FFF2-40B4-BE49-F238E27FC236}">
                <a16:creationId xmlns="" xmlns:a16="http://schemas.microsoft.com/office/drawing/2014/main" id="{F6C910C4-A127-FF83-2D4F-B428CA3ADEAE}"/>
              </a:ext>
            </a:extLst>
          </p:cNvPr>
          <p:cNvSpPr txBox="1">
            <a:spLocks/>
          </p:cNvSpPr>
          <p:nvPr/>
        </p:nvSpPr>
        <p:spPr>
          <a:xfrm>
            <a:off x="7472769" y="2331838"/>
            <a:ext cx="1560919" cy="24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Wortschatz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E2CC67-6229-7925-D1B7-08B264B7BEC5}"/>
              </a:ext>
            </a:extLst>
          </p:cNvPr>
          <p:cNvSpPr txBox="1"/>
          <p:nvPr/>
        </p:nvSpPr>
        <p:spPr>
          <a:xfrm>
            <a:off x="7407293" y="2549357"/>
            <a:ext cx="187692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Fahrradreifen, -</a:t>
            </a:r>
            <a:endParaRPr lang="en-GB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Handy, -s</a:t>
            </a:r>
            <a:endParaRPr lang="en-GB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Strumpf, </a:t>
            </a:r>
            <a:b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Strümpfe</a:t>
            </a:r>
            <a:endParaRPr lang="en-GB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Glas, die Gläser</a:t>
            </a:r>
            <a:endParaRPr lang="en-GB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Loch, die Löcher</a:t>
            </a:r>
            <a:endParaRPr lang="en-GB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kaputt =</a:t>
            </a:r>
            <a:r>
              <a:rPr lang="en-GB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zerbrochen</a:t>
            </a:r>
            <a:endParaRPr lang="en-GB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 descr="A picture containing text, weapon, brass knucks&#10;&#10;Description automatically generated">
            <a:extLst>
              <a:ext uri="{FF2B5EF4-FFF2-40B4-BE49-F238E27FC236}">
                <a16:creationId xmlns="" xmlns:a16="http://schemas.microsoft.com/office/drawing/2014/main" id="{5960E952-B37D-8E5A-A855-5092F002F3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96" y="1780563"/>
            <a:ext cx="452820" cy="345701"/>
          </a:xfrm>
          <a:prstGeom prst="rect">
            <a:avLst/>
          </a:prstGeom>
        </p:spPr>
      </p:pic>
      <p:pic>
        <p:nvPicPr>
          <p:cNvPr id="17" name="Picture 16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132423F3-4AB8-7447-904E-92392484D7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56" y="1738296"/>
            <a:ext cx="2923081" cy="259989"/>
          </a:xfrm>
          <a:prstGeom prst="rect">
            <a:avLst/>
          </a:prstGeom>
        </p:spPr>
      </p:pic>
      <p:pic>
        <p:nvPicPr>
          <p:cNvPr id="25" name="Picture 24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455E7DE5-95DB-B413-DB92-00D7826598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96" y="2464715"/>
            <a:ext cx="2749395" cy="462804"/>
          </a:xfrm>
          <a:prstGeom prst="rect">
            <a:avLst/>
          </a:prstGeom>
        </p:spPr>
      </p:pic>
      <p:pic>
        <p:nvPicPr>
          <p:cNvPr id="27" name="Picture 26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FC8A8932-A1A1-6851-67CF-E95AEADEF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99" y="2074224"/>
            <a:ext cx="3785297" cy="462804"/>
          </a:xfrm>
          <a:prstGeom prst="rect">
            <a:avLst/>
          </a:prstGeom>
        </p:spPr>
      </p:pic>
      <p:pic>
        <p:nvPicPr>
          <p:cNvPr id="32" name="Picture 31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8AE4D906-37E0-E60A-1941-023699AAC0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094" y="1072848"/>
            <a:ext cx="4307856" cy="2984699"/>
          </a:xfrm>
          <a:prstGeom prst="rect">
            <a:avLst/>
          </a:prstGeom>
        </p:spPr>
      </p:pic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4DEA80DE-B4DD-3B19-449D-DA52EA367DAA}"/>
              </a:ext>
            </a:extLst>
          </p:cNvPr>
          <p:cNvSpPr txBox="1">
            <a:spLocks/>
          </p:cNvSpPr>
          <p:nvPr/>
        </p:nvSpPr>
        <p:spPr>
          <a:xfrm>
            <a:off x="556465" y="1092873"/>
            <a:ext cx="2576752" cy="2724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1. Kaputt – und dann?</a:t>
            </a:r>
          </a:p>
        </p:txBody>
      </p:sp>
      <p:pic>
        <p:nvPicPr>
          <p:cNvPr id="36" name="Picture 35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7D996252-8AB7-DC3D-51A0-E9F5986BDF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3875">
            <a:off x="8129159" y="124675"/>
            <a:ext cx="771545" cy="1090535"/>
          </a:xfrm>
          <a:prstGeom prst="rect">
            <a:avLst/>
          </a:prstGeom>
          <a:effectLst>
            <a:outerShdw blurRad="184168" dist="38100" dir="27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48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78A4538-BD11-4942-8490-524264A7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0" y="1137106"/>
            <a:ext cx="2256912" cy="3263504"/>
          </a:xfrm>
        </p:spPr>
        <p:txBody>
          <a:bodyPr/>
          <a:lstStyle/>
          <a:p>
            <a:pPr>
              <a:buClr>
                <a:schemeClr val="accent1"/>
              </a:buClr>
              <a:buSzPts val="2000"/>
            </a:pPr>
            <a:r>
              <a:rPr lang="de-DE" sz="1600" dirty="0">
                <a:solidFill>
                  <a:srgbClr val="502300"/>
                </a:solidFill>
              </a:rPr>
              <a:t>Lernziel der Unterrichtsstunde</a:t>
            </a:r>
            <a:br>
              <a:rPr lang="de-DE" sz="1600" dirty="0">
                <a:solidFill>
                  <a:srgbClr val="502300"/>
                </a:solidFill>
              </a:rPr>
            </a:br>
            <a:endParaRPr lang="de-DE" sz="1600" dirty="0">
              <a:solidFill>
                <a:srgbClr val="502300"/>
              </a:solidFill>
            </a:endParaRPr>
          </a:p>
          <a:p>
            <a:pPr marL="0" indent="0">
              <a:buNone/>
            </a:pPr>
            <a:r>
              <a:rPr lang="de-DE" sz="1200" b="0" dirty="0">
                <a:solidFill>
                  <a:srgbClr val="788287"/>
                </a:solidFill>
              </a:rPr>
              <a:t>Ihr könnt über Alternativen zum neu kaufen sprechen </a:t>
            </a:r>
            <a:br>
              <a:rPr lang="de-DE" sz="1200" b="0" dirty="0">
                <a:solidFill>
                  <a:srgbClr val="788287"/>
                </a:solidFill>
              </a:rPr>
            </a:br>
            <a:r>
              <a:rPr lang="de-DE" sz="1200" b="0" dirty="0">
                <a:solidFill>
                  <a:srgbClr val="788287"/>
                </a:solidFill>
              </a:rPr>
              <a:t>und Ziele für euer Konsumverhalten formulieren. </a:t>
            </a:r>
          </a:p>
          <a:p>
            <a:pPr>
              <a:buClr>
                <a:schemeClr val="accent1"/>
              </a:buClr>
              <a:buSzPts val="2000"/>
            </a:pPr>
            <a:endParaRPr lang="de-DE" sz="1600" dirty="0">
              <a:solidFill>
                <a:srgbClr val="502300"/>
              </a:solidFill>
            </a:endParaRPr>
          </a:p>
        </p:txBody>
      </p:sp>
      <p:sp>
        <p:nvSpPr>
          <p:cNvPr id="7" name="Google Shape;203;p26">
            <a:extLst>
              <a:ext uri="{FF2B5EF4-FFF2-40B4-BE49-F238E27FC236}">
                <a16:creationId xmlns="" xmlns:a16="http://schemas.microsoft.com/office/drawing/2014/main" id="{1B582938-2F5B-891F-4CC6-E1BB30639B56}"/>
              </a:ext>
            </a:extLst>
          </p:cNvPr>
          <p:cNvSpPr txBox="1">
            <a:spLocks/>
          </p:cNvSpPr>
          <p:nvPr/>
        </p:nvSpPr>
        <p:spPr>
          <a:xfrm>
            <a:off x="5262784" y="1170953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C8B987"/>
                </a:solidFill>
              </a:rPr>
              <a:t>Ablaufplan der Unterrichtsstunde</a:t>
            </a:r>
          </a:p>
        </p:txBody>
      </p:sp>
      <p:sp>
        <p:nvSpPr>
          <p:cNvPr id="8" name="Google Shape;195;p25">
            <a:extLst>
              <a:ext uri="{FF2B5EF4-FFF2-40B4-BE49-F238E27FC236}">
                <a16:creationId xmlns="" xmlns:a16="http://schemas.microsoft.com/office/drawing/2014/main" id="{D0BC3FC1-12D9-164F-7062-D7D046625BD2}"/>
              </a:ext>
            </a:extLst>
          </p:cNvPr>
          <p:cNvSpPr txBox="1">
            <a:spLocks/>
          </p:cNvSpPr>
          <p:nvPr/>
        </p:nvSpPr>
        <p:spPr>
          <a:xfrm>
            <a:off x="5262784" y="1922308"/>
            <a:ext cx="3093128" cy="239160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Kaputt – und dann?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Autogrammjagd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Alternativen zum </a:t>
            </a:r>
            <a:r>
              <a:rPr lang="de-DE" sz="1200" dirty="0" smtClean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 </a:t>
            </a: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Textverständnis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Konsumpyramide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Vorschläge machen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Alternativen finden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Konsumverhalten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Bonusaufgabe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2B2B6291-97DD-5C3A-43AA-A00ABED27D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348" y="1669348"/>
            <a:ext cx="507794" cy="655901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4F548C51-7F1C-5F8A-89D0-659BB8FFFF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367" y="529389"/>
            <a:ext cx="2791371" cy="4084721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="" xmlns:a16="http://schemas.microsoft.com/office/drawing/2014/main" id="{3957EABA-27CD-0065-9785-5F7A7E32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384350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5 Min.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0E02822-E6E6-B380-9E3B-512E4239F349}"/>
              </a:ext>
            </a:extLst>
          </p:cNvPr>
          <p:cNvSpPr/>
          <p:nvPr/>
        </p:nvSpPr>
        <p:spPr>
          <a:xfrm>
            <a:off x="7379143" y="2264191"/>
            <a:ext cx="1764857" cy="169604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3" name="Google Shape;204;p26">
            <a:extLst>
              <a:ext uri="{FF2B5EF4-FFF2-40B4-BE49-F238E27FC236}">
                <a16:creationId xmlns="" xmlns:a16="http://schemas.microsoft.com/office/drawing/2014/main" id="{F6C910C4-A127-FF83-2D4F-B428CA3ADEAE}"/>
              </a:ext>
            </a:extLst>
          </p:cNvPr>
          <p:cNvSpPr txBox="1">
            <a:spLocks/>
          </p:cNvSpPr>
          <p:nvPr/>
        </p:nvSpPr>
        <p:spPr>
          <a:xfrm>
            <a:off x="7472769" y="2331838"/>
            <a:ext cx="1560919" cy="24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Wortschatz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A28698-9376-4893-A9BC-3E49DB866C85}"/>
              </a:ext>
            </a:extLst>
          </p:cNvPr>
          <p:cNvSpPr txBox="1"/>
          <p:nvPr/>
        </p:nvSpPr>
        <p:spPr>
          <a:xfrm>
            <a:off x="7379143" y="2571750"/>
            <a:ext cx="187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wegwerfen – </a:t>
            </a:r>
          </a:p>
          <a:p>
            <a:pPr marL="0" indent="0">
              <a:buNone/>
            </a:pPr>
            <a:r>
              <a:rPr lang="de-DE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habe </a:t>
            </a: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weggeworfen</a:t>
            </a:r>
          </a:p>
          <a:p>
            <a:pPr marL="0" indent="0">
              <a:buNone/>
            </a:pPr>
            <a:endParaRPr lang="de-DE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Müll</a:t>
            </a:r>
          </a:p>
          <a:p>
            <a:pPr marL="0" indent="0"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Abfall, die Abfälle</a:t>
            </a:r>
          </a:p>
          <a:p>
            <a:pPr marL="0" indent="0"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Tonne, -</a:t>
            </a:r>
            <a:r>
              <a:rPr lang="de-DE" sz="9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de-DE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den Müll werfen </a:t>
            </a:r>
          </a:p>
        </p:txBody>
      </p:sp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481B9232-9D88-F778-9267-38812A7E75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9" y="1452603"/>
            <a:ext cx="2923081" cy="454172"/>
          </a:xfrm>
          <a:prstGeom prst="rect">
            <a:avLst/>
          </a:prstGeom>
        </p:spPr>
      </p:pic>
      <p:pic>
        <p:nvPicPr>
          <p:cNvPr id="12" name="Picture 11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350EAC36-3D07-B8CC-6146-C7D8959D6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9" y="1878084"/>
            <a:ext cx="3834408" cy="514742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="" xmlns:a16="http://schemas.microsoft.com/office/drawing/2014/main" id="{8C59A83B-E987-36F4-4274-5B1436D93C20}"/>
              </a:ext>
            </a:extLst>
          </p:cNvPr>
          <p:cNvSpPr/>
          <p:nvPr/>
        </p:nvSpPr>
        <p:spPr>
          <a:xfrm>
            <a:off x="2247448" y="2323408"/>
            <a:ext cx="2118644" cy="825828"/>
          </a:xfrm>
          <a:prstGeom prst="wedgeEllipseCallout">
            <a:avLst>
              <a:gd name="adj1" fmla="val 40985"/>
              <a:gd name="adj2" fmla="val 77754"/>
            </a:avLst>
          </a:prstGeom>
          <a:solidFill>
            <a:srgbClr val="5AC8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Callout 13">
            <a:extLst>
              <a:ext uri="{FF2B5EF4-FFF2-40B4-BE49-F238E27FC236}">
                <a16:creationId xmlns="" xmlns:a16="http://schemas.microsoft.com/office/drawing/2014/main" id="{3F02B197-08AD-089B-DC01-25EB0657BA3D}"/>
              </a:ext>
            </a:extLst>
          </p:cNvPr>
          <p:cNvSpPr/>
          <p:nvPr/>
        </p:nvSpPr>
        <p:spPr>
          <a:xfrm>
            <a:off x="4590577" y="1222639"/>
            <a:ext cx="2186031" cy="843359"/>
          </a:xfrm>
          <a:prstGeom prst="wedgeEllipseCallout">
            <a:avLst>
              <a:gd name="adj1" fmla="val -38843"/>
              <a:gd name="adj2" fmla="val 86222"/>
            </a:avLst>
          </a:prstGeom>
          <a:solidFill>
            <a:srgbClr val="788287">
              <a:alpha val="6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Callout 15">
            <a:extLst>
              <a:ext uri="{FF2B5EF4-FFF2-40B4-BE49-F238E27FC236}">
                <a16:creationId xmlns="" xmlns:a16="http://schemas.microsoft.com/office/drawing/2014/main" id="{65E7E059-7ADC-2829-CA4D-612E21C9A27D}"/>
              </a:ext>
            </a:extLst>
          </p:cNvPr>
          <p:cNvSpPr/>
          <p:nvPr/>
        </p:nvSpPr>
        <p:spPr>
          <a:xfrm>
            <a:off x="5274138" y="2536636"/>
            <a:ext cx="1344784" cy="843359"/>
          </a:xfrm>
          <a:prstGeom prst="wedgeEllipseCallout">
            <a:avLst>
              <a:gd name="adj1" fmla="val -66596"/>
              <a:gd name="adj2" fmla="val -69704"/>
            </a:avLst>
          </a:prstGeom>
          <a:solidFill>
            <a:srgbClr val="502300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Callout 17">
            <a:extLst>
              <a:ext uri="{FF2B5EF4-FFF2-40B4-BE49-F238E27FC236}">
                <a16:creationId xmlns="" xmlns:a16="http://schemas.microsoft.com/office/drawing/2014/main" id="{2D72B1C0-268B-A319-4089-988F7BB1D2ED}"/>
              </a:ext>
            </a:extLst>
          </p:cNvPr>
          <p:cNvSpPr/>
          <p:nvPr/>
        </p:nvSpPr>
        <p:spPr>
          <a:xfrm>
            <a:off x="2926673" y="3558981"/>
            <a:ext cx="2405849" cy="843359"/>
          </a:xfrm>
          <a:prstGeom prst="wedgeEllipseCallout">
            <a:avLst>
              <a:gd name="adj1" fmla="val 37997"/>
              <a:gd name="adj2" fmla="val -74792"/>
            </a:avLst>
          </a:prstGeom>
          <a:solidFill>
            <a:srgbClr val="C8B987">
              <a:alpha val="7058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19" descr="A picture containing text, weapon, brass knucks&#10;&#10;Description automatically generated">
            <a:extLst>
              <a:ext uri="{FF2B5EF4-FFF2-40B4-BE49-F238E27FC236}">
                <a16:creationId xmlns="" xmlns:a16="http://schemas.microsoft.com/office/drawing/2014/main" id="{5976C1A6-8C0D-4DE4-60C3-9AD67A1C7C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342" y="1780563"/>
            <a:ext cx="452820" cy="3457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4D34678-90A2-EB27-02F8-DF7D5B6A0A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059" y="1792944"/>
            <a:ext cx="436568" cy="333294"/>
          </a:xfrm>
          <a:prstGeom prst="rect">
            <a:avLst/>
          </a:prstGeom>
        </p:spPr>
      </p:pic>
      <p:sp>
        <p:nvSpPr>
          <p:cNvPr id="22" name="Title 4">
            <a:extLst>
              <a:ext uri="{FF2B5EF4-FFF2-40B4-BE49-F238E27FC236}">
                <a16:creationId xmlns="" xmlns:a16="http://schemas.microsoft.com/office/drawing/2014/main" id="{5F5812A7-7D7A-7E41-7834-C51C986FC26D}"/>
              </a:ext>
            </a:extLst>
          </p:cNvPr>
          <p:cNvSpPr txBox="1">
            <a:spLocks/>
          </p:cNvSpPr>
          <p:nvPr/>
        </p:nvSpPr>
        <p:spPr>
          <a:xfrm>
            <a:off x="812360" y="2545892"/>
            <a:ext cx="1923951" cy="276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1500" dirty="0"/>
              <a:t>Habt ihr …</a:t>
            </a:r>
          </a:p>
        </p:txBody>
      </p:sp>
      <p:sp>
        <p:nvSpPr>
          <p:cNvPr id="23" name="Title 4">
            <a:extLst>
              <a:ext uri="{FF2B5EF4-FFF2-40B4-BE49-F238E27FC236}">
                <a16:creationId xmlns="" xmlns:a16="http://schemas.microsoft.com/office/drawing/2014/main" id="{099BE9F8-9118-59F0-71A1-2AFDE4678A9A}"/>
              </a:ext>
            </a:extLst>
          </p:cNvPr>
          <p:cNvSpPr txBox="1">
            <a:spLocks/>
          </p:cNvSpPr>
          <p:nvPr/>
        </p:nvSpPr>
        <p:spPr>
          <a:xfrm>
            <a:off x="2394064" y="2536636"/>
            <a:ext cx="2114550" cy="49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1500" dirty="0">
                <a:solidFill>
                  <a:schemeClr val="bg1"/>
                </a:solidFill>
              </a:rPr>
              <a:t>… neu gekauft?</a:t>
            </a:r>
          </a:p>
        </p:txBody>
      </p:sp>
      <p:sp>
        <p:nvSpPr>
          <p:cNvPr id="24" name="Title 4">
            <a:extLst>
              <a:ext uri="{FF2B5EF4-FFF2-40B4-BE49-F238E27FC236}">
                <a16:creationId xmlns="" xmlns:a16="http://schemas.microsoft.com/office/drawing/2014/main" id="{E72BD78B-AC16-6D60-1A55-6FBAA53BE2EF}"/>
              </a:ext>
            </a:extLst>
          </p:cNvPr>
          <p:cNvSpPr txBox="1">
            <a:spLocks/>
          </p:cNvSpPr>
          <p:nvPr/>
        </p:nvSpPr>
        <p:spPr>
          <a:xfrm>
            <a:off x="5004384" y="1455777"/>
            <a:ext cx="1533231" cy="49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1500" dirty="0">
                <a:solidFill>
                  <a:schemeClr val="bg1"/>
                </a:solidFill>
              </a:rPr>
              <a:t>… repariert?</a:t>
            </a:r>
          </a:p>
        </p:txBody>
      </p:sp>
      <p:sp>
        <p:nvSpPr>
          <p:cNvPr id="33" name="Title 4">
            <a:extLst>
              <a:ext uri="{FF2B5EF4-FFF2-40B4-BE49-F238E27FC236}">
                <a16:creationId xmlns="" xmlns:a16="http://schemas.microsoft.com/office/drawing/2014/main" id="{F3CE164B-0AA1-3EFE-6CD8-D08053F79B2D}"/>
              </a:ext>
            </a:extLst>
          </p:cNvPr>
          <p:cNvSpPr txBox="1">
            <a:spLocks/>
          </p:cNvSpPr>
          <p:nvPr/>
        </p:nvSpPr>
        <p:spPr>
          <a:xfrm>
            <a:off x="3168834" y="3801724"/>
            <a:ext cx="2405849" cy="49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1500" dirty="0">
                <a:solidFill>
                  <a:schemeClr val="bg1"/>
                </a:solidFill>
              </a:rPr>
              <a:t>… weggeworfen?</a:t>
            </a:r>
          </a:p>
        </p:txBody>
      </p:sp>
      <p:sp>
        <p:nvSpPr>
          <p:cNvPr id="34" name="Title 4">
            <a:extLst>
              <a:ext uri="{FF2B5EF4-FFF2-40B4-BE49-F238E27FC236}">
                <a16:creationId xmlns="" xmlns:a16="http://schemas.microsoft.com/office/drawing/2014/main" id="{2C1E8856-6538-177B-54D6-466894C4B1D7}"/>
              </a:ext>
            </a:extLst>
          </p:cNvPr>
          <p:cNvSpPr txBox="1">
            <a:spLocks/>
          </p:cNvSpPr>
          <p:nvPr/>
        </p:nvSpPr>
        <p:spPr>
          <a:xfrm>
            <a:off x="5385463" y="2794499"/>
            <a:ext cx="1993680" cy="491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1500" dirty="0">
                <a:solidFill>
                  <a:schemeClr val="bg1"/>
                </a:solidFill>
              </a:rPr>
              <a:t>… oder?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BF008AC7-0721-62B2-DDA7-73F4B221E458}"/>
              </a:ext>
            </a:extLst>
          </p:cNvPr>
          <p:cNvSpPr txBox="1">
            <a:spLocks/>
          </p:cNvSpPr>
          <p:nvPr/>
        </p:nvSpPr>
        <p:spPr>
          <a:xfrm>
            <a:off x="556465" y="1092873"/>
            <a:ext cx="2576752" cy="2724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1. Kaputt – und dann?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F0424BB5-3113-7C33-0E12-440B3E037F2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4361551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Einstieg</a:t>
            </a:r>
          </a:p>
        </p:txBody>
      </p:sp>
      <p:pic>
        <p:nvPicPr>
          <p:cNvPr id="41" name="Picture 40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2BEF21AD-E058-8826-40CC-8E64524751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3875">
            <a:off x="8129159" y="124675"/>
            <a:ext cx="771545" cy="1090535"/>
          </a:xfrm>
          <a:prstGeom prst="rect">
            <a:avLst/>
          </a:prstGeom>
          <a:effectLst>
            <a:outerShdw blurRad="184168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8" name="Title 4">
            <a:extLst>
              <a:ext uri="{FF2B5EF4-FFF2-40B4-BE49-F238E27FC236}">
                <a16:creationId xmlns="" xmlns:a16="http://schemas.microsoft.com/office/drawing/2014/main" id="{E177A93F-866A-7B7C-168B-0BA7CC2D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352697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7C75134-A1A1-F187-0D9F-B1209188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448391"/>
            <a:ext cx="2937277" cy="292388"/>
          </a:xfrm>
        </p:spPr>
        <p:txBody>
          <a:bodyPr>
            <a:spAutoFit/>
          </a:bodyPr>
          <a:lstStyle/>
          <a:p>
            <a:pPr lvl="1"/>
            <a:r>
              <a:rPr lang="de-DE" dirty="0"/>
              <a:t>Finde eine Person, die 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Erarbeitung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8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2. Alternativen zum Neukauf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DB748DC-7469-3121-22BA-BB4B6A12034B}"/>
              </a:ext>
            </a:extLst>
          </p:cNvPr>
          <p:cNvGrpSpPr/>
          <p:nvPr/>
        </p:nvGrpSpPr>
        <p:grpSpPr>
          <a:xfrm>
            <a:off x="467646" y="1800607"/>
            <a:ext cx="6551862" cy="1954331"/>
            <a:chOff x="467646" y="1757743"/>
            <a:chExt cx="6115121" cy="1824057"/>
          </a:xfrm>
        </p:grpSpPr>
        <p:pic>
          <p:nvPicPr>
            <p:cNvPr id="12" name="Picture 11" descr="Graphical user interface, application, website&#10;&#10;Description automatically generated">
              <a:extLst>
                <a:ext uri="{FF2B5EF4-FFF2-40B4-BE49-F238E27FC236}">
                  <a16:creationId xmlns="" xmlns:a16="http://schemas.microsoft.com/office/drawing/2014/main" id="{D2969507-A480-C010-8F2E-1D83BBF50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60913" y="1835907"/>
              <a:ext cx="3121854" cy="1159964"/>
            </a:xfrm>
            <a:prstGeom prst="rect">
              <a:avLst/>
            </a:prstGeom>
          </p:spPr>
        </p:pic>
        <p:pic>
          <p:nvPicPr>
            <p:cNvPr id="11" name="Picture 10" descr="Graphical user interface, application, website&#10;&#10;Description automatically generated">
              <a:extLst>
                <a:ext uri="{FF2B5EF4-FFF2-40B4-BE49-F238E27FC236}">
                  <a16:creationId xmlns="" xmlns:a16="http://schemas.microsoft.com/office/drawing/2014/main" id="{2C8EE7AC-906D-6B3F-FE42-C70BFAA26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648" y="1757743"/>
              <a:ext cx="3121854" cy="1221163"/>
            </a:xfrm>
            <a:prstGeom prst="rect">
              <a:avLst/>
            </a:prstGeom>
          </p:spPr>
        </p:pic>
        <p:pic>
          <p:nvPicPr>
            <p:cNvPr id="14" name="Picture 13" descr="Graphical user interface, application, website&#10;&#10;Description automatically generated">
              <a:extLst>
                <a:ext uri="{FF2B5EF4-FFF2-40B4-BE49-F238E27FC236}">
                  <a16:creationId xmlns="" xmlns:a16="http://schemas.microsoft.com/office/drawing/2014/main" id="{B0634BB0-AC16-4218-74C9-DF67FFA00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12"/>
            <a:stretch/>
          </p:blipFill>
          <p:spPr>
            <a:xfrm>
              <a:off x="467646" y="2948033"/>
              <a:ext cx="3568573" cy="633767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9514322-A2E2-F0A6-B066-D00386DE4155}"/>
              </a:ext>
            </a:extLst>
          </p:cNvPr>
          <p:cNvSpPr/>
          <p:nvPr/>
        </p:nvSpPr>
        <p:spPr>
          <a:xfrm>
            <a:off x="7379143" y="2264191"/>
            <a:ext cx="1764857" cy="190061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17" name="Google Shape;204;p26">
            <a:extLst>
              <a:ext uri="{FF2B5EF4-FFF2-40B4-BE49-F238E27FC236}">
                <a16:creationId xmlns="" xmlns:a16="http://schemas.microsoft.com/office/drawing/2014/main" id="{899245A8-2153-A58E-1A73-062F97BD40F6}"/>
              </a:ext>
            </a:extLst>
          </p:cNvPr>
          <p:cNvSpPr txBox="1">
            <a:spLocks/>
          </p:cNvSpPr>
          <p:nvPr/>
        </p:nvSpPr>
        <p:spPr>
          <a:xfrm>
            <a:off x="7472769" y="2331838"/>
            <a:ext cx="1560919" cy="24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Hilfe</a:t>
            </a:r>
            <a:endParaRPr lang="de-DE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9DD14A4-B616-B833-EC4A-18C95FA10D79}"/>
              </a:ext>
            </a:extLst>
          </p:cNvPr>
          <p:cNvSpPr txBox="1"/>
          <p:nvPr/>
        </p:nvSpPr>
        <p:spPr>
          <a:xfrm>
            <a:off x="7379143" y="2571750"/>
            <a:ext cx="187692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 du nähen?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Besitzt du einen Bibliotheksausweis?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Bastelst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Tauschst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Weißt du, was …?</a:t>
            </a:r>
          </a:p>
        </p:txBody>
      </p:sp>
      <p:pic>
        <p:nvPicPr>
          <p:cNvPr id="22" name="Picture 21" descr="A picture containing text, weapon, brass knucks&#10;&#10;Description automatically generated">
            <a:extLst>
              <a:ext uri="{FF2B5EF4-FFF2-40B4-BE49-F238E27FC236}">
                <a16:creationId xmlns="" xmlns:a16="http://schemas.microsoft.com/office/drawing/2014/main" id="{B8522C6E-6D34-45A1-1FAF-7642B74CBD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96" y="1780563"/>
            <a:ext cx="452820" cy="345701"/>
          </a:xfrm>
          <a:prstGeom prst="rect">
            <a:avLst/>
          </a:prstGeom>
        </p:spPr>
      </p:pic>
      <p:pic>
        <p:nvPicPr>
          <p:cNvPr id="23" name="Picture 22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4C7F5089-236C-F4ED-D9A5-202B4EF62A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3875">
            <a:off x="8129159" y="124675"/>
            <a:ext cx="771545" cy="1090535"/>
          </a:xfrm>
          <a:prstGeom prst="rect">
            <a:avLst/>
          </a:prstGeom>
          <a:effectLst>
            <a:outerShdw blurRad="184168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7" name="Title 4">
            <a:extLst>
              <a:ext uri="{FF2B5EF4-FFF2-40B4-BE49-F238E27FC236}">
                <a16:creationId xmlns="" xmlns:a16="http://schemas.microsoft.com/office/drawing/2014/main" id="{812BAFF3-5BA4-F9ED-7D7F-459C5566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273150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7C75134-A1A1-F187-0D9F-B1209188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5" y="1448390"/>
            <a:ext cx="6134340" cy="692497"/>
          </a:xfrm>
        </p:spPr>
        <p:txBody>
          <a:bodyPr wrap="square">
            <a:spAutoFit/>
          </a:bodyPr>
          <a:lstStyle/>
          <a:p>
            <a:pPr lvl="1"/>
            <a:r>
              <a:rPr lang="de-DE" cap="none" dirty="0"/>
              <a:t>a.  	Welche Verben passen zu den Alternativen? </a:t>
            </a:r>
            <a:br>
              <a:rPr lang="de-DE" cap="none" dirty="0"/>
            </a:br>
            <a:r>
              <a:rPr lang="de-DE" cap="none" dirty="0"/>
              <a:t>	Kreuzt an</a:t>
            </a:r>
            <a:r>
              <a:rPr lang="de-DE" b="1" dirty="0">
                <a:effectLst/>
                <a:latin typeface="Verdana" panose="020B0604030504040204" pitchFamily="34" charset="0"/>
                <a:ea typeface="Goethe FF Clan"/>
                <a:cs typeface="Times New Roman" panose="02020603050405020304" pitchFamily="18" charset="0"/>
              </a:rPr>
              <a:t>. </a:t>
            </a:r>
            <a:r>
              <a:rPr lang="en-GB" dirty="0">
                <a:effectLst/>
                <a:latin typeface="Goethe FF Clan"/>
                <a:ea typeface="Goethe FF Clan"/>
                <a:cs typeface="Times New Roman" panose="02020603050405020304" pitchFamily="18" charset="0"/>
              </a:rPr>
              <a:t/>
            </a:r>
            <a:br>
              <a:rPr lang="en-GB" dirty="0">
                <a:effectLst/>
                <a:latin typeface="Goethe FF Clan"/>
                <a:ea typeface="Goethe FF Clan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Erarbeitung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4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2. Alternativen zum Neukauf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9514322-A2E2-F0A6-B066-D00386DE4155}"/>
              </a:ext>
            </a:extLst>
          </p:cNvPr>
          <p:cNvSpPr/>
          <p:nvPr/>
        </p:nvSpPr>
        <p:spPr>
          <a:xfrm>
            <a:off x="7379143" y="2264191"/>
            <a:ext cx="1764857" cy="190061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17" name="Google Shape;204;p26">
            <a:extLst>
              <a:ext uri="{FF2B5EF4-FFF2-40B4-BE49-F238E27FC236}">
                <a16:creationId xmlns="" xmlns:a16="http://schemas.microsoft.com/office/drawing/2014/main" id="{899245A8-2153-A58E-1A73-062F97BD40F6}"/>
              </a:ext>
            </a:extLst>
          </p:cNvPr>
          <p:cNvSpPr txBox="1">
            <a:spLocks/>
          </p:cNvSpPr>
          <p:nvPr/>
        </p:nvSpPr>
        <p:spPr>
          <a:xfrm>
            <a:off x="7472769" y="2331838"/>
            <a:ext cx="1560919" cy="24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Wortschatz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9DD14A4-B616-B833-EC4A-18C95FA10D79}"/>
              </a:ext>
            </a:extLst>
          </p:cNvPr>
          <p:cNvSpPr txBox="1"/>
          <p:nvPr/>
        </p:nvSpPr>
        <p:spPr>
          <a:xfrm>
            <a:off x="7379143" y="2571750"/>
            <a:ext cx="187692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 du nähen?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Besitzt du einen Bibliotheksausweis?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Bastelst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Tauschst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Weißt du, was …?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DDD923-CBBD-75A2-C502-C115B5F70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548" y="1792944"/>
            <a:ext cx="436568" cy="33329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="" xmlns:a16="http://schemas.microsoft.com/office/drawing/2014/main" id="{78DECC4D-1B58-6849-A7C8-F6CB8AFB35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519" y="1792944"/>
            <a:ext cx="460141" cy="351291"/>
          </a:xfrm>
          <a:prstGeom prst="rect">
            <a:avLst/>
          </a:prstGeom>
        </p:spPr>
      </p:pic>
      <p:pic>
        <p:nvPicPr>
          <p:cNvPr id="13" name="Picture 12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44C2ADED-B5E3-033B-F447-F248D06534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787" y="2091629"/>
            <a:ext cx="4083590" cy="1543187"/>
          </a:xfrm>
          <a:prstGeom prst="rect">
            <a:avLst/>
          </a:prstGeom>
        </p:spPr>
      </p:pic>
      <p:pic>
        <p:nvPicPr>
          <p:cNvPr id="19" name="Picture 18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028257B3-6AB6-C2E0-EB06-4CC32D07CD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3875">
            <a:off x="8129159" y="124675"/>
            <a:ext cx="771545" cy="1090535"/>
          </a:xfrm>
          <a:prstGeom prst="rect">
            <a:avLst/>
          </a:prstGeom>
          <a:effectLst>
            <a:outerShdw blurRad="184168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1" name="Title 4">
            <a:extLst>
              <a:ext uri="{FF2B5EF4-FFF2-40B4-BE49-F238E27FC236}">
                <a16:creationId xmlns="" xmlns:a16="http://schemas.microsoft.com/office/drawing/2014/main" id="{8F80D5C9-5DD6-50C7-1F4F-5D6AC1F6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13488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3AAF7E46-0320-73C5-9465-C998A8139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534" y="2091626"/>
            <a:ext cx="4083590" cy="1543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F6B9F54-4B39-FFDB-A58E-A94E68CDEFB0}"/>
              </a:ext>
            </a:extLst>
          </p:cNvPr>
          <p:cNvSpPr txBox="1"/>
          <p:nvPr/>
        </p:nvSpPr>
        <p:spPr>
          <a:xfrm>
            <a:off x="1558714" y="2072063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192F26-3F77-ABA7-69CC-7D615C056039}"/>
              </a:ext>
            </a:extLst>
          </p:cNvPr>
          <p:cNvSpPr txBox="1"/>
          <p:nvPr/>
        </p:nvSpPr>
        <p:spPr>
          <a:xfrm>
            <a:off x="1544427" y="3143625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CC6E111-786C-C80B-0F48-33BC00773916}"/>
              </a:ext>
            </a:extLst>
          </p:cNvPr>
          <p:cNvSpPr txBox="1"/>
          <p:nvPr/>
        </p:nvSpPr>
        <p:spPr>
          <a:xfrm>
            <a:off x="3537534" y="3157912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C18DCA-9F12-B302-20AA-472A94A60292}"/>
              </a:ext>
            </a:extLst>
          </p:cNvPr>
          <p:cNvSpPr txBox="1"/>
          <p:nvPr/>
        </p:nvSpPr>
        <p:spPr>
          <a:xfrm>
            <a:off x="3537534" y="2522118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75F267-581B-1756-4E4A-365DE631F92F}"/>
              </a:ext>
            </a:extLst>
          </p:cNvPr>
          <p:cNvSpPr txBox="1"/>
          <p:nvPr/>
        </p:nvSpPr>
        <p:spPr>
          <a:xfrm>
            <a:off x="3544678" y="2079206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78BB549-3EB7-F4FE-7C35-D23E68902E8B}"/>
              </a:ext>
            </a:extLst>
          </p:cNvPr>
          <p:cNvSpPr txBox="1"/>
          <p:nvPr/>
        </p:nvSpPr>
        <p:spPr>
          <a:xfrm>
            <a:off x="1537284" y="2950744"/>
            <a:ext cx="290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7C75134-A1A1-F187-0D9F-B1209188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5" y="1441246"/>
            <a:ext cx="6134340" cy="692497"/>
          </a:xfrm>
        </p:spPr>
        <p:txBody>
          <a:bodyPr wrap="square">
            <a:spAutoFit/>
          </a:bodyPr>
          <a:lstStyle/>
          <a:p>
            <a:pPr lvl="1"/>
            <a:r>
              <a:rPr lang="de-DE" cap="none" dirty="0"/>
              <a:t>a.  	Welche Verben passen zu den Alternativen? </a:t>
            </a:r>
            <a:br>
              <a:rPr lang="de-DE" cap="none" dirty="0"/>
            </a:br>
            <a:r>
              <a:rPr lang="de-DE" cap="none" dirty="0"/>
              <a:t>     	LÖSUNG</a:t>
            </a:r>
            <a:r>
              <a:rPr lang="en-GB" dirty="0">
                <a:effectLst/>
                <a:latin typeface="Goethe FF Clan"/>
                <a:ea typeface="Goethe FF Clan"/>
                <a:cs typeface="Times New Roman" panose="02020603050405020304" pitchFamily="18" charset="0"/>
              </a:rPr>
              <a:t/>
            </a:r>
            <a:br>
              <a:rPr lang="en-GB" dirty="0">
                <a:effectLst/>
                <a:latin typeface="Goethe FF Clan"/>
                <a:ea typeface="Goethe FF Clan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Erarbeitung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4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2. Alternativen zum Neukauf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9514322-A2E2-F0A6-B066-D00386DE4155}"/>
              </a:ext>
            </a:extLst>
          </p:cNvPr>
          <p:cNvSpPr/>
          <p:nvPr/>
        </p:nvSpPr>
        <p:spPr>
          <a:xfrm>
            <a:off x="7379143" y="2264191"/>
            <a:ext cx="1764857" cy="190061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17" name="Google Shape;204;p26">
            <a:extLst>
              <a:ext uri="{FF2B5EF4-FFF2-40B4-BE49-F238E27FC236}">
                <a16:creationId xmlns="" xmlns:a16="http://schemas.microsoft.com/office/drawing/2014/main" id="{899245A8-2153-A58E-1A73-062F97BD40F6}"/>
              </a:ext>
            </a:extLst>
          </p:cNvPr>
          <p:cNvSpPr txBox="1">
            <a:spLocks/>
          </p:cNvSpPr>
          <p:nvPr/>
        </p:nvSpPr>
        <p:spPr>
          <a:xfrm>
            <a:off x="7472769" y="2331838"/>
            <a:ext cx="1560919" cy="24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Wortschatz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9DD14A4-B616-B833-EC4A-18C95FA10D79}"/>
              </a:ext>
            </a:extLst>
          </p:cNvPr>
          <p:cNvSpPr txBox="1"/>
          <p:nvPr/>
        </p:nvSpPr>
        <p:spPr>
          <a:xfrm>
            <a:off x="7379143" y="2571750"/>
            <a:ext cx="187692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 du nähen?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Besitzt du einen Bibliotheksausweis?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Bastelst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Tauschst du …?</a:t>
            </a:r>
          </a:p>
          <a:p>
            <a:pPr marL="0" indent="0"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de-DE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Weißt du, was …?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="" xmlns:a16="http://schemas.microsoft.com/office/drawing/2014/main" id="{C5B4DDB8-F966-DC98-D2E1-4DEAEDFA4CA3}"/>
              </a:ext>
            </a:extLst>
          </p:cNvPr>
          <p:cNvSpPr txBox="1">
            <a:spLocks/>
          </p:cNvSpPr>
          <p:nvPr/>
        </p:nvSpPr>
        <p:spPr>
          <a:xfrm>
            <a:off x="845105" y="3820158"/>
            <a:ext cx="6134340" cy="2923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Tx/>
              <a:buNone/>
              <a:defRPr sz="1600" b="1" kern="1200">
                <a:solidFill>
                  <a:srgbClr val="C8B9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3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2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FontTx/>
              <a:buNone/>
              <a:defRPr sz="1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b.  Habt ihr weitere Beispiele? Tragt diese zusammen.</a:t>
            </a:r>
          </a:p>
        </p:txBody>
      </p:sp>
      <p:pic>
        <p:nvPicPr>
          <p:cNvPr id="20" name="Picture 19" descr="A picture containing text, weapon, brass knucks&#10;&#10;Description automatically generated">
            <a:extLst>
              <a:ext uri="{FF2B5EF4-FFF2-40B4-BE49-F238E27FC236}">
                <a16:creationId xmlns="" xmlns:a16="http://schemas.microsoft.com/office/drawing/2014/main" id="{E677D0C7-196D-2B92-A8BD-698C8E1B07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96" y="1780563"/>
            <a:ext cx="452820" cy="345701"/>
          </a:xfrm>
          <a:prstGeom prst="rect">
            <a:avLst/>
          </a:prstGeom>
        </p:spPr>
      </p:pic>
      <p:pic>
        <p:nvPicPr>
          <p:cNvPr id="22" name="Picture 21" descr="Graphical user interface, application, website&#10;&#10;Description automatically generated">
            <a:extLst>
              <a:ext uri="{FF2B5EF4-FFF2-40B4-BE49-F238E27FC236}">
                <a16:creationId xmlns="" xmlns:a16="http://schemas.microsoft.com/office/drawing/2014/main" id="{2927B7E6-8522-248D-8672-6A1FD0908B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3875">
            <a:off x="8129159" y="124675"/>
            <a:ext cx="771545" cy="1090535"/>
          </a:xfrm>
          <a:prstGeom prst="rect">
            <a:avLst/>
          </a:prstGeom>
          <a:effectLst>
            <a:outerShdw blurRad="184168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3" name="Title 4">
            <a:extLst>
              <a:ext uri="{FF2B5EF4-FFF2-40B4-BE49-F238E27FC236}">
                <a16:creationId xmlns="" xmlns:a16="http://schemas.microsoft.com/office/drawing/2014/main" id="{2D59492E-6154-FD4A-060A-8197CB46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15365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EC71040-385C-BBFE-1E19-3698682301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8779">
            <a:off x="8165046" y="132348"/>
            <a:ext cx="773198" cy="1092873"/>
          </a:xfrm>
          <a:prstGeom prst="rect">
            <a:avLst/>
          </a:prstGeom>
          <a:effectLst>
            <a:outerShdw blurRad="124854" dist="38100" dir="2700000" algn="tl" rotWithShape="0">
              <a:prstClr val="black">
                <a:alpha val="10232"/>
              </a:prst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7C75134-A1A1-F187-0D9F-B1209188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5" y="1872169"/>
            <a:ext cx="6134340" cy="492443"/>
          </a:xfrm>
        </p:spPr>
        <p:txBody>
          <a:bodyPr wrap="square">
            <a:spAutoFit/>
          </a:bodyPr>
          <a:lstStyle/>
          <a:p>
            <a:pPr lvl="1"/>
            <a:r>
              <a:rPr lang="de-DE" cap="none" dirty="0"/>
              <a:t>a.  	Welche Überschrift passt zu welchem Absatz? </a:t>
            </a:r>
            <a:br>
              <a:rPr lang="de-DE" cap="none" dirty="0"/>
            </a:br>
            <a:r>
              <a:rPr lang="de-DE" cap="none" dirty="0"/>
              <a:t>     	Lest den Text und ergänzt die Überschriften. 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Übung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10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3. Die Konsumpyramide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DDD923-CBBD-75A2-C502-C115B5F708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511" y="1792944"/>
            <a:ext cx="436568" cy="333294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90CAC1CF-63B9-CDC9-E3C1-4C34320D6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9695" y="2524879"/>
            <a:ext cx="5065260" cy="351292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05DEFADB-39BB-4E96-209F-1EA4AC4860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737" y="3014366"/>
            <a:ext cx="5810235" cy="310506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="" xmlns:a16="http://schemas.microsoft.com/office/drawing/2014/main" id="{EF1312A5-F5CB-5EAF-D22D-8B8592AE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273586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484EB0-A95D-0CA2-2987-977BF09D55B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66498" y="613929"/>
            <a:ext cx="5548552" cy="27241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Übung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16304D9-2A1A-9DF0-2DB0-74FC1D24365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/>
              <a:t>5 Min.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68AA1AFB-20E3-CBBD-5EE9-FC6362B1F072}"/>
              </a:ext>
            </a:extLst>
          </p:cNvPr>
          <p:cNvSpPr txBox="1">
            <a:spLocks/>
          </p:cNvSpPr>
          <p:nvPr/>
        </p:nvSpPr>
        <p:spPr>
          <a:xfrm>
            <a:off x="556464" y="1092873"/>
            <a:ext cx="4015535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rgbClr val="502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dirty="0"/>
              <a:t>3. Die Konsumpyramide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44A8C91C-6E89-20CB-E26B-8D6926C8D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224" y="3312948"/>
            <a:ext cx="4015535" cy="120618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7C75134-A1A1-F187-0D9F-B1209188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5" y="1455679"/>
            <a:ext cx="6134340" cy="1749197"/>
          </a:xfrm>
        </p:spPr>
        <p:txBody>
          <a:bodyPr wrap="square">
            <a:spAutoFit/>
          </a:bodyPr>
          <a:lstStyle/>
          <a:p>
            <a:pPr marL="342900" lvl="1" indent="-342900">
              <a:buAutoNum type="alphaLcPeriod" startAt="2"/>
            </a:pPr>
            <a:r>
              <a:rPr lang="de-DE" altLang="en-US" cap="none" dirty="0"/>
              <a:t>Wie sieht eure Konsumpyramide aus? </a:t>
            </a:r>
            <a:br>
              <a:rPr lang="de-DE" altLang="en-US" cap="none" dirty="0"/>
            </a:br>
            <a:r>
              <a:rPr lang="de-DE" altLang="en-US" cap="none" dirty="0"/>
              <a:t>Ergänzt die Verben von a)</a:t>
            </a:r>
            <a:r>
              <a:rPr lang="en-GB" altLang="en-US" cap="none" dirty="0"/>
              <a:t/>
            </a:r>
            <a:br>
              <a:rPr lang="en-GB" altLang="en-US" cap="none" dirty="0"/>
            </a:br>
            <a:r>
              <a:rPr lang="de-DE" altLang="en-US" cap="none" dirty="0"/>
              <a:t>Als letzte Alternative steht hier das </a:t>
            </a:r>
            <a:r>
              <a:rPr lang="de-DE" altLang="en-US" i="1" cap="none" dirty="0">
                <a:solidFill>
                  <a:srgbClr val="C8B987"/>
                </a:solidFill>
              </a:rPr>
              <a:t>neu kaufen</a:t>
            </a:r>
            <a:r>
              <a:rPr lang="de-DE" altLang="en-US" cap="none" dirty="0"/>
              <a:t>. </a:t>
            </a:r>
          </a:p>
          <a:p>
            <a:pPr marL="342900" lvl="1" indent="-342900">
              <a:buAutoNum type="alphaLcPeriod" startAt="2"/>
            </a:pPr>
            <a:r>
              <a:rPr lang="de-DE" altLang="en-US" cap="none" dirty="0"/>
              <a:t>Was steht bei euch unten, in der Mitte, und vor neu kaufen?  Besprecht eure Ergebnisse.</a:t>
            </a:r>
          </a:p>
          <a:p>
            <a:pPr marL="342900" lvl="1" indent="-342900">
              <a:buAutoNum type="alphaLcPeriod" startAt="2"/>
            </a:pPr>
            <a:r>
              <a:rPr lang="de-DE" b="1" dirty="0"/>
              <a:t>Welche Unterschiede gibt es zur Konsumpyramide im Internet? Vergleicht.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6A3BE1-6217-4A00-43AA-9A647462034A}"/>
              </a:ext>
            </a:extLst>
          </p:cNvPr>
          <p:cNvSpPr/>
          <p:nvPr/>
        </p:nvSpPr>
        <p:spPr>
          <a:xfrm>
            <a:off x="7379143" y="2264191"/>
            <a:ext cx="1764857" cy="1373335"/>
          </a:xfrm>
          <a:prstGeom prst="rect">
            <a:avLst/>
          </a:prstGeom>
          <a:solidFill>
            <a:srgbClr val="5AC8F5">
              <a:alpha val="58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AC8F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099F38-B210-008F-C449-803789BE7E15}"/>
              </a:ext>
            </a:extLst>
          </p:cNvPr>
          <p:cNvSpPr txBox="1"/>
          <p:nvPr/>
        </p:nvSpPr>
        <p:spPr>
          <a:xfrm>
            <a:off x="2692485" y="3320988"/>
            <a:ext cx="76663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7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 kaufen</a:t>
            </a:r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="" xmlns:a16="http://schemas.microsoft.com/office/drawing/2014/main" id="{516313E6-076E-1013-8ACB-56CD2DE197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90" y="2373479"/>
            <a:ext cx="1137781" cy="113778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="" xmlns:a16="http://schemas.microsoft.com/office/drawing/2014/main" id="{8AEA408B-5D8A-1E3F-E382-67DC58F938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519" y="1792944"/>
            <a:ext cx="460141" cy="35129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1B603B8-2CB2-3818-E62C-6C7DD13E3E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57" y="1780563"/>
            <a:ext cx="452820" cy="345701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0193BE19-09BD-1DBA-296F-E0A132A140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8779">
            <a:off x="8165046" y="132348"/>
            <a:ext cx="773198" cy="1092873"/>
          </a:xfrm>
          <a:prstGeom prst="rect">
            <a:avLst/>
          </a:prstGeom>
          <a:effectLst>
            <a:outerShdw blurRad="124854" dist="38100" dir="2700000" algn="tl" rotWithShape="0">
              <a:prstClr val="black">
                <a:alpha val="10232"/>
              </a:prstClr>
            </a:outerShdw>
          </a:effectLst>
        </p:spPr>
      </p:pic>
      <p:sp>
        <p:nvSpPr>
          <p:cNvPr id="12" name="Title 4">
            <a:extLst>
              <a:ext uri="{FF2B5EF4-FFF2-40B4-BE49-F238E27FC236}">
                <a16:creationId xmlns="" xmlns:a16="http://schemas.microsoft.com/office/drawing/2014/main" id="{3BBE219C-E0F7-CF98-F41E-9B43B7B1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24" y="167678"/>
            <a:ext cx="7360920" cy="276999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C8B987"/>
                </a:solidFill>
              </a:rPr>
              <a:t>Wegwerfen? Neu kaufen? Oder …? Welche Alternativen gibt es?</a:t>
            </a:r>
          </a:p>
        </p:txBody>
      </p:sp>
    </p:spTree>
    <p:extLst>
      <p:ext uri="{BB962C8B-B14F-4D97-AF65-F5344CB8AC3E}">
        <p14:creationId xmlns:p14="http://schemas.microsoft.com/office/powerpoint/2010/main" val="97170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554</Words>
  <Application>Microsoft Office PowerPoint</Application>
  <PresentationFormat>Bildschirmpräsentation (16:9)</PresentationFormat>
  <Paragraphs>148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Goethe FF Clan</vt:lpstr>
      <vt:lpstr>Times New Roman</vt:lpstr>
      <vt:lpstr>Verdana</vt:lpstr>
      <vt:lpstr>Wingdings</vt:lpstr>
      <vt:lpstr>Wingdings 2</vt:lpstr>
      <vt:lpstr>Office Theme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  <vt:lpstr>Wegwerfen? Neu kaufen? Oder …? Welche Alternativen gibt es?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Vogelgesang, Manuela</cp:lastModifiedBy>
  <cp:revision>29</cp:revision>
  <cp:lastPrinted>2023-02-21T12:19:42Z</cp:lastPrinted>
  <dcterms:created xsi:type="dcterms:W3CDTF">2023-01-15T19:52:39Z</dcterms:created>
  <dcterms:modified xsi:type="dcterms:W3CDTF">2023-02-22T16:54:27Z</dcterms:modified>
</cp:coreProperties>
</file>