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999" r:id="rId6"/>
    <p:sldId id="262" r:id="rId7"/>
    <p:sldId id="3000" r:id="rId8"/>
    <p:sldId id="3001" r:id="rId9"/>
    <p:sldId id="3002" r:id="rId10"/>
    <p:sldId id="3003" r:id="rId11"/>
    <p:sldId id="3004" r:id="rId12"/>
    <p:sldId id="3005" r:id="rId13"/>
    <p:sldId id="3014" r:id="rId14"/>
    <p:sldId id="3006" r:id="rId15"/>
    <p:sldId id="3007" r:id="rId16"/>
    <p:sldId id="3008" r:id="rId17"/>
    <p:sldId id="3009" r:id="rId18"/>
    <p:sldId id="3010" r:id="rId19"/>
    <p:sldId id="3015" r:id="rId20"/>
    <p:sldId id="3011" r:id="rId21"/>
    <p:sldId id="3016" r:id="rId22"/>
    <p:sldId id="3013" r:id="rId23"/>
    <p:sldId id="3012" r:id="rId24"/>
    <p:sldId id="3017" r:id="rId25"/>
    <p:sldId id="2998" r:id="rId26"/>
    <p:sldId id="261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45" autoAdjust="0"/>
    <p:restoredTop sz="95388" autoAdjust="0"/>
  </p:normalViewPr>
  <p:slideViewPr>
    <p:cSldViewPr snapToGrid="0">
      <p:cViewPr varScale="1">
        <p:scale>
          <a:sx n="85" d="100"/>
          <a:sy n="8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19/05/2024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17/05/2024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s8.com/illustration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1A1A1A"/>
                </a:solidFill>
                <a:effectLst/>
                <a:latin typeface="RobotoMono"/>
              </a:rPr>
              <a:t>Illustration by </a:t>
            </a:r>
            <a:r>
              <a:rPr lang="en-GB" b="0" i="0" u="sng" dirty="0">
                <a:solidFill>
                  <a:srgbClr val="1A1A1A"/>
                </a:solidFill>
                <a:effectLst/>
                <a:latin typeface="RobotoMono"/>
              </a:rPr>
              <a:t>Icons 8</a:t>
            </a:r>
            <a:r>
              <a:rPr lang="en-GB" b="0" i="0" dirty="0">
                <a:solidFill>
                  <a:srgbClr val="1A1A1A"/>
                </a:solidFill>
                <a:effectLst/>
                <a:latin typeface="RobotoMono"/>
              </a:rPr>
              <a:t> from </a:t>
            </a:r>
            <a:r>
              <a:rPr lang="en-GB" b="0" i="0" dirty="0">
                <a:solidFill>
                  <a:srgbClr val="1A1A1A"/>
                </a:solidFill>
                <a:effectLst/>
                <a:latin typeface="RobotoMono"/>
                <a:hlinkClick r:id="rId3"/>
              </a:rPr>
              <a:t>Ouch!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647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65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3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365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5/17/2024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17.05.2024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16685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384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9" r:id="rId6"/>
    <p:sldLayoutId id="21474838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dfSYgrxM1w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kdfSYgrxM1w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French Taster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  <a:latin typeface="Arial"/>
                <a:cs typeface="Arial"/>
              </a:rPr>
              <a:t>Primary</a:t>
            </a:r>
            <a:endParaRPr lang="en-US" dirty="0">
              <a:solidFill>
                <a:schemeClr val="bg1"/>
              </a:solidFill>
            </a:endParaRPr>
          </a:p>
          <a:p>
            <a:endParaRPr lang="de-DE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latin typeface="Arial"/>
                <a:cs typeface="Arial"/>
              </a:rPr>
              <a:t>French Taster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C3C1C01D-93C3-AC91-47E3-F8E83395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69" y="3080676"/>
            <a:ext cx="3903932" cy="3903932"/>
          </a:xfrm>
          <a:prstGeom prst="rect">
            <a:avLst/>
          </a:prstGeom>
        </p:spPr>
      </p:pic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47CF9D6E-4CD3-54C4-5619-9787DF60A895}"/>
              </a:ext>
            </a:extLst>
          </p:cNvPr>
          <p:cNvSpPr/>
          <p:nvPr/>
        </p:nvSpPr>
        <p:spPr>
          <a:xfrm>
            <a:off x="8267616" y="1837944"/>
            <a:ext cx="3771712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What’s my name!? A fan should know this!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06B4265D-F277-C1D3-A50F-384836C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478"/>
            <a:ext cx="3729086" cy="3729086"/>
          </a:xfrm>
          <a:prstGeom prst="rect">
            <a:avLst/>
          </a:prstGeom>
        </p:spPr>
      </p:pic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EE9BC9F6-6F4B-8331-F989-C78CA7829D01}"/>
              </a:ext>
            </a:extLst>
          </p:cNvPr>
          <p:cNvSpPr/>
          <p:nvPr/>
        </p:nvSpPr>
        <p:spPr>
          <a:xfrm>
            <a:off x="0" y="1609165"/>
            <a:ext cx="3903931" cy="159371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Don’t be offended… Moi,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Agathe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l’Alligator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4C8CFA9-2946-97EE-A59B-B53CC61E6470}"/>
              </a:ext>
            </a:extLst>
          </p:cNvPr>
          <p:cNvSpPr txBox="1">
            <a:spLocks/>
          </p:cNvSpPr>
          <p:nvPr/>
        </p:nvSpPr>
        <p:spPr>
          <a:xfrm>
            <a:off x="1182570" y="1264621"/>
            <a:ext cx="9826857" cy="14891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Comment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t’appelles</a:t>
            </a:r>
            <a:r>
              <a:rPr lang="en-US" sz="2400" dirty="0"/>
              <a:t> 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Je </a:t>
            </a:r>
            <a:r>
              <a:rPr lang="en-US" sz="2400" dirty="0" err="1"/>
              <a:t>m’appelle</a:t>
            </a:r>
            <a:r>
              <a:rPr lang="en-US" sz="2400" dirty="0"/>
              <a:t>…</a:t>
            </a:r>
            <a:endParaRPr lang="en-US" sz="2400" i="1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455696D-2AA9-100D-5B7A-E9D0B292E594}"/>
              </a:ext>
            </a:extLst>
          </p:cNvPr>
          <p:cNvSpPr/>
          <p:nvPr/>
        </p:nvSpPr>
        <p:spPr>
          <a:xfrm>
            <a:off x="8267616" y="1831589"/>
            <a:ext cx="3771712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Eh bien…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Zachary le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Zèbre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giraffe with colorful spots&#10;&#10;Description automatically generated">
            <a:extLst>
              <a:ext uri="{FF2B5EF4-FFF2-40B4-BE49-F238E27FC236}">
                <a16:creationId xmlns:a16="http://schemas.microsoft.com/office/drawing/2014/main" id="{24D8E01A-7C15-E119-0FCA-3BE195161D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5" y="4042615"/>
            <a:ext cx="2941993" cy="2941993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82D1A13-D53E-1BE9-8913-73FB6007A8E6}"/>
              </a:ext>
            </a:extLst>
          </p:cNvPr>
          <p:cNvSpPr/>
          <p:nvPr/>
        </p:nvSpPr>
        <p:spPr>
          <a:xfrm>
            <a:off x="3873933" y="2594684"/>
            <a:ext cx="4588983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Enchantée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!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Gaby la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Girafe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7514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EC30E61E-364A-462E-E430-CD58D6F21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73" y="2954068"/>
            <a:ext cx="3903932" cy="390393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016D3544-72A1-5B5E-F162-C947385BF6EF}"/>
              </a:ext>
            </a:extLst>
          </p:cNvPr>
          <p:cNvSpPr/>
          <p:nvPr/>
        </p:nvSpPr>
        <p:spPr>
          <a:xfrm>
            <a:off x="8267616" y="1837944"/>
            <a:ext cx="3771712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Wouah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she’s so pretty…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Enchanté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7AAFD75E-84FE-98D0-E1A1-A932BEF8BE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478"/>
            <a:ext cx="3729086" cy="3729086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368288AC-68D6-49BE-DCDC-F0C266DF26E3}"/>
              </a:ext>
            </a:extLst>
          </p:cNvPr>
          <p:cNvSpPr/>
          <p:nvPr/>
        </p:nvSpPr>
        <p:spPr>
          <a:xfrm>
            <a:off x="0" y="1609165"/>
            <a:ext cx="3903931" cy="159371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Here we go again…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Enchantée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bienvenue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Gaby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giraffe with colorful spots&#10;&#10;Description automatically generated">
            <a:extLst>
              <a:ext uri="{FF2B5EF4-FFF2-40B4-BE49-F238E27FC236}">
                <a16:creationId xmlns:a16="http://schemas.microsoft.com/office/drawing/2014/main" id="{BF34DE27-27AF-6AD7-7D25-6FC517773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458" y="4025283"/>
            <a:ext cx="2941993" cy="294199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145926E3-4E02-01B0-1DA8-B2B4F5FA03D1}"/>
              </a:ext>
            </a:extLst>
          </p:cNvPr>
          <p:cNvSpPr/>
          <p:nvPr/>
        </p:nvSpPr>
        <p:spPr>
          <a:xfrm>
            <a:off x="3232840" y="2644952"/>
            <a:ext cx="5527692" cy="148918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Merci ! I can see you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have many other friends. Comment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appellez-vous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r-FR" sz="20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DDAD994-5E3F-0EDD-22A1-FCC819340B68}"/>
              </a:ext>
            </a:extLst>
          </p:cNvPr>
          <p:cNvSpPr txBox="1">
            <a:spLocks/>
          </p:cNvSpPr>
          <p:nvPr/>
        </p:nvSpPr>
        <p:spPr>
          <a:xfrm>
            <a:off x="1182570" y="1264621"/>
            <a:ext cx="9826857" cy="14891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Comment </a:t>
            </a:r>
            <a:r>
              <a:rPr lang="en-US" sz="2400" dirty="0" err="1"/>
              <a:t>tu</a:t>
            </a:r>
            <a:r>
              <a:rPr lang="en-US" sz="2400" dirty="0"/>
              <a:t> </a:t>
            </a:r>
            <a:r>
              <a:rPr lang="en-US" sz="2400" dirty="0" err="1"/>
              <a:t>t’appelles</a:t>
            </a:r>
            <a:r>
              <a:rPr lang="en-US" sz="2400" dirty="0"/>
              <a:t> 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Je </a:t>
            </a:r>
            <a:r>
              <a:rPr lang="en-US" sz="2400" dirty="0" err="1"/>
              <a:t>m’appelle</a:t>
            </a:r>
            <a:r>
              <a:rPr lang="en-US" sz="2400" dirty="0"/>
              <a:t>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654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723FF60D-FC72-EC6E-8BD3-3103E7ADEC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69D8C12D-A452-4977-01D1-BC641FFF4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B8265645-02B9-849B-FE9D-D834CBDF595E}"/>
              </a:ext>
            </a:extLst>
          </p:cNvPr>
          <p:cNvSpPr/>
          <p:nvPr/>
        </p:nvSpPr>
        <p:spPr>
          <a:xfrm>
            <a:off x="0" y="926918"/>
            <a:ext cx="8996750" cy="3729087"/>
          </a:xfrm>
          <a:prstGeom prst="irregularSeal2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Comment </a:t>
            </a:r>
            <a:r>
              <a:rPr lang="en-US" sz="2800" b="1" dirty="0" err="1"/>
              <a:t>tu</a:t>
            </a:r>
            <a:r>
              <a:rPr lang="en-US" sz="2800" b="1" dirty="0"/>
              <a:t> </a:t>
            </a:r>
            <a:r>
              <a:rPr lang="en-US" sz="2800" b="1" dirty="0" err="1"/>
              <a:t>t’appelles</a:t>
            </a:r>
            <a:r>
              <a:rPr lang="en-US" sz="2800" b="1" dirty="0"/>
              <a:t> ?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dirty="0"/>
              <a:t>Je </a:t>
            </a:r>
            <a:r>
              <a:rPr lang="en-US" sz="2800" b="1" dirty="0" err="1"/>
              <a:t>m’appelle</a:t>
            </a:r>
            <a:r>
              <a:rPr lang="en-US" sz="2800" b="1" dirty="0"/>
              <a:t>…</a:t>
            </a:r>
            <a:endParaRPr lang="en-US" sz="2800" b="1" i="1" dirty="0"/>
          </a:p>
        </p:txBody>
      </p:sp>
      <p:pic>
        <p:nvPicPr>
          <p:cNvPr id="10" name="Picture 9" descr="A white volleyball in the air&#10;&#10;Description automatically generated">
            <a:extLst>
              <a:ext uri="{FF2B5EF4-FFF2-40B4-BE49-F238E27FC236}">
                <a16:creationId xmlns:a16="http://schemas.microsoft.com/office/drawing/2014/main" id="{B0B5D684-D061-57FB-6F84-04E119C57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9325">
            <a:off x="3168786" y="4290159"/>
            <a:ext cx="4285348" cy="24105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giraffe with colorful spots&#10;&#10;Description automatically generated">
            <a:extLst>
              <a:ext uri="{FF2B5EF4-FFF2-40B4-BE49-F238E27FC236}">
                <a16:creationId xmlns:a16="http://schemas.microsoft.com/office/drawing/2014/main" id="{B87BAD6B-1EE1-96C1-3B53-7F26A03DC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13" y="3916007"/>
            <a:ext cx="2941993" cy="29419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9CA19573-9C7E-07D7-7321-A94AD87BA6E7}"/>
              </a:ext>
            </a:extLst>
          </p:cNvPr>
          <p:cNvSpPr/>
          <p:nvPr/>
        </p:nvSpPr>
        <p:spPr>
          <a:xfrm>
            <a:off x="8080310" y="2386061"/>
            <a:ext cx="3979613" cy="154398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Pass the ball to someone else to ask what their name is. Attention, tout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0133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5F220CF2-115F-A722-D856-75C5B27B2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323303"/>
            <a:ext cx="3729086" cy="372908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AE952B8-CFFA-06F2-04D6-1E5516D3B6D7}"/>
              </a:ext>
            </a:extLst>
          </p:cNvPr>
          <p:cNvSpPr/>
          <p:nvPr/>
        </p:nvSpPr>
        <p:spPr>
          <a:xfrm>
            <a:off x="322518" y="1690807"/>
            <a:ext cx="3242222" cy="147172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Alors, let’s all spell out some words. 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giraffe with colorful spots&#10;&#10;Description automatically generated">
            <a:extLst>
              <a:ext uri="{FF2B5EF4-FFF2-40B4-BE49-F238E27FC236}">
                <a16:creationId xmlns:a16="http://schemas.microsoft.com/office/drawing/2014/main" id="{BFBD8875-605E-974F-1668-C22EE245B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13" y="3916007"/>
            <a:ext cx="2941993" cy="2941993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0EF87DEE-26D6-A5D6-163C-4A55FF2C6892}"/>
              </a:ext>
            </a:extLst>
          </p:cNvPr>
          <p:cNvSpPr/>
          <p:nvPr/>
        </p:nvSpPr>
        <p:spPr>
          <a:xfrm>
            <a:off x="8212388" y="1435608"/>
            <a:ext cx="3979612" cy="2370905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You all have one or more letters and need to come to front and get in the correct order to spell the word out.</a:t>
            </a:r>
            <a:endParaRPr lang="fr-FR" sz="2000" dirty="0"/>
          </a:p>
        </p:txBody>
      </p:sp>
      <p:pic>
        <p:nvPicPr>
          <p:cNvPr id="13" name="Picture 12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ED59C0C4-7916-40EB-05E3-3ABCA5E06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96" y="2890060"/>
            <a:ext cx="3903932" cy="3903932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5E796FF-67C4-8583-BB8C-8EFA6B99FF26}"/>
              </a:ext>
            </a:extLst>
          </p:cNvPr>
          <p:cNvSpPr/>
          <p:nvPr/>
        </p:nvSpPr>
        <p:spPr>
          <a:xfrm>
            <a:off x="4244339" y="1499616"/>
            <a:ext cx="3979612" cy="164560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Make sure you repeat your letter in French once you’re in the correct order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15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9885AAB2-12B3-8846-F078-3DA0F5FF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323303"/>
            <a:ext cx="3729086" cy="3729086"/>
          </a:xfrm>
          <a:prstGeom prst="rect">
            <a:avLst/>
          </a:prstGeom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C05DF80E-E1EA-A810-1503-00D990E2DC7F}"/>
              </a:ext>
            </a:extLst>
          </p:cNvPr>
          <p:cNvSpPr/>
          <p:nvPr/>
        </p:nvSpPr>
        <p:spPr>
          <a:xfrm>
            <a:off x="322518" y="1690807"/>
            <a:ext cx="3242222" cy="147172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Let’s do a practice run.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C’est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parti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artoon of a tiger&#10;&#10;Description automatically generated">
            <a:extLst>
              <a:ext uri="{FF2B5EF4-FFF2-40B4-BE49-F238E27FC236}">
                <a16:creationId xmlns:a16="http://schemas.microsoft.com/office/drawing/2014/main" id="{23872C36-66D0-999F-EBD8-A3B2850C8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750" y="2811667"/>
            <a:ext cx="4270955" cy="373374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6FBE536-CB33-1915-B139-2CA1CB106B51}"/>
              </a:ext>
            </a:extLst>
          </p:cNvPr>
          <p:cNvSpPr txBox="1"/>
          <p:nvPr/>
        </p:nvSpPr>
        <p:spPr>
          <a:xfrm>
            <a:off x="6501384" y="1316736"/>
            <a:ext cx="43616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TIGRE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7562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couple of ice cream&#10;&#10;Description automatically generated">
            <a:extLst>
              <a:ext uri="{FF2B5EF4-FFF2-40B4-BE49-F238E27FC236}">
                <a16:creationId xmlns:a16="http://schemas.microsoft.com/office/drawing/2014/main" id="{8E329130-FFF7-54E2-57D9-044E5BFED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867" y="1337186"/>
            <a:ext cx="2573594" cy="51471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88ECAA-FA11-CCDC-688B-C69D2CF992ED}"/>
              </a:ext>
            </a:extLst>
          </p:cNvPr>
          <p:cNvSpPr txBox="1"/>
          <p:nvPr/>
        </p:nvSpPr>
        <p:spPr>
          <a:xfrm>
            <a:off x="3059238" y="1366430"/>
            <a:ext cx="43616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GLACE</a:t>
            </a:r>
            <a:endParaRPr lang="fr-FR" sz="8000" b="1" dirty="0"/>
          </a:p>
        </p:txBody>
      </p:sp>
      <p:pic>
        <p:nvPicPr>
          <p:cNvPr id="12" name="Picture 11" descr="A giraffe with colorful spots&#10;&#10;Description automatically generated">
            <a:extLst>
              <a:ext uri="{FF2B5EF4-FFF2-40B4-BE49-F238E27FC236}">
                <a16:creationId xmlns:a16="http://schemas.microsoft.com/office/drawing/2014/main" id="{1A27EA5F-ED64-DD51-700C-130392EBB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3" y="4020573"/>
            <a:ext cx="2941993" cy="294199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E50379C-3AE0-A933-64BC-70500D8FB227}"/>
              </a:ext>
            </a:extLst>
          </p:cNvPr>
          <p:cNvSpPr/>
          <p:nvPr/>
        </p:nvSpPr>
        <p:spPr>
          <a:xfrm>
            <a:off x="267460" y="2583227"/>
            <a:ext cx="3253678" cy="154398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êtes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prêts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? On y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69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B88ECAA-FA11-CCDC-688B-C69D2CF992ED}"/>
              </a:ext>
            </a:extLst>
          </p:cNvPr>
          <p:cNvSpPr txBox="1"/>
          <p:nvPr/>
        </p:nvSpPr>
        <p:spPr>
          <a:xfrm>
            <a:off x="2753179" y="2587340"/>
            <a:ext cx="43616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YAOURT</a:t>
            </a:r>
            <a:endParaRPr lang="fr-FR" sz="8000" b="1" dirty="0"/>
          </a:p>
        </p:txBody>
      </p:sp>
      <p:pic>
        <p:nvPicPr>
          <p:cNvPr id="3" name="Picture 2" descr="A pink and blue yogurt container with red cherries on it&#10;&#10;Description automatically generated">
            <a:extLst>
              <a:ext uri="{FF2B5EF4-FFF2-40B4-BE49-F238E27FC236}">
                <a16:creationId xmlns:a16="http://schemas.microsoft.com/office/drawing/2014/main" id="{777C19D3-5934-B7E3-1780-167FF5387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21" y="324706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4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arden scene with a fence and a wheelbarrow and a shovel&#10;&#10;Description automatically generated">
            <a:extLst>
              <a:ext uri="{FF2B5EF4-FFF2-40B4-BE49-F238E27FC236}">
                <a16:creationId xmlns:a16="http://schemas.microsoft.com/office/drawing/2014/main" id="{9A64B9A0-20CF-E694-B872-C604C892A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941" y="1920240"/>
            <a:ext cx="7451155" cy="41970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C50DDA-4385-BD53-B724-4B796E1DCA29}"/>
              </a:ext>
            </a:extLst>
          </p:cNvPr>
          <p:cNvSpPr txBox="1"/>
          <p:nvPr/>
        </p:nvSpPr>
        <p:spPr>
          <a:xfrm>
            <a:off x="92275" y="2894281"/>
            <a:ext cx="43616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JARDIN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1707203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0C50DDA-4385-BD53-B724-4B796E1DCA29}"/>
              </a:ext>
            </a:extLst>
          </p:cNvPr>
          <p:cNvSpPr txBox="1"/>
          <p:nvPr/>
        </p:nvSpPr>
        <p:spPr>
          <a:xfrm>
            <a:off x="484161" y="2992252"/>
            <a:ext cx="436168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ZÈBRE</a:t>
            </a:r>
            <a:endParaRPr lang="fr-FR" sz="8000" b="1" dirty="0"/>
          </a:p>
        </p:txBody>
      </p:sp>
      <p:pic>
        <p:nvPicPr>
          <p:cNvPr id="2" name="Picture 1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00ED9EF1-E0B7-11EA-8AB8-6D60D052C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073" y="1278975"/>
            <a:ext cx="5360898" cy="536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4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xylophone with a stick&#10;&#10;Description automatically generated">
            <a:extLst>
              <a:ext uri="{FF2B5EF4-FFF2-40B4-BE49-F238E27FC236}">
                <a16:creationId xmlns:a16="http://schemas.microsoft.com/office/drawing/2014/main" id="{805ADCD9-3F49-10D6-31DF-9A88A6BDF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80" y="2507611"/>
            <a:ext cx="5955792" cy="29778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A3E259-258C-7BB4-B780-8D6E1E79132F}"/>
              </a:ext>
            </a:extLst>
          </p:cNvPr>
          <p:cNvSpPr txBox="1"/>
          <p:nvPr/>
        </p:nvSpPr>
        <p:spPr>
          <a:xfrm>
            <a:off x="110474" y="2848243"/>
            <a:ext cx="5468947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XYLOPHONE</a:t>
            </a:r>
            <a:endParaRPr lang="fr-FR" sz="8000" b="1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A112FAF3-F82C-EC26-97BA-B123ADF9BD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D7A43B2D-8FC9-8C63-E82B-A5BDD58221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8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speech bubble&#10;&#10;Description automatically generated">
            <a:extLst>
              <a:ext uri="{FF2B5EF4-FFF2-40B4-BE49-F238E27FC236}">
                <a16:creationId xmlns:a16="http://schemas.microsoft.com/office/drawing/2014/main" id="{708EF1EE-DDFF-E002-9822-63BF2BB48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109" y="2133839"/>
            <a:ext cx="4170594" cy="3150613"/>
          </a:xfrm>
          <a:prstGeom prst="rect">
            <a:avLst/>
          </a:prstGeom>
        </p:spPr>
      </p:pic>
      <p:pic>
        <p:nvPicPr>
          <p:cNvPr id="8" name="Picture 7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40AA8D04-5302-BF21-0ED8-304F947B4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08" y="2528614"/>
            <a:ext cx="4352545" cy="4352545"/>
          </a:xfrm>
          <a:prstGeom prst="rect">
            <a:avLst/>
          </a:prstGeom>
        </p:spPr>
      </p:pic>
      <p:pic>
        <p:nvPicPr>
          <p:cNvPr id="10" name="Picture 9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332264D8-B91C-B2E9-3F15-7BA2D9938F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2699845"/>
            <a:ext cx="4352544" cy="4352544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AAD97A8-7458-7F61-AD0E-03D98805E647}"/>
              </a:ext>
            </a:extLst>
          </p:cNvPr>
          <p:cNvSpPr/>
          <p:nvPr/>
        </p:nvSpPr>
        <p:spPr>
          <a:xfrm>
            <a:off x="322518" y="1696341"/>
            <a:ext cx="3943616" cy="146619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Coucou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Agathe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l’Alligator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2C66AB3A-0AC2-39A1-1C18-A19C1CFB452E}"/>
              </a:ext>
            </a:extLst>
          </p:cNvPr>
          <p:cNvSpPr/>
          <p:nvPr/>
        </p:nvSpPr>
        <p:spPr>
          <a:xfrm>
            <a:off x="8066703" y="1582716"/>
            <a:ext cx="3972625" cy="1466194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, je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m’appelle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Zachary le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Zèbre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8AC066-55CD-5795-6EDF-317AF41999E1}"/>
              </a:ext>
            </a:extLst>
          </p:cNvPr>
          <p:cNvSpPr txBox="1"/>
          <p:nvPr/>
        </p:nvSpPr>
        <p:spPr>
          <a:xfrm>
            <a:off x="4012163" y="2829568"/>
            <a:ext cx="417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Together we’ll learn… </a:t>
            </a:r>
            <a:r>
              <a:rPr lang="en-GB" sz="28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l’alphabet</a:t>
            </a:r>
            <a:r>
              <a:rPr lang="en-GB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français</a:t>
            </a:r>
            <a:r>
              <a:rPr lang="en-GB" sz="2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endParaRPr lang="fr-FR" sz="28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41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oy figurine of a football player&#10;&#10;Description automatically generated">
            <a:extLst>
              <a:ext uri="{FF2B5EF4-FFF2-40B4-BE49-F238E27FC236}">
                <a16:creationId xmlns:a16="http://schemas.microsoft.com/office/drawing/2014/main" id="{8FF17F2D-BD9C-834F-4E19-3459BA617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69" y="1600200"/>
            <a:ext cx="4524703" cy="452470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9C2E635-A093-BB63-5781-1B96A25EF3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D7BE495-BE18-AD71-572C-69984458C2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21DBED1-6B66-8EC2-C530-CC1A835A84E7}"/>
              </a:ext>
            </a:extLst>
          </p:cNvPr>
          <p:cNvSpPr txBox="1"/>
          <p:nvPr/>
        </p:nvSpPr>
        <p:spPr>
          <a:xfrm>
            <a:off x="2295979" y="2316163"/>
            <a:ext cx="4361688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/>
              <a:t>KYLIAN</a:t>
            </a:r>
            <a:br>
              <a:rPr lang="en-GB" sz="8000" b="1" dirty="0"/>
            </a:br>
            <a:r>
              <a:rPr lang="en-GB" sz="8000" b="1" dirty="0"/>
              <a:t>MBAPPE</a:t>
            </a:r>
            <a:endParaRPr lang="fr-FR" sz="8000" b="1" dirty="0"/>
          </a:p>
        </p:txBody>
      </p:sp>
    </p:spTree>
    <p:extLst>
      <p:ext uri="{BB962C8B-B14F-4D97-AF65-F5344CB8AC3E}">
        <p14:creationId xmlns:p14="http://schemas.microsoft.com/office/powerpoint/2010/main" val="841799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A9DA-D2B0-9AD9-DDFA-F14C7232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B90A8-EA70-B318-B406-13F542714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4696E6AD-7DB3-42B8-689E-B42EE1E14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323303"/>
            <a:ext cx="3729086" cy="3729086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6F7807DA-E38E-9147-F8DB-3AE163306897}"/>
              </a:ext>
            </a:extLst>
          </p:cNvPr>
          <p:cNvSpPr/>
          <p:nvPr/>
        </p:nvSpPr>
        <p:spPr>
          <a:xfrm>
            <a:off x="688278" y="1851575"/>
            <a:ext cx="3242222" cy="147172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Voilà, c</a:t>
            </a:r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’est fini ! </a:t>
            </a:r>
          </a:p>
          <a:p>
            <a:pPr algn="ctr"/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Au revoir !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883B5937-E122-402D-3C85-A050854E5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473" y="2954068"/>
            <a:ext cx="3903932" cy="3903932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9C94D6C2-5FCE-4C3E-4E1A-F20FD68D4354}"/>
              </a:ext>
            </a:extLst>
          </p:cNvPr>
          <p:cNvSpPr/>
          <p:nvPr/>
        </p:nvSpPr>
        <p:spPr>
          <a:xfrm>
            <a:off x="7845552" y="1600200"/>
            <a:ext cx="4193776" cy="160903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Oh, already? We hope you enjoyed your first French lesson!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iraffe with colorful spots&#10;&#10;Description automatically generated">
            <a:extLst>
              <a:ext uri="{FF2B5EF4-FFF2-40B4-BE49-F238E27FC236}">
                <a16:creationId xmlns:a16="http://schemas.microsoft.com/office/drawing/2014/main" id="{2E8C9EC6-A281-6A62-7591-4A9AB5F81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425" y="4042615"/>
            <a:ext cx="2941993" cy="2941993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FEBAA6F-F24E-982E-2519-C1257D67C920}"/>
              </a:ext>
            </a:extLst>
          </p:cNvPr>
          <p:cNvSpPr/>
          <p:nvPr/>
        </p:nvSpPr>
        <p:spPr>
          <a:xfrm>
            <a:off x="3873933" y="2594684"/>
            <a:ext cx="4588983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One last </a:t>
            </a:r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thing! What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did you learn today?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5628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37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 dirty="0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dirty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 dirty="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 dirty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 dirty="0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 dirty="0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dirty="0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dirty="0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 dirty="0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 dirty="0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 dirty="0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 dirty="0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 dirty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 dirty="0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 dirty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dirty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 dirty="0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 dirty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dirty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 dirty="0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8256" y="1655064"/>
            <a:ext cx="10512972" cy="1034849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>
                <a:latin typeface="Arial"/>
                <a:cs typeface="Arial"/>
              </a:rPr>
              <a:t>Learning objectives – Today you will…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72" y="2333297"/>
            <a:ext cx="9144000" cy="3326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Learn the alphabet in French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3200" dirty="0"/>
              <a:t>Learn how to introduce yourself in French</a:t>
            </a:r>
          </a:p>
        </p:txBody>
      </p:sp>
    </p:spTree>
    <p:extLst>
      <p:ext uri="{BB962C8B-B14F-4D97-AF65-F5344CB8AC3E}">
        <p14:creationId xmlns:p14="http://schemas.microsoft.com/office/powerpoint/2010/main" val="2181118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43CCF36D-79A8-24A8-356F-EB4B20B1E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08" y="2528614"/>
            <a:ext cx="4352545" cy="435254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2FC080C-1E3A-277C-8BCE-36EA6E9BE61B}"/>
              </a:ext>
            </a:extLst>
          </p:cNvPr>
          <p:cNvSpPr/>
          <p:nvPr/>
        </p:nvSpPr>
        <p:spPr>
          <a:xfrm>
            <a:off x="7872984" y="1198179"/>
            <a:ext cx="4352545" cy="185073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Let’s start by watching a little video!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(I’m even featured in it)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5CABCC3C-FCC6-5A82-50EB-20DF7D2A7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2699845"/>
            <a:ext cx="4352544" cy="4352544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F8C514DF-2422-15EF-6D7C-DAF5FCDAB472}"/>
              </a:ext>
            </a:extLst>
          </p:cNvPr>
          <p:cNvSpPr/>
          <p:nvPr/>
        </p:nvSpPr>
        <p:spPr>
          <a:xfrm>
            <a:off x="329184" y="1311803"/>
            <a:ext cx="4974336" cy="1850731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Show-off… </a:t>
            </a: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Ok, everyone, try to spot all of the words that look or sound similar to English. They’re called COGNATES.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nline Media 10" title="La chanson de l'alphabet - Apprendre l'alphabet phonétique Français avec Professeur Baba - Comptine">
            <a:hlinkClick r:id="" action="ppaction://media"/>
            <a:extLst>
              <a:ext uri="{FF2B5EF4-FFF2-40B4-BE49-F238E27FC236}">
                <a16:creationId xmlns:a16="http://schemas.microsoft.com/office/drawing/2014/main" id="{289ECD31-490F-5FFE-607C-F949C03057C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33955" y="1494403"/>
            <a:ext cx="8946839" cy="505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7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8216" y="1600200"/>
            <a:ext cx="9927756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What cognates did you find?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2FE29B-A90A-B464-A395-7F1494DEB154}"/>
              </a:ext>
            </a:extLst>
          </p:cNvPr>
          <p:cNvSpPr txBox="1"/>
          <p:nvPr/>
        </p:nvSpPr>
        <p:spPr>
          <a:xfrm>
            <a:off x="3520440" y="2752344"/>
            <a:ext cx="6839712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/>
              <a:t>Les mots de  la </a:t>
            </a:r>
            <a:r>
              <a:rPr lang="en-GB" sz="2400" dirty="0" err="1"/>
              <a:t>classe</a:t>
            </a:r>
            <a:r>
              <a:rPr lang="en-GB" sz="2400" dirty="0"/>
              <a:t> : 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95331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72" y="2333297"/>
            <a:ext cx="9144000" cy="3326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latin typeface="Arial"/>
                <a:cs typeface="Arial"/>
              </a:rPr>
              <a:t>Content</a:t>
            </a:r>
            <a:endParaRPr lang="en-US" sz="1800" dirty="0">
              <a:latin typeface="Arial"/>
              <a:cs typeface="Arial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latin typeface="Arial"/>
                <a:cs typeface="Arial"/>
              </a:rPr>
              <a:t>Minimum 16pt</a:t>
            </a:r>
            <a:endParaRPr lang="en-GB" dirty="0"/>
          </a:p>
        </p:txBody>
      </p:sp>
      <p:pic>
        <p:nvPicPr>
          <p:cNvPr id="4" name="Picture 3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EE41D5F6-AED1-6F2A-3F68-43DD26D12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08" y="2528614"/>
            <a:ext cx="4352545" cy="4352545"/>
          </a:xfrm>
          <a:prstGeom prst="rect">
            <a:avLst/>
          </a:prstGeom>
        </p:spPr>
      </p:pic>
      <p:pic>
        <p:nvPicPr>
          <p:cNvPr id="5" name="Picture 4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C4A23D89-3B4D-E888-C3DB-7F467036B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2699845"/>
            <a:ext cx="4352544" cy="4352544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DC6EFC69-A307-0C76-14F6-DE1E592CFD68}"/>
              </a:ext>
            </a:extLst>
          </p:cNvPr>
          <p:cNvSpPr/>
          <p:nvPr/>
        </p:nvSpPr>
        <p:spPr>
          <a:xfrm>
            <a:off x="322518" y="1444752"/>
            <a:ext cx="4532946" cy="171778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Now, let’s listen to the song again. Try to repeat each letter and the word that goes with it!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EAEA6554-E8A0-C7B8-C7B5-4D80994998E6}"/>
              </a:ext>
            </a:extLst>
          </p:cNvPr>
          <p:cNvSpPr/>
          <p:nvPr/>
        </p:nvSpPr>
        <p:spPr>
          <a:xfrm>
            <a:off x="7506383" y="1331127"/>
            <a:ext cx="4532945" cy="171778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Attention ! The pronunciation of some letters in French is very different from English.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nline Media 10" title="La chanson de l'alphabet - Apprendre l'alphabet phonétique Français avec Professeur Baba - Comptine">
            <a:hlinkClick r:id="" action="ppaction://media"/>
            <a:extLst>
              <a:ext uri="{FF2B5EF4-FFF2-40B4-BE49-F238E27FC236}">
                <a16:creationId xmlns:a16="http://schemas.microsoft.com/office/drawing/2014/main" id="{3F41ECC7-8124-913A-6ECB-63C2D7374F4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05265" y="1444752"/>
            <a:ext cx="8946839" cy="5051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895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alphabet with eyes&#10;&#10;Description automatically generated">
            <a:extLst>
              <a:ext uri="{FF2B5EF4-FFF2-40B4-BE49-F238E27FC236}">
                <a16:creationId xmlns:a16="http://schemas.microsoft.com/office/drawing/2014/main" id="{3C5AD509-FEAF-99A4-11ED-7319306BD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008" y="1295996"/>
            <a:ext cx="8560028" cy="5360836"/>
          </a:xfrm>
          <a:prstGeom prst="rect">
            <a:avLst/>
          </a:prstGeom>
        </p:spPr>
      </p:pic>
      <p:pic>
        <p:nvPicPr>
          <p:cNvPr id="11" name="Picture 10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609399DD-84EF-F43E-2863-5193A0ACF6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323303"/>
            <a:ext cx="3729086" cy="3729086"/>
          </a:xfrm>
          <a:prstGeom prst="rect">
            <a:avLst/>
          </a:prstGeom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511AFCF-3E1C-74D6-19A7-EAC93EF42C12}"/>
              </a:ext>
            </a:extLst>
          </p:cNvPr>
          <p:cNvSpPr/>
          <p:nvPr/>
        </p:nvSpPr>
        <p:spPr>
          <a:xfrm>
            <a:off x="322518" y="1690807"/>
            <a:ext cx="3242222" cy="147172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Répétons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tous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ensemble !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31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356">
            <a:extLst>
              <a:ext uri="{FF2B5EF4-FFF2-40B4-BE49-F238E27FC236}">
                <a16:creationId xmlns:a16="http://schemas.microsoft.com/office/drawing/2014/main" id="{0804FFDC-FB72-0B56-88F3-694440EE1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7" y="1211345"/>
            <a:ext cx="8006630" cy="561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56B3C2FF-6744-FC99-6B69-7EE017454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69" y="3080676"/>
            <a:ext cx="3903932" cy="3903932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0CD51F6-3D02-C684-6A26-71220DA8640B}"/>
              </a:ext>
            </a:extLst>
          </p:cNvPr>
          <p:cNvSpPr/>
          <p:nvPr/>
        </p:nvSpPr>
        <p:spPr>
          <a:xfrm>
            <a:off x="8267616" y="1837944"/>
            <a:ext cx="3771712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Un code secret ! Probably a secret admirer. Can you help me crack it?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9">
            <a:extLst>
              <a:ext uri="{FF2B5EF4-FFF2-40B4-BE49-F238E27FC236}">
                <a16:creationId xmlns:a16="http://schemas.microsoft.com/office/drawing/2014/main" id="{876D90D3-E9AD-C09B-C82E-ABEB505B4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28" y="3890572"/>
            <a:ext cx="4684839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____ ____ ____ ____ ____ ____ ____</a:t>
            </a:r>
          </a:p>
        </p:txBody>
      </p:sp>
      <p:sp>
        <p:nvSpPr>
          <p:cNvPr id="13" name="TextBox 34">
            <a:extLst>
              <a:ext uri="{FF2B5EF4-FFF2-40B4-BE49-F238E27FC236}">
                <a16:creationId xmlns:a16="http://schemas.microsoft.com/office/drawing/2014/main" id="{C3ED7DAE-7850-B694-42AC-E9940F8F5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5483" y="3890572"/>
            <a:ext cx="2433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____ ____</a:t>
            </a:r>
          </a:p>
        </p:txBody>
      </p:sp>
      <p:sp>
        <p:nvSpPr>
          <p:cNvPr id="14" name="TextBox 29">
            <a:extLst>
              <a:ext uri="{FF2B5EF4-FFF2-40B4-BE49-F238E27FC236}">
                <a16:creationId xmlns:a16="http://schemas.microsoft.com/office/drawing/2014/main" id="{F26E880B-E6A3-29BA-D187-760CFC5DA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459" y="4564516"/>
            <a:ext cx="555352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</a:rPr>
              <a:t>____ ‘____ ____ ____ ____ ____ ____ ____ ____ ?</a:t>
            </a:r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E41C5C6D-47F8-5EC9-AEE7-BEFB85812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597" y="2346267"/>
            <a:ext cx="344460" cy="273050"/>
          </a:xfrm>
          <a:custGeom>
            <a:avLst/>
            <a:gdLst>
              <a:gd name="T0" fmla="*/ 3269133 w 21600"/>
              <a:gd name="T1" fmla="*/ 448922 h 21600"/>
              <a:gd name="T2" fmla="*/ 881399 w 21600"/>
              <a:gd name="T3" fmla="*/ 2216908 h 21600"/>
              <a:gd name="T4" fmla="*/ 3269133 w 21600"/>
              <a:gd name="T5" fmla="*/ 4433802 h 21600"/>
              <a:gd name="T6" fmla="*/ 5620739 w 21600"/>
              <a:gd name="T7" fmla="*/ 221690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16" name="AutoShape 7">
            <a:extLst>
              <a:ext uri="{FF2B5EF4-FFF2-40B4-BE49-F238E27FC236}">
                <a16:creationId xmlns:a16="http://schemas.microsoft.com/office/drawing/2014/main" id="{762E446B-67C9-C10B-F706-731A4BF86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2623" y="2337486"/>
            <a:ext cx="217488" cy="236538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F862F1F9-3880-C55E-9B43-380AB0B4F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6055" y="2305736"/>
            <a:ext cx="409575" cy="36195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9">
            <a:extLst>
              <a:ext uri="{FF2B5EF4-FFF2-40B4-BE49-F238E27FC236}">
                <a16:creationId xmlns:a16="http://schemas.microsoft.com/office/drawing/2014/main" id="{6546F14E-CF02-F573-5FF5-B1FFE7867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9108" y="2370873"/>
            <a:ext cx="304800" cy="223837"/>
          </a:xfrm>
          <a:prstGeom prst="flowChartExtra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AutoShape 10">
            <a:extLst>
              <a:ext uri="{FF2B5EF4-FFF2-40B4-BE49-F238E27FC236}">
                <a16:creationId xmlns:a16="http://schemas.microsoft.com/office/drawing/2014/main" id="{E3502CC0-3B76-38CD-3DA3-F1612E6CE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5790" y="2337486"/>
            <a:ext cx="331788" cy="2714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AutoShape 11">
            <a:extLst>
              <a:ext uri="{FF2B5EF4-FFF2-40B4-BE49-F238E27FC236}">
                <a16:creationId xmlns:a16="http://schemas.microsoft.com/office/drawing/2014/main" id="{C564F468-0EB6-1F06-732F-E14C4D1F3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5634" y="2354948"/>
            <a:ext cx="322262" cy="271463"/>
          </a:xfrm>
          <a:prstGeom prst="flowChartManualOperation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AutoShape 12">
            <a:extLst>
              <a:ext uri="{FF2B5EF4-FFF2-40B4-BE49-F238E27FC236}">
                <a16:creationId xmlns:a16="http://schemas.microsoft.com/office/drawing/2014/main" id="{14835F0F-220F-D997-82E2-B2DB7106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189" y="2354948"/>
            <a:ext cx="331788" cy="265113"/>
          </a:xfrm>
          <a:prstGeom prst="star5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AutoShape 13">
            <a:extLst>
              <a:ext uri="{FF2B5EF4-FFF2-40B4-BE49-F238E27FC236}">
                <a16:creationId xmlns:a16="http://schemas.microsoft.com/office/drawing/2014/main" id="{30C3EF52-58DC-6FD7-0285-1C054070E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9635" y="3007120"/>
            <a:ext cx="301625" cy="339725"/>
          </a:xfrm>
          <a:prstGeom prst="irregularSeal2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0B8C6855-9052-B7D6-9FA5-DBD56529A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7020" y="3032075"/>
            <a:ext cx="304800" cy="30003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4" name="AutoShape 15">
            <a:extLst>
              <a:ext uri="{FF2B5EF4-FFF2-40B4-BE49-F238E27FC236}">
                <a16:creationId xmlns:a16="http://schemas.microsoft.com/office/drawing/2014/main" id="{791FE62B-5069-1A3F-3777-AF69CE4B4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108" y="3048743"/>
            <a:ext cx="312737" cy="266700"/>
          </a:xfrm>
          <a:custGeom>
            <a:avLst/>
            <a:gdLst>
              <a:gd name="T0" fmla="*/ 2272034 w 21600"/>
              <a:gd name="T1" fmla="*/ 0 h 21600"/>
              <a:gd name="T2" fmla="*/ 665406 w 21600"/>
              <a:gd name="T3" fmla="*/ 481677 h 21600"/>
              <a:gd name="T4" fmla="*/ 0 w 21600"/>
              <a:gd name="T5" fmla="*/ 1644687 h 21600"/>
              <a:gd name="T6" fmla="*/ 665406 w 21600"/>
              <a:gd name="T7" fmla="*/ 2807684 h 21600"/>
              <a:gd name="T8" fmla="*/ 2272034 w 21600"/>
              <a:gd name="T9" fmla="*/ 3289362 h 21600"/>
              <a:gd name="T10" fmla="*/ 3878648 w 21600"/>
              <a:gd name="T11" fmla="*/ 2807684 h 21600"/>
              <a:gd name="T12" fmla="*/ 4544054 w 21600"/>
              <a:gd name="T13" fmla="*/ 1644687 h 21600"/>
              <a:gd name="T14" fmla="*/ 3878648 w 21600"/>
              <a:gd name="T15" fmla="*/ 4816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/>
          </a:solidFill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25" name="AutoShape 16">
            <a:extLst>
              <a:ext uri="{FF2B5EF4-FFF2-40B4-BE49-F238E27FC236}">
                <a16:creationId xmlns:a16="http://schemas.microsoft.com/office/drawing/2014/main" id="{19B18BB9-21F3-A1E1-AC41-7E2C23E583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733" y="3005540"/>
            <a:ext cx="287337" cy="342900"/>
          </a:xfrm>
          <a:prstGeom prst="upArrow">
            <a:avLst>
              <a:gd name="adj1" fmla="val 50000"/>
              <a:gd name="adj2" fmla="val 30265"/>
            </a:avLst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eaVert"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" name="AutoShape 17">
            <a:extLst>
              <a:ext uri="{FF2B5EF4-FFF2-40B4-BE49-F238E27FC236}">
                <a16:creationId xmlns:a16="http://schemas.microsoft.com/office/drawing/2014/main" id="{B4466ADC-C6C7-260E-1817-6FA6F13A5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076" y="3031510"/>
            <a:ext cx="366713" cy="249237"/>
          </a:xfrm>
          <a:prstGeom prst="chevron">
            <a:avLst>
              <a:gd name="adj" fmla="val 36259"/>
            </a:avLst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" name="AutoShape 18">
            <a:extLst>
              <a:ext uri="{FF2B5EF4-FFF2-40B4-BE49-F238E27FC236}">
                <a16:creationId xmlns:a16="http://schemas.microsoft.com/office/drawing/2014/main" id="{52F55EB7-A2D0-43C7-A6D6-D15FDB7DA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1754" y="3036830"/>
            <a:ext cx="272836" cy="249237"/>
          </a:xfrm>
          <a:custGeom>
            <a:avLst/>
            <a:gdLst>
              <a:gd name="T0" fmla="*/ 2406268 w 21600"/>
              <a:gd name="T1" fmla="*/ 0 h 21600"/>
              <a:gd name="T2" fmla="*/ 704724 w 21600"/>
              <a:gd name="T3" fmla="*/ 615050 h 21600"/>
              <a:gd name="T4" fmla="*/ 0 w 21600"/>
              <a:gd name="T5" fmla="*/ 2100064 h 21600"/>
              <a:gd name="T6" fmla="*/ 704724 w 21600"/>
              <a:gd name="T7" fmla="*/ 3585078 h 21600"/>
              <a:gd name="T8" fmla="*/ 2406268 w 21600"/>
              <a:gd name="T9" fmla="*/ 4200128 h 21600"/>
              <a:gd name="T10" fmla="*/ 4107796 w 21600"/>
              <a:gd name="T11" fmla="*/ 3585078 h 21600"/>
              <a:gd name="T12" fmla="*/ 4812520 w 21600"/>
              <a:gd name="T13" fmla="*/ 2100064 h 21600"/>
              <a:gd name="T14" fmla="*/ 4107796 w 21600"/>
              <a:gd name="T15" fmla="*/ 6150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28" name="AutoShape 19">
            <a:extLst>
              <a:ext uri="{FF2B5EF4-FFF2-40B4-BE49-F238E27FC236}">
                <a16:creationId xmlns:a16="http://schemas.microsoft.com/office/drawing/2014/main" id="{AEC12114-8FDA-5FC0-79A1-AC4E24F7B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9858" y="3031510"/>
            <a:ext cx="322262" cy="266700"/>
          </a:xfrm>
          <a:prstGeom prst="lightningBol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" name="AutoShape 20">
            <a:extLst>
              <a:ext uri="{FF2B5EF4-FFF2-40B4-BE49-F238E27FC236}">
                <a16:creationId xmlns:a16="http://schemas.microsoft.com/office/drawing/2014/main" id="{8ECBECCB-C97D-C6CE-9B6E-5B45BC0C2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5973" y="3021953"/>
            <a:ext cx="219075" cy="257175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" name="Picture 21" descr="Black and White Basketball Ball">
            <a:extLst>
              <a:ext uri="{FF2B5EF4-FFF2-40B4-BE49-F238E27FC236}">
                <a16:creationId xmlns:a16="http://schemas.microsoft.com/office/drawing/2014/main" id="{208ADFE5-AF6D-62AE-3761-C71FCCA3A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462" y="2979642"/>
            <a:ext cx="341329" cy="33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 descr="Soccer Ball">
            <a:extLst>
              <a:ext uri="{FF2B5EF4-FFF2-40B4-BE49-F238E27FC236}">
                <a16:creationId xmlns:a16="http://schemas.microsoft.com/office/drawing/2014/main" id="{224A75B9-DBC4-6E7F-F861-6B81A8CA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32" y="2311883"/>
            <a:ext cx="331789" cy="3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3">
            <a:extLst>
              <a:ext uri="{FF2B5EF4-FFF2-40B4-BE49-F238E27FC236}">
                <a16:creationId xmlns:a16="http://schemas.microsoft.com/office/drawing/2014/main" id="{3D750020-EE4C-7640-E796-07BA13F6D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4776" y="3032237"/>
            <a:ext cx="314325" cy="24130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" name="Oval 24">
            <a:extLst>
              <a:ext uri="{FF2B5EF4-FFF2-40B4-BE49-F238E27FC236}">
                <a16:creationId xmlns:a16="http://schemas.microsoft.com/office/drawing/2014/main" id="{5BD973E2-C0BB-7D53-0A17-3358219C9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427" y="2366061"/>
            <a:ext cx="304800" cy="155575"/>
          </a:xfrm>
          <a:prstGeom prst="ellipse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" name="Picture 99" descr="apples-20clip-20art-apple-clipart-black-and-white">
            <a:extLst>
              <a:ext uri="{FF2B5EF4-FFF2-40B4-BE49-F238E27FC236}">
                <a16:creationId xmlns:a16="http://schemas.microsoft.com/office/drawing/2014/main" id="{08157C52-D512-CF80-47D9-34F901844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561" y="2309297"/>
            <a:ext cx="283369" cy="3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57" descr="white-clipart-clip_art_illustration_of_a_flower_in_black_and_white_0071-0905-2919-0128_SMU">
            <a:extLst>
              <a:ext uri="{FF2B5EF4-FFF2-40B4-BE49-F238E27FC236}">
                <a16:creationId xmlns:a16="http://schemas.microsoft.com/office/drawing/2014/main" id="{AAA22F34-6068-C319-3686-56D2348A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989" y="2296211"/>
            <a:ext cx="350838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60" descr="24656d1354454727t-request-help-me-football-jpg">
            <a:extLst>
              <a:ext uri="{FF2B5EF4-FFF2-40B4-BE49-F238E27FC236}">
                <a16:creationId xmlns:a16="http://schemas.microsoft.com/office/drawing/2014/main" id="{363A883A-4B99-73C2-5030-0D16740B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69" y="3012893"/>
            <a:ext cx="4603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62" descr="cupcake-outline-clipart-black-and-white-06387a1585d864108e1c11aa02732a3b">
            <a:extLst>
              <a:ext uri="{FF2B5EF4-FFF2-40B4-BE49-F238E27FC236}">
                <a16:creationId xmlns:a16="http://schemas.microsoft.com/office/drawing/2014/main" id="{A9260AA6-D631-4736-8ACC-85E5BDDBD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800" y="2296210"/>
            <a:ext cx="25973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64" descr="bee-20clip-20art-bee-md">
            <a:extLst>
              <a:ext uri="{FF2B5EF4-FFF2-40B4-BE49-F238E27FC236}">
                <a16:creationId xmlns:a16="http://schemas.microsoft.com/office/drawing/2014/main" id="{368BEE38-DCEF-0382-CD20-2ADDC716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82" y="2298342"/>
            <a:ext cx="393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69" descr="13378299601479107826monarch_butterfly_black_white">
            <a:extLst>
              <a:ext uri="{FF2B5EF4-FFF2-40B4-BE49-F238E27FC236}">
                <a16:creationId xmlns:a16="http://schemas.microsoft.com/office/drawing/2014/main" id="{290E28E2-D7F2-F82A-4A02-89200960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2032" y="3006089"/>
            <a:ext cx="404812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70" descr="black-and-white-family-tree-clipart-black-and-white-tree-hi">
            <a:extLst>
              <a:ext uri="{FF2B5EF4-FFF2-40B4-BE49-F238E27FC236}">
                <a16:creationId xmlns:a16="http://schemas.microsoft.com/office/drawing/2014/main" id="{136992F6-EAD7-9236-5463-5B387DA04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843" y="2929691"/>
            <a:ext cx="358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62" descr="cupcake-outline-clipart-black-and-white-06387a1585d864108e1c11aa02732a3b">
            <a:extLst>
              <a:ext uri="{FF2B5EF4-FFF2-40B4-BE49-F238E27FC236}">
                <a16:creationId xmlns:a16="http://schemas.microsoft.com/office/drawing/2014/main" id="{20667BC4-DEDD-9CD8-2BC1-4ECE1D71F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616" y="4253439"/>
            <a:ext cx="259731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AutoShape 15">
            <a:extLst>
              <a:ext uri="{FF2B5EF4-FFF2-40B4-BE49-F238E27FC236}">
                <a16:creationId xmlns:a16="http://schemas.microsoft.com/office/drawing/2014/main" id="{4D512D15-A6A9-259F-1DA6-29A9691F1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493" y="4278344"/>
            <a:ext cx="312737" cy="266700"/>
          </a:xfrm>
          <a:custGeom>
            <a:avLst/>
            <a:gdLst>
              <a:gd name="T0" fmla="*/ 2272034 w 21600"/>
              <a:gd name="T1" fmla="*/ 0 h 21600"/>
              <a:gd name="T2" fmla="*/ 665406 w 21600"/>
              <a:gd name="T3" fmla="*/ 481677 h 21600"/>
              <a:gd name="T4" fmla="*/ 0 w 21600"/>
              <a:gd name="T5" fmla="*/ 1644687 h 21600"/>
              <a:gd name="T6" fmla="*/ 665406 w 21600"/>
              <a:gd name="T7" fmla="*/ 2807684 h 21600"/>
              <a:gd name="T8" fmla="*/ 2272034 w 21600"/>
              <a:gd name="T9" fmla="*/ 3289362 h 21600"/>
              <a:gd name="T10" fmla="*/ 3878648 w 21600"/>
              <a:gd name="T11" fmla="*/ 2807684 h 21600"/>
              <a:gd name="T12" fmla="*/ 4544054 w 21600"/>
              <a:gd name="T13" fmla="*/ 1644687 h 21600"/>
              <a:gd name="T14" fmla="*/ 3878648 w 21600"/>
              <a:gd name="T15" fmla="*/ 4816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FFFF"/>
          </a:solidFill>
          <a:ln w="3175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pic>
        <p:nvPicPr>
          <p:cNvPr id="43" name="Picture 22" descr="Soccer Ball">
            <a:extLst>
              <a:ext uri="{FF2B5EF4-FFF2-40B4-BE49-F238E27FC236}">
                <a16:creationId xmlns:a16="http://schemas.microsoft.com/office/drawing/2014/main" id="{BD2EC5B8-90FD-C2EC-FD7C-A92A37CB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5" y="4248239"/>
            <a:ext cx="331789" cy="3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2" descr="Soccer Ball">
            <a:extLst>
              <a:ext uri="{FF2B5EF4-FFF2-40B4-BE49-F238E27FC236}">
                <a16:creationId xmlns:a16="http://schemas.microsoft.com/office/drawing/2014/main" id="{9CD19D38-9552-DFCC-893D-EEB162215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13" y="4251504"/>
            <a:ext cx="331789" cy="30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99" descr="apples-20clip-20art-apple-clipart-black-and-white">
            <a:extLst>
              <a:ext uri="{FF2B5EF4-FFF2-40B4-BE49-F238E27FC236}">
                <a16:creationId xmlns:a16="http://schemas.microsoft.com/office/drawing/2014/main" id="{6C044741-31A8-EEDC-D56A-09B22B12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086" y="4219550"/>
            <a:ext cx="283369" cy="3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4">
            <a:extLst>
              <a:ext uri="{FF2B5EF4-FFF2-40B4-BE49-F238E27FC236}">
                <a16:creationId xmlns:a16="http://schemas.microsoft.com/office/drawing/2014/main" id="{2C628AE5-1B18-9A34-08DD-04A3A7A378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238" y="4236833"/>
            <a:ext cx="304800" cy="300037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317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7" name="AutoShape 19">
            <a:extLst>
              <a:ext uri="{FF2B5EF4-FFF2-40B4-BE49-F238E27FC236}">
                <a16:creationId xmlns:a16="http://schemas.microsoft.com/office/drawing/2014/main" id="{69113142-299B-A75F-CC3C-4D69F821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935" y="4244860"/>
            <a:ext cx="322262" cy="266700"/>
          </a:xfrm>
          <a:prstGeom prst="lightningBol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8" name="AutoShape 19">
            <a:extLst>
              <a:ext uri="{FF2B5EF4-FFF2-40B4-BE49-F238E27FC236}">
                <a16:creationId xmlns:a16="http://schemas.microsoft.com/office/drawing/2014/main" id="{A9B13AE6-C00B-F425-2804-460618FEE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204" y="4270170"/>
            <a:ext cx="322262" cy="266700"/>
          </a:xfrm>
          <a:prstGeom prst="lightningBol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" name="AutoShape 20">
            <a:extLst>
              <a:ext uri="{FF2B5EF4-FFF2-40B4-BE49-F238E27FC236}">
                <a16:creationId xmlns:a16="http://schemas.microsoft.com/office/drawing/2014/main" id="{429A820D-D5BB-3398-1547-AF6A459E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2266" y="4280863"/>
            <a:ext cx="219075" cy="257175"/>
          </a:xfrm>
          <a:prstGeom prst="flowChartCollat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" name="AutoShape 19">
            <a:extLst>
              <a:ext uri="{FF2B5EF4-FFF2-40B4-BE49-F238E27FC236}">
                <a16:creationId xmlns:a16="http://schemas.microsoft.com/office/drawing/2014/main" id="{B356341F-954B-C94A-71F8-661382994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1350" y="4899292"/>
            <a:ext cx="322262" cy="266700"/>
          </a:xfrm>
          <a:prstGeom prst="lightningBolt">
            <a:avLst/>
          </a:pr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" name="Picture 164" descr="bee-20clip-20art-bee-md">
            <a:extLst>
              <a:ext uri="{FF2B5EF4-FFF2-40B4-BE49-F238E27FC236}">
                <a16:creationId xmlns:a16="http://schemas.microsoft.com/office/drawing/2014/main" id="{11F0435E-8F14-8E8A-856B-FAEFAC98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45" y="4899292"/>
            <a:ext cx="3937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70" descr="black-and-white-family-tree-clipart-black-and-white-tree-hi">
            <a:extLst>
              <a:ext uri="{FF2B5EF4-FFF2-40B4-BE49-F238E27FC236}">
                <a16:creationId xmlns:a16="http://schemas.microsoft.com/office/drawing/2014/main" id="{84085878-92C6-F579-94FD-F29B63102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756" y="4909182"/>
            <a:ext cx="358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0" descr="black-and-white-family-tree-clipart-black-and-white-tree-hi">
            <a:extLst>
              <a:ext uri="{FF2B5EF4-FFF2-40B4-BE49-F238E27FC236}">
                <a16:creationId xmlns:a16="http://schemas.microsoft.com/office/drawing/2014/main" id="{C25D9FCA-C941-FD23-B3CE-62891F8F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18" y="4899292"/>
            <a:ext cx="3587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99" descr="apples-20clip-20art-apple-clipart-black-and-white">
            <a:extLst>
              <a:ext uri="{FF2B5EF4-FFF2-40B4-BE49-F238E27FC236}">
                <a16:creationId xmlns:a16="http://schemas.microsoft.com/office/drawing/2014/main" id="{0ED5F575-42AF-5E77-484F-3A43CA718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903" y="4915137"/>
            <a:ext cx="283369" cy="3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99" descr="apples-20clip-20art-apple-clipart-black-and-white">
            <a:extLst>
              <a:ext uri="{FF2B5EF4-FFF2-40B4-BE49-F238E27FC236}">
                <a16:creationId xmlns:a16="http://schemas.microsoft.com/office/drawing/2014/main" id="{89813C7D-00EC-F356-C800-821EBFB8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80" y="4911804"/>
            <a:ext cx="283369" cy="31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18">
            <a:extLst>
              <a:ext uri="{FF2B5EF4-FFF2-40B4-BE49-F238E27FC236}">
                <a16:creationId xmlns:a16="http://schemas.microsoft.com/office/drawing/2014/main" id="{42707DFC-5A9F-89EA-48BE-4DAE25BA7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2954" y="4935866"/>
            <a:ext cx="272836" cy="249237"/>
          </a:xfrm>
          <a:custGeom>
            <a:avLst/>
            <a:gdLst>
              <a:gd name="T0" fmla="*/ 2406268 w 21600"/>
              <a:gd name="T1" fmla="*/ 0 h 21600"/>
              <a:gd name="T2" fmla="*/ 704724 w 21600"/>
              <a:gd name="T3" fmla="*/ 615050 h 21600"/>
              <a:gd name="T4" fmla="*/ 0 w 21600"/>
              <a:gd name="T5" fmla="*/ 2100064 h 21600"/>
              <a:gd name="T6" fmla="*/ 704724 w 21600"/>
              <a:gd name="T7" fmla="*/ 3585078 h 21600"/>
              <a:gd name="T8" fmla="*/ 2406268 w 21600"/>
              <a:gd name="T9" fmla="*/ 4200128 h 21600"/>
              <a:gd name="T10" fmla="*/ 4107796 w 21600"/>
              <a:gd name="T11" fmla="*/ 3585078 h 21600"/>
              <a:gd name="T12" fmla="*/ 4812520 w 21600"/>
              <a:gd name="T13" fmla="*/ 2100064 h 21600"/>
              <a:gd name="T14" fmla="*/ 4107796 w 21600"/>
              <a:gd name="T15" fmla="*/ 61505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lnTo>
                  <a:pt x="17401" y="15493"/>
                </a:ln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lnTo>
                  <a:pt x="4198" y="6106"/>
                </a:lnTo>
                <a:close/>
              </a:path>
            </a:pathLst>
          </a:custGeom>
          <a:solidFill>
            <a:srgbClr val="FFFFFF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endParaRPr lang="fr-FR"/>
          </a:p>
        </p:txBody>
      </p:sp>
      <p:sp>
        <p:nvSpPr>
          <p:cNvPr id="57" name="AutoShape 12">
            <a:extLst>
              <a:ext uri="{FF2B5EF4-FFF2-40B4-BE49-F238E27FC236}">
                <a16:creationId xmlns:a16="http://schemas.microsoft.com/office/drawing/2014/main" id="{9DFB4509-12EC-3307-F601-289B1C73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379" y="4901719"/>
            <a:ext cx="331788" cy="265113"/>
          </a:xfrm>
          <a:prstGeom prst="star5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8" name="AutoShape 12">
            <a:extLst>
              <a:ext uri="{FF2B5EF4-FFF2-40B4-BE49-F238E27FC236}">
                <a16:creationId xmlns:a16="http://schemas.microsoft.com/office/drawing/2014/main" id="{4EF88CAB-1F7E-B92F-8FAB-57D84374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960" y="4900879"/>
            <a:ext cx="331788" cy="265113"/>
          </a:xfrm>
          <a:prstGeom prst="star5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39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A cartoon of a zebra wearing sunglasses&#10;&#10;Description automatically generated">
            <a:extLst>
              <a:ext uri="{FF2B5EF4-FFF2-40B4-BE49-F238E27FC236}">
                <a16:creationId xmlns:a16="http://schemas.microsoft.com/office/drawing/2014/main" id="{C3C1C01D-93C3-AC91-47E3-F8E833953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69" y="3080676"/>
            <a:ext cx="3903932" cy="3903932"/>
          </a:xfrm>
          <a:prstGeom prst="rect">
            <a:avLst/>
          </a:prstGeom>
        </p:spPr>
      </p:pic>
      <p:sp>
        <p:nvSpPr>
          <p:cNvPr id="63" name="Speech Bubble: Oval 62">
            <a:extLst>
              <a:ext uri="{FF2B5EF4-FFF2-40B4-BE49-F238E27FC236}">
                <a16:creationId xmlns:a16="http://schemas.microsoft.com/office/drawing/2014/main" id="{47CF9D6E-4CD3-54C4-5619-9787DF60A895}"/>
              </a:ext>
            </a:extLst>
          </p:cNvPr>
          <p:cNvSpPr/>
          <p:nvPr/>
        </p:nvSpPr>
        <p:spPr>
          <a:xfrm>
            <a:off x="8267616" y="1837944"/>
            <a:ext cx="3771712" cy="1371287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So? Were you able to decipher the message!?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63" descr="A cartoon alligator wearing sunglasses and a flower necklace&#10;&#10;Description automatically generated">
            <a:extLst>
              <a:ext uri="{FF2B5EF4-FFF2-40B4-BE49-F238E27FC236}">
                <a16:creationId xmlns:a16="http://schemas.microsoft.com/office/drawing/2014/main" id="{06B4265D-F277-C1D3-A50F-384836CA9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" y="3323303"/>
            <a:ext cx="3729086" cy="3729086"/>
          </a:xfrm>
          <a:prstGeom prst="rect">
            <a:avLst/>
          </a:prstGeom>
        </p:spPr>
      </p:pic>
      <p:sp>
        <p:nvSpPr>
          <p:cNvPr id="65" name="Speech Bubble: Oval 64">
            <a:extLst>
              <a:ext uri="{FF2B5EF4-FFF2-40B4-BE49-F238E27FC236}">
                <a16:creationId xmlns:a16="http://schemas.microsoft.com/office/drawing/2014/main" id="{EE9BC9F6-6F4B-8331-F989-C78CA7829D01}"/>
              </a:ext>
            </a:extLst>
          </p:cNvPr>
          <p:cNvSpPr/>
          <p:nvPr/>
        </p:nvSpPr>
        <p:spPr>
          <a:xfrm>
            <a:off x="322518" y="1673352"/>
            <a:ext cx="3488864" cy="1489183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‘Comment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t’appelles</a:t>
            </a: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 ?’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Does anyone know what that means?</a:t>
            </a:r>
            <a:endParaRPr lang="fr-F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itle 1">
            <a:extLst>
              <a:ext uri="{FF2B5EF4-FFF2-40B4-BE49-F238E27FC236}">
                <a16:creationId xmlns:a16="http://schemas.microsoft.com/office/drawing/2014/main" id="{A4C8CFA9-2946-97EE-A59B-B53CC61E6470}"/>
              </a:ext>
            </a:extLst>
          </p:cNvPr>
          <p:cNvSpPr txBox="1">
            <a:spLocks/>
          </p:cNvSpPr>
          <p:nvPr/>
        </p:nvSpPr>
        <p:spPr>
          <a:xfrm>
            <a:off x="1182571" y="3080676"/>
            <a:ext cx="9826857" cy="14891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rgbClr val="03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Comment </a:t>
            </a:r>
            <a:r>
              <a:rPr lang="en-US" sz="3200" dirty="0" err="1"/>
              <a:t>tu</a:t>
            </a:r>
            <a:r>
              <a:rPr lang="en-US" sz="3200" dirty="0"/>
              <a:t> </a:t>
            </a:r>
            <a:r>
              <a:rPr lang="en-US" sz="3200" dirty="0" err="1"/>
              <a:t>t’appelles</a:t>
            </a:r>
            <a:r>
              <a:rPr lang="en-US" sz="3200" dirty="0"/>
              <a:t> ?</a:t>
            </a:r>
            <a:br>
              <a:rPr lang="en-US" sz="3200" dirty="0"/>
            </a:br>
            <a:br>
              <a:rPr lang="en-US" sz="3200" dirty="0"/>
            </a:br>
            <a:r>
              <a:rPr lang="en-US" sz="2700" i="1" dirty="0"/>
              <a:t>What’s your name?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60989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8" grpId="0"/>
    </p:bldLst>
  </p:timing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D3CB6B-15B9-4A7D-AC3C-67930BC20A24}"/>
</file>

<file path=customXml/itemProps2.xml><?xml version="1.0" encoding="utf-8"?>
<ds:datastoreItem xmlns:ds="http://schemas.openxmlformats.org/officeDocument/2006/customXml" ds:itemID="{4EC0EB90-38EC-4646-AF31-1900CE969E84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fb0cad09-7c62-47f5-a135-b16832e4520f"/>
    <ds:schemaRef ds:uri="662c4e79-1285-4845-8800-07b69524f2e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6663</TotalTime>
  <Words>483</Words>
  <Application>Microsoft Office PowerPoint</Application>
  <PresentationFormat>Widescreen</PresentationFormat>
  <Paragraphs>82</Paragraphs>
  <Slides>24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inherit</vt:lpstr>
      <vt:lpstr>RobotoMono</vt:lpstr>
      <vt:lpstr>Office Theme</vt:lpstr>
      <vt:lpstr>French Taster</vt:lpstr>
      <vt:lpstr>PowerPoint Presentation</vt:lpstr>
      <vt:lpstr>Learning objectives – Today you will…</vt:lpstr>
      <vt:lpstr>PowerPoint Presentation</vt:lpstr>
      <vt:lpstr>What cognates did you find?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Antoine Prins</cp:lastModifiedBy>
  <cp:revision>67</cp:revision>
  <dcterms:created xsi:type="dcterms:W3CDTF">2023-11-28T15:04:37Z</dcterms:created>
  <dcterms:modified xsi:type="dcterms:W3CDTF">2024-05-19T20:44:53Z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