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5" r:id="rId10"/>
    <p:sldId id="264" r:id="rId11"/>
    <p:sldId id="276" r:id="rId12"/>
    <p:sldId id="279" r:id="rId13"/>
    <p:sldId id="278" r:id="rId14"/>
    <p:sldId id="271" r:id="rId15"/>
    <p:sldId id="272" r:id="rId16"/>
    <p:sldId id="275" r:id="rId17"/>
    <p:sldId id="273" r:id="rId18"/>
    <p:sldId id="274" r:id="rId19"/>
    <p:sldId id="266" r:id="rId20"/>
    <p:sldId id="267" r:id="rId21"/>
    <p:sldId id="268" r:id="rId22"/>
    <p:sldId id="2998" r:id="rId23"/>
    <p:sldId id="2999" r:id="rId24"/>
    <p:sldId id="26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eNmFX459NwWNoEN6j6dA9jUL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59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06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309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734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6454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833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027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7695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400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6000"/>
              <a:buFont typeface="Arial"/>
              <a:buNone/>
              <a:defRPr sz="6000">
                <a:solidFill>
                  <a:srgbClr val="0322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400"/>
              <a:buNone/>
              <a:defRPr sz="2400">
                <a:solidFill>
                  <a:srgbClr val="03224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05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03.06.24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366649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5"/>
          <p:cNvSpPr/>
          <p:nvPr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 txBox="1"/>
          <p:nvPr/>
        </p:nvSpPr>
        <p:spPr>
          <a:xfrm>
            <a:off x="270932" y="688007"/>
            <a:ext cx="3799232" cy="44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 DAYS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5" descr="A black background with blue 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11905" t="26835" r="10582" b="29546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10">
            <a:alphaModFix amt="50000"/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U9LYicu-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taster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6321110" y="4635325"/>
            <a:ext cx="5357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3048000" y="2873415"/>
            <a:ext cx="9144000" cy="73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Spanish Taster Session</a:t>
            </a:r>
            <a:endParaRPr sz="4000" dirty="0"/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589295" y="1383401"/>
            <a:ext cx="1189727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Cuál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3000" b="1" dirty="0" err="1">
                <a:solidFill>
                  <a:schemeClr val="accent1"/>
                </a:solidFill>
              </a:rPr>
              <a:t>tu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deporte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favorito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dirty="0">
                <a:solidFill>
                  <a:schemeClr val="bg2"/>
                </a:solidFill>
              </a:rPr>
              <a:t>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Which is your favourite sport?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589295" y="2103981"/>
            <a:ext cx="4042330" cy="2053681"/>
          </a:xfrm>
          <a:prstGeom prst="wedgeEllipseCallout">
            <a:avLst>
              <a:gd name="adj1" fmla="val 127726"/>
              <a:gd name="adj2" fmla="val -11165"/>
            </a:avLst>
          </a:prstGeom>
          <a:solidFill>
            <a:schemeClr val="accent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9" descr="A whit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830" y="4978841"/>
            <a:ext cx="4065700" cy="1422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9E1F3E04-39A3-4C6F-CE40-E36C497D59E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1B178-F188-DA47-C293-F9E6C9091F59}"/>
              </a:ext>
            </a:extLst>
          </p:cNvPr>
          <p:cNvSpPr txBox="1"/>
          <p:nvPr/>
        </p:nvSpPr>
        <p:spPr>
          <a:xfrm>
            <a:off x="1110272" y="2471621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Me </a:t>
            </a:r>
            <a:r>
              <a:rPr lang="en-GB" sz="3600" b="1" dirty="0" err="1">
                <a:solidFill>
                  <a:schemeClr val="bg1"/>
                </a:solidFill>
              </a:rPr>
              <a:t>gusta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3600" b="1" dirty="0" err="1">
                <a:solidFill>
                  <a:schemeClr val="bg1"/>
                </a:solidFill>
              </a:rPr>
              <a:t>el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tenis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Google Shape;179;p9">
            <a:extLst>
              <a:ext uri="{FF2B5EF4-FFF2-40B4-BE49-F238E27FC236}">
                <a16:creationId xmlns:a16="http://schemas.microsoft.com/office/drawing/2014/main" id="{D22B71E2-59A6-A984-70B2-885FA5829DCE}"/>
              </a:ext>
            </a:extLst>
          </p:cNvPr>
          <p:cNvSpPr/>
          <p:nvPr/>
        </p:nvSpPr>
        <p:spPr>
          <a:xfrm>
            <a:off x="1381734" y="4447758"/>
            <a:ext cx="4042330" cy="2053681"/>
          </a:xfrm>
          <a:prstGeom prst="wedgeEllipseCallout">
            <a:avLst>
              <a:gd name="adj1" fmla="val 107226"/>
              <a:gd name="adj2" fmla="val -107171"/>
            </a:avLst>
          </a:prstGeom>
          <a:solidFill>
            <a:schemeClr val="accent4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12EF2-AC24-6120-C36C-303CF9C27FEF}"/>
              </a:ext>
            </a:extLst>
          </p:cNvPr>
          <p:cNvSpPr txBox="1"/>
          <p:nvPr/>
        </p:nvSpPr>
        <p:spPr>
          <a:xfrm>
            <a:off x="1902711" y="4874433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</a:rPr>
              <a:t>Me </a:t>
            </a:r>
            <a:r>
              <a:rPr lang="en-GB" sz="3600" b="1" dirty="0" err="1">
                <a:solidFill>
                  <a:schemeClr val="accent3"/>
                </a:solidFill>
              </a:rPr>
              <a:t>encanta</a:t>
            </a:r>
            <a:r>
              <a:rPr lang="en-GB" sz="36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GB" sz="3600" b="1" dirty="0" err="1">
                <a:solidFill>
                  <a:schemeClr val="accent3"/>
                </a:solidFill>
              </a:rPr>
              <a:t>el</a:t>
            </a:r>
            <a:r>
              <a:rPr lang="en-GB" sz="3600" b="1" dirty="0">
                <a:solidFill>
                  <a:schemeClr val="accent3"/>
                </a:solidFill>
              </a:rPr>
              <a:t> </a:t>
            </a:r>
            <a:r>
              <a:rPr lang="en-GB" sz="3600" b="1" dirty="0" err="1">
                <a:solidFill>
                  <a:schemeClr val="accent3"/>
                </a:solidFill>
              </a:rPr>
              <a:t>fútbol</a:t>
            </a:r>
            <a:r>
              <a:rPr lang="en-GB" sz="3600" b="1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B22AD7-8B19-588C-EC70-A7BAB08E3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63" y="1879159"/>
            <a:ext cx="9048750" cy="5089922"/>
          </a:xfrm>
          <a:prstGeom prst="rect">
            <a:avLst/>
          </a:prstGeom>
        </p:spPr>
      </p:pic>
      <p:sp>
        <p:nvSpPr>
          <p:cNvPr id="6" name="Google Shape;117;p7">
            <a:extLst>
              <a:ext uri="{FF2B5EF4-FFF2-40B4-BE49-F238E27FC236}">
                <a16:creationId xmlns:a16="http://schemas.microsoft.com/office/drawing/2014/main" id="{A6CDE5B0-ED9F-CC0D-FCD7-9E1D36DB9A38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653840" y="1436648"/>
            <a:ext cx="11509453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Cuál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3000" b="1" dirty="0" err="1">
                <a:solidFill>
                  <a:schemeClr val="accent1"/>
                </a:solidFill>
              </a:rPr>
              <a:t>tu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deporte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favorito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dirty="0">
                <a:solidFill>
                  <a:schemeClr val="bg2"/>
                </a:solidFill>
              </a:rPr>
              <a:t>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Which is your favourite sport?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DA4D578-A404-E4B8-1336-67A6413AF4C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7;p7">
            <a:extLst>
              <a:ext uri="{FF2B5EF4-FFF2-40B4-BE49-F238E27FC236}">
                <a16:creationId xmlns:a16="http://schemas.microsoft.com/office/drawing/2014/main" id="{BA7A43EA-ED99-7D46-3DF1-1D1516138404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A9726C-7578-8C54-1497-251833A2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77" y="1313427"/>
            <a:ext cx="10618377" cy="59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653840" y="1436648"/>
            <a:ext cx="11509453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Cuál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3000" b="1" dirty="0" err="1">
                <a:solidFill>
                  <a:schemeClr val="accent1"/>
                </a:solidFill>
              </a:rPr>
              <a:t>tu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deporte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favorito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dirty="0">
                <a:solidFill>
                  <a:schemeClr val="bg2"/>
                </a:solidFill>
              </a:rPr>
              <a:t>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Which is your favourite sport?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DA4D578-A404-E4B8-1336-67A6413AF4C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7;p7">
            <a:extLst>
              <a:ext uri="{FF2B5EF4-FFF2-40B4-BE49-F238E27FC236}">
                <a16:creationId xmlns:a16="http://schemas.microsoft.com/office/drawing/2014/main" id="{BA7A43EA-ED99-7D46-3DF1-1D1516138404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A9726C-7578-8C54-1497-251833A2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876" y="-592138"/>
            <a:ext cx="12011379" cy="67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553198" y="1436648"/>
            <a:ext cx="1149604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Cuál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3000" b="1" dirty="0" err="1">
                <a:solidFill>
                  <a:schemeClr val="accent1"/>
                </a:solidFill>
              </a:rPr>
              <a:t>tu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deporte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favorito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dirty="0">
                <a:solidFill>
                  <a:schemeClr val="bg2"/>
                </a:solidFill>
              </a:rPr>
              <a:t>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Which is your favourite sport?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DA4D578-A404-E4B8-1336-67A6413AF4C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7;p7">
            <a:extLst>
              <a:ext uri="{FF2B5EF4-FFF2-40B4-BE49-F238E27FC236}">
                <a16:creationId xmlns:a16="http://schemas.microsoft.com/office/drawing/2014/main" id="{BA7A43EA-ED99-7D46-3DF1-1D1516138404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365B38-7BBD-A65F-7BBD-ECC1A8E8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23" y="1436648"/>
            <a:ext cx="10618377" cy="59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2104192" y="1367235"/>
            <a:ext cx="1189727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Cuántos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dirty="0">
                <a:solidFill>
                  <a:schemeClr val="bg2"/>
                </a:solidFill>
              </a:rPr>
              <a:t>–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How old are you?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574224" y="2036434"/>
            <a:ext cx="3000375" cy="2053681"/>
          </a:xfrm>
          <a:prstGeom prst="wedgeEllipseCallout">
            <a:avLst>
              <a:gd name="adj1" fmla="val 92488"/>
              <a:gd name="adj2" fmla="val -4904"/>
            </a:avLst>
          </a:prstGeom>
          <a:solidFill>
            <a:schemeClr val="accent6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9" descr="A whit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830" y="4978841"/>
            <a:ext cx="4065700" cy="1422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9E1F3E04-39A3-4C6F-CE40-E36C497D59E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14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1B178-F188-DA47-C293-F9E6C9091F59}"/>
              </a:ext>
            </a:extLst>
          </p:cNvPr>
          <p:cNvSpPr txBox="1"/>
          <p:nvPr/>
        </p:nvSpPr>
        <p:spPr>
          <a:xfrm>
            <a:off x="2574223" y="2410242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Tengo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9 </a:t>
            </a:r>
            <a:r>
              <a:rPr lang="en-GB" sz="3600" b="1" dirty="0" err="1">
                <a:solidFill>
                  <a:schemeClr val="bg1"/>
                </a:solidFill>
              </a:rPr>
              <a:t>años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Google Shape;179;p9">
            <a:extLst>
              <a:ext uri="{FF2B5EF4-FFF2-40B4-BE49-F238E27FC236}">
                <a16:creationId xmlns:a16="http://schemas.microsoft.com/office/drawing/2014/main" id="{D22B71E2-59A6-A984-70B2-885FA5829DCE}"/>
              </a:ext>
            </a:extLst>
          </p:cNvPr>
          <p:cNvSpPr/>
          <p:nvPr/>
        </p:nvSpPr>
        <p:spPr>
          <a:xfrm>
            <a:off x="2574222" y="4447758"/>
            <a:ext cx="2849841" cy="2053681"/>
          </a:xfrm>
          <a:prstGeom prst="wedgeEllipseCallout">
            <a:avLst>
              <a:gd name="adj1" fmla="val 107226"/>
              <a:gd name="adj2" fmla="val -107171"/>
            </a:avLst>
          </a:prstGeom>
          <a:solidFill>
            <a:schemeClr val="accent2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12EF2-AC24-6120-C36C-303CF9C27FEF}"/>
              </a:ext>
            </a:extLst>
          </p:cNvPr>
          <p:cNvSpPr txBox="1"/>
          <p:nvPr/>
        </p:nvSpPr>
        <p:spPr>
          <a:xfrm>
            <a:off x="2423688" y="4822212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</a:rPr>
              <a:t>Vivo </a:t>
            </a:r>
            <a:r>
              <a:rPr lang="en-GB" sz="3600" b="1" dirty="0" err="1">
                <a:solidFill>
                  <a:schemeClr val="accent3"/>
                </a:solidFill>
              </a:rPr>
              <a:t>en</a:t>
            </a:r>
            <a:r>
              <a:rPr lang="en-GB" sz="3600" b="1" dirty="0">
                <a:solidFill>
                  <a:schemeClr val="accent3"/>
                </a:solidFill>
              </a:rPr>
              <a:t> </a:t>
            </a:r>
            <a:r>
              <a:rPr lang="en-GB" sz="3600" b="1" dirty="0" err="1">
                <a:solidFill>
                  <a:schemeClr val="accent3"/>
                </a:solidFill>
              </a:rPr>
              <a:t>España</a:t>
            </a:r>
            <a:r>
              <a:rPr lang="en-GB" sz="3600" b="1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11DD4D-2AC8-8F9C-3C40-9FFF59600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065" y="1500189"/>
            <a:ext cx="10085348" cy="5673008"/>
          </a:xfrm>
          <a:prstGeom prst="rect">
            <a:avLst/>
          </a:prstGeom>
        </p:spPr>
      </p:pic>
      <p:sp>
        <p:nvSpPr>
          <p:cNvPr id="7" name="Google Shape;117;p7">
            <a:extLst>
              <a:ext uri="{FF2B5EF4-FFF2-40B4-BE49-F238E27FC236}">
                <a16:creationId xmlns:a16="http://schemas.microsoft.com/office/drawing/2014/main" id="{6F69F751-A872-F425-96F6-789C845FF573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28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2043801" y="1479101"/>
            <a:ext cx="810439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Cuántos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dirty="0">
                <a:solidFill>
                  <a:schemeClr val="bg2"/>
                </a:solidFill>
              </a:rPr>
              <a:t>–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How old are you?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2563344" y="4633443"/>
            <a:ext cx="2041233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cuatro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7016395" y="4033266"/>
            <a:ext cx="2048986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ocho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2563344" y="3989772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tres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2553153" y="5277114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cinco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2563344" y="2735506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3"/>
                </a:solidFill>
              </a:rPr>
              <a:t>uno</a:t>
            </a:r>
            <a:endParaRPr sz="2000" b="1" i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7016394" y="4694670"/>
            <a:ext cx="20792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nueve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7016395" y="3386229"/>
            <a:ext cx="20792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siete</a:t>
            </a:r>
            <a:endParaRPr sz="2000" b="1" i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7016394" y="5277113"/>
            <a:ext cx="2104847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diez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7016394" y="2724825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seis</a:t>
            </a:r>
            <a:endParaRPr sz="2000" b="1" i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563344" y="3378841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4991115" y="2724825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010037" y="3344680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010037" y="3994982"/>
            <a:ext cx="9004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991115" y="4645284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4998016" y="5277113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444165" y="2704534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9444165" y="3368900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9444165" y="4033266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9471440" y="4697632"/>
            <a:ext cx="888618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9471440" y="5277112"/>
            <a:ext cx="888618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3120693" y="2332863"/>
            <a:ext cx="1884224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5004917" y="2331032"/>
            <a:ext cx="912443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rgbClr val="003969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1500" b="1" dirty="0">
              <a:solidFill>
                <a:srgbClr val="0039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7593060" y="2331032"/>
            <a:ext cx="1884224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9447615" y="2331032"/>
            <a:ext cx="912443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DA4D578-A404-E4B8-1336-67A6413AF4C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7;p7">
            <a:extLst>
              <a:ext uri="{FF2B5EF4-FFF2-40B4-BE49-F238E27FC236}">
                <a16:creationId xmlns:a16="http://schemas.microsoft.com/office/drawing/2014/main" id="{F5B5753C-4879-7DB9-1B0F-EF607DBDE5DD}"/>
              </a:ext>
            </a:extLst>
          </p:cNvPr>
          <p:cNvSpPr txBox="1"/>
          <p:nvPr/>
        </p:nvSpPr>
        <p:spPr>
          <a:xfrm>
            <a:off x="8415338" y="273243"/>
            <a:ext cx="3633907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num</a:t>
            </a:r>
            <a:r>
              <a:rPr lang="en-GB" sz="3000" b="1" dirty="0">
                <a:solidFill>
                  <a:schemeClr val="accent3"/>
                </a:solidFill>
              </a:rPr>
              <a:t>bers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84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2104192" y="1367235"/>
            <a:ext cx="1189727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Cuántos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dirty="0">
                <a:solidFill>
                  <a:schemeClr val="bg2"/>
                </a:solidFill>
              </a:rPr>
              <a:t>–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How old are you?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574224" y="2036434"/>
            <a:ext cx="3000375" cy="2053681"/>
          </a:xfrm>
          <a:prstGeom prst="wedgeEllipseCallout">
            <a:avLst>
              <a:gd name="adj1" fmla="val 116792"/>
              <a:gd name="adj2" fmla="val 17077"/>
            </a:avLst>
          </a:prstGeom>
          <a:solidFill>
            <a:schemeClr val="accent5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9" descr="A whit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830" y="4978841"/>
            <a:ext cx="4065700" cy="1422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9E1F3E04-39A3-4C6F-CE40-E36C497D59E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16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F1B178-F188-DA47-C293-F9E6C9091F59}"/>
              </a:ext>
            </a:extLst>
          </p:cNvPr>
          <p:cNvSpPr txBox="1"/>
          <p:nvPr/>
        </p:nvSpPr>
        <p:spPr>
          <a:xfrm>
            <a:off x="2574223" y="2410242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Tengo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5 </a:t>
            </a:r>
            <a:r>
              <a:rPr lang="en-GB" sz="3600" b="1" dirty="0" err="1">
                <a:solidFill>
                  <a:schemeClr val="bg1"/>
                </a:solidFill>
              </a:rPr>
              <a:t>años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Google Shape;179;p9">
            <a:extLst>
              <a:ext uri="{FF2B5EF4-FFF2-40B4-BE49-F238E27FC236}">
                <a16:creationId xmlns:a16="http://schemas.microsoft.com/office/drawing/2014/main" id="{D22B71E2-59A6-A984-70B2-885FA5829DCE}"/>
              </a:ext>
            </a:extLst>
          </p:cNvPr>
          <p:cNvSpPr/>
          <p:nvPr/>
        </p:nvSpPr>
        <p:spPr>
          <a:xfrm>
            <a:off x="3105314" y="4521202"/>
            <a:ext cx="2849841" cy="2053681"/>
          </a:xfrm>
          <a:prstGeom prst="wedgeEllipseCallout">
            <a:avLst>
              <a:gd name="adj1" fmla="val 107226"/>
              <a:gd name="adj2" fmla="val -107171"/>
            </a:avLst>
          </a:prstGeom>
          <a:solidFill>
            <a:schemeClr val="accent4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12EF2-AC24-6120-C36C-303CF9C27FEF}"/>
              </a:ext>
            </a:extLst>
          </p:cNvPr>
          <p:cNvSpPr txBox="1"/>
          <p:nvPr/>
        </p:nvSpPr>
        <p:spPr>
          <a:xfrm>
            <a:off x="3030046" y="4915948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</a:rPr>
              <a:t>Vivo </a:t>
            </a:r>
            <a:r>
              <a:rPr lang="en-GB" sz="3600" b="1" dirty="0" err="1">
                <a:solidFill>
                  <a:schemeClr val="accent3"/>
                </a:solidFill>
              </a:rPr>
              <a:t>en</a:t>
            </a:r>
            <a:r>
              <a:rPr lang="en-GB" sz="3600" b="1" dirty="0">
                <a:solidFill>
                  <a:schemeClr val="accent3"/>
                </a:solidFill>
              </a:rPr>
              <a:t> </a:t>
            </a:r>
            <a:r>
              <a:rPr lang="en-GB" sz="3600" b="1" dirty="0" err="1">
                <a:solidFill>
                  <a:schemeClr val="accent3"/>
                </a:solidFill>
              </a:rPr>
              <a:t>España</a:t>
            </a:r>
            <a:r>
              <a:rPr lang="en-GB" sz="3600" b="1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7F837F-1CB0-F980-0169-03563F83D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314" y="1723191"/>
            <a:ext cx="9128549" cy="5134809"/>
          </a:xfrm>
          <a:prstGeom prst="rect">
            <a:avLst/>
          </a:prstGeom>
        </p:spPr>
      </p:pic>
      <p:sp>
        <p:nvSpPr>
          <p:cNvPr id="9" name="Google Shape;117;p7">
            <a:extLst>
              <a:ext uri="{FF2B5EF4-FFF2-40B4-BE49-F238E27FC236}">
                <a16:creationId xmlns:a16="http://schemas.microsoft.com/office/drawing/2014/main" id="{017727ED-F748-A805-501A-464D1516BA1D}"/>
              </a:ext>
            </a:extLst>
          </p:cNvPr>
          <p:cNvSpPr txBox="1"/>
          <p:nvPr/>
        </p:nvSpPr>
        <p:spPr>
          <a:xfrm>
            <a:off x="8415338" y="273243"/>
            <a:ext cx="3633907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num</a:t>
            </a:r>
            <a:r>
              <a:rPr lang="en-GB" sz="3000" b="1" dirty="0">
                <a:solidFill>
                  <a:schemeClr val="accent3"/>
                </a:solidFill>
              </a:rPr>
              <a:t>bers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13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2043801" y="1479101"/>
            <a:ext cx="810439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Cuántos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dirty="0">
                <a:solidFill>
                  <a:schemeClr val="bg2"/>
                </a:solidFill>
              </a:rPr>
              <a:t>–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How old are you?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2563344" y="4633443"/>
            <a:ext cx="2041233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catorce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7016395" y="4033266"/>
            <a:ext cx="2048986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dieciocho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2563344" y="3989772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trece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2563344" y="5277114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quince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2563344" y="2735506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3"/>
                </a:solidFill>
              </a:rPr>
              <a:t>once</a:t>
            </a:r>
            <a:endParaRPr sz="2000" b="1" i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7016394" y="4694670"/>
            <a:ext cx="20792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diecinueve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7016395" y="3386229"/>
            <a:ext cx="20792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diecisiete</a:t>
            </a:r>
            <a:endParaRPr sz="2000" b="1" i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7016394" y="5369740"/>
            <a:ext cx="2104847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veinte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7016394" y="2724825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dieciséis</a:t>
            </a:r>
            <a:endParaRPr sz="2000" b="1" i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563344" y="3378841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doce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4991115" y="2724825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010037" y="3344680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010037" y="3994982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13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991115" y="4645284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4998016" y="5295586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444165" y="2704534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9444165" y="3368900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9444165" y="4033266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18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9471440" y="4697632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19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9471440" y="5344618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r>
              <a:rPr lang="es-ES" sz="2000" b="1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endParaRPr sz="2000" b="1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3120693" y="2332863"/>
            <a:ext cx="1884224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5004917" y="2331032"/>
            <a:ext cx="912443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rgbClr val="003969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1500" b="1" dirty="0">
              <a:solidFill>
                <a:srgbClr val="0039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7593060" y="2331032"/>
            <a:ext cx="1884224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9447615" y="2331032"/>
            <a:ext cx="912443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DA4D578-A404-E4B8-1336-67A6413AF4C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17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7;p7">
            <a:extLst>
              <a:ext uri="{FF2B5EF4-FFF2-40B4-BE49-F238E27FC236}">
                <a16:creationId xmlns:a16="http://schemas.microsoft.com/office/drawing/2014/main" id="{9E6E3375-B4E8-C530-37A1-16A5C67EFBFD}"/>
              </a:ext>
            </a:extLst>
          </p:cNvPr>
          <p:cNvSpPr txBox="1"/>
          <p:nvPr/>
        </p:nvSpPr>
        <p:spPr>
          <a:xfrm>
            <a:off x="8415338" y="273243"/>
            <a:ext cx="3633907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num</a:t>
            </a:r>
            <a:r>
              <a:rPr lang="en-GB" sz="3000" b="1" dirty="0">
                <a:solidFill>
                  <a:schemeClr val="accent3"/>
                </a:solidFill>
              </a:rPr>
              <a:t>bers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81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/>
        </p:nvSpPr>
        <p:spPr>
          <a:xfrm>
            <a:off x="3244730" y="1337871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dirty="0">
                <a:solidFill>
                  <a:schemeClr val="accent1"/>
                </a:solidFill>
              </a:rPr>
              <a:t>¡</a:t>
            </a:r>
            <a:r>
              <a:rPr lang="en-GB" sz="3000" b="1" dirty="0" err="1">
                <a:solidFill>
                  <a:schemeClr val="accent1"/>
                </a:solidFill>
              </a:rPr>
              <a:t>Compartimos</a:t>
            </a:r>
            <a:r>
              <a:rPr lang="en-GB" sz="3000" b="1" dirty="0">
                <a:solidFill>
                  <a:schemeClr val="accent1"/>
                </a:solidFill>
              </a:rPr>
              <a:t> ! </a:t>
            </a:r>
            <a:r>
              <a:rPr lang="en-GB" sz="3000" b="1" dirty="0">
                <a:solidFill>
                  <a:schemeClr val="bg2"/>
                </a:solidFill>
              </a:rPr>
              <a:t>–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Let’s share!</a:t>
            </a:r>
            <a:endParaRPr lang="en-GB" sz="3000" dirty="0">
              <a:solidFill>
                <a:schemeClr val="accent4"/>
              </a:solidFill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7123845" y="2071688"/>
            <a:ext cx="4844378" cy="1973990"/>
          </a:xfrm>
          <a:prstGeom prst="wedgeEllipseCallout">
            <a:avLst>
              <a:gd name="adj1" fmla="val -61938"/>
              <a:gd name="adj2" fmla="val 36918"/>
            </a:avLst>
          </a:prstGeom>
          <a:solidFill>
            <a:srgbClr val="003969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313F0C20-49E8-18F4-B1FE-5FCB2069F7FA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18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72F3BF-ACF8-4BBC-EA8E-0AE25DD88CD8}"/>
              </a:ext>
            </a:extLst>
          </p:cNvPr>
          <p:cNvSpPr txBox="1"/>
          <p:nvPr/>
        </p:nvSpPr>
        <p:spPr>
          <a:xfrm>
            <a:off x="7392070" y="2504685"/>
            <a:ext cx="457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chemeClr val="bg1"/>
                </a:solidFill>
              </a:rPr>
              <a:t>Tengo </a:t>
            </a:r>
            <a:r>
              <a:rPr lang="en-GB" sz="3300" b="1" dirty="0" err="1">
                <a:solidFill>
                  <a:schemeClr val="bg1"/>
                </a:solidFill>
              </a:rPr>
              <a:t>ocho</a:t>
            </a:r>
            <a:r>
              <a:rPr lang="en-GB" sz="3300" b="1" dirty="0">
                <a:solidFill>
                  <a:schemeClr val="bg1"/>
                </a:solidFill>
              </a:rPr>
              <a:t> </a:t>
            </a:r>
            <a:r>
              <a:rPr lang="en-GB" sz="3300" b="1" dirty="0" err="1">
                <a:solidFill>
                  <a:schemeClr val="bg1"/>
                </a:solidFill>
              </a:rPr>
              <a:t>años</a:t>
            </a:r>
            <a:r>
              <a:rPr lang="en-GB" sz="3300" b="1" dirty="0">
                <a:solidFill>
                  <a:schemeClr val="bg1"/>
                </a:solidFill>
              </a:rPr>
              <a:t> y </a:t>
            </a:r>
          </a:p>
          <a:p>
            <a:pPr algn="ctr"/>
            <a:r>
              <a:rPr lang="en-GB" sz="3300" b="1" dirty="0">
                <a:solidFill>
                  <a:schemeClr val="bg1"/>
                </a:solidFill>
              </a:rPr>
              <a:t>me </a:t>
            </a:r>
            <a:r>
              <a:rPr lang="en-GB" sz="3300" b="1" dirty="0" err="1">
                <a:solidFill>
                  <a:schemeClr val="bg1"/>
                </a:solidFill>
              </a:rPr>
              <a:t>gusta</a:t>
            </a:r>
            <a:r>
              <a:rPr lang="en-GB" sz="3300" b="1" dirty="0">
                <a:solidFill>
                  <a:schemeClr val="bg1"/>
                </a:solidFill>
              </a:rPr>
              <a:t> </a:t>
            </a:r>
            <a:r>
              <a:rPr lang="en-GB" sz="3300" b="1" dirty="0" err="1">
                <a:solidFill>
                  <a:schemeClr val="bg1"/>
                </a:solidFill>
              </a:rPr>
              <a:t>el</a:t>
            </a:r>
            <a:r>
              <a:rPr lang="en-GB" sz="3300" b="1" dirty="0">
                <a:solidFill>
                  <a:schemeClr val="bg1"/>
                </a:solidFill>
              </a:rPr>
              <a:t> </a:t>
            </a:r>
            <a:r>
              <a:rPr lang="en-GB" sz="3300" b="1" dirty="0" err="1">
                <a:solidFill>
                  <a:schemeClr val="bg1"/>
                </a:solidFill>
              </a:rPr>
              <a:t>tenis</a:t>
            </a:r>
            <a:r>
              <a:rPr lang="en-GB" sz="33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521624-8075-29AD-9ACF-971C8680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5650" y="1643831"/>
            <a:ext cx="8836197" cy="4970361"/>
          </a:xfrm>
          <a:prstGeom prst="rect">
            <a:avLst/>
          </a:prstGeom>
        </p:spPr>
      </p:pic>
      <p:sp>
        <p:nvSpPr>
          <p:cNvPr id="4" name="Google Shape;117;p7">
            <a:extLst>
              <a:ext uri="{FF2B5EF4-FFF2-40B4-BE49-F238E27FC236}">
                <a16:creationId xmlns:a16="http://schemas.microsoft.com/office/drawing/2014/main" id="{CA14C1C1-800D-3B1A-5CD8-09616E4B8932}"/>
              </a:ext>
            </a:extLst>
          </p:cNvPr>
          <p:cNvSpPr txBox="1"/>
          <p:nvPr/>
        </p:nvSpPr>
        <p:spPr>
          <a:xfrm>
            <a:off x="9715262" y="331227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Let’s share!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97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1003789" y="1605707"/>
            <a:ext cx="5384653" cy="2268796"/>
          </a:xfrm>
          <a:prstGeom prst="wedgeEllipseCallout">
            <a:avLst>
              <a:gd name="adj1" fmla="val 14773"/>
              <a:gd name="adj2" fmla="val 90243"/>
            </a:avLst>
          </a:prstGeom>
          <a:solidFill>
            <a:srgbClr val="5AC8F5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003789" y="1612548"/>
            <a:ext cx="5384653" cy="2268796"/>
          </a:xfrm>
          <a:prstGeom prst="wedgeEllipseCallout">
            <a:avLst>
              <a:gd name="adj1" fmla="val 57020"/>
              <a:gd name="adj2" fmla="val 87324"/>
            </a:avLst>
          </a:prstGeom>
          <a:solidFill>
            <a:srgbClr val="A0C814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003789" y="1627029"/>
            <a:ext cx="5384653" cy="2268796"/>
          </a:xfrm>
          <a:prstGeom prst="wedgeEllipseCallout">
            <a:avLst>
              <a:gd name="adj1" fmla="val 95092"/>
              <a:gd name="adj2" fmla="val 83999"/>
            </a:avLst>
          </a:prstGeom>
          <a:solidFill>
            <a:srgbClr val="68105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1003789" y="1660597"/>
            <a:ext cx="5384653" cy="2268796"/>
          </a:xfrm>
          <a:prstGeom prst="wedgeEllipseCallout">
            <a:avLst>
              <a:gd name="adj1" fmla="val 121382"/>
              <a:gd name="adj2" fmla="val 82813"/>
            </a:avLst>
          </a:prstGeom>
          <a:solidFill>
            <a:srgbClr val="EB6400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6388442" y="1584442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dirty="0">
                <a:solidFill>
                  <a:schemeClr val="accent1"/>
                </a:solidFill>
              </a:rPr>
              <a:t>¡</a:t>
            </a:r>
            <a:r>
              <a:rPr lang="en-GB" sz="3000" b="1" dirty="0" err="1">
                <a:solidFill>
                  <a:schemeClr val="accent1"/>
                </a:solidFill>
              </a:rPr>
              <a:t>Compartimos</a:t>
            </a:r>
            <a:r>
              <a:rPr lang="en-GB" sz="3000" b="1" dirty="0">
                <a:solidFill>
                  <a:schemeClr val="accent1"/>
                </a:solidFill>
              </a:rPr>
              <a:t> ! </a:t>
            </a:r>
            <a:r>
              <a:rPr lang="en-GB" sz="3000" b="1" dirty="0">
                <a:solidFill>
                  <a:schemeClr val="bg2"/>
                </a:solidFill>
              </a:rPr>
              <a:t>–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Let’s share!</a:t>
            </a:r>
            <a:endParaRPr lang="en-GB" sz="3000" dirty="0">
              <a:solidFill>
                <a:schemeClr val="accent4"/>
              </a:solidFill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1003789" y="1648294"/>
            <a:ext cx="5384653" cy="2268796"/>
          </a:xfrm>
          <a:prstGeom prst="wedgeEllipseCallout">
            <a:avLst>
              <a:gd name="adj1" fmla="val -17892"/>
              <a:gd name="adj2" fmla="val 90446"/>
            </a:avLst>
          </a:prstGeom>
          <a:solidFill>
            <a:srgbClr val="003969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313F0C20-49E8-18F4-B1FE-5FCB2069F7FA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19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3E9D24-71E7-08A2-BD1F-832D9DEF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92" y="1360885"/>
            <a:ext cx="9772649" cy="5497115"/>
          </a:xfrm>
          <a:prstGeom prst="rect">
            <a:avLst/>
          </a:prstGeom>
        </p:spPr>
      </p:pic>
      <p:sp>
        <p:nvSpPr>
          <p:cNvPr id="3" name="Google Shape;117;p7">
            <a:extLst>
              <a:ext uri="{FF2B5EF4-FFF2-40B4-BE49-F238E27FC236}">
                <a16:creationId xmlns:a16="http://schemas.microsoft.com/office/drawing/2014/main" id="{2589F4C8-426F-93F3-C602-5E4ABADE290F}"/>
              </a:ext>
            </a:extLst>
          </p:cNvPr>
          <p:cNvSpPr txBox="1"/>
          <p:nvPr/>
        </p:nvSpPr>
        <p:spPr>
          <a:xfrm>
            <a:off x="9715262" y="331227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Let’s share!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1214722" y="1985073"/>
            <a:ext cx="976255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Conociendo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 Lucía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4000" b="1" i="1" dirty="0">
                <a:solidFill>
                  <a:schemeClr val="accent4"/>
                </a:solidFill>
              </a:rPr>
              <a:t>Getting to know Lucía</a:t>
            </a:r>
            <a:endParaRPr lang="en-GB" sz="4000" i="1" dirty="0">
              <a:solidFill>
                <a:schemeClr val="accent4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92C37A-1EA3-2148-4D14-16BF52FC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038" y="3009418"/>
            <a:ext cx="1565915" cy="3401458"/>
          </a:xfrm>
          <a:prstGeom prst="rect">
            <a:avLst/>
          </a:prstGeom>
        </p:spPr>
      </p:pic>
      <p:sp>
        <p:nvSpPr>
          <p:cNvPr id="9" name="Google Shape;81;p4">
            <a:extLst>
              <a:ext uri="{FF2B5EF4-FFF2-40B4-BE49-F238E27FC236}">
                <a16:creationId xmlns:a16="http://schemas.microsoft.com/office/drawing/2014/main" id="{BBA1B791-A239-426D-8EE4-6BEA9416C556}"/>
              </a:ext>
            </a:extLst>
          </p:cNvPr>
          <p:cNvSpPr/>
          <p:nvPr/>
        </p:nvSpPr>
        <p:spPr>
          <a:xfrm>
            <a:off x="4496720" y="4042606"/>
            <a:ext cx="4594265" cy="1848908"/>
          </a:xfrm>
          <a:prstGeom prst="wedgeEllipseCallout">
            <a:avLst>
              <a:gd name="adj1" fmla="val 69579"/>
              <a:gd name="adj2" fmla="val -71394"/>
            </a:avLst>
          </a:prstGeom>
          <a:noFill/>
          <a:ln w="952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215D67-431B-F1B6-EACA-9F44E33257CC}"/>
              </a:ext>
            </a:extLst>
          </p:cNvPr>
          <p:cNvSpPr txBox="1"/>
          <p:nvPr/>
        </p:nvSpPr>
        <p:spPr>
          <a:xfrm>
            <a:off x="3743471" y="4255537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¡Hola! </a:t>
            </a:r>
          </a:p>
          <a:p>
            <a:pPr algn="ctr"/>
            <a:r>
              <a:rPr lang="en-GB" sz="36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¡Bienvenidos! </a:t>
            </a:r>
            <a:endParaRPr lang="en-GB" sz="3600" dirty="0"/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B90B961-0FF9-CA35-15E0-6A29465B7DE7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6;p1">
            <a:extLst>
              <a:ext uri="{FF2B5EF4-FFF2-40B4-BE49-F238E27FC236}">
                <a16:creationId xmlns:a16="http://schemas.microsoft.com/office/drawing/2014/main" id="{8DCCA4CC-C426-E586-912B-E0B0F6ADA124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taster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/>
          <p:nvPr/>
        </p:nvSpPr>
        <p:spPr>
          <a:xfrm>
            <a:off x="440518" y="1506321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Nos </a:t>
            </a:r>
            <a:r>
              <a:rPr lang="en-GB" sz="3000" b="1" i="0" dirty="0" err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vamos</a:t>
            </a:r>
            <a:r>
              <a:rPr lang="en-GB" sz="3000" b="1" i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para casa</a:t>
            </a:r>
            <a:endParaRPr dirty="0"/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1092CD4E-44FA-E433-056A-7DDADE5FE069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20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7;p7">
            <a:extLst>
              <a:ext uri="{FF2B5EF4-FFF2-40B4-BE49-F238E27FC236}">
                <a16:creationId xmlns:a16="http://schemas.microsoft.com/office/drawing/2014/main" id="{A18F3060-31BE-AA47-6B79-47FC5D70887E}"/>
              </a:ext>
            </a:extLst>
          </p:cNvPr>
          <p:cNvSpPr txBox="1"/>
          <p:nvPr/>
        </p:nvSpPr>
        <p:spPr>
          <a:xfrm>
            <a:off x="9715262" y="331227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Let’s sing!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F2066B-D3A4-D2DE-94DC-4823799F6B39}"/>
              </a:ext>
            </a:extLst>
          </p:cNvPr>
          <p:cNvSpPr txBox="1"/>
          <p:nvPr/>
        </p:nvSpPr>
        <p:spPr>
          <a:xfrm>
            <a:off x="978579" y="2175391"/>
            <a:ext cx="45434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Estoy muy cansada. 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Hoy no he parado. 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tanto jugar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estoy agotada.</a:t>
            </a:r>
          </a:p>
          <a:p>
            <a:endParaRPr lang="es-ES" sz="3000" b="1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ha acabado el día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me voy para casa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 la tarde. 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¡Hasta mañana!</a:t>
            </a:r>
          </a:p>
          <a:p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15C32D-853F-BA66-F569-7E53425CF8C6}"/>
              </a:ext>
            </a:extLst>
          </p:cNvPr>
          <p:cNvSpPr txBox="1"/>
          <p:nvPr/>
        </p:nvSpPr>
        <p:spPr>
          <a:xfrm>
            <a:off x="5131128" y="2175391"/>
            <a:ext cx="60644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vamos para casa, (tres veces)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mañana, 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buenas tardes, 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mañana. 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profes y los niños</a:t>
            </a:r>
          </a:p>
          <a:p>
            <a:r>
              <a:rPr lang="es-ES" sz="28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vamos para casa.</a:t>
            </a:r>
          </a:p>
          <a:p>
            <a:r>
              <a:rPr lang="es-ES" sz="1600" b="1" kern="1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(Repetir toda la canción) </a:t>
            </a:r>
          </a:p>
          <a:p>
            <a:endParaRPr lang="en-GB" dirty="0"/>
          </a:p>
        </p:txBody>
      </p:sp>
      <p:pic>
        <p:nvPicPr>
          <p:cNvPr id="4" name="Estoy-muy-cansada.mp3">
            <a:hlinkClick r:id="" action="ppaction://media"/>
            <a:extLst>
              <a:ext uri="{FF2B5EF4-FFF2-40B4-BE49-F238E27FC236}">
                <a16:creationId xmlns:a16="http://schemas.microsoft.com/office/drawing/2014/main" id="{8B123FDE-846E-0F99-B304-2A1C4AD32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9935" y="51790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26F803B3-ADA2-083B-0798-56FB8BF69390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21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9;p2">
            <a:extLst>
              <a:ext uri="{FF2B5EF4-FFF2-40B4-BE49-F238E27FC236}">
                <a16:creationId xmlns:a16="http://schemas.microsoft.com/office/drawing/2014/main" id="{A4D0CD30-EFD6-910A-4B55-C328A967D16B}"/>
              </a:ext>
            </a:extLst>
          </p:cNvPr>
          <p:cNvSpPr txBox="1"/>
          <p:nvPr/>
        </p:nvSpPr>
        <p:spPr>
          <a:xfrm>
            <a:off x="2114550" y="2161993"/>
            <a:ext cx="8862727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Ahora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estás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preparado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aventura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  <a:r>
              <a:rPr lang="en-GB" sz="4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endParaRPr lang="en-GB" sz="4000" b="1" i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4000" b="1" i="1" dirty="0">
                <a:solidFill>
                  <a:schemeClr val="accent4"/>
                </a:solidFill>
              </a:rPr>
              <a:t>You are now ready for a new adventure in Spanish!</a:t>
            </a:r>
            <a:endParaRPr lang="en-GB" sz="4000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15213-B348-8F5E-ECD2-125A7ADC315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137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AC14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lang="en-GB" sz="60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 amt="50000"/>
          </a:blip>
          <a:srcRect l="-27385" t="10466" r="-2" b="21466"/>
          <a:stretch/>
        </p:blipFill>
        <p:spPr>
          <a:xfrm rot="10800000">
            <a:off x="2731704" y="1182433"/>
            <a:ext cx="8096095" cy="436701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u="none" strike="noStrike" cap="non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אדאנק</a:t>
            </a:r>
            <a:r>
              <a:rPr lang="en-GB" sz="2500" b="1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شكرًا لك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Diolch</a:t>
            </a: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none" strike="noStrike" cap="non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Bedankt</a:t>
            </a:r>
            <a:endParaRPr sz="2800" b="1">
              <a:solidFill>
                <a:srgbClr val="AC14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none" strike="noStrike" cap="non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Fa’afetai</a:t>
            </a:r>
            <a:r>
              <a:rPr lang="en-GB" sz="1050" b="1" u="none" strike="noStrike" cap="non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52C152"/>
                </a:solidFill>
                <a:latin typeface="Arial"/>
                <a:ea typeface="Arial"/>
                <a:cs typeface="Arial"/>
                <a:sym typeface="Arial"/>
              </a:rPr>
              <a:t>Tak skal du have 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none" strike="noStrike" cap="non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Teşekkürler</a:t>
            </a:r>
            <a:r>
              <a:rPr lang="en-GB" sz="2800" b="1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Danke</a:t>
            </a:r>
            <a:endParaRPr sz="2200" b="1">
              <a:solidFill>
                <a:srgbClr val="FFC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u="none" strike="noStrike" cap="non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Dziękuję</a:t>
            </a:r>
            <a:endParaRPr sz="2500" b="1">
              <a:solidFill>
                <a:srgbClr val="0F24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2248"/>
                </a:solidFill>
                <a:latin typeface="Arial"/>
                <a:ea typeface="Arial"/>
                <a:cs typeface="Arial"/>
                <a:sym typeface="Arial"/>
              </a:rPr>
              <a:t>Köszönjük</a:t>
            </a:r>
            <a:endParaRPr sz="2000" b="1">
              <a:solidFill>
                <a:srgbClr val="002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strike="noStrike" cap="non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  <a:endParaRPr sz="2000" b="1">
              <a:solidFill>
                <a:srgbClr val="34C6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none" strike="noStrike" cap="non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谢谢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1">
              <a:solidFill>
                <a:srgbClr val="40C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Kiitos</a:t>
            </a:r>
            <a:r>
              <a:rPr lang="en-GB" sz="2800" b="1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none" strike="noStrike" cap="non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Ласкаво просимо </a:t>
            </a:r>
            <a:r>
              <a:rPr lang="en-GB" sz="2800" b="1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3" name="Google Shape;283;p14"/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u="none" strike="noStrike" cap="non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500" b="1">
              <a:solidFill>
                <a:srgbClr val="0F24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u="none" strike="noStrike" cap="non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endParaRPr sz="2300" b="1">
              <a:solidFill>
                <a:srgbClr val="FFC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3">
            <a:alphaModFix amt="50000"/>
          </a:blip>
          <a:srcRect l="43926" t="7027" b="9318"/>
          <a:stretch/>
        </p:blipFill>
        <p:spPr>
          <a:xfrm rot="10800000">
            <a:off x="9281393" y="1182432"/>
            <a:ext cx="2899753" cy="436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496229" y="136256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Contents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1737192" y="3952557"/>
            <a:ext cx="4896801" cy="18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sz="24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How do we say these sports and numbers?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Spot the cognates / loans!</a:t>
            </a:r>
            <a:endParaRPr sz="2400" b="1" dirty="0">
              <a:solidFill>
                <a:srgbClr val="52525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6784253" y="2140793"/>
            <a:ext cx="4582086" cy="18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Build a sentence in Spanish</a:t>
            </a:r>
            <a:endParaRPr sz="24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Playing with numbers</a:t>
            </a:r>
            <a:endParaRPr sz="2400" b="0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Our favourite sport and age</a:t>
            </a:r>
            <a:endParaRPr sz="2400" b="1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784253" y="3952557"/>
            <a:ext cx="4358808" cy="18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Learn a song!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Key words</a:t>
            </a:r>
            <a:endParaRPr sz="2400" b="0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Add the tune!</a:t>
            </a:r>
            <a:endParaRPr sz="2400" b="1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737192" y="2140794"/>
            <a:ext cx="4358808" cy="18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Meet Lucía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Who is she?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Meet her pet!</a:t>
            </a:r>
            <a:endParaRPr sz="2400" b="1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sldNum" idx="12"/>
          </p:nvPr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6;p1">
            <a:extLst>
              <a:ext uri="{FF2B5EF4-FFF2-40B4-BE49-F238E27FC236}">
                <a16:creationId xmlns:a16="http://schemas.microsoft.com/office/drawing/2014/main" id="{5F9D492F-F3FC-98F5-1D9D-730414140058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Taster: contents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1130678" y="2073409"/>
            <a:ext cx="10608885" cy="90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To learn some new words in Spanish related to sports and numbers …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4064126" y="5959172"/>
            <a:ext cx="8746638" cy="18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… and to be able to sing a song in Spanish.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466719" y="1448774"/>
            <a:ext cx="8991606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dirty="0">
                <a:solidFill>
                  <a:schemeClr val="accent1"/>
                </a:solidFill>
              </a:rPr>
              <a:t>Objetivos de aprendizaje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dirty="0">
                <a:solidFill>
                  <a:schemeClr val="accent4"/>
                </a:solidFill>
              </a:rPr>
              <a:t>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Learning objectives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838058" y="2886927"/>
            <a:ext cx="3198773" cy="918597"/>
          </a:xfrm>
          <a:prstGeom prst="wedgeEllipseCallout">
            <a:avLst>
              <a:gd name="adj1" fmla="val -34380"/>
              <a:gd name="adj2" fmla="val 91795"/>
            </a:avLst>
          </a:prstGeom>
          <a:solidFill>
            <a:schemeClr val="accent6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3368392" y="3460113"/>
            <a:ext cx="3469667" cy="1140237"/>
          </a:xfrm>
          <a:prstGeom prst="wedgeEllipseCallout">
            <a:avLst>
              <a:gd name="adj1" fmla="val 37079"/>
              <a:gd name="adj2" fmla="val -73424"/>
            </a:avLst>
          </a:prstGeom>
          <a:solidFill>
            <a:schemeClr val="accent4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6278165" y="4286346"/>
            <a:ext cx="3469667" cy="1122880"/>
          </a:xfrm>
          <a:prstGeom prst="wedgeEllipseCallout">
            <a:avLst>
              <a:gd name="adj1" fmla="val -38217"/>
              <a:gd name="adj2" fmla="val 73437"/>
            </a:avLst>
          </a:prstGeom>
          <a:solidFill>
            <a:schemeClr val="accent5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sldNum" idx="12"/>
          </p:nvPr>
        </p:nvSpPr>
        <p:spPr>
          <a:xfrm>
            <a:off x="11739563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6;p1">
            <a:extLst>
              <a:ext uri="{FF2B5EF4-FFF2-40B4-BE49-F238E27FC236}">
                <a16:creationId xmlns:a16="http://schemas.microsoft.com/office/drawing/2014/main" id="{DAA1793A-EB15-8A2C-FBE5-1357A878C62E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Taster: learning objectives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487323" y="1451405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Quiénes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somos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Who are we?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3273022" y="2164617"/>
            <a:ext cx="4048932" cy="1457443"/>
          </a:xfrm>
          <a:prstGeom prst="wedgeEllipseCallout">
            <a:avLst>
              <a:gd name="adj1" fmla="val -22601"/>
              <a:gd name="adj2" fmla="val 121103"/>
            </a:avLst>
          </a:prstGeom>
          <a:solidFill>
            <a:schemeClr val="accent5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7685591" y="1451405"/>
            <a:ext cx="3391382" cy="1558013"/>
          </a:xfrm>
          <a:prstGeom prst="wedgeEllipseCallout">
            <a:avLst>
              <a:gd name="adj1" fmla="val -62014"/>
              <a:gd name="adj2" fmla="val 93362"/>
            </a:avLst>
          </a:prstGeom>
          <a:solidFill>
            <a:schemeClr val="accent4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097AE4-07EB-898A-AE8C-A5590036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50" y="3700033"/>
            <a:ext cx="2707324" cy="58808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FF5788-BB4C-D120-723C-FA387C53A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8" y="4650520"/>
            <a:ext cx="1358900" cy="2082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2BFCE3-BA9E-27F6-F04C-07E3BBC8F194}"/>
              </a:ext>
            </a:extLst>
          </p:cNvPr>
          <p:cNvSpPr txBox="1"/>
          <p:nvPr/>
        </p:nvSpPr>
        <p:spPr>
          <a:xfrm>
            <a:off x="3797300" y="2414551"/>
            <a:ext cx="300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</a:rPr>
              <a:t>Soy Blanca, la </a:t>
            </a:r>
            <a:r>
              <a:rPr lang="en-GB" sz="2400" b="1" dirty="0" err="1">
                <a:solidFill>
                  <a:schemeClr val="accent3"/>
                </a:solidFill>
              </a:rPr>
              <a:t>mascota</a:t>
            </a:r>
            <a:r>
              <a:rPr lang="en-GB" sz="2400" b="1" dirty="0">
                <a:solidFill>
                  <a:schemeClr val="accent3"/>
                </a:solidFill>
              </a:rPr>
              <a:t> de Lucía.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75702E-2B0A-ACE3-D8E6-B41E3B0D4C7D}"/>
              </a:ext>
            </a:extLst>
          </p:cNvPr>
          <p:cNvSpPr txBox="1"/>
          <p:nvPr/>
        </p:nvSpPr>
        <p:spPr>
          <a:xfrm>
            <a:off x="7908252" y="1779648"/>
            <a:ext cx="300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</a:rPr>
              <a:t>Soy Lucía, ¡</a:t>
            </a:r>
            <a:r>
              <a:rPr lang="en-GB" sz="2400" b="1" dirty="0" err="1">
                <a:solidFill>
                  <a:schemeClr val="accent3"/>
                </a:solidFill>
              </a:rPr>
              <a:t>bienvenidos</a:t>
            </a:r>
            <a:r>
              <a:rPr lang="en-GB" sz="24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11" name="Google Shape;72;p3">
            <a:extLst>
              <a:ext uri="{FF2B5EF4-FFF2-40B4-BE49-F238E27FC236}">
                <a16:creationId xmlns:a16="http://schemas.microsoft.com/office/drawing/2014/main" id="{32D8234E-9A48-BB4F-5AE8-E600016E6A2E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6;p1">
            <a:extLst>
              <a:ext uri="{FF2B5EF4-FFF2-40B4-BE49-F238E27FC236}">
                <a16:creationId xmlns:a16="http://schemas.microsoft.com/office/drawing/2014/main" id="{2591751F-2898-7C10-558F-F46D45EA29E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Taster: meet Lucía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/>
        </p:nvSpPr>
        <p:spPr>
          <a:xfrm>
            <a:off x="445840" y="1353687"/>
            <a:ext cx="10012610" cy="47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Let’s find out more about Lucía and Blanca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6203659" y="4778092"/>
            <a:ext cx="716671" cy="716671"/>
          </a:xfrm>
          <a:prstGeom prst="ellipse">
            <a:avLst/>
          </a:prstGeom>
          <a:solidFill>
            <a:srgbClr val="EB6400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6">
            <a:hlinkClick r:id="rId3"/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9740" y="3666431"/>
            <a:ext cx="3700308" cy="225754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4" name="Google Shape;104;p6"/>
          <p:cNvSpPr txBox="1"/>
          <p:nvPr/>
        </p:nvSpPr>
        <p:spPr>
          <a:xfrm>
            <a:off x="649964" y="2143377"/>
            <a:ext cx="3892673" cy="22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Font typeface="Arial"/>
              <a:buNone/>
            </a:pPr>
            <a:r>
              <a:rPr lang="en-GB" sz="19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Click on the picture below to watch the </a:t>
            </a:r>
            <a:r>
              <a:rPr lang="en-GB" sz="1900" b="1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</a:t>
            </a:r>
            <a:r>
              <a:rPr lang="en-GB" sz="19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about Lucía and Blanca.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927967" y="3323033"/>
            <a:ext cx="332270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https://</a:t>
            </a:r>
            <a:r>
              <a:rPr lang="en-GB" sz="800" b="1" i="1" dirty="0" err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www.youtube.com</a:t>
            </a:r>
            <a:r>
              <a:rPr lang="en-GB" sz="800" b="1" i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GB" sz="800" b="1" i="1" dirty="0" err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watch?v</a:t>
            </a:r>
            <a:r>
              <a:rPr lang="en-GB" sz="800" b="1" i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=dmU9LYicu-U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5"/>
          <a:srcRect l="8984" r="8984"/>
          <a:stretch/>
        </p:blipFill>
        <p:spPr>
          <a:xfrm>
            <a:off x="4934197" y="2305651"/>
            <a:ext cx="6630338" cy="40019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7" name="Google Shape;107;p6">
            <a:hlinkClick r:id="rId3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3150" y="4005632"/>
            <a:ext cx="1057526" cy="75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6"/>
          <p:cNvGrpSpPr/>
          <p:nvPr/>
        </p:nvGrpSpPr>
        <p:grpSpPr>
          <a:xfrm>
            <a:off x="5833326" y="2743229"/>
            <a:ext cx="4832079" cy="1893959"/>
            <a:chOff x="6112104" y="3033159"/>
            <a:chExt cx="4832079" cy="1893959"/>
          </a:xfrm>
        </p:grpSpPr>
        <p:sp>
          <p:nvSpPr>
            <p:cNvPr id="109" name="Google Shape;109;p6"/>
            <p:cNvSpPr/>
            <p:nvPr/>
          </p:nvSpPr>
          <p:spPr>
            <a:xfrm>
              <a:off x="6760174" y="3033159"/>
              <a:ext cx="3535940" cy="1753056"/>
            </a:xfrm>
            <a:prstGeom prst="roundRect">
              <a:avLst>
                <a:gd name="adj" fmla="val 16667"/>
              </a:avLst>
            </a:prstGeom>
            <a:solidFill>
              <a:srgbClr val="003969">
                <a:alpha val="6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6112104" y="3109517"/>
              <a:ext cx="4832079" cy="1817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9FB"/>
                </a:buClr>
                <a:buSzPts val="2800"/>
                <a:buFont typeface="Arial"/>
                <a:buNone/>
              </a:pPr>
              <a:r>
                <a:rPr lang="en-GB" sz="1600" b="1" dirty="0">
                  <a:solidFill>
                    <a:srgbClr val="F2F9FB"/>
                  </a:solidFill>
                  <a:latin typeface="Arial"/>
                  <a:ea typeface="Arial"/>
                  <a:cs typeface="Arial"/>
                  <a:sym typeface="Arial"/>
                </a:rPr>
                <a:t>Can you name any sports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9FB"/>
                </a:buClr>
                <a:buSzPts val="2800"/>
                <a:buFont typeface="Arial"/>
                <a:buNone/>
              </a:pPr>
              <a:r>
                <a:rPr lang="en-GB" sz="1600" b="1" dirty="0">
                  <a:solidFill>
                    <a:srgbClr val="F2F9FB"/>
                  </a:solidFill>
                  <a:latin typeface="Arial"/>
                  <a:ea typeface="Arial"/>
                  <a:cs typeface="Arial"/>
                  <a:sym typeface="Arial"/>
                </a:rPr>
                <a:t>or numbers in Spanish?</a:t>
              </a:r>
              <a:endParaRPr sz="1600" b="1" dirty="0">
                <a:solidFill>
                  <a:srgbClr val="5AC8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 txBox="1"/>
            <p:nvPr/>
          </p:nvSpPr>
          <p:spPr>
            <a:xfrm>
              <a:off x="6840772" y="3718930"/>
              <a:ext cx="3374745" cy="704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000"/>
                <a:buFont typeface="Arial"/>
                <a:buNone/>
              </a:pPr>
              <a:r>
                <a:rPr lang="en-GB" sz="1600" b="1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Repeat the name of the sport Lucía mentions and the number she uses for her age</a:t>
              </a:r>
              <a:endParaRPr sz="1600" dirty="0"/>
            </a:p>
          </p:txBody>
        </p:sp>
      </p:grp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94D887CB-06C2-A44B-5674-D5E6B73E78D2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6;p1">
            <a:extLst>
              <a:ext uri="{FF2B5EF4-FFF2-40B4-BE49-F238E27FC236}">
                <a16:creationId xmlns:a16="http://schemas.microsoft.com/office/drawing/2014/main" id="{9215A06F-576E-903E-DD1A-EF1CD273DDD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Taster: meet Lucía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875265" y="1619431"/>
            <a:ext cx="7941365" cy="180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GB" sz="2400" b="1" dirty="0">
                <a:solidFill>
                  <a:schemeClr val="accent3"/>
                </a:solidFill>
              </a:rPr>
              <a:t>sports</a:t>
            </a: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sound similar to the word in English?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These are COGNATES or LOANS.</a:t>
            </a:r>
            <a:endParaRPr dirty="0"/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A45E9050-0A78-0093-6A70-8196E6BDFD78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862D5E-B160-E691-FA16-1485AC5D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5" y="885163"/>
            <a:ext cx="10927452" cy="6146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/>
        </p:nvSpPr>
        <p:spPr>
          <a:xfrm>
            <a:off x="875265" y="1619431"/>
            <a:ext cx="7941365" cy="180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GB" sz="2400" b="1" dirty="0">
                <a:solidFill>
                  <a:schemeClr val="accent3"/>
                </a:solidFill>
              </a:rPr>
              <a:t>sports</a:t>
            </a: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sound similar to the word in English?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These are COGNATES or LOANS.</a:t>
            </a:r>
            <a:endParaRPr dirty="0"/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A45E9050-0A78-0093-6A70-8196E6BDFD78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731874-1622-ECC8-145A-638EB5C8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522" y="1090024"/>
            <a:ext cx="10254178" cy="5767976"/>
          </a:xfrm>
          <a:prstGeom prst="rect">
            <a:avLst/>
          </a:prstGeom>
        </p:spPr>
      </p:pic>
      <p:sp>
        <p:nvSpPr>
          <p:cNvPr id="3" name="Google Shape;117;p7">
            <a:extLst>
              <a:ext uri="{FF2B5EF4-FFF2-40B4-BE49-F238E27FC236}">
                <a16:creationId xmlns:a16="http://schemas.microsoft.com/office/drawing/2014/main" id="{0C9867DA-0DC4-00C4-54CB-FDC676E673EB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7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653840" y="1436648"/>
            <a:ext cx="11509453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3000" b="1" i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Cuál</a:t>
            </a:r>
            <a:r>
              <a:rPr lang="en-GB" sz="3000" b="1" i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3000" b="1" dirty="0" err="1">
                <a:solidFill>
                  <a:schemeClr val="accent1"/>
                </a:solidFill>
              </a:rPr>
              <a:t>tu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deporte</a:t>
            </a:r>
            <a:r>
              <a:rPr lang="en-GB" sz="3000" b="1" dirty="0">
                <a:solidFill>
                  <a:schemeClr val="accent1"/>
                </a:solidFill>
              </a:rPr>
              <a:t> </a:t>
            </a:r>
            <a:r>
              <a:rPr lang="en-GB" sz="3000" b="1" dirty="0" err="1">
                <a:solidFill>
                  <a:schemeClr val="accent1"/>
                </a:solidFill>
              </a:rPr>
              <a:t>favorito</a:t>
            </a:r>
            <a:r>
              <a:rPr lang="en-GB" sz="3000" b="1" dirty="0">
                <a:solidFill>
                  <a:schemeClr val="accent1"/>
                </a:solidFill>
              </a:rPr>
              <a:t>? </a:t>
            </a:r>
            <a:r>
              <a:rPr lang="en-GB" sz="30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3000" b="1" dirty="0">
                <a:solidFill>
                  <a:schemeClr val="bg2"/>
                </a:solidFill>
              </a:rPr>
              <a:t> </a:t>
            </a:r>
            <a:r>
              <a:rPr lang="en-GB" sz="3000" b="1" i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Which is your favourite sport?</a:t>
            </a:r>
            <a:endParaRPr lang="en-GB" sz="3200" dirty="0">
              <a:solidFill>
                <a:schemeClr val="accent4"/>
              </a:solidFill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2563344" y="4633443"/>
            <a:ext cx="2041233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rugby</a:t>
            </a:r>
            <a:endParaRPr lang="en-GB" sz="2000" dirty="0"/>
          </a:p>
        </p:txBody>
      </p:sp>
      <p:sp>
        <p:nvSpPr>
          <p:cNvPr id="194" name="Google Shape;194;p10"/>
          <p:cNvSpPr txBox="1"/>
          <p:nvPr/>
        </p:nvSpPr>
        <p:spPr>
          <a:xfrm>
            <a:off x="7016395" y="4033266"/>
            <a:ext cx="2048986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baloncesto</a:t>
            </a:r>
            <a:endParaRPr dirty="0"/>
          </a:p>
        </p:txBody>
      </p:sp>
      <p:sp>
        <p:nvSpPr>
          <p:cNvPr id="195" name="Google Shape;195;p10"/>
          <p:cNvSpPr txBox="1"/>
          <p:nvPr/>
        </p:nvSpPr>
        <p:spPr>
          <a:xfrm>
            <a:off x="2563344" y="3989772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críquet</a:t>
            </a:r>
            <a:endParaRPr lang="en-GB" sz="2000" dirty="0"/>
          </a:p>
        </p:txBody>
      </p:sp>
      <p:sp>
        <p:nvSpPr>
          <p:cNvPr id="196" name="Google Shape;196;p10"/>
          <p:cNvSpPr txBox="1"/>
          <p:nvPr/>
        </p:nvSpPr>
        <p:spPr>
          <a:xfrm>
            <a:off x="2553153" y="5341163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bádminton</a:t>
            </a:r>
            <a:endParaRPr lang="en-GB" sz="2000" dirty="0"/>
          </a:p>
        </p:txBody>
      </p:sp>
      <p:sp>
        <p:nvSpPr>
          <p:cNvPr id="197" name="Google Shape;197;p10"/>
          <p:cNvSpPr txBox="1"/>
          <p:nvPr/>
        </p:nvSpPr>
        <p:spPr>
          <a:xfrm>
            <a:off x="2563344" y="2735506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gimnasia</a:t>
            </a:r>
            <a:endParaRPr sz="2000" b="1" i="1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7016394" y="4694670"/>
            <a:ext cx="20792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esquí</a:t>
            </a:r>
            <a:endParaRPr dirty="0"/>
          </a:p>
        </p:txBody>
      </p:sp>
      <p:sp>
        <p:nvSpPr>
          <p:cNvPr id="202" name="Google Shape;202;p10"/>
          <p:cNvSpPr txBox="1"/>
          <p:nvPr/>
        </p:nvSpPr>
        <p:spPr>
          <a:xfrm>
            <a:off x="7016395" y="3386229"/>
            <a:ext cx="2079222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voleibol</a:t>
            </a:r>
            <a:endParaRPr sz="2000" b="1" i="1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7016394" y="5369740"/>
            <a:ext cx="2104847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golf</a:t>
            </a:r>
            <a:endParaRPr dirty="0"/>
          </a:p>
        </p:txBody>
      </p:sp>
      <p:sp>
        <p:nvSpPr>
          <p:cNvPr id="205" name="Google Shape;205;p10"/>
          <p:cNvSpPr txBox="1"/>
          <p:nvPr/>
        </p:nvSpPr>
        <p:spPr>
          <a:xfrm>
            <a:off x="7016394" y="2724825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8BFF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tenis</a:t>
            </a:r>
            <a:endParaRPr sz="2000" b="1" i="1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563344" y="3378841"/>
            <a:ext cx="206161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GB" sz="2000" b="1" i="1" dirty="0" err="1">
                <a:solidFill>
                  <a:srgbClr val="238BF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i="1" dirty="0">
                <a:solidFill>
                  <a:srgbClr val="7882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fútbol</a:t>
            </a:r>
            <a:endParaRPr dirty="0"/>
          </a:p>
        </p:txBody>
      </p:sp>
      <p:sp>
        <p:nvSpPr>
          <p:cNvPr id="207" name="Google Shape;207;p10"/>
          <p:cNvSpPr txBox="1"/>
          <p:nvPr/>
        </p:nvSpPr>
        <p:spPr>
          <a:xfrm>
            <a:off x="4991115" y="2724825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010037" y="3344680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010037" y="3994982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991115" y="4645284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4998016" y="5344617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444165" y="2704534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9444165" y="3368900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9444165" y="4033266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9471440" y="4697632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9471440" y="5344618"/>
            <a:ext cx="919344" cy="4481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88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2000"/>
              <a:buFont typeface="Arial"/>
              <a:buNone/>
            </a:pPr>
            <a:endParaRPr sz="2000" b="1" i="1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3385597" y="2304680"/>
            <a:ext cx="1884224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Sport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5177762" y="2331032"/>
            <a:ext cx="912443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9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rgbClr val="003969"/>
                </a:solidFill>
                <a:latin typeface="Arial"/>
                <a:ea typeface="Arial"/>
                <a:cs typeface="Arial"/>
                <a:sym typeface="Arial"/>
              </a:rPr>
              <a:t>Tally</a:t>
            </a:r>
            <a:endParaRPr sz="1500" b="1" dirty="0">
              <a:solidFill>
                <a:srgbClr val="0039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7919088" y="2360038"/>
            <a:ext cx="1884224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Sport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9619194" y="2331849"/>
            <a:ext cx="912443" cy="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Tally</a:t>
            </a:r>
            <a:endParaRPr sz="1500" b="1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2;p3">
            <a:extLst>
              <a:ext uri="{FF2B5EF4-FFF2-40B4-BE49-F238E27FC236}">
                <a16:creationId xmlns:a16="http://schemas.microsoft.com/office/drawing/2014/main" id="{4DA4D578-A404-E4B8-1336-67A6413AF4C1}"/>
              </a:ext>
            </a:extLst>
          </p:cNvPr>
          <p:cNvSpPr txBox="1">
            <a:spLocks/>
          </p:cNvSpPr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 lang="en-GB"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7;p7">
            <a:extLst>
              <a:ext uri="{FF2B5EF4-FFF2-40B4-BE49-F238E27FC236}">
                <a16:creationId xmlns:a16="http://schemas.microsoft.com/office/drawing/2014/main" id="{BA7A43EA-ED99-7D46-3DF1-1D1516138404}"/>
              </a:ext>
            </a:extLst>
          </p:cNvPr>
          <p:cNvSpPr txBox="1"/>
          <p:nvPr/>
        </p:nvSpPr>
        <p:spPr>
          <a:xfrm>
            <a:off x="8945430" y="273243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000" b="1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Play with words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LE">
      <a:dk1>
        <a:srgbClr val="000000"/>
      </a:dk1>
      <a:lt1>
        <a:srgbClr val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F8CB655D-C2E2-4B5B-BF59-462537AE24D3}"/>
</file>

<file path=customXml/itemProps2.xml><?xml version="1.0" encoding="utf-8"?>
<ds:datastoreItem xmlns:ds="http://schemas.openxmlformats.org/officeDocument/2006/customXml" ds:itemID="{239871DB-FFF4-4023-B9D2-7D629B8E5F2E}"/>
</file>

<file path=customXml/itemProps3.xml><?xml version="1.0" encoding="utf-8"?>
<ds:datastoreItem xmlns:ds="http://schemas.openxmlformats.org/officeDocument/2006/customXml" ds:itemID="{9DC9D92A-B356-4832-94AD-6539160CCA1B}"/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670</Words>
  <Application>Microsoft Macintosh PowerPoint</Application>
  <PresentationFormat>Panorámica</PresentationFormat>
  <Paragraphs>203</Paragraphs>
  <Slides>24</Slides>
  <Notes>22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Office Theme</vt:lpstr>
      <vt:lpstr>Spanish Taster Session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Taster Session</dc:title>
  <dc:creator>Earnshaw, Louise</dc:creator>
  <cp:lastModifiedBy>Jiménez Serrano José</cp:lastModifiedBy>
  <cp:revision>16</cp:revision>
  <cp:lastPrinted>2024-05-02T13:54:32Z</cp:lastPrinted>
  <dcterms:created xsi:type="dcterms:W3CDTF">2023-11-28T15:04:37Z</dcterms:created>
  <dcterms:modified xsi:type="dcterms:W3CDTF">2024-06-03T09:44:32Z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