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300"/>
    <a:srgbClr val="C8B987"/>
    <a:srgbClr val="788287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7"/>
    <p:restoredTop sz="96327"/>
  </p:normalViewPr>
  <p:slideViewPr>
    <p:cSldViewPr snapToGrid="0">
      <p:cViewPr varScale="1">
        <p:scale>
          <a:sx n="74" d="100"/>
          <a:sy n="74" d="100"/>
        </p:scale>
        <p:origin x="3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2478-074B-FB40-9F34-944118D44CCD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16FC-D376-0F4D-8934-CD01024E21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9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99" y="357056"/>
            <a:ext cx="7886700" cy="323165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rgbClr val="C8B9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D758A3-C27D-CFA8-D8F8-B310BAA02B3F}"/>
              </a:ext>
            </a:extLst>
          </p:cNvPr>
          <p:cNvSpPr txBox="1"/>
          <p:nvPr userDrawn="1"/>
        </p:nvSpPr>
        <p:spPr>
          <a:xfrm>
            <a:off x="566499" y="90535"/>
            <a:ext cx="9879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C53F7F-93F4-56AD-0358-899DF6FAE8D4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3C8D1160-EB04-371A-69E0-36783404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50426"/>
            <a:ext cx="736092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9F092A-66C0-7EAC-906C-19E3F8A78430}"/>
              </a:ext>
            </a:extLst>
          </p:cNvPr>
          <p:cNvSpPr txBox="1"/>
          <p:nvPr userDrawn="1"/>
        </p:nvSpPr>
        <p:spPr>
          <a:xfrm>
            <a:off x="566499" y="138196"/>
            <a:ext cx="86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7F514A07-62A2-69FA-667B-9EBAF1DC3EF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6498" y="613929"/>
            <a:ext cx="4361551" cy="272415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5023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06234-D9A0-2438-278C-D870F5D78B82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7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9" y="1137106"/>
            <a:ext cx="4005501" cy="326350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3C8D1160-EB04-371A-69E0-36783404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50426"/>
            <a:ext cx="736092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9F092A-66C0-7EAC-906C-19E3F8A78430}"/>
              </a:ext>
            </a:extLst>
          </p:cNvPr>
          <p:cNvSpPr txBox="1"/>
          <p:nvPr userDrawn="1"/>
        </p:nvSpPr>
        <p:spPr>
          <a:xfrm>
            <a:off x="566499" y="138196"/>
            <a:ext cx="86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84395CB9-7668-E26A-571D-C076A86121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36793" y="1129014"/>
            <a:ext cx="4005501" cy="326350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05DFDFE-3641-BE55-A40A-54463704EC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4361551" cy="272415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5023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405567-11B4-8CA1-C8BE-B4F8DA7EA641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9" y="1137106"/>
            <a:ext cx="4005501" cy="326350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3C8D1160-EB04-371A-69E0-36783404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50426"/>
            <a:ext cx="736092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9F092A-66C0-7EAC-906C-19E3F8A78430}"/>
              </a:ext>
            </a:extLst>
          </p:cNvPr>
          <p:cNvSpPr txBox="1"/>
          <p:nvPr userDrawn="1"/>
        </p:nvSpPr>
        <p:spPr>
          <a:xfrm>
            <a:off x="566499" y="138196"/>
            <a:ext cx="86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05DFDFE-3641-BE55-A40A-54463704EC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4361551" cy="272415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5023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A57FA9-981C-0BE7-099E-96ED81FFB4D3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E99FEF-6FB1-70F1-1067-40B7573A2F34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xmlns="" id="{2D546ED1-54BB-337D-62BE-AD60D081C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92A4B9-B09F-3940-B5B8-9999C9CE91E3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B3D42CE4-6FDE-0B23-439C-3B65FB8DE15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12795" y="1183264"/>
            <a:ext cx="1604273" cy="272415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rgbClr val="78828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FC4091-3AAF-300B-12E0-89E706E3096A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3FC959B8-7497-A822-4810-17E1202A66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499" y="1137106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3794-FFDC-BF40-E34E-86CB1D9CD603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72" r:id="rId3"/>
    <p:sldLayoutId id="214748367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7882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b="1" kern="1200">
          <a:solidFill>
            <a:srgbClr val="C8B9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00" b="1" kern="1200">
          <a:solidFill>
            <a:srgbClr val="7882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rgbClr val="7882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91CF591-67C3-3394-AC23-1FD4D3E4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Kleidung und Konsum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E4D349-74F7-9B9D-E4A4-F3BFFC2DD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33" r="1396" b="36264"/>
          <a:stretch/>
        </p:blipFill>
        <p:spPr>
          <a:xfrm>
            <a:off x="0" y="1319927"/>
            <a:ext cx="9144000" cy="2940105"/>
          </a:xfrm>
          <a:prstGeom prst="rect">
            <a:avLst/>
          </a:prstGeom>
        </p:spPr>
      </p:pic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xmlns="" id="{CA5811E6-F54C-15D5-4B6D-1D24AAB6B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2279">
            <a:off x="1524024" y="1734622"/>
            <a:ext cx="1793105" cy="2537469"/>
          </a:xfrm>
          <a:prstGeom prst="rect">
            <a:avLst/>
          </a:prstGeom>
          <a:effectLst>
            <a:outerShdw blurRad="508000" dist="38100" dir="2700000" sx="105000" sy="105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C9884563-1049-B5FC-96BF-030A0A034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1518">
            <a:off x="538317" y="881259"/>
            <a:ext cx="1793104" cy="2537468"/>
          </a:xfrm>
          <a:prstGeom prst="rect">
            <a:avLst/>
          </a:prstGeom>
          <a:effectLst>
            <a:outerShdw blurRad="508000" dist="38100" dir="2700000" sx="105000" sy="105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6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7C8A6E-0E03-7673-85A9-2E780558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9" y="1137106"/>
            <a:ext cx="2745501" cy="29236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Schritt 1: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</a:br>
            <a:r>
              <a:rPr lang="de-DE" sz="1600" dirty="0">
                <a:effectLst/>
                <a:latin typeface="Verdana" panose="020B0604030504040204" pitchFamily="34" charset="0"/>
                <a:ea typeface="Goethe FF Clan" panose="020B0506030101020104" pitchFamily="34" charset="0"/>
                <a:cs typeface="Times New Roman" panose="02020603050405020304" pitchFamily="18" charset="0"/>
              </a:rPr>
              <a:t>Lest Aufgabe </a:t>
            </a:r>
            <a: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  <a:t>4. </a:t>
            </a:r>
            <a:b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</a:br>
            <a:r>
              <a:rPr lang="de-DE" altLang="de-DE" sz="1600" dirty="0">
                <a:ea typeface="Goethe FF Clan" panose="020B0506030101020104" pitchFamily="34" charset="0"/>
                <a:cs typeface="Calibri" panose="020F0502020204030204" pitchFamily="34" charset="0"/>
              </a:rPr>
              <a:t>W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as ist eurer Meinung nach der schlimmste Aspekt? Notiert ihn.</a:t>
            </a:r>
          </a:p>
          <a:p>
            <a:r>
              <a:rPr kumimoji="0" lang="de-DE" altLang="de-DE" sz="130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Tipp: Einzelne Wörter aus Aufgabe 3 helfen euch.</a:t>
            </a:r>
          </a:p>
          <a:p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Schritt 2: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/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</a:br>
            <a:r>
              <a:rPr lang="de-DE" altLang="de-DE" sz="1600" b="1" dirty="0">
                <a:latin typeface="Verdana" panose="020B0604030504040204" pitchFamily="34" charset="0"/>
                <a:cs typeface="Calibri" panose="020F0502020204030204" pitchFamily="34" charset="0"/>
              </a:rPr>
              <a:t>Tauscht eure Meinungen mit anderen in der Klasse aus.</a:t>
            </a:r>
            <a:endParaRPr lang="de-DE" sz="1600" dirty="0">
              <a:effectLst/>
              <a:latin typeface="Verdana" panose="020B0604030504040204" pitchFamily="34" charset="0"/>
              <a:ea typeface="Goethe FF Clan" panose="020B05060301010201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BA1371-1928-B560-674D-386AB26B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F744D3-8562-C17C-808A-1916DAA5A69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Reflexion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45A5B7B-9543-7265-4AE5-CA3FB1D1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97" y="1780563"/>
            <a:ext cx="452820" cy="3457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05545C-23E9-45F8-5CF6-5CB342677A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12795" y="1183264"/>
            <a:ext cx="1604273" cy="272415"/>
          </a:xfrm>
        </p:spPr>
        <p:txBody>
          <a:bodyPr/>
          <a:lstStyle/>
          <a:p>
            <a:r>
              <a:rPr lang="de-DE" dirty="0"/>
              <a:t>5 Min.</a:t>
            </a:r>
          </a:p>
        </p:txBody>
      </p:sp>
      <p:pic>
        <p:nvPicPr>
          <p:cNvPr id="19" name="Picture 2" descr="Kostenlos Wassertropfen Wallpaper Stock-Foto">
            <a:extLst>
              <a:ext uri="{FF2B5EF4-FFF2-40B4-BE49-F238E27FC236}">
                <a16:creationId xmlns:a16="http://schemas.microsoft.com/office/drawing/2014/main" xmlns="" id="{519B4F9E-9E4B-7F30-F59E-E97540F8B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6"/>
          <a:stretch/>
        </p:blipFill>
        <p:spPr bwMode="auto">
          <a:xfrm>
            <a:off x="1" y="1069643"/>
            <a:ext cx="4754879" cy="31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95;p25">
            <a:extLst>
              <a:ext uri="{FF2B5EF4-FFF2-40B4-BE49-F238E27FC236}">
                <a16:creationId xmlns:a16="http://schemas.microsoft.com/office/drawing/2014/main" xmlns="" id="{3E533A66-59F0-7EA9-9C14-0030CE596CA0}"/>
              </a:ext>
            </a:extLst>
          </p:cNvPr>
          <p:cNvSpPr txBox="1">
            <a:spLocks/>
          </p:cNvSpPr>
          <p:nvPr/>
        </p:nvSpPr>
        <p:spPr>
          <a:xfrm>
            <a:off x="679874" y="1183264"/>
            <a:ext cx="4344428" cy="13083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  <a:spcAft>
                <a:spcPts val="900"/>
              </a:spcAft>
              <a:buClr>
                <a:schemeClr val="dk1"/>
              </a:buClr>
              <a:buSzPts val="1600"/>
            </a:pPr>
            <a:r>
              <a:rPr lang="de-DE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Stellt folgende Überlegungen an:</a:t>
            </a:r>
            <a:endParaRPr lang="de-DE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xmlns="" id="{52EA3F23-538A-77BB-7B8A-812777D9A956}"/>
              </a:ext>
            </a:extLst>
          </p:cNvPr>
          <p:cNvSpPr txBox="1">
            <a:spLocks/>
          </p:cNvSpPr>
          <p:nvPr/>
        </p:nvSpPr>
        <p:spPr>
          <a:xfrm>
            <a:off x="4902638" y="1146731"/>
            <a:ext cx="2195710" cy="3531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600" b="1" kern="120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3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2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>
                <a:ea typeface="Goethe FF Clan" panose="020B0506030101020104" pitchFamily="34" charset="0"/>
                <a:cs typeface="Calibri" panose="020F0502020204030204" pitchFamily="34" charset="0"/>
              </a:rPr>
              <a:t>Warum ist nachhaltiger Konsum wichtig?</a:t>
            </a:r>
          </a:p>
          <a:p>
            <a:r>
              <a:rPr lang="de-DE" altLang="de-DE" dirty="0">
                <a:ea typeface="Goethe FF Clan" panose="020B0506030101020104" pitchFamily="34" charset="0"/>
                <a:cs typeface="Calibri" panose="020F0502020204030204" pitchFamily="34" charset="0"/>
              </a:rPr>
              <a:t>Was nehmt ihr an Gedanken und Anregungen mit nach Hause?</a:t>
            </a:r>
          </a:p>
          <a:p>
            <a:r>
              <a:rPr lang="de-DE" altLang="de-DE" dirty="0">
                <a:ea typeface="Goethe FF Clan" panose="020B0506030101020104" pitchFamily="34" charset="0"/>
                <a:cs typeface="Calibri" panose="020F0502020204030204" pitchFamily="34" charset="0"/>
              </a:rPr>
              <a:t>Was möchtet ihr in Zukunft beachten?</a:t>
            </a:r>
          </a:p>
        </p:txBody>
      </p:sp>
    </p:spTree>
    <p:extLst>
      <p:ext uri="{BB962C8B-B14F-4D97-AF65-F5344CB8AC3E}">
        <p14:creationId xmlns:p14="http://schemas.microsoft.com/office/powerpoint/2010/main" val="174734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7C8A6E-0E03-7673-85A9-2E780558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9" y="1137106"/>
            <a:ext cx="3265428" cy="1135875"/>
          </a:xfrm>
        </p:spPr>
        <p:txBody>
          <a:bodyPr/>
          <a:lstStyle/>
          <a:p>
            <a:r>
              <a:rPr lang="de-DE" dirty="0"/>
              <a:t>BONUS</a:t>
            </a:r>
          </a:p>
          <a:p>
            <a:pPr lvl="1"/>
            <a:r>
              <a:rPr lang="de-DE" dirty="0"/>
              <a:t>Hier findet ihr nachhaltige Produkte: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BA1371-1928-B560-674D-386AB26B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F744D3-8562-C17C-808A-1916DAA5A69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Nachhaltige Produkte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3B28DB8-EFE2-24E0-AC50-D4350818EB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45A5B7B-9543-7265-4AE5-CA3FB1D1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97" y="1780563"/>
            <a:ext cx="452820" cy="3457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FE3F98-5648-3E67-2D14-AFD123A303E7}"/>
              </a:ext>
            </a:extLst>
          </p:cNvPr>
          <p:cNvSpPr txBox="1"/>
          <p:nvPr/>
        </p:nvSpPr>
        <p:spPr>
          <a:xfrm>
            <a:off x="1244417" y="2626194"/>
            <a:ext cx="3265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000" dirty="0" err="1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www.lifeverde.de</a:t>
            </a:r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000" dirty="0" err="1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gruene</a:t>
            </a:r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-unternehmen</a:t>
            </a:r>
          </a:p>
        </p:txBody>
      </p:sp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xmlns="" id="{6CFDCBCA-A7BF-A8D2-F4D9-16489725E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28" t="46409" r="3391" b="7368"/>
          <a:stretch/>
        </p:blipFill>
        <p:spPr>
          <a:xfrm rot="277407">
            <a:off x="4578614" y="258091"/>
            <a:ext cx="3578206" cy="4627317"/>
          </a:xfrm>
          <a:prstGeom prst="rect">
            <a:avLst/>
          </a:prstGeom>
          <a:effectLst>
            <a:outerShdw blurRad="381000" dist="38100" dir="2700000" sx="105000" sy="105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extfeld 34">
            <a:extLst>
              <a:ext uri="{FF2B5EF4-FFF2-40B4-BE49-F238E27FC236}">
                <a16:creationId xmlns:a16="http://schemas.microsoft.com/office/drawing/2014/main" xmlns="" id="{64B01949-9285-CCB2-53CD-87EED4DD7240}"/>
              </a:ext>
            </a:extLst>
          </p:cNvPr>
          <p:cNvSpPr txBox="1"/>
          <p:nvPr/>
        </p:nvSpPr>
        <p:spPr>
          <a:xfrm>
            <a:off x="566498" y="3004662"/>
            <a:ext cx="3783087" cy="9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Hinweis: </a:t>
            </a:r>
            <a:r>
              <a:rPr lang="de-DE" sz="1300" b="1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Tauscht euch in einem Klassenspaziergang dazu aus und berichtet mindestens drei anderen aus der Klasse über eure Firma.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14EBE9-0E28-1F2C-70E4-13738272E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2" y="2124085"/>
            <a:ext cx="706898" cy="7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5E329B-E254-40F8-AF24-BB2553F6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Klassenspaziergang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pic>
        <p:nvPicPr>
          <p:cNvPr id="11" name="Picture 2" descr="Beine, Schuhe, Gehen, Laufen, Weg, Pfad">
            <a:extLst>
              <a:ext uri="{FF2B5EF4-FFF2-40B4-BE49-F238E27FC236}">
                <a16:creationId xmlns:a16="http://schemas.microsoft.com/office/drawing/2014/main" xmlns="" id="{4B7E910F-73A8-B6E1-DCAE-E911AB4F1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r="16744"/>
          <a:stretch/>
        </p:blipFill>
        <p:spPr bwMode="auto">
          <a:xfrm>
            <a:off x="-1" y="1078030"/>
            <a:ext cx="2539865" cy="31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95;p25">
            <a:extLst>
              <a:ext uri="{FF2B5EF4-FFF2-40B4-BE49-F238E27FC236}">
                <a16:creationId xmlns:a16="http://schemas.microsoft.com/office/drawing/2014/main" xmlns="" id="{39241F85-8E1E-DDAD-14FA-A623B46D422B}"/>
              </a:ext>
            </a:extLst>
          </p:cNvPr>
          <p:cNvSpPr txBox="1">
            <a:spLocks/>
          </p:cNvSpPr>
          <p:nvPr/>
        </p:nvSpPr>
        <p:spPr>
          <a:xfrm>
            <a:off x="2654897" y="1090314"/>
            <a:ext cx="4361550" cy="21746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  <a:spcAft>
                <a:spcPts val="900"/>
              </a:spcAft>
              <a:buClr>
                <a:schemeClr val="dk1"/>
              </a:buClr>
              <a:buSzPts val="1600"/>
            </a:pPr>
            <a:r>
              <a:rPr lang="de-DE" altLang="en-US" sz="1600" b="1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 auf einem Klassenspaziergang mindestens drei anderen Lerner*innen Komplimente zu </a:t>
            </a:r>
            <a:r>
              <a:rPr lang="de-DE" altLang="en-US" sz="1600" b="1" dirty="0" smtClean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ihren </a:t>
            </a:r>
            <a:r>
              <a:rPr lang="de-DE" altLang="en-US" sz="1600" b="1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Kleidungsstücken.</a:t>
            </a:r>
          </a:p>
          <a:p>
            <a:pPr>
              <a:lnSpc>
                <a:spcPct val="114000"/>
              </a:lnSpc>
              <a:spcAft>
                <a:spcPts val="900"/>
              </a:spcAft>
              <a:buClr>
                <a:schemeClr val="dk1"/>
              </a:buClr>
              <a:buSzPts val="1600"/>
            </a:pPr>
            <a:endParaRPr lang="de-DE" sz="1600" b="1" dirty="0">
              <a:solidFill>
                <a:srgbClr val="C8B9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9C49FF9F-0A6B-E9AC-AD11-3A05132C2CFB}"/>
              </a:ext>
            </a:extLst>
          </p:cNvPr>
          <p:cNvSpPr txBox="1">
            <a:spLocks/>
          </p:cNvSpPr>
          <p:nvPr/>
        </p:nvSpPr>
        <p:spPr>
          <a:xfrm rot="16200000">
            <a:off x="1575701" y="3165115"/>
            <a:ext cx="1812854" cy="2482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Bildnachweis: </a:t>
            </a:r>
            <a:r>
              <a:rPr lang="de-DE" sz="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Pixabay</a:t>
            </a:r>
            <a:endParaRPr lang="en-GB" sz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AC30C1-8B2C-5EEB-6ACE-DF2355B2E355}"/>
              </a:ext>
            </a:extLst>
          </p:cNvPr>
          <p:cNvSpPr/>
          <p:nvPr/>
        </p:nvSpPr>
        <p:spPr>
          <a:xfrm>
            <a:off x="7380287" y="2292767"/>
            <a:ext cx="1763713" cy="1944300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oogle Shape;204;p26">
            <a:extLst>
              <a:ext uri="{FF2B5EF4-FFF2-40B4-BE49-F238E27FC236}">
                <a16:creationId xmlns:a16="http://schemas.microsoft.com/office/drawing/2014/main" xmlns="" id="{87927B8C-21BE-6E28-F4C5-922A30D7917C}"/>
              </a:ext>
            </a:extLst>
          </p:cNvPr>
          <p:cNvSpPr txBox="1">
            <a:spLocks/>
          </p:cNvSpPr>
          <p:nvPr/>
        </p:nvSpPr>
        <p:spPr>
          <a:xfrm>
            <a:off x="7468772" y="2360414"/>
            <a:ext cx="789969" cy="21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Reflexion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C3DD49-9BCA-9211-4E56-6DB7B2F63CAD}"/>
              </a:ext>
            </a:extLst>
          </p:cNvPr>
          <p:cNvSpPr txBox="1"/>
          <p:nvPr/>
        </p:nvSpPr>
        <p:spPr>
          <a:xfrm>
            <a:off x="7387953" y="2523990"/>
            <a:ext cx="1523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900" b="1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war das schönste Kompliment?</a:t>
            </a:r>
          </a:p>
          <a:p>
            <a:pPr>
              <a:spcAft>
                <a:spcPts val="1200"/>
              </a:spcAft>
            </a:pPr>
            <a:r>
              <a:rPr lang="de-DE" sz="900" b="1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Welches Kompliment hat dich gefreut?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580152A-8374-D3ED-4AAD-780CC560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059" y="1792944"/>
            <a:ext cx="436568" cy="333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E02822-E6E6-B380-9E3B-512E4239F349}"/>
              </a:ext>
            </a:extLst>
          </p:cNvPr>
          <p:cNvSpPr/>
          <p:nvPr/>
        </p:nvSpPr>
        <p:spPr>
          <a:xfrm>
            <a:off x="2664849" y="2298017"/>
            <a:ext cx="1763713" cy="1944300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3" name="Google Shape;204;p26">
            <a:extLst>
              <a:ext uri="{FF2B5EF4-FFF2-40B4-BE49-F238E27FC236}">
                <a16:creationId xmlns:a16="http://schemas.microsoft.com/office/drawing/2014/main" xmlns="" id="{F6C910C4-A127-FF83-2D4F-B428CA3ADEAE}"/>
              </a:ext>
            </a:extLst>
          </p:cNvPr>
          <p:cNvSpPr txBox="1">
            <a:spLocks/>
          </p:cNvSpPr>
          <p:nvPr/>
        </p:nvSpPr>
        <p:spPr>
          <a:xfrm>
            <a:off x="2753334" y="2365664"/>
            <a:ext cx="1917620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Sprachtipps </a:t>
            </a:r>
            <a:b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„Komplimente machen“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E2CC67-6229-7925-D1B7-08B264B7BEC5}"/>
              </a:ext>
            </a:extLst>
          </p:cNvPr>
          <p:cNvSpPr txBox="1"/>
          <p:nvPr/>
        </p:nvSpPr>
        <p:spPr>
          <a:xfrm>
            <a:off x="2672515" y="2733203"/>
            <a:ext cx="17560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 hast aber ein schönes T-Shirt / eine tolle Jacke / einen schönen Blazer.</a:t>
            </a:r>
          </a:p>
          <a:p>
            <a:pPr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Dein/Deine … sieht aber klasse aus. </a:t>
            </a:r>
          </a:p>
          <a:p>
            <a:pPr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Das/Die/Der … steht dir aber gut.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30974B-6B10-ECAA-0FD5-E3C2B618E2D6}"/>
              </a:ext>
            </a:extLst>
          </p:cNvPr>
          <p:cNvSpPr/>
          <p:nvPr/>
        </p:nvSpPr>
        <p:spPr>
          <a:xfrm>
            <a:off x="4531624" y="2298017"/>
            <a:ext cx="1763713" cy="1944300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7" name="Google Shape;204;p26">
            <a:extLst>
              <a:ext uri="{FF2B5EF4-FFF2-40B4-BE49-F238E27FC236}">
                <a16:creationId xmlns:a16="http://schemas.microsoft.com/office/drawing/2014/main" xmlns="" id="{F9C267BD-6F31-98FD-2A80-7010F3D5A623}"/>
              </a:ext>
            </a:extLst>
          </p:cNvPr>
          <p:cNvSpPr txBox="1">
            <a:spLocks/>
          </p:cNvSpPr>
          <p:nvPr/>
        </p:nvSpPr>
        <p:spPr>
          <a:xfrm>
            <a:off x="4620109" y="2365664"/>
            <a:ext cx="1917620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Sprachtipps </a:t>
            </a:r>
            <a:b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„Auf Komplimente reagieren“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5CD375-A39C-0886-EDC0-7E051B2390C6}"/>
              </a:ext>
            </a:extLst>
          </p:cNvPr>
          <p:cNvSpPr txBox="1"/>
          <p:nvPr/>
        </p:nvSpPr>
        <p:spPr>
          <a:xfrm>
            <a:off x="4539290" y="2733203"/>
            <a:ext cx="17560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Danke, das ist aber nett!</a:t>
            </a:r>
          </a:p>
          <a:p>
            <a:pPr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Nett von dir! Danke!</a:t>
            </a:r>
          </a:p>
          <a:p>
            <a:pPr>
              <a:spcAft>
                <a:spcPts val="600"/>
              </a:spcAft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78A4538-BD11-4942-8490-524264A7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9" y="1137106"/>
            <a:ext cx="3093129" cy="3263504"/>
          </a:xfrm>
        </p:spPr>
        <p:txBody>
          <a:bodyPr/>
          <a:lstStyle/>
          <a:p>
            <a:pPr>
              <a:buClr>
                <a:schemeClr val="accent1"/>
              </a:buClr>
              <a:buSzPts val="2000"/>
            </a:pPr>
            <a:r>
              <a:rPr lang="de-DE" sz="1600" dirty="0">
                <a:solidFill>
                  <a:srgbClr val="502300"/>
                </a:solidFill>
              </a:rPr>
              <a:t>Lernziel der Unterrichtsstunde</a:t>
            </a:r>
            <a:br>
              <a:rPr lang="de-DE" sz="1600" dirty="0">
                <a:solidFill>
                  <a:srgbClr val="502300"/>
                </a:solidFill>
              </a:rPr>
            </a:br>
            <a:endParaRPr lang="de-DE" sz="1600" dirty="0">
              <a:solidFill>
                <a:srgbClr val="502300"/>
              </a:solidFill>
            </a:endParaRPr>
          </a:p>
          <a:p>
            <a:pPr lvl="2">
              <a:lnSpc>
                <a:spcPct val="100000"/>
              </a:lnSpc>
              <a:buClr>
                <a:schemeClr val="accent1"/>
              </a:buClr>
              <a:buSzPts val="2000"/>
            </a:pPr>
            <a:r>
              <a:rPr lang="de-DE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könnt über Konsequenzen von Kleidungskonsum sprechen.</a:t>
            </a:r>
          </a:p>
          <a:p>
            <a:pPr>
              <a:buClr>
                <a:schemeClr val="accent1"/>
              </a:buClr>
              <a:buSzPts val="2000"/>
            </a:pPr>
            <a:endParaRPr lang="de-DE" sz="1600" dirty="0">
              <a:solidFill>
                <a:srgbClr val="5023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0F3EDA9-9CD7-A24B-438B-76A6EE9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7" name="Google Shape;203;p26">
            <a:extLst>
              <a:ext uri="{FF2B5EF4-FFF2-40B4-BE49-F238E27FC236}">
                <a16:creationId xmlns:a16="http://schemas.microsoft.com/office/drawing/2014/main" xmlns="" id="{1B582938-2F5B-891F-4CC6-E1BB30639B56}"/>
              </a:ext>
            </a:extLst>
          </p:cNvPr>
          <p:cNvSpPr txBox="1">
            <a:spLocks/>
          </p:cNvSpPr>
          <p:nvPr/>
        </p:nvSpPr>
        <p:spPr>
          <a:xfrm>
            <a:off x="4580999" y="1170953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C8B987"/>
                </a:solidFill>
              </a:rPr>
              <a:t>Ablaufplan der Unterrichtsstunde</a:t>
            </a:r>
          </a:p>
        </p:txBody>
      </p:sp>
      <p:sp>
        <p:nvSpPr>
          <p:cNvPr id="8" name="Google Shape;195;p25">
            <a:extLst>
              <a:ext uri="{FF2B5EF4-FFF2-40B4-BE49-F238E27FC236}">
                <a16:creationId xmlns:a16="http://schemas.microsoft.com/office/drawing/2014/main" xmlns="" id="{D0BC3FC1-12D9-164F-7062-D7D046625BD2}"/>
              </a:ext>
            </a:extLst>
          </p:cNvPr>
          <p:cNvSpPr txBox="1">
            <a:spLocks/>
          </p:cNvSpPr>
          <p:nvPr/>
        </p:nvSpPr>
        <p:spPr>
          <a:xfrm>
            <a:off x="4580999" y="1922308"/>
            <a:ext cx="3093128" cy="23916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Komplimente machen </a:t>
            </a:r>
          </a:p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Austausch zu einem Foto und zum eigenen Kleidungskonsum</a:t>
            </a:r>
          </a:p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Fakten-Quiz mit Diskussion</a:t>
            </a:r>
          </a:p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Wortschatzübung</a:t>
            </a:r>
          </a:p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Lesen und Sprechen: Fakten und Konsequenzen von Kleidungskonsum</a:t>
            </a:r>
          </a:p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Formulierung eines wichtigen Aspekts und Austausch dazu</a:t>
            </a:r>
          </a:p>
          <a:p>
            <a:pPr marL="171450" indent="-171450">
              <a:spcBef>
                <a:spcPts val="600"/>
              </a:spcBef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Reflexion und Hausaufgabe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2B2B6291-97DD-5C3A-43AA-A00ABED2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41" y="1701432"/>
            <a:ext cx="507794" cy="65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C3FAB1-4825-7BE4-7B88-E7599B09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83" y="2433292"/>
            <a:ext cx="1880619" cy="18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7C75134-A1A1-F187-0D9F-B1209188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274" y="1137106"/>
            <a:ext cx="2937277" cy="3263504"/>
          </a:xfrm>
        </p:spPr>
        <p:txBody>
          <a:bodyPr/>
          <a:lstStyle/>
          <a:p>
            <a:r>
              <a:rPr lang="de-DE" dirty="0" smtClean="0"/>
              <a:t>Sprecht über das Bild.</a:t>
            </a:r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Was könnt ihr auf diesem Bild sehen? Sprecht über das Bild.</a:t>
            </a:r>
          </a:p>
          <a:p>
            <a:pPr marL="285750" lvl="0" indent="-285750" defTabSz="914400">
              <a:spcAft>
                <a:spcPts val="600"/>
              </a:spcAft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alt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das eine typische Situation in eurem Land? Was denkt ihr?</a:t>
            </a:r>
            <a:endParaRPr lang="en-GB" altLang="en-US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914400">
              <a:spcAft>
                <a:spcPts val="600"/>
              </a:spcAft>
              <a:buClr>
                <a:srgbClr val="788287"/>
              </a:buClr>
              <a:buFont typeface="Arial" panose="020B0604020202020204" pitchFamily="34" charset="0"/>
              <a:buChar char="•"/>
            </a:pPr>
            <a:r>
              <a:rPr lang="de-DE" alt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oft kauft ihr neue Kleidung und warum? Tauscht euch aus.</a:t>
            </a:r>
            <a:endParaRPr lang="en-GB" altLang="en-US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5E329B-E254-40F8-AF24-BB2553F6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Austausch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9C49FF9F-0A6B-E9AC-AD11-3A05132C2CFB}"/>
              </a:ext>
            </a:extLst>
          </p:cNvPr>
          <p:cNvSpPr txBox="1">
            <a:spLocks/>
          </p:cNvSpPr>
          <p:nvPr/>
        </p:nvSpPr>
        <p:spPr>
          <a:xfrm rot="16200000">
            <a:off x="2395676" y="3248364"/>
            <a:ext cx="1812854" cy="2482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Bildnachweis: </a:t>
            </a:r>
            <a:r>
              <a:rPr lang="de-DE" sz="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Pixabay</a:t>
            </a:r>
            <a:endParaRPr lang="en-GB" sz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AC30C1-8B2C-5EEB-6ACE-DF2355B2E355}"/>
              </a:ext>
            </a:extLst>
          </p:cNvPr>
          <p:cNvSpPr/>
          <p:nvPr/>
        </p:nvSpPr>
        <p:spPr>
          <a:xfrm>
            <a:off x="7380287" y="2292767"/>
            <a:ext cx="1763713" cy="1944300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oogle Shape;204;p26">
            <a:extLst>
              <a:ext uri="{FF2B5EF4-FFF2-40B4-BE49-F238E27FC236}">
                <a16:creationId xmlns:a16="http://schemas.microsoft.com/office/drawing/2014/main" xmlns="" id="{87927B8C-21BE-6E28-F4C5-922A30D7917C}"/>
              </a:ext>
            </a:extLst>
          </p:cNvPr>
          <p:cNvSpPr txBox="1">
            <a:spLocks/>
          </p:cNvSpPr>
          <p:nvPr/>
        </p:nvSpPr>
        <p:spPr>
          <a:xfrm>
            <a:off x="7468772" y="2360414"/>
            <a:ext cx="789969" cy="21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Reflexion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C3DD49-9BCA-9211-4E56-6DB7B2F63CAD}"/>
              </a:ext>
            </a:extLst>
          </p:cNvPr>
          <p:cNvSpPr txBox="1"/>
          <p:nvPr/>
        </p:nvSpPr>
        <p:spPr>
          <a:xfrm>
            <a:off x="7387953" y="2481655"/>
            <a:ext cx="152329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900" b="1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war besonders interessant?</a:t>
            </a:r>
          </a:p>
          <a:p>
            <a:pPr>
              <a:spcAft>
                <a:spcPts val="600"/>
              </a:spcAft>
            </a:pPr>
            <a:r>
              <a:rPr lang="de-DE" sz="900" b="1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Welche Unterschiede und Gemeinsamkeiten zwischen eurem Konsumverhalten gibt es?</a:t>
            </a:r>
          </a:p>
          <a:p>
            <a:pPr>
              <a:spcAft>
                <a:spcPts val="600"/>
              </a:spcAft>
            </a:pPr>
            <a:r>
              <a:rPr lang="de-DE" sz="900" b="1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Worüber möchtest du nochmal nachdenken?</a:t>
            </a:r>
            <a:endParaRPr lang="en-US" sz="1000" b="1" dirty="0">
              <a:solidFill>
                <a:srgbClr val="502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4" descr="Kostenlose Fotos zum Thema Frau">
            <a:extLst>
              <a:ext uri="{FF2B5EF4-FFF2-40B4-BE49-F238E27FC236}">
                <a16:creationId xmlns:a16="http://schemas.microsoft.com/office/drawing/2014/main" xmlns="" id="{59EC9A27-76A1-2FC8-FAAE-93FE312BC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r="15536"/>
          <a:stretch/>
        </p:blipFill>
        <p:spPr bwMode="auto">
          <a:xfrm>
            <a:off x="0" y="1078030"/>
            <a:ext cx="3927642" cy="31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xmlns="" id="{D577E56D-B421-2F2B-B9E2-E9C0F5D33AA2}"/>
              </a:ext>
            </a:extLst>
          </p:cNvPr>
          <p:cNvSpPr txBox="1">
            <a:spLocks/>
          </p:cNvSpPr>
          <p:nvPr/>
        </p:nvSpPr>
        <p:spPr>
          <a:xfrm rot="16200000">
            <a:off x="2936371" y="3248364"/>
            <a:ext cx="1812854" cy="2482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Bildnachweis: </a:t>
            </a:r>
            <a:r>
              <a:rPr lang="de-DE" sz="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Pixabay</a:t>
            </a:r>
            <a:endParaRPr lang="en-GB" sz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8322534-5150-1209-2105-ADFD4960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97" y="1780563"/>
            <a:ext cx="452820" cy="3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3EFC2B-BCA8-348B-4D04-41FD8E8C7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0" y="1137106"/>
            <a:ext cx="3133830" cy="3263504"/>
          </a:xfrm>
        </p:spPr>
        <p:txBody>
          <a:bodyPr/>
          <a:lstStyle/>
          <a:p>
            <a:r>
              <a:rPr lang="de-DE" sz="1600" dirty="0">
                <a:effectLst/>
                <a:ea typeface="Verdana" panose="020B0604030504040204" pitchFamily="34" charset="0"/>
                <a:cs typeface="Goethe FF Clan" panose="020B0506030101020104" pitchFamily="34" charset="0"/>
              </a:rPr>
              <a:t>Wie sieht vermutlich der Kleidungskonsum in Deutschland aus?</a:t>
            </a:r>
          </a:p>
          <a:p>
            <a:pPr lvl="1"/>
            <a:r>
              <a:rPr lang="de-DE" altLang="en-US" dirty="0">
                <a:solidFill>
                  <a:srgbClr val="788287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Was könnte die richtige Antwort sein?</a:t>
            </a:r>
          </a:p>
          <a:p>
            <a:pPr lvl="1">
              <a:defRPr/>
            </a:pPr>
            <a:r>
              <a:rPr lang="de-DE" altLang="en-US" dirty="0">
                <a:solidFill>
                  <a:srgbClr val="788287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Was sind eure Vermutungen?</a:t>
            </a:r>
          </a:p>
          <a:p>
            <a:r>
              <a:rPr lang="de-DE" dirty="0">
                <a:effectLst/>
                <a:ea typeface="Verdana" panose="020B0604030504040204" pitchFamily="34" charset="0"/>
                <a:cs typeface="Goethe FF Clan" panose="020B0506030101020104" pitchFamily="34" charset="0"/>
              </a:rPr>
              <a:t>Bearbeitet Aufgabe 1 auf dem Arbeitsblatt.</a:t>
            </a:r>
            <a:endParaRPr lang="de-DE" dirty="0"/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C84108-7EAD-0EDB-3F68-B92C01DE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552C1D-9CA2-76C8-CB01-CE191FF10D3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Fakten-Quiz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FBF4E8-1C6D-C22D-3016-889A0A03FA2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3011BE-1340-82D5-A7CE-303ACD42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059" y="1792944"/>
            <a:ext cx="436568" cy="3332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D78C5F-8FD3-A4FB-40A6-4D8E0793EE32}"/>
              </a:ext>
            </a:extLst>
          </p:cNvPr>
          <p:cNvSpPr/>
          <p:nvPr/>
        </p:nvSpPr>
        <p:spPr>
          <a:xfrm>
            <a:off x="7380287" y="2292767"/>
            <a:ext cx="1763713" cy="1886201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0" name="Google Shape;204;p26">
            <a:extLst>
              <a:ext uri="{FF2B5EF4-FFF2-40B4-BE49-F238E27FC236}">
                <a16:creationId xmlns:a16="http://schemas.microsoft.com/office/drawing/2014/main" xmlns="" id="{5F5F3804-3B07-D6BD-2847-769BF6FBDFE1}"/>
              </a:ext>
            </a:extLst>
          </p:cNvPr>
          <p:cNvSpPr txBox="1">
            <a:spLocks/>
          </p:cNvSpPr>
          <p:nvPr/>
        </p:nvSpPr>
        <p:spPr>
          <a:xfrm>
            <a:off x="7468772" y="2360414"/>
            <a:ext cx="1523291" cy="21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Sprachtipps „Diskussion“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C2F475-1303-F83D-C4FA-B6861B640787}"/>
              </a:ext>
            </a:extLst>
          </p:cNvPr>
          <p:cNvSpPr txBox="1"/>
          <p:nvPr/>
        </p:nvSpPr>
        <p:spPr>
          <a:xfrm>
            <a:off x="7387953" y="2604200"/>
            <a:ext cx="1523291" cy="135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de-DE" sz="9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glaube/denke die richtige Antwort ist …</a:t>
            </a:r>
          </a:p>
          <a:p>
            <a:pPr>
              <a:lnSpc>
                <a:spcPct val="115000"/>
              </a:lnSpc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de-DE" sz="9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denke ich auch.</a:t>
            </a:r>
          </a:p>
          <a:p>
            <a:pPr>
              <a:lnSpc>
                <a:spcPct val="115000"/>
              </a:lnSpc>
            </a:pPr>
            <a:endParaRPr lang="de-DE" sz="9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de-DE" sz="9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ich bin anderer Meinung. 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EE458239-DC7D-7F3E-F7FD-FAE3B487E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0259">
            <a:off x="3890973" y="354607"/>
            <a:ext cx="3121565" cy="4417407"/>
          </a:xfrm>
          <a:prstGeom prst="rect">
            <a:avLst/>
          </a:prstGeom>
          <a:effectLst>
            <a:outerShdw blurRad="508000" dist="38100" dir="2700000" sx="103000" sy="103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32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Kleiderbügel, Kleidung, Einkaufen, Markt">
            <a:extLst>
              <a:ext uri="{FF2B5EF4-FFF2-40B4-BE49-F238E27FC236}">
                <a16:creationId xmlns:a16="http://schemas.microsoft.com/office/drawing/2014/main" xmlns="" id="{03913122-A5B2-28FF-2D38-ACF5A6245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/>
          <a:stretch/>
        </p:blipFill>
        <p:spPr bwMode="auto">
          <a:xfrm>
            <a:off x="0" y="1083043"/>
            <a:ext cx="4224887" cy="315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63EFC2B-BCA8-348B-4D04-41FD8E8C7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824" y="1083043"/>
            <a:ext cx="2681859" cy="3317567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effectLst/>
                <a:latin typeface="Verdana" panose="020B0604030504040204" pitchFamily="34" charset="0"/>
                <a:ea typeface="Goethe FF Clan" panose="020B0506030101020104" pitchFamily="34" charset="0"/>
                <a:cs typeface="Times New Roman" panose="02020603050405020304" pitchFamily="18" charset="0"/>
              </a:rPr>
              <a:t>Wie ist eure persönliche Reaktion auf die Antworten? </a:t>
            </a:r>
          </a:p>
          <a:p>
            <a:pPr lvl="1"/>
            <a: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  <a:t>Sprecht in der Klasse.</a:t>
            </a:r>
            <a:b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</a:br>
            <a:r>
              <a:rPr lang="de-DE" dirty="0">
                <a:effectLst/>
                <a:latin typeface="Verdana" panose="020B0604030504040204" pitchFamily="34" charset="0"/>
                <a:ea typeface="Goethe FF Clan" panose="020B0506030101020104" pitchFamily="34" charset="0"/>
                <a:cs typeface="Times New Roman" panose="02020603050405020304" pitchFamily="18" charset="0"/>
              </a:rPr>
              <a:t>Die Sprachtipp</a:t>
            </a:r>
            <a: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  <a:t>s rechts helfen.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C84108-7EAD-0EDB-3F68-B92C01DE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552C1D-9CA2-76C8-CB01-CE191FF10D3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Lösungen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D78C5F-8FD3-A4FB-40A6-4D8E0793EE32}"/>
              </a:ext>
            </a:extLst>
          </p:cNvPr>
          <p:cNvSpPr/>
          <p:nvPr/>
        </p:nvSpPr>
        <p:spPr>
          <a:xfrm>
            <a:off x="7380287" y="2292767"/>
            <a:ext cx="1763713" cy="1886201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0" name="Google Shape;204;p26">
            <a:extLst>
              <a:ext uri="{FF2B5EF4-FFF2-40B4-BE49-F238E27FC236}">
                <a16:creationId xmlns:a16="http://schemas.microsoft.com/office/drawing/2014/main" xmlns="" id="{5F5F3804-3B07-D6BD-2847-769BF6FBDFE1}"/>
              </a:ext>
            </a:extLst>
          </p:cNvPr>
          <p:cNvSpPr txBox="1">
            <a:spLocks/>
          </p:cNvSpPr>
          <p:nvPr/>
        </p:nvSpPr>
        <p:spPr>
          <a:xfrm>
            <a:off x="7468772" y="2360414"/>
            <a:ext cx="1523291" cy="21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Sprachtipps „Diskussion“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C2F475-1303-F83D-C4FA-B6861B640787}"/>
              </a:ext>
            </a:extLst>
          </p:cNvPr>
          <p:cNvSpPr txBox="1"/>
          <p:nvPr/>
        </p:nvSpPr>
        <p:spPr>
          <a:xfrm>
            <a:off x="7387953" y="2604200"/>
            <a:ext cx="1523291" cy="142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überrascht mich (nicht), dass …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erstaunt mich (nicht), dass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schockiert, dass …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sz="9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xmlns="" id="{7B4885A7-2D4A-2739-BBF6-32EE343DC5F3}"/>
              </a:ext>
            </a:extLst>
          </p:cNvPr>
          <p:cNvSpPr txBox="1">
            <a:spLocks/>
          </p:cNvSpPr>
          <p:nvPr/>
        </p:nvSpPr>
        <p:spPr>
          <a:xfrm rot="16200000">
            <a:off x="3229413" y="3206494"/>
            <a:ext cx="1812854" cy="2482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Bildnachweis: </a:t>
            </a:r>
            <a:r>
              <a:rPr lang="de-DE" sz="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Pixabay</a:t>
            </a:r>
            <a:endParaRPr lang="en-GB" sz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xmlns="" id="{682ACD25-A2F7-19CB-AFE0-67935AE3B1B9}"/>
              </a:ext>
            </a:extLst>
          </p:cNvPr>
          <p:cNvSpPr/>
          <p:nvPr/>
        </p:nvSpPr>
        <p:spPr>
          <a:xfrm>
            <a:off x="4472139" y="2797391"/>
            <a:ext cx="1165918" cy="630936"/>
          </a:xfrm>
          <a:prstGeom prst="wedgeEllipseCallout">
            <a:avLst>
              <a:gd name="adj1" fmla="val 40985"/>
              <a:gd name="adj2" fmla="val 77754"/>
            </a:avLst>
          </a:prstGeom>
          <a:solidFill>
            <a:srgbClr val="5AC8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xmlns="" id="{ADA6A067-17E0-314C-E711-32EA6CCFB633}"/>
              </a:ext>
            </a:extLst>
          </p:cNvPr>
          <p:cNvSpPr/>
          <p:nvPr/>
        </p:nvSpPr>
        <p:spPr>
          <a:xfrm>
            <a:off x="5486400" y="2899085"/>
            <a:ext cx="1561913" cy="539496"/>
          </a:xfrm>
          <a:prstGeom prst="wedgeEllipseCallout">
            <a:avLst>
              <a:gd name="adj1" fmla="val -45379"/>
              <a:gd name="adj2" fmla="val 72669"/>
            </a:avLst>
          </a:prstGeom>
          <a:solidFill>
            <a:srgbClr val="788287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xmlns="" id="{21F73924-ECBF-3B32-9C41-CCBFD8449520}"/>
              </a:ext>
            </a:extLst>
          </p:cNvPr>
          <p:cNvSpPr/>
          <p:nvPr/>
        </p:nvSpPr>
        <p:spPr>
          <a:xfrm>
            <a:off x="5903347" y="3520961"/>
            <a:ext cx="860257" cy="539496"/>
          </a:xfrm>
          <a:prstGeom prst="wedgeEllipseCallout">
            <a:avLst>
              <a:gd name="adj1" fmla="val -66596"/>
              <a:gd name="adj2" fmla="val -69704"/>
            </a:avLst>
          </a:prstGeom>
          <a:solidFill>
            <a:srgbClr val="502300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xmlns="" id="{B6949C34-EC15-07F0-4CBD-055B24A3DB61}"/>
              </a:ext>
            </a:extLst>
          </p:cNvPr>
          <p:cNvSpPr/>
          <p:nvPr/>
        </p:nvSpPr>
        <p:spPr>
          <a:xfrm>
            <a:off x="4886778" y="3687821"/>
            <a:ext cx="1349577" cy="539496"/>
          </a:xfrm>
          <a:prstGeom prst="wedgeEllipseCallout">
            <a:avLst>
              <a:gd name="adj1" fmla="val -7798"/>
              <a:gd name="adj2" fmla="val -81568"/>
            </a:avLst>
          </a:prstGeom>
          <a:solidFill>
            <a:srgbClr val="C8B987">
              <a:alpha val="7058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61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7C8A6E-0E03-7673-85A9-2E780558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9" y="1137106"/>
            <a:ext cx="3265428" cy="1135875"/>
          </a:xfrm>
        </p:spPr>
        <p:txBody>
          <a:bodyPr/>
          <a:lstStyle/>
          <a:p>
            <a:r>
              <a:rPr lang="de-DE" dirty="0"/>
              <a:t>Bearbeitet Aufgabe 2 </a:t>
            </a:r>
            <a:br>
              <a:rPr lang="de-DE" dirty="0"/>
            </a:br>
            <a:r>
              <a:rPr lang="de-DE" dirty="0"/>
              <a:t>auf dem Arbeitsblatt.</a:t>
            </a:r>
          </a:p>
          <a:p>
            <a:pPr lvl="1"/>
            <a:r>
              <a:rPr lang="de-DE" dirty="0"/>
              <a:t>Tipp: Seht auch in Online-Wörterbüchern nach.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BA1371-1928-B560-674D-386AB26B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F744D3-8562-C17C-808A-1916DAA5A69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Wortschatz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3B28DB8-EFE2-24E0-AC50-D4350818EB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CFFCF13D-3AAC-5DF1-5E30-091E185F5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11" t="55129" r="2574" b="9943"/>
          <a:stretch/>
        </p:blipFill>
        <p:spPr>
          <a:xfrm rot="257384">
            <a:off x="4013215" y="813294"/>
            <a:ext cx="3302271" cy="3479030"/>
          </a:xfrm>
          <a:prstGeom prst="rect">
            <a:avLst/>
          </a:prstGeom>
          <a:effectLst>
            <a:outerShdw blurRad="233933" dist="38100" dir="2700000" sx="102000" sy="102000" algn="tl" rotWithShape="0">
              <a:prstClr val="black">
                <a:alpha val="8857"/>
              </a:prstClr>
            </a:outerShdw>
          </a:effectLst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45A5B7B-9543-7265-4AE5-CA3FB1D1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97" y="1780563"/>
            <a:ext cx="452820" cy="345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0465A3F-8502-6BAA-1503-733D964C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96" y="2258729"/>
            <a:ext cx="655302" cy="655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DC7A9DA-3DBF-85EF-7E06-3F196B725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4" y="2998342"/>
            <a:ext cx="655303" cy="655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3ED39-DC7C-3C50-3889-870BE8CBA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65" y="3758824"/>
            <a:ext cx="655304" cy="6553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2537E5-DDBE-4234-5C06-B47C7173D5F2}"/>
              </a:ext>
            </a:extLst>
          </p:cNvPr>
          <p:cNvSpPr txBox="1"/>
          <p:nvPr/>
        </p:nvSpPr>
        <p:spPr>
          <a:xfrm>
            <a:off x="1192178" y="2688915"/>
            <a:ext cx="2065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000" dirty="0" err="1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de.pons.com</a:t>
            </a:r>
            <a:endParaRPr lang="de-DE" sz="1000" dirty="0">
              <a:solidFill>
                <a:srgbClr val="502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F9C148-D3F8-0714-666A-AE8AB05CCED8}"/>
              </a:ext>
            </a:extLst>
          </p:cNvPr>
          <p:cNvSpPr txBox="1"/>
          <p:nvPr/>
        </p:nvSpPr>
        <p:spPr>
          <a:xfrm>
            <a:off x="1192178" y="3431256"/>
            <a:ext cx="2065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000" dirty="0" err="1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de.dict.cc</a:t>
            </a:r>
            <a:endParaRPr lang="de-DE" sz="1000" dirty="0">
              <a:solidFill>
                <a:srgbClr val="502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FE3F98-5648-3E67-2D14-AFD123A303E7}"/>
              </a:ext>
            </a:extLst>
          </p:cNvPr>
          <p:cNvSpPr txBox="1"/>
          <p:nvPr/>
        </p:nvSpPr>
        <p:spPr>
          <a:xfrm>
            <a:off x="1192176" y="4183296"/>
            <a:ext cx="2779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000" dirty="0" err="1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www.duden.de</a:t>
            </a:r>
            <a:r>
              <a:rPr lang="de-DE" sz="1000" dirty="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000" dirty="0" err="1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woerterbuch</a:t>
            </a:r>
            <a:endParaRPr lang="de-DE" sz="1000" dirty="0">
              <a:solidFill>
                <a:srgbClr val="502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5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7C8A6E-0E03-7673-85A9-2E780558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9" y="1137106"/>
            <a:ext cx="2004855" cy="24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effectLst/>
                <a:latin typeface="Verdana" panose="020B0604030504040204" pitchFamily="34" charset="0"/>
                <a:ea typeface="Goethe FF Clan" panose="020B0506030101020104" pitchFamily="34" charset="0"/>
                <a:cs typeface="Times New Roman" panose="02020603050405020304" pitchFamily="18" charset="0"/>
              </a:rPr>
              <a:t>Arbeitet in der Gruppe zusammen. </a:t>
            </a:r>
          </a:p>
          <a:p>
            <a:pPr marL="0" indent="0">
              <a:buNone/>
            </a:pPr>
            <a:r>
              <a:rPr lang="de-DE" sz="1600" dirty="0">
                <a:effectLst/>
                <a:latin typeface="Verdana" panose="020B0604030504040204" pitchFamily="34" charset="0"/>
                <a:ea typeface="Goethe FF Clan" panose="020B0506030101020104" pitchFamily="34" charset="0"/>
                <a:cs typeface="Times New Roman" panose="02020603050405020304" pitchFamily="18" charset="0"/>
              </a:rPr>
              <a:t>Lest Aufgabe 3, tauscht euch aus und markiert eure Lösung.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BA1371-1928-B560-674D-386AB26B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F744D3-8562-C17C-808A-1916DAA5A69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Fakten und Konsequenzen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3B28DB8-EFE2-24E0-AC50-D4350818EB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10 Min.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45A5B7B-9543-7265-4AE5-CA3FB1D1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97" y="1780563"/>
            <a:ext cx="452820" cy="345701"/>
          </a:xfrm>
          <a:prstGeom prst="rect">
            <a:avLst/>
          </a:prstGeom>
        </p:spPr>
      </p:pic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xmlns="" id="{55430C80-5FFF-B6CF-1AFF-FDEF641E1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51"/>
          <a:stretch/>
        </p:blipFill>
        <p:spPr>
          <a:xfrm rot="21238900">
            <a:off x="2748087" y="983085"/>
            <a:ext cx="4603707" cy="3045613"/>
          </a:xfrm>
          <a:prstGeom prst="rect">
            <a:avLst/>
          </a:prstGeom>
          <a:effectLst>
            <a:outerShdw blurRad="508000" dist="38100" dir="2700000" sx="104000" sy="104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07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xmlns="" id="{12FEBEDC-865E-04CB-9F11-1B2296496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" t="46140" r="51476" b="7490"/>
          <a:stretch/>
        </p:blipFill>
        <p:spPr>
          <a:xfrm rot="316805">
            <a:off x="4094520" y="951434"/>
            <a:ext cx="2586156" cy="3761661"/>
          </a:xfrm>
          <a:prstGeom prst="rect">
            <a:avLst/>
          </a:prstGeom>
          <a:effectLst>
            <a:outerShdw blurRad="508000" dist="38100" dir="2700000" sx="104000" sy="104000" algn="tl" rotWithShape="0">
              <a:prstClr val="black">
                <a:alpha val="10000"/>
              </a:prst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7C8A6E-0E03-7673-85A9-2E780558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9" y="1137106"/>
            <a:ext cx="2745501" cy="29236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Schritt 1:</a:t>
            </a:r>
            <a:b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</a:br>
            <a:r>
              <a:rPr lang="de-DE" sz="1600" dirty="0">
                <a:effectLst/>
                <a:latin typeface="Verdana" panose="020B0604030504040204" pitchFamily="34" charset="0"/>
                <a:ea typeface="Goethe FF Clan" panose="020B0506030101020104" pitchFamily="34" charset="0"/>
                <a:cs typeface="Times New Roman" panose="02020603050405020304" pitchFamily="18" charset="0"/>
              </a:rPr>
              <a:t>Lest Aufgabe </a:t>
            </a:r>
            <a: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  <a:t>4. </a:t>
            </a:r>
            <a:br>
              <a:rPr lang="de-DE" dirty="0">
                <a:ea typeface="Goethe FF Clan" panose="020B0506030101020104" pitchFamily="34" charset="0"/>
                <a:cs typeface="Times New Roman" panose="02020603050405020304" pitchFamily="18" charset="0"/>
              </a:rPr>
            </a:br>
            <a:r>
              <a:rPr lang="de-DE" altLang="de-DE" sz="1600" dirty="0">
                <a:ea typeface="Goethe FF Clan" panose="020B0506030101020104" pitchFamily="34" charset="0"/>
                <a:cs typeface="Calibri" panose="020F0502020204030204" pitchFamily="34" charset="0"/>
              </a:rPr>
              <a:t>W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as ist eurer Meinung nach der schlimmste Aspekt? Notiert ihn.</a:t>
            </a:r>
          </a:p>
          <a:p>
            <a:r>
              <a:rPr kumimoji="0" lang="de-DE" altLang="de-DE" sz="130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Tipp: Einzelne Wörter aus Aufgabe 3 helfen euch.</a:t>
            </a:r>
          </a:p>
          <a:p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>Schritt 2: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  <a:t/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788287"/>
                </a:solidFill>
                <a:effectLst/>
                <a:latin typeface="Verdana" panose="020B0604030504040204" pitchFamily="34" charset="0"/>
                <a:ea typeface="Goethe FF Clan" panose="020B0506030101020104" pitchFamily="34" charset="0"/>
                <a:cs typeface="Calibri" panose="020F0502020204030204" pitchFamily="34" charset="0"/>
              </a:rPr>
            </a:br>
            <a:r>
              <a:rPr lang="de-DE" altLang="de-DE" sz="1600" b="1" dirty="0">
                <a:latin typeface="Verdana" panose="020B0604030504040204" pitchFamily="34" charset="0"/>
                <a:cs typeface="Calibri" panose="020F0502020204030204" pitchFamily="34" charset="0"/>
              </a:rPr>
              <a:t>Tauscht eure Meinungen mit anderen in der Klasse aus.</a:t>
            </a:r>
            <a:endParaRPr lang="de-DE" sz="1600" dirty="0">
              <a:effectLst/>
              <a:latin typeface="Verdana" panose="020B0604030504040204" pitchFamily="34" charset="0"/>
              <a:ea typeface="Goethe FF Clan" panose="020B05060301010201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BA1371-1928-B560-674D-386AB26B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8B987"/>
                </a:solidFill>
              </a:rPr>
              <a:t>Kleidung und Konsum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FF744D3-8562-C17C-808A-1916DAA5A69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Traditioneller Kleidungskonsum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3B28DB8-EFE2-24E0-AC50-D4350818EB2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12795" y="1154464"/>
            <a:ext cx="1431205" cy="3457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5 Min. </a:t>
            </a:r>
            <a:br>
              <a:rPr lang="de-DE" dirty="0"/>
            </a:br>
            <a:r>
              <a:rPr lang="de-DE" dirty="0"/>
              <a:t>10 Min.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45A5B7B-9543-7265-4AE5-CA3FB1D1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97" y="1780563"/>
            <a:ext cx="452820" cy="345701"/>
          </a:xfrm>
          <a:prstGeom prst="rect">
            <a:avLst/>
          </a:prstGeom>
        </p:spPr>
      </p:pic>
      <p:pic>
        <p:nvPicPr>
          <p:cNvPr id="10" name="Picture 9" descr="A picture containing text, weapon, brass knucks&#10;&#10;Description automatically generated">
            <a:extLst>
              <a:ext uri="{FF2B5EF4-FFF2-40B4-BE49-F238E27FC236}">
                <a16:creationId xmlns:a16="http://schemas.microsoft.com/office/drawing/2014/main" xmlns="" id="{84B4DD79-CA6C-26BF-136A-09A0AE3C6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770" y="1780563"/>
            <a:ext cx="452820" cy="345701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xmlns="" id="{3CEBB432-DC27-4151-E76E-ED751B8D7E83}"/>
              </a:ext>
            </a:extLst>
          </p:cNvPr>
          <p:cNvSpPr/>
          <p:nvPr/>
        </p:nvSpPr>
        <p:spPr>
          <a:xfrm>
            <a:off x="3443862" y="2770264"/>
            <a:ext cx="1165918" cy="630936"/>
          </a:xfrm>
          <a:prstGeom prst="wedgeEllipseCallout">
            <a:avLst>
              <a:gd name="adj1" fmla="val 40985"/>
              <a:gd name="adj2" fmla="val 77754"/>
            </a:avLst>
          </a:prstGeom>
          <a:solidFill>
            <a:srgbClr val="5AC8F5">
              <a:alpha val="5981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xmlns="" id="{04813596-1295-D37F-972A-AFF163ADA51A}"/>
              </a:ext>
            </a:extLst>
          </p:cNvPr>
          <p:cNvSpPr/>
          <p:nvPr/>
        </p:nvSpPr>
        <p:spPr>
          <a:xfrm>
            <a:off x="4387145" y="2936819"/>
            <a:ext cx="1561913" cy="539496"/>
          </a:xfrm>
          <a:prstGeom prst="wedgeEllipseCallout">
            <a:avLst>
              <a:gd name="adj1" fmla="val -45379"/>
              <a:gd name="adj2" fmla="val 72669"/>
            </a:avLst>
          </a:prstGeom>
          <a:solidFill>
            <a:srgbClr val="788287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xmlns="" id="{1304A634-4D93-155A-1399-C0179E2057EA}"/>
              </a:ext>
            </a:extLst>
          </p:cNvPr>
          <p:cNvSpPr/>
          <p:nvPr/>
        </p:nvSpPr>
        <p:spPr>
          <a:xfrm>
            <a:off x="4708697" y="3657506"/>
            <a:ext cx="1070749" cy="697775"/>
          </a:xfrm>
          <a:prstGeom prst="wedgeEllipseCallout">
            <a:avLst>
              <a:gd name="adj1" fmla="val -66596"/>
              <a:gd name="adj2" fmla="val -69704"/>
            </a:avLst>
          </a:prstGeom>
          <a:solidFill>
            <a:srgbClr val="502300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xmlns="" id="{E2A69006-A0BF-51AA-D27D-6C69355F19AC}"/>
              </a:ext>
            </a:extLst>
          </p:cNvPr>
          <p:cNvSpPr/>
          <p:nvPr/>
        </p:nvSpPr>
        <p:spPr>
          <a:xfrm>
            <a:off x="3255528" y="3763582"/>
            <a:ext cx="1349577" cy="539496"/>
          </a:xfrm>
          <a:prstGeom prst="wedgeEllipseCallout">
            <a:avLst>
              <a:gd name="adj1" fmla="val 57289"/>
              <a:gd name="adj2" fmla="val -80233"/>
            </a:avLst>
          </a:prstGeom>
          <a:solidFill>
            <a:srgbClr val="C8B987">
              <a:alpha val="7058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A4E0C2F-3729-0DAD-0BEA-9ACE1E5DA8E5}"/>
              </a:ext>
            </a:extLst>
          </p:cNvPr>
          <p:cNvSpPr/>
          <p:nvPr/>
        </p:nvSpPr>
        <p:spPr>
          <a:xfrm>
            <a:off x="7380287" y="2292767"/>
            <a:ext cx="1763713" cy="147081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7" name="Google Shape;204;p26">
            <a:extLst>
              <a:ext uri="{FF2B5EF4-FFF2-40B4-BE49-F238E27FC236}">
                <a16:creationId xmlns:a16="http://schemas.microsoft.com/office/drawing/2014/main" xmlns="" id="{073B3517-BEAB-81DF-B51E-42A45F6A9F9C}"/>
              </a:ext>
            </a:extLst>
          </p:cNvPr>
          <p:cNvSpPr txBox="1">
            <a:spLocks/>
          </p:cNvSpPr>
          <p:nvPr/>
        </p:nvSpPr>
        <p:spPr>
          <a:xfrm>
            <a:off x="7468772" y="2360414"/>
            <a:ext cx="1523291" cy="21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Sprachtipps „Austausch“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F81D5A-9409-1FD5-8490-345A96805AC3}"/>
              </a:ext>
            </a:extLst>
          </p:cNvPr>
          <p:cNvSpPr txBox="1"/>
          <p:nvPr/>
        </p:nvSpPr>
        <p:spPr>
          <a:xfrm>
            <a:off x="7387953" y="2604200"/>
            <a:ext cx="16673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DE" alt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finde es am schlimmsten, dass … , weil …</a:t>
            </a:r>
          </a:p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DE" alt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Meiner Meinung ist es besonders schlimm, dass …, weil …</a:t>
            </a:r>
            <a:endParaRPr lang="de-DE" sz="9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6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473</Words>
  <Application>Microsoft Office PowerPoint</Application>
  <PresentationFormat>Bildschirmpräsentation (16:9)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Goethe FF Clan</vt:lpstr>
      <vt:lpstr>Times New Roman</vt:lpstr>
      <vt:lpstr>Verdana</vt:lpstr>
      <vt:lpstr>Office Theme</vt:lpstr>
      <vt:lpstr>Kleidung und Konsum</vt:lpstr>
      <vt:lpstr>Kleidung und Konsum</vt:lpstr>
      <vt:lpstr>Kleidung und Konsum</vt:lpstr>
      <vt:lpstr>Kleidung und Konsum</vt:lpstr>
      <vt:lpstr>Kleidung und Konsum</vt:lpstr>
      <vt:lpstr>Kleidung und Konsum</vt:lpstr>
      <vt:lpstr>Kleidung und Konsum</vt:lpstr>
      <vt:lpstr>Kleidung und Konsum</vt:lpstr>
      <vt:lpstr>Kleidung und Konsum</vt:lpstr>
      <vt:lpstr>Kleidung und Konsum</vt:lpstr>
      <vt:lpstr>Kleidung und Konsum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Vogelgesang, Manuela</cp:lastModifiedBy>
  <cp:revision>19</cp:revision>
  <dcterms:created xsi:type="dcterms:W3CDTF">2023-01-15T19:52:39Z</dcterms:created>
  <dcterms:modified xsi:type="dcterms:W3CDTF">2023-01-17T11:57:06Z</dcterms:modified>
</cp:coreProperties>
</file>