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64" r:id="rId3"/>
    <p:sldId id="265" r:id="rId4"/>
    <p:sldId id="281" r:id="rId5"/>
    <p:sldId id="282" r:id="rId6"/>
    <p:sldId id="283" r:id="rId7"/>
    <p:sldId id="284" r:id="rId8"/>
    <p:sldId id="285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400"/>
    <a:srgbClr val="FF00FF"/>
    <a:srgbClr val="003969"/>
    <a:srgbClr val="5AC8F5"/>
    <a:srgbClr val="A0C814"/>
    <a:srgbClr val="788287"/>
    <a:srgbClr val="EB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>
        <p:scale>
          <a:sx n="92" d="100"/>
          <a:sy n="92" d="100"/>
        </p:scale>
        <p:origin x="186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CB595-D76E-024A-A2EE-2FC4B14F8794}" type="datetimeFigureOut">
              <a:rPr lang="de-DE" smtClean="0"/>
              <a:t>11.05.22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DC848-C9D7-0E48-A832-19221C2BAF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74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45166-1C2F-F748-B50F-79771EAE1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A3A13-8416-8347-A17E-9D6E1314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10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A95B-ED07-2C40-B864-ED172D47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05079-A3FF-7A44-8255-03C404869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1C895-B516-F741-8064-167BFB20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08B8-BA74-0945-82F3-5FCE69AA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0B3C-49A5-6F43-947B-2D20E9AE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56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DECD03-9F3E-2240-848C-A8CF21744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90121-D260-DF4B-A27B-4F5B39C99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519EE-3577-2347-94CB-969519B3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E1D53-F08F-3144-B497-04897DFF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6CA78-71FC-7E4D-B72D-C5C0768E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99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5F739-5CAC-4E46-84C0-B91453291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11775831" cy="4351338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FontTx/>
              <a:buNone/>
              <a:defRPr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D847-0EE9-0549-A8DD-5715E45E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43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A442D-02FF-0142-B06E-142A6F61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6CAD1-DF3E-F74A-9AA7-A6D722BBE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F1E3-F9F6-FE48-9007-73F8571C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EBBA0-25CE-984B-A5AB-56A350B3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FC56E-77C6-874F-920C-C2029185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03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4340-C3FF-C045-BB62-3F998629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D2D55-A129-0347-A7C3-0F4C45564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DDA34-2DBD-E248-A59A-641C521C8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CC9E6-EDC8-AB49-BC3B-B8637B4CE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150AF-0068-154F-ABE6-761F6DAD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FBE56-F34E-F144-9F64-4AED59A3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75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8B56-3118-8044-8098-3EB6D624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86AFF-318F-AB44-9C30-3BEEEE718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BA23B-AB27-E042-8ABD-6465800EB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1C2CC-99FF-B145-8E37-EBBE3D778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B4CA5-C2C2-1343-B3A4-86064C8A3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66B9B-2E73-DF42-B66C-C2900936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9FB47-00AB-614C-91C1-F64034DA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B48CAA-871D-AA49-BB2A-D0984C06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47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9974F-6C3A-974B-BC98-8F4EBEA5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DE1A7-F4F1-6D4B-ACDE-D86BAA07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15CD6-3CB6-FF40-BB65-A1E0C39C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B799F-D406-FD4E-BD5B-014199BC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21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D756E-59BD-4C46-ACB6-5E3F5069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A2234-19DB-C04B-8E5E-DC8A01C1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8FFEE-DEC4-C442-BB24-90F5AC74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61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3BBE-F5C2-4241-826D-AABC606E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DF27-4BB6-E24B-BF9D-35CF4609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FB01B-4A9A-574D-B6D3-7F50FE0C7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639DA-E97B-DB41-935B-A4F2238A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6D9B1-59AC-944B-9C29-635553DE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9ED27-4206-4148-BD53-A23A1DD3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2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C55A-EE0A-8A41-8B5D-D86BA1D9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E869F7-E068-9B44-ACB7-F158FD147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8674A-1855-5C4C-B9E2-E821136E4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94C75-A1F6-D94E-869D-E26A1962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EA415-0972-9F45-ADEA-4D6493CE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8117C-0E93-4744-B099-7F456826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13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EBB98-44A0-534F-ACA1-124415745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2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kern="1200">
          <a:solidFill>
            <a:srgbClr val="EB64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13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C4374004-DD2E-D263-E3E5-BE2B16435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90"/>
            <a:ext cx="12192000" cy="6853020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2CA7CD8-1A39-4752-4404-8ADE78A36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988170" cy="1097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Herzlich willkommen!</a:t>
            </a:r>
          </a:p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Welcome!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6F5D50-8840-2A5C-19FB-A99DB519A9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26" t="24869" r="17813" b="36929"/>
          <a:stretch/>
        </p:blipFill>
        <p:spPr>
          <a:xfrm>
            <a:off x="999535" y="1376737"/>
            <a:ext cx="10192930" cy="34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0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C7055-0318-1642-A573-24C11F94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1"/>
            <a:ext cx="6038636" cy="806077"/>
          </a:xfrm>
        </p:spPr>
        <p:txBody>
          <a:bodyPr>
            <a:noAutofit/>
          </a:bodyPr>
          <a:lstStyle/>
          <a:p>
            <a:r>
              <a:rPr lang="de-DE" dirty="0"/>
              <a:t>Wir machen ein Rhythmusspiel</a:t>
            </a: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CA5D52DD-56EE-5C4B-8783-8399F888BA3C}"/>
              </a:ext>
            </a:extLst>
          </p:cNvPr>
          <p:cNvSpPr/>
          <p:nvPr/>
        </p:nvSpPr>
        <p:spPr>
          <a:xfrm flipH="1">
            <a:off x="975944" y="1746707"/>
            <a:ext cx="4970585" cy="1758343"/>
          </a:xfrm>
          <a:prstGeom prst="wedgeEllipseCallout">
            <a:avLst>
              <a:gd name="adj1" fmla="val -33805"/>
              <a:gd name="adj2" fmla="val 89573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C20FD63-C113-8847-85DE-3EF7E0818926}"/>
              </a:ext>
            </a:extLst>
          </p:cNvPr>
          <p:cNvSpPr/>
          <p:nvPr/>
        </p:nvSpPr>
        <p:spPr>
          <a:xfrm>
            <a:off x="6430107" y="1702412"/>
            <a:ext cx="5357447" cy="1758343"/>
          </a:xfrm>
          <a:prstGeom prst="wedgeEllipseCallout">
            <a:avLst>
              <a:gd name="adj1" fmla="val -32430"/>
              <a:gd name="adj2" fmla="val 81415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15B9296-60E2-0044-9015-642F9212F6CE}"/>
              </a:ext>
            </a:extLst>
          </p:cNvPr>
          <p:cNvSpPr txBox="1">
            <a:spLocks/>
          </p:cNvSpPr>
          <p:nvPr/>
        </p:nvSpPr>
        <p:spPr>
          <a:xfrm>
            <a:off x="1460807" y="2215780"/>
            <a:ext cx="4220306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 sz="1600"/>
            </a:pPr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können</a:t>
            </a:r>
            <a:r>
              <a:rPr lang="en-US" sz="2400" dirty="0"/>
              <a:t> </a:t>
            </a:r>
            <a:r>
              <a:rPr lang="en-US" sz="2400" dirty="0" err="1"/>
              <a:t>rhythmisch</a:t>
            </a:r>
            <a:r>
              <a:rPr lang="en-US" sz="2400" dirty="0"/>
              <a:t> auf Deutsch </a:t>
            </a:r>
            <a:r>
              <a:rPr lang="en-US" sz="2400" dirty="0" err="1"/>
              <a:t>zählen</a:t>
            </a:r>
            <a:r>
              <a:rPr lang="en-US" sz="2400" dirty="0"/>
              <a:t>.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7DD7F47-9F5B-CA52-C1C8-FE8A974D9D21}"/>
              </a:ext>
            </a:extLst>
          </p:cNvPr>
          <p:cNvSpPr txBox="1">
            <a:spLocks/>
          </p:cNvSpPr>
          <p:nvPr/>
        </p:nvSpPr>
        <p:spPr>
          <a:xfrm>
            <a:off x="7111593" y="2195231"/>
            <a:ext cx="4220306" cy="7571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/>
            </a:pPr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kennen</a:t>
            </a:r>
            <a:r>
              <a:rPr lang="en-US" sz="2400" dirty="0"/>
              <a:t> </a:t>
            </a:r>
            <a:r>
              <a:rPr lang="en-US" sz="2400" dirty="0" err="1"/>
              <a:t>wichtige</a:t>
            </a:r>
            <a:r>
              <a:rPr lang="en-US" sz="2400" dirty="0"/>
              <a:t> </a:t>
            </a:r>
            <a:r>
              <a:rPr lang="en-US" sz="2400" dirty="0" err="1"/>
              <a:t>Laute</a:t>
            </a:r>
            <a:r>
              <a:rPr lang="en-US" sz="2400" dirty="0"/>
              <a:t> auf Deutsch.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654CDB95-D495-C91C-3548-9B77B2909B87}"/>
              </a:ext>
            </a:extLst>
          </p:cNvPr>
          <p:cNvSpPr/>
          <p:nvPr/>
        </p:nvSpPr>
        <p:spPr>
          <a:xfrm flipH="1">
            <a:off x="2475970" y="4475561"/>
            <a:ext cx="4970585" cy="1758343"/>
          </a:xfrm>
          <a:prstGeom prst="wedgeEllipseCallout">
            <a:avLst>
              <a:gd name="adj1" fmla="val -31945"/>
              <a:gd name="adj2" fmla="val -83382"/>
            </a:avLst>
          </a:prstGeom>
          <a:solidFill>
            <a:srgbClr val="EB640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EB6400"/>
              </a:solidFill>
              <a:highlight>
                <a:srgbClr val="EB6400"/>
              </a:highlight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F5F263C-7F38-DF75-B3F9-986CB7EE2FED}"/>
              </a:ext>
            </a:extLst>
          </p:cNvPr>
          <p:cNvSpPr txBox="1">
            <a:spLocks/>
          </p:cNvSpPr>
          <p:nvPr/>
        </p:nvSpPr>
        <p:spPr>
          <a:xfrm>
            <a:off x="2851110" y="4809969"/>
            <a:ext cx="4220306" cy="10895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/>
            </a:pPr>
            <a:r>
              <a:rPr lang="en-US" sz="2400" dirty="0" err="1">
                <a:solidFill>
                  <a:schemeClr val="bg1"/>
                </a:solidFill>
              </a:rPr>
              <a:t>Wir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kennen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neue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Wörter</a:t>
            </a:r>
            <a:r>
              <a:rPr lang="en-US" sz="2400" dirty="0">
                <a:solidFill>
                  <a:schemeClr val="bg1"/>
                </a:solidFill>
              </a:rPr>
              <a:t> und </a:t>
            </a:r>
            <a:r>
              <a:rPr lang="en-US" sz="2400" dirty="0" err="1">
                <a:solidFill>
                  <a:schemeClr val="bg1"/>
                </a:solidFill>
              </a:rPr>
              <a:t>können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kreativ</a:t>
            </a:r>
            <a:r>
              <a:rPr lang="en-US" sz="2400" dirty="0">
                <a:solidFill>
                  <a:schemeClr val="bg1"/>
                </a:solidFill>
              </a:rPr>
              <a:t> sein!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7891D6F-E7FD-C16F-C4DA-1BE402F49B29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844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741986" cy="605204"/>
          </a:xfrm>
        </p:spPr>
        <p:txBody>
          <a:bodyPr/>
          <a:lstStyle/>
          <a:p>
            <a:r>
              <a:rPr lang="de-DE" dirty="0"/>
              <a:t>Wir zählen zusammen!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3066B1-2EDA-36E0-A71A-70CAB6CECD25}"/>
              </a:ext>
            </a:extLst>
          </p:cNvPr>
          <p:cNvGrpSpPr/>
          <p:nvPr/>
        </p:nvGrpSpPr>
        <p:grpSpPr>
          <a:xfrm>
            <a:off x="1037527" y="987160"/>
            <a:ext cx="9904450" cy="4623709"/>
            <a:chOff x="739577" y="1095738"/>
            <a:chExt cx="6858752" cy="3201881"/>
          </a:xfrm>
        </p:grpSpPr>
        <p:pic>
          <p:nvPicPr>
            <p:cNvPr id="12" name="counting-g6db42faf3_1280.png" descr="counting-g6db42faf3_1280.png">
              <a:extLst>
                <a:ext uri="{FF2B5EF4-FFF2-40B4-BE49-F238E27FC236}">
                  <a16:creationId xmlns:a16="http://schemas.microsoft.com/office/drawing/2014/main" id="{8C763E3E-3405-547D-0E9F-7705FADDF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9577" y="2366623"/>
              <a:ext cx="1074369" cy="166689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4" name="counting-gba945dc1c_1280.png" descr="counting-gba945dc1c_1280.png">
              <a:extLst>
                <a:ext uri="{FF2B5EF4-FFF2-40B4-BE49-F238E27FC236}">
                  <a16:creationId xmlns:a16="http://schemas.microsoft.com/office/drawing/2014/main" id="{FAEACFB4-2ABA-CDFF-0C50-B62F47A68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7092" y="1904115"/>
              <a:ext cx="1074369" cy="114218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counting-gb2e6d07ff_1280.png" descr="counting-gb2e6d07ff_1280.png">
              <a:extLst>
                <a:ext uri="{FF2B5EF4-FFF2-40B4-BE49-F238E27FC236}">
                  <a16:creationId xmlns:a16="http://schemas.microsoft.com/office/drawing/2014/main" id="{34F16647-FF3B-4AEF-7286-0D729EFC3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4612" y="2558975"/>
              <a:ext cx="983684" cy="128219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6" name="counting-g34e7596d0_1280.png" descr="counting-g34e7596d0_1280.png">
              <a:extLst>
                <a:ext uri="{FF2B5EF4-FFF2-40B4-BE49-F238E27FC236}">
                  <a16:creationId xmlns:a16="http://schemas.microsoft.com/office/drawing/2014/main" id="{BF2AC869-1E08-6A04-3BA4-FB9471472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24860" y="1521288"/>
              <a:ext cx="1074369" cy="158798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7" name="counting-g45ef99a21_1280.png" descr="counting-g45ef99a21_1280.png">
              <a:extLst>
                <a:ext uri="{FF2B5EF4-FFF2-40B4-BE49-F238E27FC236}">
                  <a16:creationId xmlns:a16="http://schemas.microsoft.com/office/drawing/2014/main" id="{6AA28BF8-4960-5268-0874-89EFA85B6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8964" y="2965481"/>
              <a:ext cx="955635" cy="128219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8" name="counting-g9c20776f9_1280.png" descr="counting-g9c20776f9_1280.png">
              <a:extLst>
                <a:ext uri="{FF2B5EF4-FFF2-40B4-BE49-F238E27FC236}">
                  <a16:creationId xmlns:a16="http://schemas.microsoft.com/office/drawing/2014/main" id="{E0AB5061-9DFC-DEEE-ABCE-4A0840222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11199" y="1409539"/>
              <a:ext cx="1200928" cy="138485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9" name="counting-gd43b7384e_1280.png" descr="counting-gd43b7384e_1280.png">
              <a:extLst>
                <a:ext uri="{FF2B5EF4-FFF2-40B4-BE49-F238E27FC236}">
                  <a16:creationId xmlns:a16="http://schemas.microsoft.com/office/drawing/2014/main" id="{36FA9D87-1C8C-5384-2D6A-725EDA67E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08757" y="2709637"/>
              <a:ext cx="1213318" cy="158798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" name="counting-gbaf659f7f_1280.png" descr="counting-gbaf659f7f_1280.png">
              <a:extLst>
                <a:ext uri="{FF2B5EF4-FFF2-40B4-BE49-F238E27FC236}">
                  <a16:creationId xmlns:a16="http://schemas.microsoft.com/office/drawing/2014/main" id="{4952CD48-59D4-068F-EC87-EA34E084B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42693" y="1095738"/>
              <a:ext cx="955636" cy="1488094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CCDB2702-650C-29B1-B726-5AB0B89BAB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517" y="6149694"/>
            <a:ext cx="686362" cy="686362"/>
          </a:xfrm>
          <a:prstGeom prst="rect">
            <a:avLst/>
          </a:prstGeom>
        </p:spPr>
      </p:pic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103B00AD-61FA-7B87-0DCC-594B54C8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5 Min.</a:t>
            </a:r>
          </a:p>
        </p:txBody>
      </p:sp>
      <p:pic>
        <p:nvPicPr>
          <p:cNvPr id="28" name="Graphic 27" descr="Clock with solid fill">
            <a:extLst>
              <a:ext uri="{FF2B5EF4-FFF2-40B4-BE49-F238E27FC236}">
                <a16:creationId xmlns:a16="http://schemas.microsoft.com/office/drawing/2014/main" id="{FAAA86D7-49DB-C7C7-6AAD-714EBABB60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6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9736825" cy="605204"/>
          </a:xfrm>
        </p:spPr>
        <p:txBody>
          <a:bodyPr/>
          <a:lstStyle/>
          <a:p>
            <a:r>
              <a:rPr lang="de-DE" dirty="0"/>
              <a:t>Lest im Team die Wörter auf den Kärtchen.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97D27-97BA-82C6-41F6-C8985FC2E555}"/>
              </a:ext>
            </a:extLst>
          </p:cNvPr>
          <p:cNvSpPr txBox="1"/>
          <p:nvPr/>
        </p:nvSpPr>
        <p:spPr>
          <a:xfrm>
            <a:off x="-9561" y="750730"/>
            <a:ext cx="2719228" cy="1754326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Hinweis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 die LK:</a:t>
            </a:r>
          </a:p>
          <a:p>
            <a:endParaRPr lang="en-US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sollte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Slide je </a:t>
            </a:r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Aktivität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angepasst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werden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(s. </a:t>
            </a:r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Lehrskizze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pic>
        <p:nvPicPr>
          <p:cNvPr id="23" name="book-g70d3f1fa8_1920.jpg" descr="book-g70d3f1fa8_1920.jpg">
            <a:extLst>
              <a:ext uri="{FF2B5EF4-FFF2-40B4-BE49-F238E27FC236}">
                <a16:creationId xmlns:a16="http://schemas.microsoft.com/office/drawing/2014/main" id="{27CBEB60-1238-9B17-2100-0FC6C0AB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932" y="750730"/>
            <a:ext cx="9168068" cy="6107269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8EC13E9A-E6FA-34B3-2F96-5A4A2F47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10 Min.</a:t>
            </a:r>
          </a:p>
        </p:txBody>
      </p:sp>
      <p:pic>
        <p:nvPicPr>
          <p:cNvPr id="27" name="Graphic 26" descr="Clock with solid fill">
            <a:extLst>
              <a:ext uri="{FF2B5EF4-FFF2-40B4-BE49-F238E27FC236}">
                <a16:creationId xmlns:a16="http://schemas.microsoft.com/office/drawing/2014/main" id="{D640BCBA-35D8-CA09-1924-5370AA837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pic>
        <p:nvPicPr>
          <p:cNvPr id="28" name="Picture 27" descr="Icon, bubble chart&#10;&#10;Description automatically generated">
            <a:extLst>
              <a:ext uri="{FF2B5EF4-FFF2-40B4-BE49-F238E27FC236}">
                <a16:creationId xmlns:a16="http://schemas.microsoft.com/office/drawing/2014/main" id="{278F0099-EE6A-8A7A-4035-BD7B87BC3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70" y="6190273"/>
            <a:ext cx="605204" cy="60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6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9736825" cy="605204"/>
          </a:xfrm>
        </p:spPr>
        <p:txBody>
          <a:bodyPr/>
          <a:lstStyle/>
          <a:p>
            <a:r>
              <a:rPr lang="de-DE" dirty="0"/>
              <a:t>Kategorisiert die Wörter korrekt.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B2B5FB84-EDAB-3300-FAF2-57EED0AE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10 Min.</a:t>
            </a:r>
          </a:p>
        </p:txBody>
      </p:sp>
      <p:pic>
        <p:nvPicPr>
          <p:cNvPr id="25" name="Graphic 24" descr="Clock with solid fill">
            <a:extLst>
              <a:ext uri="{FF2B5EF4-FFF2-40B4-BE49-F238E27FC236}">
                <a16:creationId xmlns:a16="http://schemas.microsoft.com/office/drawing/2014/main" id="{166E2FBF-1161-BAF5-120F-C9317D2BB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6" name="Picture 5" descr="Icon, bubble chart&#10;&#10;Description automatically generated">
            <a:extLst>
              <a:ext uri="{FF2B5EF4-FFF2-40B4-BE49-F238E27FC236}">
                <a16:creationId xmlns:a16="http://schemas.microsoft.com/office/drawing/2014/main" id="{BBC7C908-6472-86A7-4D61-74FA2D843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70" y="6190273"/>
            <a:ext cx="605204" cy="605204"/>
          </a:xfrm>
          <a:prstGeom prst="rect">
            <a:avLst/>
          </a:prstGeom>
        </p:spPr>
      </p:pic>
      <p:pic>
        <p:nvPicPr>
          <p:cNvPr id="5" name="Picture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123C6EC2-5073-5491-7642-922D1E5618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0" t="10440" r="7914" b="18550"/>
          <a:stretch/>
        </p:blipFill>
        <p:spPr>
          <a:xfrm>
            <a:off x="208720" y="1351976"/>
            <a:ext cx="8696741" cy="4782617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8EB9322-ACDE-A8B5-2118-BF8DCA2E37E7}"/>
              </a:ext>
            </a:extLst>
          </p:cNvPr>
          <p:cNvSpPr txBox="1">
            <a:spLocks/>
          </p:cNvSpPr>
          <p:nvPr/>
        </p:nvSpPr>
        <p:spPr>
          <a:xfrm>
            <a:off x="9656610" y="3126396"/>
            <a:ext cx="2326670" cy="1346213"/>
          </a:xfrm>
          <a:prstGeom prst="rect">
            <a:avLst/>
          </a:prstGeom>
          <a:solidFill>
            <a:schemeClr val="bg1"/>
          </a:solidFill>
          <a:effectLst>
            <a:outerShdw blurRad="377738" dist="38100" dir="2700000" sx="99968" sy="99968" algn="tl" rotWithShape="0">
              <a:prstClr val="black">
                <a:alpha val="10244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rgbClr val="EB6400"/>
                </a:solidFill>
              </a:rPr>
              <a:t>BONUS</a:t>
            </a:r>
          </a:p>
          <a:p>
            <a:r>
              <a:rPr lang="de-DE" sz="1500" dirty="0">
                <a:solidFill>
                  <a:srgbClr val="EB6400"/>
                </a:solidFill>
              </a:rPr>
              <a:t>Kennt ihr weitere Wörter mit diesen Lauten?</a:t>
            </a:r>
          </a:p>
        </p:txBody>
      </p:sp>
      <p:sp>
        <p:nvSpPr>
          <p:cNvPr id="11" name="Stern">
            <a:extLst>
              <a:ext uri="{FF2B5EF4-FFF2-40B4-BE49-F238E27FC236}">
                <a16:creationId xmlns:a16="http://schemas.microsoft.com/office/drawing/2014/main" id="{EAA070FA-5D0A-B84A-126D-785560AA77B8}"/>
              </a:ext>
            </a:extLst>
          </p:cNvPr>
          <p:cNvSpPr/>
          <p:nvPr/>
        </p:nvSpPr>
        <p:spPr>
          <a:xfrm>
            <a:off x="11399049" y="2844301"/>
            <a:ext cx="519624" cy="49147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EB6400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Verdan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91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1"/>
            <a:ext cx="9736825" cy="9506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Wir zählen nochmal!</a:t>
            </a:r>
            <a:endParaRPr lang="de-DE" dirty="0">
              <a:solidFill>
                <a:srgbClr val="EB6400"/>
              </a:solidFill>
            </a:endParaRP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B2B5FB84-EDAB-3300-FAF2-57EED0AE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10 Min.</a:t>
            </a:r>
          </a:p>
        </p:txBody>
      </p:sp>
      <p:pic>
        <p:nvPicPr>
          <p:cNvPr id="25" name="Graphic 24" descr="Clock with solid fill">
            <a:extLst>
              <a:ext uri="{FF2B5EF4-FFF2-40B4-BE49-F238E27FC236}">
                <a16:creationId xmlns:a16="http://schemas.microsoft.com/office/drawing/2014/main" id="{166E2FBF-1161-BAF5-120F-C9317D2BB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789F70-8B4D-8C69-ADA5-4DECCDB4B5AB}"/>
              </a:ext>
            </a:extLst>
          </p:cNvPr>
          <p:cNvGrpSpPr/>
          <p:nvPr/>
        </p:nvGrpSpPr>
        <p:grpSpPr>
          <a:xfrm>
            <a:off x="712049" y="2196591"/>
            <a:ext cx="1377831" cy="3454198"/>
            <a:chOff x="102580" y="648038"/>
            <a:chExt cx="1653986" cy="4146515"/>
          </a:xfrm>
        </p:grpSpPr>
        <p:pic>
          <p:nvPicPr>
            <p:cNvPr id="17" name="counting-g6db42faf3_1280.png" descr="counting-g6db42faf3_1280.png">
              <a:extLst>
                <a:ext uri="{FF2B5EF4-FFF2-40B4-BE49-F238E27FC236}">
                  <a16:creationId xmlns:a16="http://schemas.microsoft.com/office/drawing/2014/main" id="{13F42E3D-56AA-63A9-D24E-97EDE5E9F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580" y="2068673"/>
              <a:ext cx="721931" cy="112008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8" name="counting-gba945dc1c_1280.png" descr="counting-gba945dc1c_1280.png">
              <a:extLst>
                <a:ext uri="{FF2B5EF4-FFF2-40B4-BE49-F238E27FC236}">
                  <a16:creationId xmlns:a16="http://schemas.microsoft.com/office/drawing/2014/main" id="{CB484830-8860-3812-5F62-F545D3F86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8850" y="4003504"/>
              <a:ext cx="744080" cy="79104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9" name="counting-gb2e6d07ff_1280.png" descr="counting-gb2e6d07ff_1280.png">
              <a:extLst>
                <a:ext uri="{FF2B5EF4-FFF2-40B4-BE49-F238E27FC236}">
                  <a16:creationId xmlns:a16="http://schemas.microsoft.com/office/drawing/2014/main" id="{824FDD48-0E7C-D28F-BC11-0615C69B0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6323" y="3306031"/>
              <a:ext cx="606883" cy="79104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" name="counting-g34e7596d0_1280.png" descr="counting-g34e7596d0_1280.png">
              <a:extLst>
                <a:ext uri="{FF2B5EF4-FFF2-40B4-BE49-F238E27FC236}">
                  <a16:creationId xmlns:a16="http://schemas.microsoft.com/office/drawing/2014/main" id="{CA3CFA82-3E66-03EA-7A14-D8D6F7E13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017" y="648038"/>
              <a:ext cx="479570" cy="70883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2" name="counting-g45ef99a21_1280.png" descr="counting-g45ef99a21_1280.png">
              <a:extLst>
                <a:ext uri="{FF2B5EF4-FFF2-40B4-BE49-F238E27FC236}">
                  <a16:creationId xmlns:a16="http://schemas.microsoft.com/office/drawing/2014/main" id="{BE8ECF5F-AC25-FB84-C3B2-E0104541B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045" y="2164618"/>
              <a:ext cx="606882" cy="81426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3" name="counting-g9c20776f9_1280.png" descr="counting-g9c20776f9_1280.png">
              <a:extLst>
                <a:ext uri="{FF2B5EF4-FFF2-40B4-BE49-F238E27FC236}">
                  <a16:creationId xmlns:a16="http://schemas.microsoft.com/office/drawing/2014/main" id="{9874C353-BB54-6280-D68F-FA30D5E0F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2419" y="849409"/>
              <a:ext cx="614690" cy="70883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4" name="counting-gd43b7384e_1280.png" descr="counting-gd43b7384e_1280.png">
              <a:extLst>
                <a:ext uri="{FF2B5EF4-FFF2-40B4-BE49-F238E27FC236}">
                  <a16:creationId xmlns:a16="http://schemas.microsoft.com/office/drawing/2014/main" id="{0A2191FA-507A-B4E8-3569-E2A8B61BB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4634" y="2887037"/>
              <a:ext cx="721932" cy="94486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" name="counting-gbaf659f7f_1280.png" descr="counting-gbaf659f7f_1280.png">
              <a:extLst>
                <a:ext uri="{FF2B5EF4-FFF2-40B4-BE49-F238E27FC236}">
                  <a16:creationId xmlns:a16="http://schemas.microsoft.com/office/drawing/2014/main" id="{82ED2E2E-81DF-3C27-3BE2-035F1E5DC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4485" y="1211598"/>
              <a:ext cx="508003" cy="791048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28" name="Picture 27" descr="A picture containing shape&#10;&#10;Description automatically generated">
            <a:extLst>
              <a:ext uri="{FF2B5EF4-FFF2-40B4-BE49-F238E27FC236}">
                <a16:creationId xmlns:a16="http://schemas.microsoft.com/office/drawing/2014/main" id="{EDCC63C0-AC0D-A762-C000-96A4BFBCBC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6517" y="6149694"/>
            <a:ext cx="686362" cy="68636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B36DC40-37CD-B732-6660-B7A1FABFBDA9}"/>
              </a:ext>
            </a:extLst>
          </p:cNvPr>
          <p:cNvSpPr txBox="1"/>
          <p:nvPr/>
        </p:nvSpPr>
        <p:spPr>
          <a:xfrm>
            <a:off x="-5218" y="926030"/>
            <a:ext cx="2719228" cy="1477328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Hinweis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 die LK:</a:t>
            </a:r>
          </a:p>
          <a:p>
            <a:endParaRPr lang="en-US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>
                <a:latin typeface="+mn-lt"/>
                <a:ea typeface="+mn-ea"/>
                <a:cs typeface="+mn-cs"/>
                <a:sym typeface="Verdana"/>
              </a:defRPr>
            </a:pPr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müssten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ggf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defRPr>
                <a:latin typeface="+mn-lt"/>
                <a:ea typeface="+mn-ea"/>
                <a:cs typeface="+mn-cs"/>
                <a:sym typeface="Verdana"/>
              </a:defRPr>
            </a:pP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Wörter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angepasst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warden!</a:t>
            </a:r>
          </a:p>
        </p:txBody>
      </p:sp>
      <p:pic>
        <p:nvPicPr>
          <p:cNvPr id="31" name="Picture 30" descr="Timeline&#10;&#10;Description automatically generated">
            <a:extLst>
              <a:ext uri="{FF2B5EF4-FFF2-40B4-BE49-F238E27FC236}">
                <a16:creationId xmlns:a16="http://schemas.microsoft.com/office/drawing/2014/main" id="{4E4A935D-63C0-EC41-3A49-46B0846A66E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28" t="4471" r="3385" b="14301"/>
          <a:stretch/>
        </p:blipFill>
        <p:spPr>
          <a:xfrm>
            <a:off x="2783966" y="819892"/>
            <a:ext cx="7257622" cy="515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0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1"/>
            <a:ext cx="9736825" cy="9506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Macht eine Wort-Recherche im Team.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Findet neue Wörter.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B2B5FB84-EDAB-3300-FAF2-57EED0AE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10 Min.</a:t>
            </a:r>
          </a:p>
        </p:txBody>
      </p:sp>
      <p:pic>
        <p:nvPicPr>
          <p:cNvPr id="25" name="Graphic 24" descr="Clock with solid fill">
            <a:extLst>
              <a:ext uri="{FF2B5EF4-FFF2-40B4-BE49-F238E27FC236}">
                <a16:creationId xmlns:a16="http://schemas.microsoft.com/office/drawing/2014/main" id="{166E2FBF-1161-BAF5-120F-C9317D2BB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" name="Picture 9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44EF9E95-573C-0DD0-8BCC-A91AA3B2F8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0" t="10440" r="7914" b="18550"/>
          <a:stretch/>
        </p:blipFill>
        <p:spPr>
          <a:xfrm>
            <a:off x="208720" y="1351976"/>
            <a:ext cx="8696741" cy="4782617"/>
          </a:xfrm>
          <a:prstGeom prst="rect">
            <a:avLst/>
          </a:prstGeom>
        </p:spPr>
      </p:pic>
      <p:sp>
        <p:nvSpPr>
          <p:cNvPr id="13" name="Suchen">
            <a:extLst>
              <a:ext uri="{FF2B5EF4-FFF2-40B4-BE49-F238E27FC236}">
                <a16:creationId xmlns:a16="http://schemas.microsoft.com/office/drawing/2014/main" id="{168DD074-4F61-6C66-DCC4-B6B22AB4EB38}"/>
              </a:ext>
            </a:extLst>
          </p:cNvPr>
          <p:cNvSpPr/>
          <p:nvPr/>
        </p:nvSpPr>
        <p:spPr>
          <a:xfrm>
            <a:off x="9633507" y="1483114"/>
            <a:ext cx="435179" cy="510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9" h="21502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EB6400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Verdana"/>
              </a:defRPr>
            </a:pPr>
            <a:endParaRPr/>
          </a:p>
        </p:txBody>
      </p:sp>
      <p:sp>
        <p:nvSpPr>
          <p:cNvPr id="14" name="Buch">
            <a:extLst>
              <a:ext uri="{FF2B5EF4-FFF2-40B4-BE49-F238E27FC236}">
                <a16:creationId xmlns:a16="http://schemas.microsoft.com/office/drawing/2014/main" id="{1834531B-AFC1-6593-079A-52E9EF2FF80A}"/>
              </a:ext>
            </a:extLst>
          </p:cNvPr>
          <p:cNvSpPr/>
          <p:nvPr/>
        </p:nvSpPr>
        <p:spPr>
          <a:xfrm>
            <a:off x="10219147" y="1483115"/>
            <a:ext cx="630363" cy="511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EB6400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Verdana"/>
              </a:defRPr>
            </a:pPr>
            <a:endParaRPr/>
          </a:p>
        </p:txBody>
      </p:sp>
      <p:sp>
        <p:nvSpPr>
          <p:cNvPr id="15" name="Stift">
            <a:extLst>
              <a:ext uri="{FF2B5EF4-FFF2-40B4-BE49-F238E27FC236}">
                <a16:creationId xmlns:a16="http://schemas.microsoft.com/office/drawing/2014/main" id="{637FA6AD-5610-776F-DB9D-863532134A50}"/>
              </a:ext>
            </a:extLst>
          </p:cNvPr>
          <p:cNvSpPr/>
          <p:nvPr/>
        </p:nvSpPr>
        <p:spPr>
          <a:xfrm flipH="1">
            <a:off x="9411127" y="1483114"/>
            <a:ext cx="71919" cy="510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20" y="0"/>
                </a:moveTo>
                <a:cubicBezTo>
                  <a:pt x="2381" y="0"/>
                  <a:pt x="0" y="227"/>
                  <a:pt x="0" y="508"/>
                </a:cubicBezTo>
                <a:lnTo>
                  <a:pt x="0" y="1391"/>
                </a:lnTo>
                <a:lnTo>
                  <a:pt x="21600" y="1391"/>
                </a:lnTo>
                <a:lnTo>
                  <a:pt x="21600" y="508"/>
                </a:lnTo>
                <a:cubicBezTo>
                  <a:pt x="21600" y="227"/>
                  <a:pt x="19201" y="0"/>
                  <a:pt x="16262" y="0"/>
                </a:cubicBezTo>
                <a:lnTo>
                  <a:pt x="5320" y="0"/>
                </a:lnTo>
                <a:close/>
                <a:moveTo>
                  <a:pt x="0" y="1715"/>
                </a:moveTo>
                <a:lnTo>
                  <a:pt x="0" y="4104"/>
                </a:lnTo>
                <a:lnTo>
                  <a:pt x="21600" y="4104"/>
                </a:lnTo>
                <a:lnTo>
                  <a:pt x="21600" y="1715"/>
                </a:lnTo>
                <a:lnTo>
                  <a:pt x="0" y="1715"/>
                </a:lnTo>
                <a:close/>
                <a:moveTo>
                  <a:pt x="0" y="4428"/>
                </a:moveTo>
                <a:lnTo>
                  <a:pt x="0" y="16997"/>
                </a:lnTo>
                <a:cubicBezTo>
                  <a:pt x="715" y="16978"/>
                  <a:pt x="1487" y="16968"/>
                  <a:pt x="2298" y="16968"/>
                </a:cubicBezTo>
                <a:cubicBezTo>
                  <a:pt x="3854" y="16968"/>
                  <a:pt x="5364" y="17008"/>
                  <a:pt x="6558" y="17079"/>
                </a:cubicBezTo>
                <a:cubicBezTo>
                  <a:pt x="7751" y="17008"/>
                  <a:pt x="9243" y="16968"/>
                  <a:pt x="10800" y="16968"/>
                </a:cubicBezTo>
                <a:cubicBezTo>
                  <a:pt x="12357" y="16968"/>
                  <a:pt x="13849" y="17008"/>
                  <a:pt x="15042" y="17079"/>
                </a:cubicBezTo>
                <a:cubicBezTo>
                  <a:pt x="16235" y="17008"/>
                  <a:pt x="17746" y="16968"/>
                  <a:pt x="19302" y="16968"/>
                </a:cubicBezTo>
                <a:cubicBezTo>
                  <a:pt x="20113" y="16968"/>
                  <a:pt x="20884" y="16978"/>
                  <a:pt x="21600" y="16997"/>
                </a:cubicBezTo>
                <a:lnTo>
                  <a:pt x="21600" y="4428"/>
                </a:lnTo>
                <a:lnTo>
                  <a:pt x="0" y="4428"/>
                </a:lnTo>
                <a:close/>
                <a:moveTo>
                  <a:pt x="2298" y="17292"/>
                </a:moveTo>
                <a:cubicBezTo>
                  <a:pt x="1561" y="17292"/>
                  <a:pt x="907" y="17305"/>
                  <a:pt x="371" y="17327"/>
                </a:cubicBezTo>
                <a:lnTo>
                  <a:pt x="5409" y="19388"/>
                </a:lnTo>
                <a:lnTo>
                  <a:pt x="6116" y="19678"/>
                </a:lnTo>
                <a:lnTo>
                  <a:pt x="15484" y="19678"/>
                </a:lnTo>
                <a:lnTo>
                  <a:pt x="16191" y="19388"/>
                </a:lnTo>
                <a:lnTo>
                  <a:pt x="21229" y="17327"/>
                </a:lnTo>
                <a:cubicBezTo>
                  <a:pt x="20693" y="17305"/>
                  <a:pt x="20038" y="17292"/>
                  <a:pt x="19302" y="17292"/>
                </a:cubicBezTo>
                <a:cubicBezTo>
                  <a:pt x="18082" y="17292"/>
                  <a:pt x="16931" y="17331"/>
                  <a:pt x="16297" y="17396"/>
                </a:cubicBezTo>
                <a:lnTo>
                  <a:pt x="15042" y="17525"/>
                </a:lnTo>
                <a:lnTo>
                  <a:pt x="13805" y="17396"/>
                </a:lnTo>
                <a:cubicBezTo>
                  <a:pt x="13170" y="17331"/>
                  <a:pt x="12020" y="17292"/>
                  <a:pt x="10800" y="17292"/>
                </a:cubicBezTo>
                <a:cubicBezTo>
                  <a:pt x="9581" y="17292"/>
                  <a:pt x="8429" y="17331"/>
                  <a:pt x="7795" y="17396"/>
                </a:cubicBezTo>
                <a:lnTo>
                  <a:pt x="6558" y="17525"/>
                </a:lnTo>
                <a:lnTo>
                  <a:pt x="5303" y="17396"/>
                </a:lnTo>
                <a:cubicBezTo>
                  <a:pt x="4668" y="17331"/>
                  <a:pt x="3517" y="17292"/>
                  <a:pt x="2298" y="17292"/>
                </a:cubicBezTo>
                <a:close/>
                <a:moveTo>
                  <a:pt x="6894" y="20002"/>
                </a:moveTo>
                <a:lnTo>
                  <a:pt x="10800" y="21600"/>
                </a:lnTo>
                <a:lnTo>
                  <a:pt x="14706" y="20002"/>
                </a:lnTo>
                <a:lnTo>
                  <a:pt x="6894" y="20002"/>
                </a:lnTo>
                <a:close/>
              </a:path>
            </a:pathLst>
          </a:custGeom>
          <a:solidFill>
            <a:srgbClr val="EB6400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Verdana"/>
              </a:defRPr>
            </a:pPr>
            <a:endParaRPr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A72E1FA-D4A3-C4C7-532F-01133BE9B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04" y="6213507"/>
            <a:ext cx="558736" cy="55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1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1"/>
            <a:ext cx="9736825" cy="9506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Seid kreativ!</a:t>
            </a:r>
            <a:endParaRPr lang="de-DE" dirty="0">
              <a:solidFill>
                <a:srgbClr val="EB6400"/>
              </a:solidFill>
            </a:endParaRP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B2B5FB84-EDAB-3300-FAF2-57EED0AE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10 Min.</a:t>
            </a:r>
          </a:p>
        </p:txBody>
      </p:sp>
      <p:pic>
        <p:nvPicPr>
          <p:cNvPr id="25" name="Graphic 24" descr="Clock with solid fill">
            <a:extLst>
              <a:ext uri="{FF2B5EF4-FFF2-40B4-BE49-F238E27FC236}">
                <a16:creationId xmlns:a16="http://schemas.microsoft.com/office/drawing/2014/main" id="{166E2FBF-1161-BAF5-120F-C9317D2BB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0" name="Picture 9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44EF9E95-573C-0DD0-8BCC-A91AA3B2F8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0" t="10440" r="7914" b="18550"/>
          <a:stretch/>
        </p:blipFill>
        <p:spPr>
          <a:xfrm>
            <a:off x="208720" y="1351976"/>
            <a:ext cx="8696741" cy="4782617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A72E1FA-D4A3-C4C7-532F-01133BE9B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04" y="6213507"/>
            <a:ext cx="558736" cy="558736"/>
          </a:xfrm>
          <a:prstGeom prst="rect">
            <a:avLst/>
          </a:prstGeom>
        </p:spPr>
      </p:pic>
      <p:sp>
        <p:nvSpPr>
          <p:cNvPr id="11" name="Glühbirne">
            <a:extLst>
              <a:ext uri="{FF2B5EF4-FFF2-40B4-BE49-F238E27FC236}">
                <a16:creationId xmlns:a16="http://schemas.microsoft.com/office/drawing/2014/main" id="{208DF3D3-0674-D9E8-9DD9-C22B584D74C3}"/>
              </a:ext>
            </a:extLst>
          </p:cNvPr>
          <p:cNvSpPr/>
          <p:nvPr/>
        </p:nvSpPr>
        <p:spPr>
          <a:xfrm>
            <a:off x="9111770" y="1537541"/>
            <a:ext cx="268706" cy="465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2843"/>
                  <a:pt x="0" y="6352"/>
                </a:cubicBezTo>
                <a:cubicBezTo>
                  <a:pt x="0" y="7004"/>
                  <a:pt x="167" y="7633"/>
                  <a:pt x="477" y="8225"/>
                </a:cubicBezTo>
                <a:cubicBezTo>
                  <a:pt x="477" y="8225"/>
                  <a:pt x="477" y="8226"/>
                  <a:pt x="477" y="8227"/>
                </a:cubicBezTo>
                <a:cubicBezTo>
                  <a:pt x="491" y="8261"/>
                  <a:pt x="527" y="8322"/>
                  <a:pt x="579" y="8405"/>
                </a:cubicBezTo>
                <a:cubicBezTo>
                  <a:pt x="693" y="8601"/>
                  <a:pt x="822" y="8793"/>
                  <a:pt x="966" y="8979"/>
                </a:cubicBezTo>
                <a:cubicBezTo>
                  <a:pt x="2223" y="10787"/>
                  <a:pt x="5439" y="15160"/>
                  <a:pt x="5440" y="16141"/>
                </a:cubicBezTo>
                <a:lnTo>
                  <a:pt x="5656" y="16902"/>
                </a:lnTo>
                <a:cubicBezTo>
                  <a:pt x="5656" y="16902"/>
                  <a:pt x="5696" y="16981"/>
                  <a:pt x="5817" y="17079"/>
                </a:cubicBezTo>
                <a:lnTo>
                  <a:pt x="15815" y="17079"/>
                </a:lnTo>
                <a:cubicBezTo>
                  <a:pt x="15936" y="16981"/>
                  <a:pt x="15976" y="16902"/>
                  <a:pt x="15976" y="16902"/>
                </a:cubicBezTo>
                <a:lnTo>
                  <a:pt x="16193" y="16141"/>
                </a:lnTo>
                <a:cubicBezTo>
                  <a:pt x="16193" y="14948"/>
                  <a:pt x="20944" y="8742"/>
                  <a:pt x="21152" y="8227"/>
                </a:cubicBezTo>
                <a:cubicBezTo>
                  <a:pt x="21159" y="8211"/>
                  <a:pt x="21155" y="8198"/>
                  <a:pt x="21141" y="8188"/>
                </a:cubicBezTo>
                <a:cubicBezTo>
                  <a:pt x="21438" y="7607"/>
                  <a:pt x="21600" y="6990"/>
                  <a:pt x="21600" y="6352"/>
                </a:cubicBezTo>
                <a:cubicBezTo>
                  <a:pt x="21600" y="2843"/>
                  <a:pt x="16765" y="0"/>
                  <a:pt x="10800" y="0"/>
                </a:cubicBezTo>
                <a:close/>
                <a:moveTo>
                  <a:pt x="5943" y="17697"/>
                </a:moveTo>
                <a:cubicBezTo>
                  <a:pt x="5930" y="17727"/>
                  <a:pt x="5919" y="17758"/>
                  <a:pt x="5919" y="17791"/>
                </a:cubicBezTo>
                <a:lnTo>
                  <a:pt x="5919" y="18399"/>
                </a:lnTo>
                <a:cubicBezTo>
                  <a:pt x="5919" y="18599"/>
                  <a:pt x="6178" y="18765"/>
                  <a:pt x="6510" y="18795"/>
                </a:cubicBezTo>
                <a:cubicBezTo>
                  <a:pt x="6431" y="18855"/>
                  <a:pt x="6382" y="18929"/>
                  <a:pt x="6382" y="19010"/>
                </a:cubicBezTo>
                <a:lnTo>
                  <a:pt x="6382" y="19541"/>
                </a:lnTo>
                <a:cubicBezTo>
                  <a:pt x="6382" y="19736"/>
                  <a:pt x="6656" y="19894"/>
                  <a:pt x="6993" y="19894"/>
                </a:cubicBezTo>
                <a:lnTo>
                  <a:pt x="7186" y="19894"/>
                </a:lnTo>
                <a:lnTo>
                  <a:pt x="7186" y="20380"/>
                </a:lnTo>
                <a:cubicBezTo>
                  <a:pt x="7186" y="20568"/>
                  <a:pt x="7454" y="20721"/>
                  <a:pt x="7780" y="20721"/>
                </a:cubicBezTo>
                <a:lnTo>
                  <a:pt x="8816" y="20721"/>
                </a:lnTo>
                <a:cubicBezTo>
                  <a:pt x="8925" y="21215"/>
                  <a:pt x="9771" y="21600"/>
                  <a:pt x="10800" y="21600"/>
                </a:cubicBezTo>
                <a:cubicBezTo>
                  <a:pt x="11829" y="21600"/>
                  <a:pt x="12675" y="21215"/>
                  <a:pt x="12784" y="20721"/>
                </a:cubicBezTo>
                <a:lnTo>
                  <a:pt x="13820" y="20721"/>
                </a:lnTo>
                <a:cubicBezTo>
                  <a:pt x="14146" y="20721"/>
                  <a:pt x="14414" y="20568"/>
                  <a:pt x="14414" y="20380"/>
                </a:cubicBezTo>
                <a:lnTo>
                  <a:pt x="14414" y="19894"/>
                </a:lnTo>
                <a:lnTo>
                  <a:pt x="14607" y="19894"/>
                </a:lnTo>
                <a:cubicBezTo>
                  <a:pt x="14944" y="19894"/>
                  <a:pt x="15218" y="19736"/>
                  <a:pt x="15218" y="19541"/>
                </a:cubicBezTo>
                <a:lnTo>
                  <a:pt x="15218" y="19010"/>
                </a:lnTo>
                <a:cubicBezTo>
                  <a:pt x="15218" y="18929"/>
                  <a:pt x="15169" y="18855"/>
                  <a:pt x="15090" y="18795"/>
                </a:cubicBezTo>
                <a:cubicBezTo>
                  <a:pt x="15422" y="18765"/>
                  <a:pt x="15681" y="18599"/>
                  <a:pt x="15681" y="18399"/>
                </a:cubicBezTo>
                <a:lnTo>
                  <a:pt x="15681" y="17791"/>
                </a:lnTo>
                <a:cubicBezTo>
                  <a:pt x="15681" y="17758"/>
                  <a:pt x="15670" y="17727"/>
                  <a:pt x="15657" y="17697"/>
                </a:cubicBezTo>
                <a:lnTo>
                  <a:pt x="5943" y="17697"/>
                </a:lnTo>
                <a:close/>
              </a:path>
            </a:pathLst>
          </a:custGeom>
          <a:solidFill>
            <a:srgbClr val="EB6400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Verdana"/>
              </a:defRPr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A1A08A-CA7A-9B60-4C18-57C85C6BAEA6}"/>
              </a:ext>
            </a:extLst>
          </p:cNvPr>
          <p:cNvSpPr txBox="1"/>
          <p:nvPr/>
        </p:nvSpPr>
        <p:spPr>
          <a:xfrm>
            <a:off x="-5218" y="926030"/>
            <a:ext cx="2719228" cy="2585323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Hinweis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 die LK:</a:t>
            </a:r>
          </a:p>
          <a:p>
            <a:endParaRPr lang="en-US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>
                <a:latin typeface="+mn-lt"/>
                <a:ea typeface="+mn-ea"/>
                <a:cs typeface="+mn-cs"/>
                <a:sym typeface="Verdana"/>
              </a:defRPr>
            </a:pPr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muss die </a:t>
            </a:r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Arbeitsanweisung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defRPr>
                <a:latin typeface="+mn-lt"/>
                <a:ea typeface="+mn-ea"/>
                <a:cs typeface="+mn-cs"/>
                <a:sym typeface="Verdana"/>
              </a:defRPr>
            </a:pP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</a:t>
            </a:r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Zielaufgabe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angepasst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die Folie </a:t>
            </a:r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samt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defRPr>
                <a:latin typeface="+mn-lt"/>
                <a:ea typeface="+mn-ea"/>
                <a:cs typeface="+mn-cs"/>
                <a:sym typeface="Verdana"/>
              </a:defRPr>
            </a:pPr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Hilfsmittel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gestaltet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werden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1956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C4374004-DD2E-D263-E3E5-BE2B16435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90"/>
            <a:ext cx="12192000" cy="6853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C8C48E-03EB-353A-B375-A1BCB3D3DA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64" t="25656" r="33170" b="52930"/>
          <a:stretch/>
        </p:blipFill>
        <p:spPr>
          <a:xfrm>
            <a:off x="2417291" y="1510144"/>
            <a:ext cx="7357417" cy="250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5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155</Words>
  <Application>Microsoft Macintosh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Geza G Schenk</dc:creator>
  <cp:lastModifiedBy>Geza G Schenk</cp:lastModifiedBy>
  <cp:revision>9</cp:revision>
  <dcterms:created xsi:type="dcterms:W3CDTF">2022-01-20T16:44:50Z</dcterms:created>
  <dcterms:modified xsi:type="dcterms:W3CDTF">2022-05-11T20:21:39Z</dcterms:modified>
</cp:coreProperties>
</file>