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77" r:id="rId6"/>
    <p:sldId id="278" r:id="rId7"/>
    <p:sldId id="279" r:id="rId8"/>
    <p:sldId id="281" r:id="rId9"/>
    <p:sldId id="28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F5"/>
    <a:srgbClr val="788287"/>
    <a:srgbClr val="00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4196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89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49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userDrawn="1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17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preserve="1" userDrawn="1">
  <p:cSld name="1_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539432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4D7BF2-56A3-47C2-0A7E-C2523DE051A5}"/>
              </a:ext>
            </a:extLst>
          </p:cNvPr>
          <p:cNvSpPr/>
          <p:nvPr userDrawn="1"/>
        </p:nvSpPr>
        <p:spPr>
          <a:xfrm>
            <a:off x="7380287" y="1122218"/>
            <a:ext cx="1763713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E0BE1-B97B-5847-7323-C4EB1DD8E9B0}"/>
              </a:ext>
            </a:extLst>
          </p:cNvPr>
          <p:cNvSpPr/>
          <p:nvPr userDrawn="1"/>
        </p:nvSpPr>
        <p:spPr>
          <a:xfrm>
            <a:off x="7380287" y="1604356"/>
            <a:ext cx="1763713" cy="565266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43DD4-3059-0A48-4DA3-428B227F44F6}"/>
              </a:ext>
            </a:extLst>
          </p:cNvPr>
          <p:cNvSpPr/>
          <p:nvPr userDrawn="1"/>
        </p:nvSpPr>
        <p:spPr>
          <a:xfrm>
            <a:off x="7380287" y="2277686"/>
            <a:ext cx="1763713" cy="2054967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phic 3" descr="Clock with solid fill">
            <a:extLst>
              <a:ext uri="{FF2B5EF4-FFF2-40B4-BE49-F238E27FC236}">
                <a16:creationId xmlns:a16="http://schemas.microsoft.com/office/drawing/2014/main" id="{137B9413-74FF-F500-9E45-1819F92C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1577" y="1165196"/>
            <a:ext cx="281218" cy="281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0CC7A-C2B4-6321-6BA7-D87F7A2E18B5}"/>
              </a:ext>
            </a:extLst>
          </p:cNvPr>
          <p:cNvSpPr txBox="1"/>
          <p:nvPr userDrawn="1"/>
        </p:nvSpPr>
        <p:spPr>
          <a:xfrm>
            <a:off x="7370704" y="1579417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F41EB-7064-B9C3-8CB6-EEE77094F007}"/>
              </a:ext>
            </a:extLst>
          </p:cNvPr>
          <p:cNvSpPr txBox="1"/>
          <p:nvPr userDrawn="1"/>
        </p:nvSpPr>
        <p:spPr>
          <a:xfrm>
            <a:off x="7370704" y="2277686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Hilfen/Arbeitsmittel</a:t>
            </a:r>
          </a:p>
        </p:txBody>
      </p:sp>
    </p:spTree>
    <p:extLst>
      <p:ext uri="{BB962C8B-B14F-4D97-AF65-F5344CB8AC3E}">
        <p14:creationId xmlns:p14="http://schemas.microsoft.com/office/powerpoint/2010/main" val="739454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425891" y="362426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EC4EA-7F13-44E2-3A6A-DDEB99BAE184}"/>
              </a:ext>
            </a:extLst>
          </p:cNvPr>
          <p:cNvSpPr/>
          <p:nvPr userDrawn="1"/>
        </p:nvSpPr>
        <p:spPr>
          <a:xfrm>
            <a:off x="3140871" y="4600576"/>
            <a:ext cx="485774" cy="542924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CF7EDE-AF1C-8B1B-BF75-9B8A37518A9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-2089"/>
            <a:ext cx="9143999" cy="51476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0E65DD-6C90-4CAD-F455-1D020E44A2DC}"/>
              </a:ext>
            </a:extLst>
          </p:cNvPr>
          <p:cNvSpPr/>
          <p:nvPr userDrawn="1"/>
        </p:nvSpPr>
        <p:spPr>
          <a:xfrm>
            <a:off x="1" y="4580455"/>
            <a:ext cx="451410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96;p25">
            <a:extLst>
              <a:ext uri="{FF2B5EF4-FFF2-40B4-BE49-F238E27FC236}">
                <a16:creationId xmlns:a16="http://schemas.microsoft.com/office/drawing/2014/main" id="{512A2783-64A7-22F2-0F2E-8345A2994E45}"/>
              </a:ext>
            </a:extLst>
          </p:cNvPr>
          <p:cNvSpPr txBox="1">
            <a:spLocks/>
          </p:cNvSpPr>
          <p:nvPr userDrawn="1"/>
        </p:nvSpPr>
        <p:spPr>
          <a:xfrm>
            <a:off x="49926" y="4623871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z="800" b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de-DE" sz="8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-lernen.levrai.de/deutsch-uebungen/grammatik_5_7/03_adjektive_grammatik/90_adjektivliste_liste_adjektiv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ctrTitle"/>
          </p:nvPr>
        </p:nvSpPr>
        <p:spPr>
          <a:xfrm>
            <a:off x="576275" y="1124712"/>
            <a:ext cx="4727245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de-DE" sz="1500" b="0" dirty="0"/>
              <a:t>Thema</a:t>
            </a:r>
            <a:br>
              <a:rPr lang="de-DE" sz="2000" dirty="0">
                <a:solidFill>
                  <a:srgbClr val="788287"/>
                </a:solidFill>
              </a:rPr>
            </a:br>
            <a:r>
              <a:rPr lang="de-DE" sz="2000" dirty="0">
                <a:solidFill>
                  <a:srgbClr val="5AC8F5"/>
                </a:solidFill>
              </a:rPr>
              <a:t>Aus dem Leben von Sophia </a:t>
            </a:r>
            <a:br>
              <a:rPr lang="de-DE" sz="2000" dirty="0">
                <a:solidFill>
                  <a:srgbClr val="5AC8F5"/>
                </a:solidFill>
              </a:rPr>
            </a:br>
            <a:r>
              <a:rPr lang="de-DE" sz="1500" b="0" dirty="0">
                <a:solidFill>
                  <a:srgbClr val="5AC8F5"/>
                </a:solidFill>
              </a:rPr>
              <a:t>(B1)</a:t>
            </a:r>
            <a:endParaRPr sz="1500" cap="none" dirty="0">
              <a:solidFill>
                <a:srgbClr val="5AC8F5"/>
              </a:solidFill>
            </a:endParaRPr>
          </a:p>
        </p:txBody>
      </p:sp>
      <p:sp>
        <p:nvSpPr>
          <p:cNvPr id="8" name="Google Shape;189;p24">
            <a:extLst>
              <a:ext uri="{FF2B5EF4-FFF2-40B4-BE49-F238E27FC236}">
                <a16:creationId xmlns:a16="http://schemas.microsoft.com/office/drawing/2014/main" id="{1B1B4F67-CB72-0E8C-4AAA-CF716FF19D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2810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endParaRPr sz="1100" dirty="0">
              <a:solidFill>
                <a:srgbClr val="7882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576264" y="1132780"/>
            <a:ext cx="3835938" cy="328686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r>
              <a:rPr lang="de-DE" sz="1700" b="1" dirty="0">
                <a:solidFill>
                  <a:srgbClr val="5AC8F5"/>
                </a:solidFill>
              </a:rPr>
              <a:t>Lernziele</a:t>
            </a:r>
            <a:endParaRPr sz="1700" b="1" dirty="0">
              <a:solidFill>
                <a:srgbClr val="5AC8F5"/>
              </a:solidFill>
            </a:endParaRPr>
          </a:p>
          <a:p>
            <a:pPr lvl="0" indent="-330200">
              <a:buSzPts val="1600"/>
              <a:buChar char="-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einem Interview die persönlichen Informationen entnehmen und sie wiedergeben.</a:t>
            </a:r>
          </a:p>
          <a:p>
            <a:pPr lvl="0" indent="-330200">
              <a:buSzPts val="1600"/>
              <a:buChar char="-"/>
            </a:pPr>
            <a:r>
              <a:rPr lang="de-DE" sz="1300" dirty="0">
                <a:solidFill>
                  <a:srgbClr val="788287"/>
                </a:solidFill>
              </a:rPr>
              <a:t> 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bestimmte Wendungen im Hörtexte identifizieren, ihre Bedeutung paraphrasieren und dann in bestimmten Kontexten gebrauchen.</a:t>
            </a:r>
          </a:p>
          <a:p>
            <a:pPr lvl="0" indent="-330200">
              <a:buSzPts val="1600"/>
              <a:buChar char="-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ihr Vorbild beschreiben und begründen, warum sie gerade die jeweilige Person zu ihrem Vorbild gewählt haben. 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788287"/>
              </a:solidFill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4"/>
          </p:nvPr>
        </p:nvSpPr>
        <p:spPr>
          <a:xfrm>
            <a:off x="4572000" y="1132849"/>
            <a:ext cx="4174435" cy="32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spcAft>
                <a:spcPts val="600"/>
              </a:spcAft>
              <a:buSzPts val="1600"/>
              <a:buNone/>
            </a:pPr>
            <a:r>
              <a:rPr lang="de-DE" sz="1700" b="1" dirty="0">
                <a:solidFill>
                  <a:srgbClr val="003969"/>
                </a:solidFill>
              </a:rPr>
              <a:t>Struktur</a:t>
            </a:r>
          </a:p>
          <a:p>
            <a:pPr lvl="0" indent="-330200">
              <a:buSzPts val="1600"/>
              <a:buChar char="-"/>
            </a:pPr>
            <a:r>
              <a:rPr lang="de-DE" sz="1300" i="1" dirty="0">
                <a:solidFill>
                  <a:srgbClr val="788287"/>
                </a:solidFill>
              </a:rPr>
              <a:t>Einstieg</a:t>
            </a:r>
            <a:r>
              <a:rPr lang="de-DE" sz="1300" dirty="0">
                <a:solidFill>
                  <a:srgbClr val="788287"/>
                </a:solidFill>
              </a:rPr>
              <a:t>: Vermutungen anhand des Fotos anstellen </a:t>
            </a:r>
          </a:p>
          <a:p>
            <a:pPr lvl="0" indent="-330200">
              <a:buSzPts val="1600"/>
              <a:buChar char="-"/>
            </a:pPr>
            <a:r>
              <a:rPr lang="de-DE" sz="1300" i="1" dirty="0">
                <a:solidFill>
                  <a:srgbClr val="788287"/>
                </a:solidFill>
              </a:rPr>
              <a:t>Erarbeitung</a:t>
            </a:r>
            <a:r>
              <a:rPr lang="de-DE" sz="1300" dirty="0">
                <a:solidFill>
                  <a:srgbClr val="788287"/>
                </a:solidFill>
              </a:rPr>
              <a:t>: die Personenangaben dem HV-Text entnehmen und einen kurzen Text damit schreiben, den Lebenslauf von Sophia kennenlernen und über Vor und Nachteile des Berufs sprechen</a:t>
            </a:r>
          </a:p>
          <a:p>
            <a:pPr lvl="0" indent="-330200">
              <a:buSzPts val="1600"/>
              <a:buChar char="-"/>
            </a:pPr>
            <a:r>
              <a:rPr lang="de-DE" sz="1300" i="1" dirty="0">
                <a:solidFill>
                  <a:srgbClr val="788287"/>
                </a:solidFill>
              </a:rPr>
              <a:t>Anwendung</a:t>
            </a:r>
            <a:r>
              <a:rPr lang="de-DE" sz="1300" dirty="0">
                <a:solidFill>
                  <a:srgbClr val="788287"/>
                </a:solidFill>
              </a:rPr>
              <a:t>: sein Vorbild beschreiben, Akrostichon (mit den Eigenschaften) oder Elfchen über das Vorbild kreieren.</a:t>
            </a:r>
          </a:p>
          <a:p>
            <a:pPr marL="127000" lvl="0" indent="0">
              <a:buSzPts val="1600"/>
              <a:buNone/>
            </a:pPr>
            <a:endParaRPr lang="de-DE" sz="1300" dirty="0">
              <a:solidFill>
                <a:srgbClr val="788287"/>
              </a:solidFill>
            </a:endParaRPr>
          </a:p>
        </p:txBody>
      </p:sp>
      <p:sp>
        <p:nvSpPr>
          <p:cNvPr id="8" name="Google Shape;189;p24">
            <a:extLst>
              <a:ext uri="{FF2B5EF4-FFF2-40B4-BE49-F238E27FC236}">
                <a16:creationId xmlns:a16="http://schemas.microsoft.com/office/drawing/2014/main" id="{0034D357-9D51-304A-4AFC-6B0B5A8F392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0" name="Google Shape;203;p26">
            <a:extLst>
              <a:ext uri="{FF2B5EF4-FFF2-40B4-BE49-F238E27FC236}">
                <a16:creationId xmlns:a16="http://schemas.microsoft.com/office/drawing/2014/main" id="{5F3F66CD-DA66-9E1B-1D51-B5537A03BCFA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Einstieg</a:t>
            </a:r>
          </a:p>
        </p:txBody>
      </p:sp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E89652C8-C277-75E7-2DF8-A2EC77D4DC93}"/>
              </a:ext>
            </a:extLst>
          </p:cNvPr>
          <p:cNvSpPr txBox="1">
            <a:spLocks/>
          </p:cNvSpPr>
          <p:nvPr/>
        </p:nvSpPr>
        <p:spPr>
          <a:xfrm>
            <a:off x="7475073" y="2489735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Redemittel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Ich denke/meine/glaube …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Meiner Meinung nach …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Ich vermute …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Dieses Mädchen ist wahrscheinlich/vermutlich…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Sie könnte … sein.</a:t>
            </a:r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0C950BE4-1B23-60C3-753C-270C3E2E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78" y="1674745"/>
            <a:ext cx="512272" cy="512272"/>
          </a:xfrm>
          <a:prstGeom prst="rect">
            <a:avLst/>
          </a:prstGeom>
        </p:spPr>
      </p:pic>
      <p:sp>
        <p:nvSpPr>
          <p:cNvPr id="12" name="Google Shape;232;p28">
            <a:extLst>
              <a:ext uri="{FF2B5EF4-FFF2-40B4-BE49-F238E27FC236}">
                <a16:creationId xmlns:a16="http://schemas.microsoft.com/office/drawing/2014/main" id="{F6DE78CF-E541-C524-01EB-99D7FF255013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1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 dir genau das Foto an. Wie meinst du, wer ist dieses Mädchen? Was macht sie beruflich?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232;p28">
            <a:extLst>
              <a:ext uri="{FF2B5EF4-FFF2-40B4-BE49-F238E27FC236}">
                <a16:creationId xmlns:a16="http://schemas.microsoft.com/office/drawing/2014/main" id="{236B4260-1909-9BD6-D519-016A964C751F}"/>
              </a:ext>
            </a:extLst>
          </p:cNvPr>
          <p:cNvSpPr txBox="1">
            <a:spLocks/>
          </p:cNvSpPr>
          <p:nvPr/>
        </p:nvSpPr>
        <p:spPr>
          <a:xfrm>
            <a:off x="532769" y="2750836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2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 dir jetzt den ersten Teil (0’13”-0’26”) des Interviews an und vergleiche ihn mit deinen Vermutungen.</a:t>
            </a: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352FF-8EBD-5542-C833-D4FFD93ED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831"/>
          <a:stretch/>
        </p:blipFill>
        <p:spPr>
          <a:xfrm>
            <a:off x="3599771" y="1590136"/>
            <a:ext cx="3634659" cy="1963227"/>
          </a:xfrm>
          <a:prstGeom prst="rect">
            <a:avLst/>
          </a:prstGeom>
          <a:solidFill>
            <a:schemeClr val="bg1"/>
          </a:solidFill>
          <a:effectLst>
            <a:outerShdw blurRad="290339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196A1321-4103-0EBC-9520-60977E07D1C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</p:spTree>
    <p:extLst>
      <p:ext uri="{BB962C8B-B14F-4D97-AF65-F5344CB8AC3E}">
        <p14:creationId xmlns:p14="http://schemas.microsoft.com/office/powerpoint/2010/main" val="427974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A100CC6-8BE3-4F60-A525-D159D178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3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 wirst du Sophia näher kennenlernen. Hör dir den Anfang (bis 1’54”) des Interviews an und ergänze die persönlichen Informationen über sie.</a:t>
            </a: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232;p28">
            <a:extLst>
              <a:ext uri="{FF2B5EF4-FFF2-40B4-BE49-F238E27FC236}">
                <a16:creationId xmlns:a16="http://schemas.microsoft.com/office/drawing/2014/main" id="{DBF4422F-08E7-3274-0286-DAD7127C5014}"/>
              </a:ext>
            </a:extLst>
          </p:cNvPr>
          <p:cNvSpPr txBox="1">
            <a:spLocks/>
          </p:cNvSpPr>
          <p:nvPr/>
        </p:nvSpPr>
        <p:spPr>
          <a:xfrm>
            <a:off x="576263" y="3193358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4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Schreibt jetzt (zu zweit) einen kurzen Text über Sophia (ca. 5 Sätze).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D15D66-AAE7-DDDD-1EB9-8B1AA6176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" t="37114" r="1047" b="470"/>
          <a:stretch/>
        </p:blipFill>
        <p:spPr>
          <a:xfrm>
            <a:off x="3597077" y="1126850"/>
            <a:ext cx="3593945" cy="3210351"/>
          </a:xfrm>
          <a:prstGeom prst="rect">
            <a:avLst/>
          </a:prstGeom>
          <a:solidFill>
            <a:schemeClr val="bg1"/>
          </a:solidFill>
          <a:effectLst>
            <a:outerShdw blurRad="290339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90483D2-1563-23AD-48F3-DD445C52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070" y="1637028"/>
            <a:ext cx="585416" cy="5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A100CC6-8BE3-4F60-A525-D159D178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3" y="1135395"/>
            <a:ext cx="1309223" cy="27086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5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Hör dir jetzt den weiteren Teil des Interviews an (ab Minute 3’23”) und antworte auf die Fragen.</a:t>
            </a: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6701A891-16CC-BDA2-FA3C-E18A89142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581" y="1135395"/>
            <a:ext cx="5003586" cy="3060044"/>
          </a:xfrm>
          <a:prstGeom prst="rect">
            <a:avLst/>
          </a:prstGeom>
          <a:effectLst>
            <a:outerShdw blurRad="267031" dist="38100" dir="2700000" algn="tl" rotWithShape="0">
              <a:prstClr val="black">
                <a:alpha val="7398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77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6574549" cy="135434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6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Sophia spricht darüber, welche Vor- und Nachteile der Beruf der Fußballspielerin hat. Welche anderen Vor- und Nachteile könntest du noch nennen? Nenne mindestens 3 Vor- und 3 Nachteile. 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B390B86-B790-093D-5131-5F0D7AA4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36" y="1676565"/>
            <a:ext cx="541538" cy="541538"/>
          </a:xfrm>
          <a:prstGeom prst="rect">
            <a:avLst/>
          </a:prstGeom>
        </p:spPr>
      </p:pic>
      <p:sp>
        <p:nvSpPr>
          <p:cNvPr id="17" name="Google Shape;204;p26">
            <a:extLst>
              <a:ext uri="{FF2B5EF4-FFF2-40B4-BE49-F238E27FC236}">
                <a16:creationId xmlns:a16="http://schemas.microsoft.com/office/drawing/2014/main" id="{D47C5EE6-843B-8588-41A0-BAEB3A49144A}"/>
              </a:ext>
            </a:extLst>
          </p:cNvPr>
          <p:cNvSpPr txBox="1">
            <a:spLocks/>
          </p:cNvSpPr>
          <p:nvPr/>
        </p:nvSpPr>
        <p:spPr>
          <a:xfrm>
            <a:off x="7475073" y="2489735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Redemittel</a:t>
            </a:r>
          </a:p>
          <a:p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gut/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vorteilhaft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Vorteil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Nachteil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Nachteil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Für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gegen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Beruf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</a:t>
            </a:r>
          </a:p>
          <a:p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Fußballerin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spricht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  <a:p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Dafür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dagegen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spricht</a:t>
            </a:r>
            <a:r>
              <a:rPr lang="en-US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98411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5"/>
            <a:ext cx="1696419" cy="29216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7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Sophia gebraucht interessante Ausdrücke. Hör dir das Interview noch einmal an und ordne die Erklärungen den Wendungen zu:</a:t>
            </a: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5290A89-0B46-9626-A836-BA668D1B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671" y="1637028"/>
            <a:ext cx="585416" cy="585416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F8A2355-F6B3-FEB3-5A0F-35DBC03E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221" y="1133225"/>
            <a:ext cx="4708912" cy="2848712"/>
          </a:xfrm>
          <a:prstGeom prst="rect">
            <a:avLst/>
          </a:prstGeom>
          <a:effectLst>
            <a:outerShdw blurRad="332829" dist="38100" dir="2700000" algn="tl" rotWithShape="0">
              <a:prstClr val="black">
                <a:alpha val="8025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78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354297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Anwendung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5" y="1135395"/>
            <a:ext cx="6401584" cy="293099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8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Sophia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sagt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Vorbild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Sara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Däbritz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weil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Auftreten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auf dem Platz und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allem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neben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dem Platz“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bewundert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en-US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Vorbild</a:t>
            </a:r>
            <a:r>
              <a:rPr lang="en-US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Person,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du „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hochschauen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es?</a:t>
            </a:r>
          </a:p>
          <a:p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Beschreibe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 in ca. 7-8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Sätzen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beantworte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deinem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Text die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folgenden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12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er/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Woher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kommt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er/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Was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/war er/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Beruf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Wofür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er/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bekannt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Warum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er/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Vorbild</a:t>
            </a:r>
            <a:r>
              <a:rPr lang="en-US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en-US" sz="12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Benutze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dabei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mindestens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Wendungen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letzten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Übung</a:t>
            </a:r>
            <a:r>
              <a:rPr lang="en-US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E18914F-DA85-DC61-9013-E62421F0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2" y="606407"/>
            <a:ext cx="3667263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Anwendung </a:t>
            </a:r>
            <a:r>
              <a:rPr lang="de-DE" sz="1700" b="0" dirty="0">
                <a:solidFill>
                  <a:srgbClr val="003969"/>
                </a:solidFill>
              </a:rPr>
              <a:t>(Hausaufgabe)</a:t>
            </a:r>
            <a:endParaRPr lang="de-DE" sz="1700" dirty="0">
              <a:solidFill>
                <a:srgbClr val="003969"/>
              </a:solidFill>
            </a:endParaRP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5" y="1135395"/>
            <a:ext cx="6674288" cy="293099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8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Zusätzlich kannst du deine Beschreibung auch mit einem Akrostichon/einem Elfchen über diese Person attraktiver machen.</a:t>
            </a:r>
            <a:endParaRPr lang="en-US" sz="12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B7089BC8-0D3D-6352-BF52-5DF38AC2332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201545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Aus dem Leben von Sophia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E18914F-DA85-DC61-9013-E62421F0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448D3A12-8394-154F-25FE-82694B5E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2146736"/>
            <a:ext cx="5357106" cy="2283923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Google Shape;204;p26">
            <a:extLst>
              <a:ext uri="{FF2B5EF4-FFF2-40B4-BE49-F238E27FC236}">
                <a16:creationId xmlns:a16="http://schemas.microsoft.com/office/drawing/2014/main" id="{0AEB2ACE-6902-F739-3062-05DD5A0FEDF0}"/>
              </a:ext>
            </a:extLst>
          </p:cNvPr>
          <p:cNvSpPr txBox="1">
            <a:spLocks/>
          </p:cNvSpPr>
          <p:nvPr/>
        </p:nvSpPr>
        <p:spPr>
          <a:xfrm>
            <a:off x="7475073" y="2489735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Link 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(Adjektive alphabetisch geordnet):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endParaRPr lang="de-DE" sz="800" b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u="sng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https://online-lernen.levrai.de/deutsch-uebungen/grammatik_5_7/03_adjektive_grammatik/90_adjektivliste_liste_adjektive.htm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038060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642</Words>
  <Application>Microsoft Macintosh PowerPoint</Application>
  <PresentationFormat>On-screen Show (16:9)</PresentationFormat>
  <Paragraphs>86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Verdana</vt:lpstr>
      <vt:lpstr>Goethe Institut</vt:lpstr>
      <vt:lpstr>Thema Aus dem Leben von Sophia  (B1)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besten  Fußballspielerinnen der Welt stellen sich vor </dc:title>
  <cp:lastModifiedBy>Geza G Schenk</cp:lastModifiedBy>
  <cp:revision>16</cp:revision>
  <dcterms:modified xsi:type="dcterms:W3CDTF">2022-05-22T09:00:36Z</dcterms:modified>
</cp:coreProperties>
</file>