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22"/>
  </p:notesMasterIdLst>
  <p:sldIdLst>
    <p:sldId id="258" r:id="rId2"/>
    <p:sldId id="297" r:id="rId3"/>
    <p:sldId id="261" r:id="rId4"/>
    <p:sldId id="263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7" r:id="rId14"/>
    <p:sldId id="309" r:id="rId15"/>
    <p:sldId id="308" r:id="rId16"/>
    <p:sldId id="310" r:id="rId17"/>
    <p:sldId id="306" r:id="rId18"/>
    <p:sldId id="311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69"/>
    <a:srgbClr val="A0C814"/>
    <a:srgbClr val="EB6400"/>
    <a:srgbClr val="788287"/>
    <a:srgbClr val="374105"/>
    <a:srgbClr val="5AC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92"/>
    <p:restoredTop sz="94684"/>
  </p:normalViewPr>
  <p:slideViewPr>
    <p:cSldViewPr snapToGrid="0">
      <p:cViewPr>
        <p:scale>
          <a:sx n="110" d="100"/>
          <a:sy n="110" d="100"/>
        </p:scale>
        <p:origin x="209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EC6CE-D7FA-584D-82E9-14236AC6540E}" type="datetimeFigureOut">
              <a:rPr lang="de-DE" smtClean="0"/>
              <a:t>01.04.25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3C650-A634-2845-A918-2C25636B6C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598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1pPr>
    <a:lvl2pPr marL="519488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2pPr>
    <a:lvl3pPr marL="1038977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3pPr>
    <a:lvl4pPr marL="1558465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4pPr>
    <a:lvl5pPr marL="2077952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5pPr>
    <a:lvl6pPr marL="2597440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6pPr>
    <a:lvl7pPr marL="3116929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7pPr>
    <a:lvl8pPr marL="3636417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8pPr>
    <a:lvl9pPr marL="4155905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10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0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42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9045360-9D57-4A70-C8FF-791A9CA9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222" y="1443271"/>
            <a:ext cx="10516593" cy="92950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333" b="1" i="0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404FEF-0887-024C-3060-FED354F2A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2709106"/>
            <a:ext cx="10509715" cy="32778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>
              <a:buFontTx/>
              <a:buNone/>
              <a:defRPr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19170" indent="0">
              <a:buFontTx/>
              <a:buNone/>
              <a:defRPr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828754" indent="0">
              <a:buFontTx/>
              <a:buNone/>
              <a:defRPr i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438339" indent="0">
              <a:buFontTx/>
              <a:buNone/>
              <a:defRPr sz="1733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24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2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1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0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1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59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28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7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83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7" name="Picture 8" descr="A green rectangle with a white border&#10;&#10;AI-generated content may be incorrect.">
            <a:extLst>
              <a:ext uri="{FF2B5EF4-FFF2-40B4-BE49-F238E27FC236}">
                <a16:creationId xmlns:a16="http://schemas.microsoft.com/office/drawing/2014/main" id="{A07E0E80-F512-3F2A-BB72-C595690A09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1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hyperlink" Target="https://learningapps.org/watch?v=p16by3btj2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emf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emf"/><Relationship Id="rId7" Type="http://schemas.openxmlformats.org/officeDocument/2006/relationships/image" Target="../media/image34.png"/><Relationship Id="rId12" Type="http://schemas.openxmlformats.org/officeDocument/2006/relationships/image" Target="../media/image37.sv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36.png"/><Relationship Id="rId5" Type="http://schemas.openxmlformats.org/officeDocument/2006/relationships/image" Target="../media/image41.png"/><Relationship Id="rId10" Type="http://schemas.openxmlformats.org/officeDocument/2006/relationships/image" Target="../media/image35.jpeg"/><Relationship Id="rId4" Type="http://schemas.openxmlformats.org/officeDocument/2006/relationships/image" Target="../media/image12.emf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6.tm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7.emf"/><Relationship Id="rId3" Type="http://schemas.openxmlformats.org/officeDocument/2006/relationships/image" Target="../media/image12.emf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1F74E-1422-0775-17D9-7DEA51C8E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8D365A5D-6905-AEA5-6CDD-E685430D2D69}"/>
              </a:ext>
            </a:extLst>
          </p:cNvPr>
          <p:cNvSpPr txBox="1">
            <a:spLocks/>
          </p:cNvSpPr>
          <p:nvPr/>
        </p:nvSpPr>
        <p:spPr>
          <a:xfrm>
            <a:off x="347657" y="1406910"/>
            <a:ext cx="8467428" cy="9524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HERZLICH WILLKOMMEN </a:t>
            </a:r>
            <a:br>
              <a:rPr lang="de-DE" sz="3939" dirty="0"/>
            </a:br>
            <a:r>
              <a:rPr lang="de-DE" sz="2463" dirty="0">
                <a:solidFill>
                  <a:srgbClr val="788287"/>
                </a:solidFill>
              </a:rPr>
              <a:t>zur Lektion 7</a:t>
            </a:r>
          </a:p>
          <a:p>
            <a:endParaRPr lang="de-DE" sz="2463" dirty="0">
              <a:solidFill>
                <a:srgbClr val="788287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CE71F3-B62B-429B-EE85-12E6BE673C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704" b="11209"/>
          <a:stretch/>
        </p:blipFill>
        <p:spPr>
          <a:xfrm>
            <a:off x="0" y="2506038"/>
            <a:ext cx="12192000" cy="434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16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96B8D-9695-1F74-CCD6-D71532422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F893BA-0BB8-28EF-78A6-1AF88B14665E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10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6" name="Picture 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1E0B2B4F-0D70-3F44-DA09-49F300329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541" y="4599083"/>
            <a:ext cx="1940146" cy="121140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94FCC199-DF8A-6FC4-EE0B-BFB913974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30" b="37581"/>
          <a:stretch/>
        </p:blipFill>
        <p:spPr>
          <a:xfrm>
            <a:off x="-486137" y="1554942"/>
            <a:ext cx="10850125" cy="43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70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47A69-009B-4D75-2E50-A3C61FDFF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A7B4ADF-5F56-29F1-3E16-F26BE02AF814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11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6" name="Picture 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D5F0224D-7D59-347D-2EFB-9D569E592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541" y="4599083"/>
            <a:ext cx="1940146" cy="121140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097D2C7F-90F2-B26C-DD24-151AE62D54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189" b="7695"/>
          <a:stretch/>
        </p:blipFill>
        <p:spPr>
          <a:xfrm>
            <a:off x="-438252" y="1504707"/>
            <a:ext cx="10797272" cy="460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84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135CC-F384-6714-6254-29224DCB8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933232B-468D-692D-B7D0-CE0439F2261E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12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" name="Picture 7" descr="A finger pointing at pictures&#10;&#10;AI-generated content may be incorrect.">
            <a:extLst>
              <a:ext uri="{FF2B5EF4-FFF2-40B4-BE49-F238E27FC236}">
                <a16:creationId xmlns:a16="http://schemas.microsoft.com/office/drawing/2014/main" id="{A9347E61-CC78-60AB-4D68-A9030AFE9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507" y="2071870"/>
            <a:ext cx="6875324" cy="3877258"/>
          </a:xfrm>
          <a:prstGeom prst="rect">
            <a:avLst/>
          </a:prstGeom>
        </p:spPr>
      </p:pic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13C449F1-2C5D-D44D-FFF6-0F06F6CD0EE0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Die Öffentlichen</a:t>
            </a:r>
          </a:p>
          <a:p>
            <a:r>
              <a:rPr lang="de-DE" sz="2460" dirty="0">
                <a:solidFill>
                  <a:srgbClr val="788287"/>
                </a:solidFill>
              </a:rPr>
              <a:t>Kombiniert korrekt!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9971F-0BDB-9597-5A39-D28072CE1A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82932" y="2816513"/>
            <a:ext cx="1567217" cy="1541525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AB25EF1E-5005-36D3-D8FD-ED711BF987EE}"/>
              </a:ext>
            </a:extLst>
          </p:cNvPr>
          <p:cNvSpPr txBox="1"/>
          <p:nvPr/>
        </p:nvSpPr>
        <p:spPr>
          <a:xfrm>
            <a:off x="1264043" y="4435239"/>
            <a:ext cx="2162063" cy="44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51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https://learningapps.org/watch?v=p16by3btj24</a:t>
            </a:r>
            <a:r>
              <a:rPr lang="en-GB" sz="1151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30F32B88-32C8-1848-8EB6-E739736611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B69A539-6F80-E12D-4CD0-7832C54872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sp>
        <p:nvSpPr>
          <p:cNvPr id="12" name="WLAN">
            <a:extLst>
              <a:ext uri="{FF2B5EF4-FFF2-40B4-BE49-F238E27FC236}">
                <a16:creationId xmlns:a16="http://schemas.microsoft.com/office/drawing/2014/main" id="{D7DE8C4C-7930-7730-C010-EB41C317D8BA}"/>
              </a:ext>
            </a:extLst>
          </p:cNvPr>
          <p:cNvSpPr/>
          <p:nvPr/>
        </p:nvSpPr>
        <p:spPr>
          <a:xfrm>
            <a:off x="2893341" y="6359004"/>
            <a:ext cx="513521" cy="31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1"/>
                </a:moveTo>
                <a:cubicBezTo>
                  <a:pt x="10440" y="-6"/>
                  <a:pt x="9852" y="28"/>
                  <a:pt x="9254" y="108"/>
                </a:cubicBezTo>
                <a:cubicBezTo>
                  <a:pt x="5654" y="590"/>
                  <a:pt x="2584" y="2743"/>
                  <a:pt x="0" y="6311"/>
                </a:cubicBezTo>
                <a:cubicBezTo>
                  <a:pt x="523" y="7051"/>
                  <a:pt x="1031" y="7768"/>
                  <a:pt x="1542" y="8490"/>
                </a:cubicBezTo>
                <a:cubicBezTo>
                  <a:pt x="4129" y="4966"/>
                  <a:pt x="7202" y="3087"/>
                  <a:pt x="10803" y="3088"/>
                </a:cubicBezTo>
                <a:cubicBezTo>
                  <a:pt x="14405" y="3089"/>
                  <a:pt x="17479" y="4969"/>
                  <a:pt x="20053" y="8479"/>
                </a:cubicBezTo>
                <a:cubicBezTo>
                  <a:pt x="20563" y="7757"/>
                  <a:pt x="21073" y="7034"/>
                  <a:pt x="21600" y="6287"/>
                </a:cubicBezTo>
                <a:cubicBezTo>
                  <a:pt x="18572" y="2207"/>
                  <a:pt x="15051" y="49"/>
                  <a:pt x="11016" y="1"/>
                </a:cubicBezTo>
                <a:close/>
                <a:moveTo>
                  <a:pt x="10903" y="6177"/>
                </a:moveTo>
                <a:cubicBezTo>
                  <a:pt x="10489" y="6175"/>
                  <a:pt x="10067" y="6203"/>
                  <a:pt x="9637" y="6264"/>
                </a:cubicBezTo>
                <a:cubicBezTo>
                  <a:pt x="7088" y="6623"/>
                  <a:pt x="4914" y="8156"/>
                  <a:pt x="3088" y="10686"/>
                </a:cubicBezTo>
                <a:cubicBezTo>
                  <a:pt x="3610" y="11424"/>
                  <a:pt x="4116" y="12140"/>
                  <a:pt x="4629" y="12865"/>
                </a:cubicBezTo>
                <a:cubicBezTo>
                  <a:pt x="6353" y="10507"/>
                  <a:pt x="8410" y="9259"/>
                  <a:pt x="10808" y="9262"/>
                </a:cubicBezTo>
                <a:cubicBezTo>
                  <a:pt x="13205" y="9265"/>
                  <a:pt x="15259" y="10516"/>
                  <a:pt x="16966" y="12861"/>
                </a:cubicBezTo>
                <a:cubicBezTo>
                  <a:pt x="17482" y="12131"/>
                  <a:pt x="17992" y="11411"/>
                  <a:pt x="18515" y="10670"/>
                </a:cubicBezTo>
                <a:cubicBezTo>
                  <a:pt x="16338" y="7735"/>
                  <a:pt x="13804" y="6193"/>
                  <a:pt x="10903" y="6177"/>
                </a:cubicBezTo>
                <a:close/>
                <a:moveTo>
                  <a:pt x="10623" y="12349"/>
                </a:moveTo>
                <a:cubicBezTo>
                  <a:pt x="8942" y="12414"/>
                  <a:pt x="7322" y="13380"/>
                  <a:pt x="6195" y="15054"/>
                </a:cubicBezTo>
                <a:cubicBezTo>
                  <a:pt x="6706" y="15779"/>
                  <a:pt x="7218" y="16502"/>
                  <a:pt x="7729" y="17226"/>
                </a:cubicBezTo>
                <a:cubicBezTo>
                  <a:pt x="9410" y="14863"/>
                  <a:pt x="12154" y="14812"/>
                  <a:pt x="13873" y="17221"/>
                </a:cubicBezTo>
                <a:cubicBezTo>
                  <a:pt x="14391" y="16489"/>
                  <a:pt x="14903" y="15767"/>
                  <a:pt x="15414" y="15045"/>
                </a:cubicBezTo>
                <a:cubicBezTo>
                  <a:pt x="14046" y="13118"/>
                  <a:pt x="12303" y="12284"/>
                  <a:pt x="10623" y="12349"/>
                </a:cubicBezTo>
                <a:close/>
                <a:moveTo>
                  <a:pt x="10751" y="18531"/>
                </a:moveTo>
                <a:cubicBezTo>
                  <a:pt x="10182" y="18549"/>
                  <a:pt x="9631" y="18867"/>
                  <a:pt x="9280" y="19436"/>
                </a:cubicBezTo>
                <a:cubicBezTo>
                  <a:pt x="9791" y="20161"/>
                  <a:pt x="10300" y="20884"/>
                  <a:pt x="10802" y="21594"/>
                </a:cubicBezTo>
                <a:cubicBezTo>
                  <a:pt x="11307" y="20879"/>
                  <a:pt x="11819" y="20155"/>
                  <a:pt x="12331" y="19432"/>
                </a:cubicBezTo>
                <a:cubicBezTo>
                  <a:pt x="11907" y="18795"/>
                  <a:pt x="11320" y="18513"/>
                  <a:pt x="10751" y="18531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953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25EED-5A9A-2E05-5087-A041A6EE1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1AAB85-9EBC-32A6-5F13-BDFDD567C08F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13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285199B9-A84D-0EBD-177E-44D48F1D9415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Was sind eure Präferenzen?</a:t>
            </a:r>
          </a:p>
          <a:p>
            <a:pPr>
              <a:spcAft>
                <a:spcPts val="366"/>
              </a:spcAft>
            </a:pPr>
            <a:r>
              <a:rPr lang="de-DE" sz="2800" dirty="0">
                <a:solidFill>
                  <a:srgbClr val="788287"/>
                </a:solidFill>
              </a:rPr>
              <a:t>Geht zu </a:t>
            </a:r>
            <a:r>
              <a:rPr lang="de-DE" sz="2800" dirty="0">
                <a:solidFill>
                  <a:srgbClr val="5AC8F5"/>
                </a:solidFill>
              </a:rPr>
              <a:t>blau</a:t>
            </a:r>
            <a:r>
              <a:rPr lang="de-DE" sz="2800" dirty="0"/>
              <a:t> </a:t>
            </a:r>
            <a:r>
              <a:rPr lang="de-DE" sz="2800" dirty="0">
                <a:solidFill>
                  <a:srgbClr val="788287"/>
                </a:solidFill>
              </a:rPr>
              <a:t>oder</a:t>
            </a:r>
            <a:r>
              <a:rPr lang="de-DE" sz="2800" dirty="0"/>
              <a:t> </a:t>
            </a:r>
            <a:r>
              <a:rPr lang="de-DE" sz="2800" dirty="0">
                <a:solidFill>
                  <a:srgbClr val="FF0000"/>
                </a:solidFill>
              </a:rPr>
              <a:t>rot.</a:t>
            </a:r>
          </a:p>
        </p:txBody>
      </p:sp>
      <p:pic>
        <p:nvPicPr>
          <p:cNvPr id="3" name="Picture 9" descr="A train in a station&#10;&#10;Description automatically generated">
            <a:extLst>
              <a:ext uri="{FF2B5EF4-FFF2-40B4-BE49-F238E27FC236}">
                <a16:creationId xmlns:a16="http://schemas.microsoft.com/office/drawing/2014/main" id="{45DA3AAC-EF4F-E351-AD60-19432626BA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1339" y="2714083"/>
            <a:ext cx="2224025" cy="205247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6" name="TextBox 37">
            <a:extLst>
              <a:ext uri="{FF2B5EF4-FFF2-40B4-BE49-F238E27FC236}">
                <a16:creationId xmlns:a16="http://schemas.microsoft.com/office/drawing/2014/main" id="{D633F008-838B-1781-702A-730192EAC35E}"/>
              </a:ext>
            </a:extLst>
          </p:cNvPr>
          <p:cNvSpPr txBox="1"/>
          <p:nvPr/>
        </p:nvSpPr>
        <p:spPr>
          <a:xfrm>
            <a:off x="6247945" y="4877337"/>
            <a:ext cx="226062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1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GB" sz="21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</a:t>
            </a:r>
            <a:r>
              <a:rPr lang="en-GB" sz="21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Taxi</a:t>
            </a:r>
            <a:endParaRPr lang="de-DE" sz="1829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9E82C4C0-57EB-D8E2-0ABB-098ACAF89340}"/>
              </a:ext>
            </a:extLst>
          </p:cNvPr>
          <p:cNvSpPr txBox="1"/>
          <p:nvPr/>
        </p:nvSpPr>
        <p:spPr>
          <a:xfrm>
            <a:off x="8499888" y="4848762"/>
            <a:ext cx="256741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 der U-Bahn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428C3C5C-C0AF-B734-90C9-8B0DAC6F3E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539012"/>
            <a:ext cx="2567410" cy="254607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94CCEA1-9B71-2C1D-5C8E-809ADC9524DB}"/>
              </a:ext>
            </a:extLst>
          </p:cNvPr>
          <p:cNvSpPr txBox="1"/>
          <p:nvPr/>
        </p:nvSpPr>
        <p:spPr>
          <a:xfrm>
            <a:off x="394142" y="3540265"/>
            <a:ext cx="2879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fahre lieber ...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11A2B542-F310-5FD3-E0A4-1E950D2085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713" y="6147619"/>
            <a:ext cx="673977" cy="6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14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A8820-2FFB-0AFE-A40C-9EA5D0806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F473EA8-24D9-858A-F3A1-C6166575F1EE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14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453D91B7-B632-B7B7-E494-FF7EFA236E0E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Was sind eure Präferenzen?</a:t>
            </a:r>
          </a:p>
          <a:p>
            <a:pPr>
              <a:spcAft>
                <a:spcPts val="366"/>
              </a:spcAft>
            </a:pPr>
            <a:r>
              <a:rPr lang="de-DE" sz="2800" dirty="0">
                <a:solidFill>
                  <a:srgbClr val="788287"/>
                </a:solidFill>
              </a:rPr>
              <a:t>Geht zu </a:t>
            </a:r>
            <a:r>
              <a:rPr lang="de-DE" sz="2800" dirty="0">
                <a:solidFill>
                  <a:srgbClr val="5AC8F5"/>
                </a:solidFill>
              </a:rPr>
              <a:t>blau</a:t>
            </a:r>
            <a:r>
              <a:rPr lang="de-DE" sz="2800" dirty="0"/>
              <a:t> </a:t>
            </a:r>
            <a:r>
              <a:rPr lang="de-DE" sz="2800" dirty="0">
                <a:solidFill>
                  <a:srgbClr val="788287"/>
                </a:solidFill>
              </a:rPr>
              <a:t>oder</a:t>
            </a:r>
            <a:r>
              <a:rPr lang="de-DE" sz="2800" dirty="0"/>
              <a:t> </a:t>
            </a:r>
            <a:r>
              <a:rPr lang="de-DE" sz="2800" dirty="0">
                <a:solidFill>
                  <a:srgbClr val="FF0000"/>
                </a:solidFill>
              </a:rPr>
              <a:t>rot.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C64AE3DF-1A83-50D6-3025-2B342FD1AA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376261" y="2729658"/>
            <a:ext cx="2156569" cy="208150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3" name="TextBox 37">
            <a:extLst>
              <a:ext uri="{FF2B5EF4-FFF2-40B4-BE49-F238E27FC236}">
                <a16:creationId xmlns:a16="http://schemas.microsoft.com/office/drawing/2014/main" id="{C03BA43D-8309-17C8-9160-56C44D3AB3C9}"/>
              </a:ext>
            </a:extLst>
          </p:cNvPr>
          <p:cNvSpPr txBox="1"/>
          <p:nvPr/>
        </p:nvSpPr>
        <p:spPr>
          <a:xfrm>
            <a:off x="6236876" y="4909915"/>
            <a:ext cx="247940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1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GB" sz="21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der S-Bahn</a:t>
            </a:r>
            <a:endParaRPr lang="de-DE" sz="1829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D6B7B96B-BEB9-52E4-A79F-608EE3F5138D}"/>
              </a:ext>
            </a:extLst>
          </p:cNvPr>
          <p:cNvSpPr txBox="1"/>
          <p:nvPr/>
        </p:nvSpPr>
        <p:spPr>
          <a:xfrm>
            <a:off x="8716277" y="4893742"/>
            <a:ext cx="270969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 dem Fahrrad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9ED1124F-6312-8856-9F21-4C978B017EF0}"/>
              </a:ext>
            </a:extLst>
          </p:cNvPr>
          <p:cNvGrpSpPr/>
          <p:nvPr/>
        </p:nvGrpSpPr>
        <p:grpSpPr>
          <a:xfrm>
            <a:off x="8940769" y="2708108"/>
            <a:ext cx="2156569" cy="2103056"/>
            <a:chOff x="426156" y="4143989"/>
            <a:chExt cx="1007102" cy="959286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A4B4439F-26C3-AFC7-8C0A-71613B57EE1F}"/>
                </a:ext>
              </a:extLst>
            </p:cNvPr>
            <p:cNvSpPr/>
            <p:nvPr/>
          </p:nvSpPr>
          <p:spPr>
            <a:xfrm>
              <a:off x="426156" y="4143989"/>
              <a:ext cx="1007102" cy="9592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97" dirty="0"/>
            </a:p>
          </p:txBody>
        </p:sp>
        <p:pic>
          <p:nvPicPr>
            <p:cNvPr id="8" name="Graphic 3" descr="Cycling outline">
              <a:extLst>
                <a:ext uri="{FF2B5EF4-FFF2-40B4-BE49-F238E27FC236}">
                  <a16:creationId xmlns:a16="http://schemas.microsoft.com/office/drawing/2014/main" id="{DEC6502C-C03E-2F45-64CE-CB09E2D36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5504" y="4222857"/>
              <a:ext cx="748406" cy="748406"/>
            </a:xfrm>
            <a:prstGeom prst="rect">
              <a:avLst/>
            </a:prstGeom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5563D57F-7590-D082-29EF-020C553FAE48}"/>
              </a:ext>
            </a:extLst>
          </p:cNvPr>
          <p:cNvSpPr txBox="1"/>
          <p:nvPr/>
        </p:nvSpPr>
        <p:spPr>
          <a:xfrm>
            <a:off x="394142" y="3540265"/>
            <a:ext cx="2879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fahre lieber ...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487722EE-673A-3EB7-D4B6-B672C9DA24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713" y="6147619"/>
            <a:ext cx="673977" cy="6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18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2FB05-049C-C85D-9501-F725B716E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87CF4E0-1C02-0B50-E716-B8F4980E0322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15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AE682CBB-F2E5-4C6B-42B5-552FA080C0CE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Was sind eure Präferenzen?</a:t>
            </a:r>
          </a:p>
          <a:p>
            <a:pPr>
              <a:spcAft>
                <a:spcPts val="366"/>
              </a:spcAft>
            </a:pPr>
            <a:r>
              <a:rPr lang="de-DE" sz="2800" dirty="0">
                <a:solidFill>
                  <a:srgbClr val="788287"/>
                </a:solidFill>
              </a:rPr>
              <a:t>Geht zu </a:t>
            </a:r>
            <a:r>
              <a:rPr lang="de-DE" sz="2800" dirty="0">
                <a:solidFill>
                  <a:srgbClr val="5AC8F5"/>
                </a:solidFill>
              </a:rPr>
              <a:t>blau</a:t>
            </a:r>
            <a:r>
              <a:rPr lang="de-DE" sz="2800" dirty="0"/>
              <a:t> </a:t>
            </a:r>
            <a:r>
              <a:rPr lang="de-DE" sz="2800" dirty="0">
                <a:solidFill>
                  <a:srgbClr val="788287"/>
                </a:solidFill>
              </a:rPr>
              <a:t>oder</a:t>
            </a:r>
            <a:r>
              <a:rPr lang="de-DE" sz="2800" dirty="0"/>
              <a:t> </a:t>
            </a:r>
            <a:r>
              <a:rPr lang="de-DE" sz="2800" dirty="0">
                <a:solidFill>
                  <a:srgbClr val="FF0000"/>
                </a:solidFill>
              </a:rPr>
              <a:t>rot.</a:t>
            </a:r>
          </a:p>
        </p:txBody>
      </p:sp>
      <p:sp>
        <p:nvSpPr>
          <p:cNvPr id="2" name="TextBox 37">
            <a:extLst>
              <a:ext uri="{FF2B5EF4-FFF2-40B4-BE49-F238E27FC236}">
                <a16:creationId xmlns:a16="http://schemas.microsoft.com/office/drawing/2014/main" id="{871D038C-3E34-0F4F-D9B5-2B0861899EF0}"/>
              </a:ext>
            </a:extLst>
          </p:cNvPr>
          <p:cNvSpPr txBox="1"/>
          <p:nvPr/>
        </p:nvSpPr>
        <p:spPr>
          <a:xfrm>
            <a:off x="6096000" y="4804155"/>
            <a:ext cx="2652237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1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GB" sz="21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der </a:t>
            </a:r>
            <a:r>
              <a:rPr lang="en-GB" sz="21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Straßenbahn</a:t>
            </a:r>
            <a:r>
              <a:rPr lang="en-GB" sz="21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Tram</a:t>
            </a:r>
            <a:endParaRPr lang="de-DE" sz="1829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39">
            <a:extLst>
              <a:ext uri="{FF2B5EF4-FFF2-40B4-BE49-F238E27FC236}">
                <a16:creationId xmlns:a16="http://schemas.microsoft.com/office/drawing/2014/main" id="{9236903F-30B5-D2D0-4C61-D5E0AA1F872A}"/>
              </a:ext>
            </a:extLst>
          </p:cNvPr>
          <p:cNvSpPr txBox="1"/>
          <p:nvPr/>
        </p:nvSpPr>
        <p:spPr>
          <a:xfrm>
            <a:off x="8983942" y="4901659"/>
            <a:ext cx="178051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 Fuß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F5835B1C-ECA0-D7D6-E9D3-DC14FC5B03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164" y="2563336"/>
            <a:ext cx="2537915" cy="245890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13835805-52AA-5E4A-192C-E956A24527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9463" y="2383018"/>
            <a:ext cx="2968436" cy="287601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C846DC0-B6CE-E438-486D-8BDD1B772DAB}"/>
              </a:ext>
            </a:extLst>
          </p:cNvPr>
          <p:cNvSpPr txBox="1"/>
          <p:nvPr/>
        </p:nvSpPr>
        <p:spPr>
          <a:xfrm>
            <a:off x="394142" y="3540265"/>
            <a:ext cx="2879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fahre lieber ...</a:t>
            </a:r>
          </a:p>
          <a:p>
            <a:r>
              <a:rPr lang="de-DE" sz="2000" b="1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gehe lieber ...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35051CA6-57E1-2422-6117-E77F4E555B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713" y="6147619"/>
            <a:ext cx="673977" cy="6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23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228AA-899C-1CCE-DAFA-B55BCED45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FB9A83-FCF7-4390-199A-498E300CF53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16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4DD9C966-5714-CF7B-60C5-DDFCA14F64FB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Was sind eure Präferenzen?</a:t>
            </a:r>
          </a:p>
          <a:p>
            <a:pPr>
              <a:spcAft>
                <a:spcPts val="366"/>
              </a:spcAft>
            </a:pPr>
            <a:r>
              <a:rPr lang="de-DE" sz="2800" dirty="0">
                <a:solidFill>
                  <a:srgbClr val="788287"/>
                </a:solidFill>
              </a:rPr>
              <a:t>Geht zu </a:t>
            </a:r>
            <a:r>
              <a:rPr lang="de-DE" sz="2800" dirty="0">
                <a:solidFill>
                  <a:srgbClr val="5AC8F5"/>
                </a:solidFill>
              </a:rPr>
              <a:t>blau</a:t>
            </a:r>
            <a:r>
              <a:rPr lang="de-DE" sz="2800" dirty="0"/>
              <a:t> </a:t>
            </a:r>
            <a:r>
              <a:rPr lang="de-DE" sz="2800" dirty="0">
                <a:solidFill>
                  <a:srgbClr val="788287"/>
                </a:solidFill>
              </a:rPr>
              <a:t>oder</a:t>
            </a:r>
            <a:r>
              <a:rPr lang="de-DE" sz="2800" dirty="0"/>
              <a:t> </a:t>
            </a:r>
            <a:r>
              <a:rPr lang="de-DE" sz="2800" dirty="0">
                <a:solidFill>
                  <a:srgbClr val="FF0000"/>
                </a:solidFill>
              </a:rPr>
              <a:t>rot.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5A1F3F0-8D5B-E2C2-3229-19F1BEE082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7960" y="2431737"/>
            <a:ext cx="2968436" cy="2876015"/>
          </a:xfrm>
          <a:prstGeom prst="rect">
            <a:avLst/>
          </a:prstGeom>
        </p:spPr>
      </p:pic>
      <p:sp>
        <p:nvSpPr>
          <p:cNvPr id="3" name="TextBox 37">
            <a:extLst>
              <a:ext uri="{FF2B5EF4-FFF2-40B4-BE49-F238E27FC236}">
                <a16:creationId xmlns:a16="http://schemas.microsoft.com/office/drawing/2014/main" id="{F8102C6D-4234-3ACF-4A85-187522FB4854}"/>
              </a:ext>
            </a:extLst>
          </p:cNvPr>
          <p:cNvSpPr txBox="1"/>
          <p:nvPr/>
        </p:nvSpPr>
        <p:spPr>
          <a:xfrm>
            <a:off x="6484884" y="5014088"/>
            <a:ext cx="178051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1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</a:t>
            </a:r>
            <a:r>
              <a:rPr lang="en-GB" sz="2100" b="1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Fuß</a:t>
            </a:r>
            <a:endParaRPr lang="de-DE" sz="1829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16234623-C785-E6E1-88C0-136C68D14A9B}"/>
              </a:ext>
            </a:extLst>
          </p:cNvPr>
          <p:cNvSpPr txBox="1"/>
          <p:nvPr/>
        </p:nvSpPr>
        <p:spPr>
          <a:xfrm>
            <a:off x="8593855" y="5014088"/>
            <a:ext cx="221582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1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 dem Bus</a:t>
            </a:r>
          </a:p>
        </p:txBody>
      </p:sp>
      <p:pic>
        <p:nvPicPr>
          <p:cNvPr id="6" name="Picture 15" descr="A drawing of a bus&#10;&#10;AI-generated content may be incorrect.">
            <a:extLst>
              <a:ext uri="{FF2B5EF4-FFF2-40B4-BE49-F238E27FC236}">
                <a16:creationId xmlns:a16="http://schemas.microsoft.com/office/drawing/2014/main" id="{4F07D729-1342-B977-A174-0FF65B354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855" y="2821803"/>
            <a:ext cx="2300997" cy="208150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D203BFF-660D-0186-CC44-219DA9D5967E}"/>
              </a:ext>
            </a:extLst>
          </p:cNvPr>
          <p:cNvSpPr txBox="1"/>
          <p:nvPr/>
        </p:nvSpPr>
        <p:spPr>
          <a:xfrm>
            <a:off x="394142" y="3540265"/>
            <a:ext cx="2879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fahre lieber ...</a:t>
            </a:r>
          </a:p>
          <a:p>
            <a:r>
              <a:rPr lang="de-DE" sz="2000" b="1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gehe lieber ...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BA3E35-A149-6DD8-DF6B-CC64D8BC75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713" y="6147619"/>
            <a:ext cx="673977" cy="6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57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E5486-2484-C26C-46FC-9DD1F7A84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>
            <a:extLst>
              <a:ext uri="{FF2B5EF4-FFF2-40B4-BE49-F238E27FC236}">
                <a16:creationId xmlns:a16="http://schemas.microsoft.com/office/drawing/2014/main" id="{FD37E756-017C-A0E1-9AC3-C555247D6B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24" b="23081"/>
          <a:stretch/>
        </p:blipFill>
        <p:spPr>
          <a:xfrm>
            <a:off x="0" y="1238492"/>
            <a:ext cx="12192000" cy="5031284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1B6B8E0-335F-C126-3974-099FF4D7EF3B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17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50B5DD46-B099-53EA-9B0B-DBE29F8E7296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Welche Transportmittel nutzt ihr?</a:t>
            </a:r>
          </a:p>
          <a:p>
            <a:r>
              <a:rPr lang="de-DE" sz="2460" dirty="0">
                <a:solidFill>
                  <a:srgbClr val="788287"/>
                </a:solidFill>
              </a:rPr>
              <a:t>Sprecht im Team.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AA5754A0-F984-06C1-FDEC-BD145EB968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35D735E2-D105-2AD9-91F2-67EA7E2195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sp>
        <p:nvSpPr>
          <p:cNvPr id="12" name="WLAN">
            <a:extLst>
              <a:ext uri="{FF2B5EF4-FFF2-40B4-BE49-F238E27FC236}">
                <a16:creationId xmlns:a16="http://schemas.microsoft.com/office/drawing/2014/main" id="{FC76F227-AFF9-0B4B-AC7E-F50C813F51D9}"/>
              </a:ext>
            </a:extLst>
          </p:cNvPr>
          <p:cNvSpPr/>
          <p:nvPr/>
        </p:nvSpPr>
        <p:spPr>
          <a:xfrm>
            <a:off x="2893341" y="6359004"/>
            <a:ext cx="513521" cy="31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1"/>
                </a:moveTo>
                <a:cubicBezTo>
                  <a:pt x="10440" y="-6"/>
                  <a:pt x="9852" y="28"/>
                  <a:pt x="9254" y="108"/>
                </a:cubicBezTo>
                <a:cubicBezTo>
                  <a:pt x="5654" y="590"/>
                  <a:pt x="2584" y="2743"/>
                  <a:pt x="0" y="6311"/>
                </a:cubicBezTo>
                <a:cubicBezTo>
                  <a:pt x="523" y="7051"/>
                  <a:pt x="1031" y="7768"/>
                  <a:pt x="1542" y="8490"/>
                </a:cubicBezTo>
                <a:cubicBezTo>
                  <a:pt x="4129" y="4966"/>
                  <a:pt x="7202" y="3087"/>
                  <a:pt x="10803" y="3088"/>
                </a:cubicBezTo>
                <a:cubicBezTo>
                  <a:pt x="14405" y="3089"/>
                  <a:pt x="17479" y="4969"/>
                  <a:pt x="20053" y="8479"/>
                </a:cubicBezTo>
                <a:cubicBezTo>
                  <a:pt x="20563" y="7757"/>
                  <a:pt x="21073" y="7034"/>
                  <a:pt x="21600" y="6287"/>
                </a:cubicBezTo>
                <a:cubicBezTo>
                  <a:pt x="18572" y="2207"/>
                  <a:pt x="15051" y="49"/>
                  <a:pt x="11016" y="1"/>
                </a:cubicBezTo>
                <a:close/>
                <a:moveTo>
                  <a:pt x="10903" y="6177"/>
                </a:moveTo>
                <a:cubicBezTo>
                  <a:pt x="10489" y="6175"/>
                  <a:pt x="10067" y="6203"/>
                  <a:pt x="9637" y="6264"/>
                </a:cubicBezTo>
                <a:cubicBezTo>
                  <a:pt x="7088" y="6623"/>
                  <a:pt x="4914" y="8156"/>
                  <a:pt x="3088" y="10686"/>
                </a:cubicBezTo>
                <a:cubicBezTo>
                  <a:pt x="3610" y="11424"/>
                  <a:pt x="4116" y="12140"/>
                  <a:pt x="4629" y="12865"/>
                </a:cubicBezTo>
                <a:cubicBezTo>
                  <a:pt x="6353" y="10507"/>
                  <a:pt x="8410" y="9259"/>
                  <a:pt x="10808" y="9262"/>
                </a:cubicBezTo>
                <a:cubicBezTo>
                  <a:pt x="13205" y="9265"/>
                  <a:pt x="15259" y="10516"/>
                  <a:pt x="16966" y="12861"/>
                </a:cubicBezTo>
                <a:cubicBezTo>
                  <a:pt x="17482" y="12131"/>
                  <a:pt x="17992" y="11411"/>
                  <a:pt x="18515" y="10670"/>
                </a:cubicBezTo>
                <a:cubicBezTo>
                  <a:pt x="16338" y="7735"/>
                  <a:pt x="13804" y="6193"/>
                  <a:pt x="10903" y="6177"/>
                </a:cubicBezTo>
                <a:close/>
                <a:moveTo>
                  <a:pt x="10623" y="12349"/>
                </a:moveTo>
                <a:cubicBezTo>
                  <a:pt x="8942" y="12414"/>
                  <a:pt x="7322" y="13380"/>
                  <a:pt x="6195" y="15054"/>
                </a:cubicBezTo>
                <a:cubicBezTo>
                  <a:pt x="6706" y="15779"/>
                  <a:pt x="7218" y="16502"/>
                  <a:pt x="7729" y="17226"/>
                </a:cubicBezTo>
                <a:cubicBezTo>
                  <a:pt x="9410" y="14863"/>
                  <a:pt x="12154" y="14812"/>
                  <a:pt x="13873" y="17221"/>
                </a:cubicBezTo>
                <a:cubicBezTo>
                  <a:pt x="14391" y="16489"/>
                  <a:pt x="14903" y="15767"/>
                  <a:pt x="15414" y="15045"/>
                </a:cubicBezTo>
                <a:cubicBezTo>
                  <a:pt x="14046" y="13118"/>
                  <a:pt x="12303" y="12284"/>
                  <a:pt x="10623" y="12349"/>
                </a:cubicBezTo>
                <a:close/>
                <a:moveTo>
                  <a:pt x="10751" y="18531"/>
                </a:moveTo>
                <a:cubicBezTo>
                  <a:pt x="10182" y="18549"/>
                  <a:pt x="9631" y="18867"/>
                  <a:pt x="9280" y="19436"/>
                </a:cubicBezTo>
                <a:cubicBezTo>
                  <a:pt x="9791" y="20161"/>
                  <a:pt x="10300" y="20884"/>
                  <a:pt x="10802" y="21594"/>
                </a:cubicBezTo>
                <a:cubicBezTo>
                  <a:pt x="11307" y="20879"/>
                  <a:pt x="11819" y="20155"/>
                  <a:pt x="12331" y="19432"/>
                </a:cubicBezTo>
                <a:cubicBezTo>
                  <a:pt x="11907" y="18795"/>
                  <a:pt x="11320" y="18513"/>
                  <a:pt x="10751" y="18531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0F74B814-03AF-F113-6C3A-23F9439F8D28}"/>
              </a:ext>
            </a:extLst>
          </p:cNvPr>
          <p:cNvGrpSpPr/>
          <p:nvPr/>
        </p:nvGrpSpPr>
        <p:grpSpPr>
          <a:xfrm>
            <a:off x="441822" y="2581070"/>
            <a:ext cx="3456883" cy="3127198"/>
            <a:chOff x="270165" y="1300017"/>
            <a:chExt cx="6962725" cy="6914098"/>
          </a:xfrm>
        </p:grpSpPr>
        <p:pic>
          <p:nvPicPr>
            <p:cNvPr id="8" name="Picture 17" descr="A cartoon of a person in a wheelchair next to a lamp post&#10;&#10;Description automatically generated">
              <a:extLst>
                <a:ext uri="{FF2B5EF4-FFF2-40B4-BE49-F238E27FC236}">
                  <a16:creationId xmlns:a16="http://schemas.microsoft.com/office/drawing/2014/main" id="{73AD31A5-BA78-EDC2-E88B-35E59F8C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047" y="1300017"/>
              <a:ext cx="2465532" cy="2363651"/>
            </a:xfrm>
            <a:prstGeom prst="rect">
              <a:avLst/>
            </a:prstGeom>
          </p:spPr>
        </p:pic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643FBE76-BB69-1C1C-21F4-35A987A0F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0165" y="3401544"/>
              <a:ext cx="2885008" cy="2885008"/>
            </a:xfrm>
            <a:prstGeom prst="rect">
              <a:avLst/>
            </a:prstGeom>
          </p:spPr>
        </p:pic>
        <p:pic>
          <p:nvPicPr>
            <p:cNvPr id="14" name="Picture 19">
              <a:extLst>
                <a:ext uri="{FF2B5EF4-FFF2-40B4-BE49-F238E27FC236}">
                  <a16:creationId xmlns:a16="http://schemas.microsoft.com/office/drawing/2014/main" id="{B37BD568-C6A7-3701-C673-9D5BB955A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2932" y="1331190"/>
              <a:ext cx="2363651" cy="2363651"/>
            </a:xfrm>
            <a:prstGeom prst="rect">
              <a:avLst/>
            </a:prstGeom>
          </p:spPr>
        </p:pic>
        <p:pic>
          <p:nvPicPr>
            <p:cNvPr id="15" name="Picture 20">
              <a:extLst>
                <a:ext uri="{FF2B5EF4-FFF2-40B4-BE49-F238E27FC236}">
                  <a16:creationId xmlns:a16="http://schemas.microsoft.com/office/drawing/2014/main" id="{42C624EC-A35B-315E-4D09-D51ED71EF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98692" y="3584863"/>
              <a:ext cx="2541497" cy="2541497"/>
            </a:xfrm>
            <a:prstGeom prst="rect">
              <a:avLst/>
            </a:prstGeom>
          </p:spPr>
        </p:pic>
        <p:pic>
          <p:nvPicPr>
            <p:cNvPr id="16" name="Picture 23" descr="A train in a station&#10;&#10;Description automatically generated">
              <a:extLst>
                <a:ext uri="{FF2B5EF4-FFF2-40B4-BE49-F238E27FC236}">
                  <a16:creationId xmlns:a16="http://schemas.microsoft.com/office/drawing/2014/main" id="{98C107C0-1A70-B3BA-E823-9201368A5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87338" y="1497107"/>
              <a:ext cx="2045552" cy="1948431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20698C51-E5AB-6A53-91F7-68F8B38B5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5187338" y="3837223"/>
              <a:ext cx="2045552" cy="2037797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18" name="Rectangle 32">
              <a:extLst>
                <a:ext uri="{FF2B5EF4-FFF2-40B4-BE49-F238E27FC236}">
                  <a16:creationId xmlns:a16="http://schemas.microsoft.com/office/drawing/2014/main" id="{E03C3101-5F60-4EA3-1AFF-72883217E77F}"/>
                </a:ext>
              </a:extLst>
            </p:cNvPr>
            <p:cNvSpPr/>
            <p:nvPr/>
          </p:nvSpPr>
          <p:spPr>
            <a:xfrm>
              <a:off x="689891" y="6265684"/>
              <a:ext cx="2045552" cy="1948431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8" name="Google Shape;206;p23">
            <a:extLst>
              <a:ext uri="{FF2B5EF4-FFF2-40B4-BE49-F238E27FC236}">
                <a16:creationId xmlns:a16="http://schemas.microsoft.com/office/drawing/2014/main" id="{785A0973-1382-D481-E275-DB684289A71B}"/>
              </a:ext>
            </a:extLst>
          </p:cNvPr>
          <p:cNvSpPr/>
          <p:nvPr/>
        </p:nvSpPr>
        <p:spPr>
          <a:xfrm>
            <a:off x="4554934" y="2205311"/>
            <a:ext cx="4657789" cy="1110366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Hey! </a:t>
            </a:r>
            <a:b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kommst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zur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Schule?</a:t>
            </a:r>
          </a:p>
        </p:txBody>
      </p:sp>
      <p:sp>
        <p:nvSpPr>
          <p:cNvPr id="29" name="Google Shape;206;p23">
            <a:extLst>
              <a:ext uri="{FF2B5EF4-FFF2-40B4-BE49-F238E27FC236}">
                <a16:creationId xmlns:a16="http://schemas.microsoft.com/office/drawing/2014/main" id="{C58D8C75-1825-A19F-E15C-A24494CCC752}"/>
              </a:ext>
            </a:extLst>
          </p:cNvPr>
          <p:cNvSpPr/>
          <p:nvPr/>
        </p:nvSpPr>
        <p:spPr>
          <a:xfrm>
            <a:off x="6429210" y="3134493"/>
            <a:ext cx="5527349" cy="1423379"/>
          </a:xfrm>
          <a:prstGeom prst="wedgeEllipseCallout">
            <a:avLst>
              <a:gd name="adj1" fmla="val 37654"/>
              <a:gd name="adj2" fmla="val -58190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fahre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der Tram und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gehe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Fuß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Und du?</a:t>
            </a:r>
          </a:p>
        </p:txBody>
      </p:sp>
      <p:sp>
        <p:nvSpPr>
          <p:cNvPr id="30" name="Google Shape;206;p23">
            <a:extLst>
              <a:ext uri="{FF2B5EF4-FFF2-40B4-BE49-F238E27FC236}">
                <a16:creationId xmlns:a16="http://schemas.microsoft.com/office/drawing/2014/main" id="{77825ACE-4E23-E499-3384-8685FA548134}"/>
              </a:ext>
            </a:extLst>
          </p:cNvPr>
          <p:cNvSpPr/>
          <p:nvPr/>
        </p:nvSpPr>
        <p:spPr>
          <a:xfrm>
            <a:off x="4447730" y="4554481"/>
            <a:ext cx="6444413" cy="1617747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Sommer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fahre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dem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Fahrrad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Winter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fahre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dem Bus. </a:t>
            </a:r>
          </a:p>
        </p:txBody>
      </p:sp>
      <p:pic>
        <p:nvPicPr>
          <p:cNvPr id="31" name="Graphic 30" descr="Cycling outline">
            <a:extLst>
              <a:ext uri="{FF2B5EF4-FFF2-40B4-BE49-F238E27FC236}">
                <a16:creationId xmlns:a16="http://schemas.microsoft.com/office/drawing/2014/main" id="{45DD81C0-0B07-3136-7112-A84AC169E6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7443" y="4811799"/>
            <a:ext cx="921115" cy="92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69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93806-A360-51E0-B1D8-5C61D2876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760828-C065-9DE9-BC23-157179F863F8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18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736C7D36-2893-22BA-851A-11C158532D74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Unterwegs in Berlin. </a:t>
            </a:r>
          </a:p>
          <a:p>
            <a:r>
              <a:rPr lang="de-DE" sz="2460" dirty="0">
                <a:solidFill>
                  <a:srgbClr val="788287"/>
                </a:solidFill>
              </a:rPr>
              <a:t>Recherchiert die Routen im Team.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03A0E4C-5C92-AA27-64F7-F5278106AF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33B83DE7-92CE-0478-E58F-FE9EF30A11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sp>
        <p:nvSpPr>
          <p:cNvPr id="12" name="WLAN">
            <a:extLst>
              <a:ext uri="{FF2B5EF4-FFF2-40B4-BE49-F238E27FC236}">
                <a16:creationId xmlns:a16="http://schemas.microsoft.com/office/drawing/2014/main" id="{AECACF01-E109-DD54-8E4A-69822FF9E15B}"/>
              </a:ext>
            </a:extLst>
          </p:cNvPr>
          <p:cNvSpPr/>
          <p:nvPr/>
        </p:nvSpPr>
        <p:spPr>
          <a:xfrm>
            <a:off x="2893341" y="6359004"/>
            <a:ext cx="513521" cy="31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1"/>
                </a:moveTo>
                <a:cubicBezTo>
                  <a:pt x="10440" y="-6"/>
                  <a:pt x="9852" y="28"/>
                  <a:pt x="9254" y="108"/>
                </a:cubicBezTo>
                <a:cubicBezTo>
                  <a:pt x="5654" y="590"/>
                  <a:pt x="2584" y="2743"/>
                  <a:pt x="0" y="6311"/>
                </a:cubicBezTo>
                <a:cubicBezTo>
                  <a:pt x="523" y="7051"/>
                  <a:pt x="1031" y="7768"/>
                  <a:pt x="1542" y="8490"/>
                </a:cubicBezTo>
                <a:cubicBezTo>
                  <a:pt x="4129" y="4966"/>
                  <a:pt x="7202" y="3087"/>
                  <a:pt x="10803" y="3088"/>
                </a:cubicBezTo>
                <a:cubicBezTo>
                  <a:pt x="14405" y="3089"/>
                  <a:pt x="17479" y="4969"/>
                  <a:pt x="20053" y="8479"/>
                </a:cubicBezTo>
                <a:cubicBezTo>
                  <a:pt x="20563" y="7757"/>
                  <a:pt x="21073" y="7034"/>
                  <a:pt x="21600" y="6287"/>
                </a:cubicBezTo>
                <a:cubicBezTo>
                  <a:pt x="18572" y="2207"/>
                  <a:pt x="15051" y="49"/>
                  <a:pt x="11016" y="1"/>
                </a:cubicBezTo>
                <a:close/>
                <a:moveTo>
                  <a:pt x="10903" y="6177"/>
                </a:moveTo>
                <a:cubicBezTo>
                  <a:pt x="10489" y="6175"/>
                  <a:pt x="10067" y="6203"/>
                  <a:pt x="9637" y="6264"/>
                </a:cubicBezTo>
                <a:cubicBezTo>
                  <a:pt x="7088" y="6623"/>
                  <a:pt x="4914" y="8156"/>
                  <a:pt x="3088" y="10686"/>
                </a:cubicBezTo>
                <a:cubicBezTo>
                  <a:pt x="3610" y="11424"/>
                  <a:pt x="4116" y="12140"/>
                  <a:pt x="4629" y="12865"/>
                </a:cubicBezTo>
                <a:cubicBezTo>
                  <a:pt x="6353" y="10507"/>
                  <a:pt x="8410" y="9259"/>
                  <a:pt x="10808" y="9262"/>
                </a:cubicBezTo>
                <a:cubicBezTo>
                  <a:pt x="13205" y="9265"/>
                  <a:pt x="15259" y="10516"/>
                  <a:pt x="16966" y="12861"/>
                </a:cubicBezTo>
                <a:cubicBezTo>
                  <a:pt x="17482" y="12131"/>
                  <a:pt x="17992" y="11411"/>
                  <a:pt x="18515" y="10670"/>
                </a:cubicBezTo>
                <a:cubicBezTo>
                  <a:pt x="16338" y="7735"/>
                  <a:pt x="13804" y="6193"/>
                  <a:pt x="10903" y="6177"/>
                </a:cubicBezTo>
                <a:close/>
                <a:moveTo>
                  <a:pt x="10623" y="12349"/>
                </a:moveTo>
                <a:cubicBezTo>
                  <a:pt x="8942" y="12414"/>
                  <a:pt x="7322" y="13380"/>
                  <a:pt x="6195" y="15054"/>
                </a:cubicBezTo>
                <a:cubicBezTo>
                  <a:pt x="6706" y="15779"/>
                  <a:pt x="7218" y="16502"/>
                  <a:pt x="7729" y="17226"/>
                </a:cubicBezTo>
                <a:cubicBezTo>
                  <a:pt x="9410" y="14863"/>
                  <a:pt x="12154" y="14812"/>
                  <a:pt x="13873" y="17221"/>
                </a:cubicBezTo>
                <a:cubicBezTo>
                  <a:pt x="14391" y="16489"/>
                  <a:pt x="14903" y="15767"/>
                  <a:pt x="15414" y="15045"/>
                </a:cubicBezTo>
                <a:cubicBezTo>
                  <a:pt x="14046" y="13118"/>
                  <a:pt x="12303" y="12284"/>
                  <a:pt x="10623" y="12349"/>
                </a:cubicBezTo>
                <a:close/>
                <a:moveTo>
                  <a:pt x="10751" y="18531"/>
                </a:moveTo>
                <a:cubicBezTo>
                  <a:pt x="10182" y="18549"/>
                  <a:pt x="9631" y="18867"/>
                  <a:pt x="9280" y="19436"/>
                </a:cubicBezTo>
                <a:cubicBezTo>
                  <a:pt x="9791" y="20161"/>
                  <a:pt x="10300" y="20884"/>
                  <a:pt x="10802" y="21594"/>
                </a:cubicBezTo>
                <a:cubicBezTo>
                  <a:pt x="11307" y="20879"/>
                  <a:pt x="11819" y="20155"/>
                  <a:pt x="12331" y="19432"/>
                </a:cubicBezTo>
                <a:cubicBezTo>
                  <a:pt x="11907" y="18795"/>
                  <a:pt x="11320" y="18513"/>
                  <a:pt x="10751" y="18531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2" name="Picture 12" descr="A map of a subway system&#10;&#10;Description automatically generated">
            <a:extLst>
              <a:ext uri="{FF2B5EF4-FFF2-40B4-BE49-F238E27FC236}">
                <a16:creationId xmlns:a16="http://schemas.microsoft.com/office/drawing/2014/main" id="{1EB02B51-5EF6-D94C-B963-6FEB78A815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42" y="3657067"/>
            <a:ext cx="6388623" cy="2476303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A5033591-F1DE-5830-1186-0A6C88075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646" y="2990740"/>
            <a:ext cx="2032013" cy="2019989"/>
          </a:xfrm>
          <a:prstGeom prst="rect">
            <a:avLst/>
          </a:prstGeom>
        </p:spPr>
      </p:pic>
      <p:pic>
        <p:nvPicPr>
          <p:cNvPr id="7" name="Picture 22" descr="A yellow heart with black text&#10;&#10;Description automatically generated">
            <a:extLst>
              <a:ext uri="{FF2B5EF4-FFF2-40B4-BE49-F238E27FC236}">
                <a16:creationId xmlns:a16="http://schemas.microsoft.com/office/drawing/2014/main" id="{266322AF-59F3-08A4-2BDB-73256A9003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7224" y="5329284"/>
            <a:ext cx="886858" cy="804086"/>
          </a:xfrm>
          <a:prstGeom prst="rect">
            <a:avLst/>
          </a:prstGeom>
        </p:spPr>
      </p:pic>
      <p:sp>
        <p:nvSpPr>
          <p:cNvPr id="19" name="Google Shape;196;p2">
            <a:extLst>
              <a:ext uri="{FF2B5EF4-FFF2-40B4-BE49-F238E27FC236}">
                <a16:creationId xmlns:a16="http://schemas.microsoft.com/office/drawing/2014/main" id="{A3418E18-C2C3-FBA7-8EC2-6D13A7FB16BC}"/>
              </a:ext>
            </a:extLst>
          </p:cNvPr>
          <p:cNvSpPr txBox="1">
            <a:spLocks/>
          </p:cNvSpPr>
          <p:nvPr/>
        </p:nvSpPr>
        <p:spPr>
          <a:xfrm>
            <a:off x="394142" y="2819471"/>
            <a:ext cx="7881757" cy="3425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1500" dirty="0">
                <a:solidFill>
                  <a:srgbClr val="003969"/>
                </a:solidFill>
              </a:rPr>
              <a:t>Start: Görlitzer Bahnhof</a:t>
            </a:r>
          </a:p>
          <a:p>
            <a:r>
              <a:rPr lang="de-DE" sz="1500" dirty="0">
                <a:solidFill>
                  <a:srgbClr val="003969"/>
                </a:solidFill>
              </a:rPr>
              <a:t>Ziel: Alexanderplatz</a:t>
            </a:r>
          </a:p>
          <a:p>
            <a:r>
              <a:rPr lang="de-DE" sz="1400" b="0" dirty="0">
                <a:solidFill>
                  <a:srgbClr val="003969"/>
                </a:solidFill>
              </a:rPr>
              <a:t>Weitere Ziele: Brandenburger Tor, Potsdamer Platz, East Side Gallery …</a:t>
            </a:r>
          </a:p>
        </p:txBody>
      </p:sp>
    </p:spTree>
    <p:extLst>
      <p:ext uri="{BB962C8B-B14F-4D97-AF65-F5344CB8AC3E}">
        <p14:creationId xmlns:p14="http://schemas.microsoft.com/office/powerpoint/2010/main" val="450848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383C7-AE69-40D2-4796-B1FAE8376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F1151E-F967-E155-E3D0-8EF750C4FD93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19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6" name="Graphic 21" descr="Bullseye outline">
            <a:extLst>
              <a:ext uri="{FF2B5EF4-FFF2-40B4-BE49-F238E27FC236}">
                <a16:creationId xmlns:a16="http://schemas.microsoft.com/office/drawing/2014/main" id="{0713AF77-AF6A-57D4-EE0F-71CA7CD78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8571" y="3069771"/>
            <a:ext cx="3143429" cy="3143429"/>
          </a:xfrm>
          <a:prstGeom prst="rect">
            <a:avLst/>
          </a:prstGeom>
        </p:spPr>
      </p:pic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6E3DF59B-7097-142D-F12B-0D3315BF626C}"/>
              </a:ext>
            </a:extLst>
          </p:cNvPr>
          <p:cNvSpPr txBox="1">
            <a:spLocks/>
          </p:cNvSpPr>
          <p:nvPr/>
        </p:nvSpPr>
        <p:spPr>
          <a:xfrm>
            <a:off x="302173" y="1503725"/>
            <a:ext cx="11587653" cy="19252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Haben wir unsere Lernziele erreicht?</a:t>
            </a:r>
          </a:p>
          <a:p>
            <a:endParaRPr lang="de-DE" sz="3939" dirty="0"/>
          </a:p>
          <a:p>
            <a:pPr marL="422041" indent="-422041">
              <a:buFont typeface="Courier New" panose="02070309020205020404" pitchFamily="49" charset="0"/>
              <a:buChar char="o"/>
            </a:pPr>
            <a:r>
              <a:rPr lang="de-DE" sz="2462" dirty="0">
                <a:solidFill>
                  <a:srgbClr val="788287"/>
                </a:solidFill>
              </a:rPr>
              <a:t>Wir lernen die „Öffentlichen“ kennen. </a:t>
            </a:r>
          </a:p>
          <a:p>
            <a:pPr marL="422041" indent="-422041">
              <a:buFont typeface="Courier New" panose="02070309020205020404" pitchFamily="49" charset="0"/>
              <a:buChar char="o"/>
            </a:pPr>
            <a:r>
              <a:rPr lang="de-DE" sz="2462" dirty="0">
                <a:solidFill>
                  <a:srgbClr val="788287"/>
                </a:solidFill>
              </a:rPr>
              <a:t>Wir sprechen über Transportmittel.</a:t>
            </a:r>
          </a:p>
        </p:txBody>
      </p:sp>
    </p:spTree>
    <p:extLst>
      <p:ext uri="{BB962C8B-B14F-4D97-AF65-F5344CB8AC3E}">
        <p14:creationId xmlns:p14="http://schemas.microsoft.com/office/powerpoint/2010/main" val="3305494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4C7E4-D16F-8F62-E592-5CE00C1A6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CD785F-9D12-781C-CA49-2CAEC5B0060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2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7" name="Google Shape;196;p2">
            <a:extLst>
              <a:ext uri="{FF2B5EF4-FFF2-40B4-BE49-F238E27FC236}">
                <a16:creationId xmlns:a16="http://schemas.microsoft.com/office/drawing/2014/main" id="{9D56BC5E-771F-A92B-AFC9-128BF5B79EBC}"/>
              </a:ext>
            </a:extLst>
          </p:cNvPr>
          <p:cNvSpPr txBox="1">
            <a:spLocks/>
          </p:cNvSpPr>
          <p:nvPr/>
        </p:nvSpPr>
        <p:spPr>
          <a:xfrm>
            <a:off x="334841" y="1355586"/>
            <a:ext cx="11001498" cy="14373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 cap="none"/>
            </a:pPr>
            <a:r>
              <a:rPr lang="en-US" sz="3939" dirty="0"/>
              <a:t>Lecker </a:t>
            </a:r>
            <a:r>
              <a:rPr lang="en-US" sz="3939" dirty="0" err="1"/>
              <a:t>oder</a:t>
            </a:r>
            <a:r>
              <a:rPr lang="en-US" sz="3939" dirty="0"/>
              <a:t> </a:t>
            </a:r>
            <a:r>
              <a:rPr lang="en-US" sz="3939" dirty="0" err="1"/>
              <a:t>nicht</a:t>
            </a:r>
            <a:r>
              <a:rPr lang="en-US" sz="3939" dirty="0"/>
              <a:t> so gut?</a:t>
            </a:r>
            <a:endParaRPr lang="de-DE" sz="3939" dirty="0"/>
          </a:p>
          <a:p>
            <a:pPr>
              <a:spcAft>
                <a:spcPts val="601"/>
              </a:spcAft>
            </a:pPr>
            <a:r>
              <a:rPr lang="de-DE" sz="2462" dirty="0">
                <a:solidFill>
                  <a:srgbClr val="788287"/>
                </a:solidFill>
              </a:rPr>
              <a:t>Bewegt euch frei im Klassenraum und sprecht </a:t>
            </a:r>
            <a:br>
              <a:rPr lang="de-DE" sz="2462" dirty="0">
                <a:solidFill>
                  <a:srgbClr val="788287"/>
                </a:solidFill>
              </a:rPr>
            </a:br>
            <a:r>
              <a:rPr lang="de-DE" sz="2462" dirty="0">
                <a:solidFill>
                  <a:srgbClr val="788287"/>
                </a:solidFill>
              </a:rPr>
              <a:t>miteinander, wenn die Musik stoppt!</a:t>
            </a:r>
          </a:p>
          <a:p>
            <a:pPr marL="422041" indent="-422041"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en-GB" sz="2462" dirty="0">
              <a:solidFill>
                <a:srgbClr val="788287"/>
              </a:solidFill>
            </a:endParaRPr>
          </a:p>
          <a:p>
            <a:pPr>
              <a:spcAft>
                <a:spcPts val="601"/>
              </a:spcAft>
            </a:pPr>
            <a:endParaRPr lang="en-US" sz="2462" dirty="0">
              <a:solidFill>
                <a:srgbClr val="788287"/>
              </a:solidFill>
            </a:endParaRPr>
          </a:p>
          <a:p>
            <a:pPr marL="422041" indent="-422041"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en-US" sz="2462" dirty="0">
              <a:solidFill>
                <a:srgbClr val="788287"/>
              </a:solidFill>
            </a:endParaRPr>
          </a:p>
        </p:txBody>
      </p:sp>
      <p:pic>
        <p:nvPicPr>
          <p:cNvPr id="10" name="Picture 15" descr="A sandwich in a wrapper&#10;&#10;Description automatically generated">
            <a:extLst>
              <a:ext uri="{FF2B5EF4-FFF2-40B4-BE49-F238E27FC236}">
                <a16:creationId xmlns:a16="http://schemas.microsoft.com/office/drawing/2014/main" id="{093B4EAB-1278-9917-B3B5-A29C041C0E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97488">
            <a:off x="122715" y="4245560"/>
            <a:ext cx="1894188" cy="2413176"/>
          </a:xfrm>
          <a:prstGeom prst="rect">
            <a:avLst/>
          </a:prstGeom>
        </p:spPr>
      </p:pic>
      <p:sp>
        <p:nvSpPr>
          <p:cNvPr id="11" name="Google Shape;206;p23">
            <a:extLst>
              <a:ext uri="{FF2B5EF4-FFF2-40B4-BE49-F238E27FC236}">
                <a16:creationId xmlns:a16="http://schemas.microsoft.com/office/drawing/2014/main" id="{A62FCFA7-7B64-50C9-5F2E-F136192F9FF4}"/>
              </a:ext>
            </a:extLst>
          </p:cNvPr>
          <p:cNvSpPr/>
          <p:nvPr/>
        </p:nvSpPr>
        <p:spPr>
          <a:xfrm>
            <a:off x="469507" y="3073975"/>
            <a:ext cx="4956646" cy="863995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0031" tIns="74994" rIns="150031" bIns="74994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Hey! Was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isst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4" name="Google Shape;206;p23">
            <a:extLst>
              <a:ext uri="{FF2B5EF4-FFF2-40B4-BE49-F238E27FC236}">
                <a16:creationId xmlns:a16="http://schemas.microsoft.com/office/drawing/2014/main" id="{461E5004-54B8-9E3C-D03E-51C2A7259608}"/>
              </a:ext>
            </a:extLst>
          </p:cNvPr>
          <p:cNvSpPr/>
          <p:nvPr/>
        </p:nvSpPr>
        <p:spPr>
          <a:xfrm>
            <a:off x="4984266" y="5010227"/>
            <a:ext cx="4251534" cy="737248"/>
          </a:xfrm>
          <a:prstGeom prst="wedgeEllipseCallout">
            <a:avLst>
              <a:gd name="adj1" fmla="val 37654"/>
              <a:gd name="adj2" fmla="val -58190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0031" tIns="74994" rIns="150031" bIns="74994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Lecker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Pizza!</a:t>
            </a:r>
          </a:p>
        </p:txBody>
      </p:sp>
      <p:sp>
        <p:nvSpPr>
          <p:cNvPr id="15" name="Google Shape;206;p23">
            <a:extLst>
              <a:ext uri="{FF2B5EF4-FFF2-40B4-BE49-F238E27FC236}">
                <a16:creationId xmlns:a16="http://schemas.microsoft.com/office/drawing/2014/main" id="{918EEF5D-0226-AC89-C63D-87418F177741}"/>
              </a:ext>
            </a:extLst>
          </p:cNvPr>
          <p:cNvSpPr/>
          <p:nvPr/>
        </p:nvSpPr>
        <p:spPr>
          <a:xfrm>
            <a:off x="3917027" y="3469851"/>
            <a:ext cx="6353129" cy="1437348"/>
          </a:xfrm>
          <a:prstGeom prst="wedgeEllipseCallout">
            <a:avLst>
              <a:gd name="adj1" fmla="val 37654"/>
              <a:gd name="adj2" fmla="val -58190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0031" tIns="74994" rIns="150031" bIns="74994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bin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Vegetarierin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liebe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asiatische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Nudeln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magst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du?</a:t>
            </a:r>
          </a:p>
        </p:txBody>
      </p:sp>
      <p:sp>
        <p:nvSpPr>
          <p:cNvPr id="19" name="Google Shape;206;p23">
            <a:extLst>
              <a:ext uri="{FF2B5EF4-FFF2-40B4-BE49-F238E27FC236}">
                <a16:creationId xmlns:a16="http://schemas.microsoft.com/office/drawing/2014/main" id="{E7D8196D-AF83-E5ED-45DA-D5D763469F73}"/>
              </a:ext>
            </a:extLst>
          </p:cNvPr>
          <p:cNvSpPr/>
          <p:nvPr/>
        </p:nvSpPr>
        <p:spPr>
          <a:xfrm>
            <a:off x="893651" y="4565961"/>
            <a:ext cx="4941939" cy="994936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0031" tIns="74994" rIns="150031" bIns="74994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Pizza und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Döner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0" name="Picture 17" descr="A bowl of noodles with chopsticks&#10;&#10;Description automatically generated">
            <a:extLst>
              <a:ext uri="{FF2B5EF4-FFF2-40B4-BE49-F238E27FC236}">
                <a16:creationId xmlns:a16="http://schemas.microsoft.com/office/drawing/2014/main" id="{9C767084-9EC2-DBDF-011F-342D820461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6681">
            <a:off x="9729861" y="4437906"/>
            <a:ext cx="2611065" cy="1735949"/>
          </a:xfrm>
          <a:prstGeom prst="rect">
            <a:avLst/>
          </a:prstGeom>
        </p:spPr>
      </p:pic>
      <p:pic>
        <p:nvPicPr>
          <p:cNvPr id="21" name="Picture 13" descr="A pizza with basil on a wooden plate&#10;&#10;Description automatically generated">
            <a:extLst>
              <a:ext uri="{FF2B5EF4-FFF2-40B4-BE49-F238E27FC236}">
                <a16:creationId xmlns:a16="http://schemas.microsoft.com/office/drawing/2014/main" id="{80FEE5C7-D0AE-16B1-903E-9D9A121D03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3090" y="5128958"/>
            <a:ext cx="1742930" cy="1160138"/>
          </a:xfrm>
          <a:prstGeom prst="rect">
            <a:avLst/>
          </a:prstGeom>
        </p:spPr>
      </p:pic>
      <p:pic>
        <p:nvPicPr>
          <p:cNvPr id="22" name="Picture 19" descr="A black circle with a white musical note&#10;&#10;AI-generated content may be incorrect.">
            <a:extLst>
              <a:ext uri="{FF2B5EF4-FFF2-40B4-BE49-F238E27FC236}">
                <a16:creationId xmlns:a16="http://schemas.microsoft.com/office/drawing/2014/main" id="{D9FAB9FF-DD64-89C3-7E1A-2D075257A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3654" y="1402067"/>
            <a:ext cx="1233505" cy="1152884"/>
          </a:xfrm>
          <a:prstGeom prst="rect">
            <a:avLst/>
          </a:prstGeom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0F49D74B-FE6B-0BF2-7DEE-6D4E005B77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852" y="6138303"/>
            <a:ext cx="673977" cy="6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22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6F3F3-A24E-6741-1E4A-4D7EF6376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63D08D-54B9-F952-5475-5B487DD0520F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20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455C5B4B-36CE-AF4C-FA74-2F3834132872}"/>
              </a:ext>
            </a:extLst>
          </p:cNvPr>
          <p:cNvSpPr txBox="1">
            <a:spLocks/>
          </p:cNvSpPr>
          <p:nvPr/>
        </p:nvSpPr>
        <p:spPr>
          <a:xfrm>
            <a:off x="341593" y="1366284"/>
            <a:ext cx="8467428" cy="9524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Bis zum nächsten Mal</a:t>
            </a:r>
            <a:br>
              <a:rPr lang="de-DE" sz="3939" dirty="0"/>
            </a:br>
            <a:r>
              <a:rPr lang="de-DE" sz="2463" dirty="0">
                <a:solidFill>
                  <a:srgbClr val="788287"/>
                </a:solidFill>
              </a:rPr>
              <a:t>mit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EFD1289-E36E-CC2F-8F42-29C78B0820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455"/>
          <a:stretch/>
        </p:blipFill>
        <p:spPr>
          <a:xfrm>
            <a:off x="0" y="2610046"/>
            <a:ext cx="12192000" cy="42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95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A994A-553A-88AB-0D82-12DE9BE8B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6ABA2E5-D536-66AB-0E2A-7010245DD98E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3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B9055036-4D48-B9F2-CB91-943E3CBB2DA4}"/>
              </a:ext>
            </a:extLst>
          </p:cNvPr>
          <p:cNvSpPr txBox="1">
            <a:spLocks/>
          </p:cNvSpPr>
          <p:nvPr/>
        </p:nvSpPr>
        <p:spPr>
          <a:xfrm>
            <a:off x="379354" y="1453018"/>
            <a:ext cx="11518356" cy="17142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Unser Lernziel heute</a:t>
            </a:r>
            <a:br>
              <a:rPr lang="de-DE" sz="3939" dirty="0"/>
            </a:br>
            <a:endParaRPr lang="de-DE" sz="2462" dirty="0">
              <a:solidFill>
                <a:srgbClr val="788287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230B2B-69F7-26E9-60FF-D92B06BA53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24" b="23081"/>
          <a:stretch/>
        </p:blipFill>
        <p:spPr>
          <a:xfrm>
            <a:off x="379354" y="2203883"/>
            <a:ext cx="10204563" cy="4044978"/>
          </a:xfrm>
          <a:prstGeom prst="rect">
            <a:avLst/>
          </a:prstGeom>
          <a:ln>
            <a:noFill/>
          </a:ln>
        </p:spPr>
      </p:pic>
      <p:pic>
        <p:nvPicPr>
          <p:cNvPr id="7" name="Picture 9" descr="A drawing of a bus&#10;&#10;Description automatically generated">
            <a:extLst>
              <a:ext uri="{FF2B5EF4-FFF2-40B4-BE49-F238E27FC236}">
                <a16:creationId xmlns:a16="http://schemas.microsoft.com/office/drawing/2014/main" id="{F5FE6941-A069-7BAE-4D45-13485EEDC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635" y="2587013"/>
            <a:ext cx="3375854" cy="3596639"/>
          </a:xfrm>
          <a:prstGeom prst="rect">
            <a:avLst/>
          </a:prstGeom>
        </p:spPr>
      </p:pic>
      <p:pic>
        <p:nvPicPr>
          <p:cNvPr id="8" name="Picture 12" descr="A cartoon of a train&#10;&#10;Description automatically generated">
            <a:extLst>
              <a:ext uri="{FF2B5EF4-FFF2-40B4-BE49-F238E27FC236}">
                <a16:creationId xmlns:a16="http://schemas.microsoft.com/office/drawing/2014/main" id="{F09749F3-2B5F-9479-7CEE-A6F7A6E7C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586" y="2780770"/>
            <a:ext cx="3209124" cy="3209124"/>
          </a:xfrm>
          <a:prstGeom prst="rect">
            <a:avLst/>
          </a:prstGeom>
        </p:spPr>
      </p:pic>
      <p:sp>
        <p:nvSpPr>
          <p:cNvPr id="9" name="Google Shape;196;p2">
            <a:extLst>
              <a:ext uri="{FF2B5EF4-FFF2-40B4-BE49-F238E27FC236}">
                <a16:creationId xmlns:a16="http://schemas.microsoft.com/office/drawing/2014/main" id="{FC0AD6D4-418E-F9DB-84C0-CFE0CBC415C8}"/>
              </a:ext>
            </a:extLst>
          </p:cNvPr>
          <p:cNvSpPr txBox="1">
            <a:spLocks/>
          </p:cNvSpPr>
          <p:nvPr/>
        </p:nvSpPr>
        <p:spPr>
          <a:xfrm>
            <a:off x="379354" y="2265211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>
                <a:solidFill>
                  <a:srgbClr val="003969"/>
                </a:solidFill>
              </a:rPr>
              <a:t>Wir lernen die „Öffentlichen“ </a:t>
            </a:r>
          </a:p>
          <a:p>
            <a:r>
              <a:rPr lang="de-DE" sz="3000" dirty="0">
                <a:solidFill>
                  <a:srgbClr val="003969"/>
                </a:solidFill>
              </a:rPr>
              <a:t>in Berlin kennen und </a:t>
            </a:r>
          </a:p>
          <a:p>
            <a:r>
              <a:rPr lang="de-DE" sz="3000" dirty="0">
                <a:solidFill>
                  <a:srgbClr val="003969"/>
                </a:solidFill>
              </a:rPr>
              <a:t>Sprechen über </a:t>
            </a:r>
          </a:p>
          <a:p>
            <a:r>
              <a:rPr lang="de-DE" sz="3000" dirty="0">
                <a:solidFill>
                  <a:srgbClr val="003969"/>
                </a:solidFill>
              </a:rPr>
              <a:t>Transportmittel. </a:t>
            </a:r>
          </a:p>
        </p:txBody>
      </p:sp>
    </p:spTree>
    <p:extLst>
      <p:ext uri="{BB962C8B-B14F-4D97-AF65-F5344CB8AC3E}">
        <p14:creationId xmlns:p14="http://schemas.microsoft.com/office/powerpoint/2010/main" val="247247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8A054-B7B8-3FC0-A31C-9D8B87271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6D60F3-4558-EF8C-E3C8-1612C67FA8D2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4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5610D9C5-255E-419D-8325-D02D0477FE67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Was ist bis jetzt passiert?</a:t>
            </a:r>
          </a:p>
          <a:p>
            <a:r>
              <a:rPr lang="de-DE" sz="2460" dirty="0">
                <a:solidFill>
                  <a:srgbClr val="788287"/>
                </a:solidFill>
              </a:rPr>
              <a:t>Macht ein Brainstorming! 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CF17D7FC-EDF0-3FB3-3DF5-B64FF599E6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129" y="6194413"/>
            <a:ext cx="569229" cy="569229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440A26FA-8BF3-B5BF-F0DD-84662A32B2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pic>
        <p:nvPicPr>
          <p:cNvPr id="2" name="Picture 21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AA1B8770-89B1-C788-F1AE-78497DE881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899" y="2682338"/>
            <a:ext cx="3545851" cy="3337271"/>
          </a:xfrm>
          <a:prstGeom prst="rect">
            <a:avLst/>
          </a:prstGeom>
        </p:spPr>
      </p:pic>
      <p:pic>
        <p:nvPicPr>
          <p:cNvPr id="5" name="Picture 23" descr="A close-up of a sign&#10;&#10;Description automatically generated">
            <a:extLst>
              <a:ext uri="{FF2B5EF4-FFF2-40B4-BE49-F238E27FC236}">
                <a16:creationId xmlns:a16="http://schemas.microsoft.com/office/drawing/2014/main" id="{C966CA45-74C4-6EC7-902C-7FC750211A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51"/>
          <a:stretch/>
        </p:blipFill>
        <p:spPr>
          <a:xfrm>
            <a:off x="7265811" y="2771546"/>
            <a:ext cx="3446273" cy="3401282"/>
          </a:xfrm>
          <a:prstGeom prst="rect">
            <a:avLst/>
          </a:prstGeom>
        </p:spPr>
      </p:pic>
      <p:sp>
        <p:nvSpPr>
          <p:cNvPr id="6" name="Half Pipe">
            <a:extLst>
              <a:ext uri="{FF2B5EF4-FFF2-40B4-BE49-F238E27FC236}">
                <a16:creationId xmlns:a16="http://schemas.microsoft.com/office/drawing/2014/main" id="{34278D31-BAFA-AAA7-F8E0-1F4E5ABC452E}"/>
              </a:ext>
            </a:extLst>
          </p:cNvPr>
          <p:cNvSpPr txBox="1"/>
          <p:nvPr/>
        </p:nvSpPr>
        <p:spPr>
          <a:xfrm>
            <a:off x="4664207" y="2557770"/>
            <a:ext cx="202137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lang="de-DE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Görlitzer Park</a:t>
            </a:r>
            <a:endParaRPr dirty="0">
              <a:solidFill>
                <a:srgbClr val="5AC8F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Half Pipe">
            <a:extLst>
              <a:ext uri="{FF2B5EF4-FFF2-40B4-BE49-F238E27FC236}">
                <a16:creationId xmlns:a16="http://schemas.microsoft.com/office/drawing/2014/main" id="{E85F464B-E627-A04E-7CC1-6306E82C1179}"/>
              </a:ext>
            </a:extLst>
          </p:cNvPr>
          <p:cNvSpPr txBox="1"/>
          <p:nvPr/>
        </p:nvSpPr>
        <p:spPr>
          <a:xfrm>
            <a:off x="9101654" y="2441740"/>
            <a:ext cx="170286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r>
              <a:rPr lang="de-DE" dirty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Markthalle</a:t>
            </a:r>
            <a:endParaRPr dirty="0">
              <a:solidFill>
                <a:srgbClr val="5AC8F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9" descr="A cartoon of a person smiling&#10;&#10;Description automatically generated">
            <a:extLst>
              <a:ext uri="{FF2B5EF4-FFF2-40B4-BE49-F238E27FC236}">
                <a16:creationId xmlns:a16="http://schemas.microsoft.com/office/drawing/2014/main" id="{9C04669B-12E3-E5D1-3C0B-5465DDA964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24247">
            <a:off x="2060544" y="4802781"/>
            <a:ext cx="864572" cy="1026085"/>
          </a:xfrm>
          <a:prstGeom prst="rect">
            <a:avLst/>
          </a:prstGeom>
          <a:ln w="34925">
            <a:solidFill>
              <a:srgbClr val="82055F"/>
            </a:solidFill>
          </a:ln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21C8FB63-87BE-92A3-235B-A96C0BB0BC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40"/>
          <a:stretch/>
        </p:blipFill>
        <p:spPr>
          <a:xfrm rot="836811">
            <a:off x="5837097" y="3180583"/>
            <a:ext cx="864572" cy="1026085"/>
          </a:xfrm>
          <a:prstGeom prst="rect">
            <a:avLst/>
          </a:prstGeom>
          <a:ln w="34925">
            <a:solidFill>
              <a:srgbClr val="EB6400"/>
            </a:solidFill>
          </a:ln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49804C00-7FEA-4190-FC81-D30766C156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04400">
            <a:off x="5335589" y="4851998"/>
            <a:ext cx="864572" cy="1026085"/>
          </a:xfrm>
          <a:prstGeom prst="rect">
            <a:avLst/>
          </a:prstGeom>
          <a:ln w="34925">
            <a:solidFill>
              <a:srgbClr val="A0C814"/>
            </a:solidFill>
          </a:ln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DB7D24A-5F64-0E6C-BDF0-5EA55685582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8757">
            <a:off x="10246126" y="4765505"/>
            <a:ext cx="864572" cy="1026085"/>
          </a:xfrm>
          <a:prstGeom prst="rect">
            <a:avLst/>
          </a:prstGeom>
          <a:ln w="34925">
            <a:solidFill>
              <a:srgbClr val="5AC8F5"/>
            </a:solidFill>
          </a:ln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8B4192A0-0FFC-A8B2-6F58-74CDE298B43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96468">
            <a:off x="10420114" y="2935849"/>
            <a:ext cx="864572" cy="1026085"/>
          </a:xfrm>
          <a:prstGeom prst="rect">
            <a:avLst/>
          </a:prstGeom>
          <a:ln w="34925">
            <a:solidFill>
              <a:srgbClr val="003969"/>
            </a:solidFill>
          </a:ln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F9AF433A-1484-8C0B-2913-4FD04E2CD0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59349">
            <a:off x="2166919" y="2578474"/>
            <a:ext cx="864572" cy="1026085"/>
          </a:xfrm>
          <a:prstGeom prst="rect">
            <a:avLst/>
          </a:prstGeom>
          <a:ln w="34925">
            <a:solidFill>
              <a:srgbClr val="788287"/>
            </a:solidFill>
          </a:ln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8541D5E8-AF74-3AEB-147D-7AE8F9983B8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" r="-469"/>
          <a:stretch/>
        </p:blipFill>
        <p:spPr>
          <a:xfrm rot="382997">
            <a:off x="7186295" y="2476549"/>
            <a:ext cx="864572" cy="1026085"/>
          </a:xfrm>
          <a:prstGeom prst="rect">
            <a:avLst/>
          </a:prstGeom>
          <a:ln w="34925">
            <a:solidFill>
              <a:srgbClr val="003969"/>
            </a:solidFill>
          </a:ln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3B564AD1-B9D1-A84B-99E5-F57D77AEBC7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713" y="6147619"/>
            <a:ext cx="673977" cy="6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61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39A49-4153-5E2B-1249-1D784A40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477749F-58B9-A411-2A6A-9ACCE0A5EB87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5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6050E468-03A1-E677-7738-2FB4C71A1EE4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Was ist mit Cem passiert?</a:t>
            </a:r>
          </a:p>
          <a:p>
            <a:r>
              <a:rPr lang="de-DE" sz="2460" dirty="0">
                <a:solidFill>
                  <a:srgbClr val="788287"/>
                </a:solidFill>
              </a:rPr>
              <a:t>Spekuliert im Team!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26A67095-2A4C-A816-80B2-0FC7AD0A5B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pic>
        <p:nvPicPr>
          <p:cNvPr id="12" name="Picture 26">
            <a:extLst>
              <a:ext uri="{FF2B5EF4-FFF2-40B4-BE49-F238E27FC236}">
                <a16:creationId xmlns:a16="http://schemas.microsoft.com/office/drawing/2014/main" id="{27318874-091E-865B-7143-1CC3BC98B2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709204FF-A1A3-3B69-97F6-165F459FB5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08" t="34403" r="5755" b="37119"/>
          <a:stretch/>
        </p:blipFill>
        <p:spPr>
          <a:xfrm>
            <a:off x="469507" y="2843707"/>
            <a:ext cx="4218332" cy="2922224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B374359A-663E-F24E-BFD9-DC59F31135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32" t="63013" r="7531" b="8509"/>
          <a:stretch/>
        </p:blipFill>
        <p:spPr>
          <a:xfrm>
            <a:off x="7034587" y="2917074"/>
            <a:ext cx="4066360" cy="2816947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1" name="Picture 20" descr="A black and blue text&#10;&#10;Description automatically generated">
            <a:extLst>
              <a:ext uri="{FF2B5EF4-FFF2-40B4-BE49-F238E27FC236}">
                <a16:creationId xmlns:a16="http://schemas.microsoft.com/office/drawing/2014/main" id="{A385C437-6046-B73F-6C58-A15442D196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9" b="-5519"/>
          <a:stretch/>
        </p:blipFill>
        <p:spPr>
          <a:xfrm>
            <a:off x="4665077" y="2919490"/>
            <a:ext cx="2222541" cy="279750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3482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C11FD-C9DD-B08F-E1C8-C8453867E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E32B319-A199-A3A9-641B-A76D722FABB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6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340A098F-0FE9-7646-DAAE-A3B0B80FAEF9}"/>
              </a:ext>
            </a:extLst>
          </p:cNvPr>
          <p:cNvSpPr txBox="1">
            <a:spLocks/>
          </p:cNvSpPr>
          <p:nvPr/>
        </p:nvSpPr>
        <p:spPr>
          <a:xfrm>
            <a:off x="341891" y="1350367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Wir lesen Seiten 14-16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23482912-5A7D-0756-0E37-F007209774AB}"/>
              </a:ext>
            </a:extLst>
          </p:cNvPr>
          <p:cNvGrpSpPr/>
          <p:nvPr/>
        </p:nvGrpSpPr>
        <p:grpSpPr>
          <a:xfrm>
            <a:off x="209744" y="1904578"/>
            <a:ext cx="9469712" cy="4279446"/>
            <a:chOff x="401652" y="1247454"/>
            <a:chExt cx="11005534" cy="497349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07A9CB70-75B7-9FAE-7824-2D9150EB6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438"/>
            <a:stretch/>
          </p:blipFill>
          <p:spPr>
            <a:xfrm>
              <a:off x="401652" y="1247454"/>
              <a:ext cx="3739561" cy="4850679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BCD57F0B-E823-B2E2-0909-D6DEC1CF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219" b="8074"/>
            <a:stretch/>
          </p:blipFill>
          <p:spPr>
            <a:xfrm>
              <a:off x="3821127" y="1287624"/>
              <a:ext cx="3846498" cy="4779322"/>
            </a:xfrm>
            <a:prstGeom prst="rect">
              <a:avLst/>
            </a:prstGeom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6DA2700D-9F0E-F6A8-64A0-E13E3FAF2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147" b="6147"/>
            <a:stretch/>
          </p:blipFill>
          <p:spPr>
            <a:xfrm>
              <a:off x="7560688" y="1441629"/>
              <a:ext cx="3846498" cy="4779322"/>
            </a:xfrm>
            <a:prstGeom prst="rect">
              <a:avLst/>
            </a:prstGeom>
          </p:spPr>
        </p:pic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842BBE21-83C7-833F-8D03-72663E969C52}"/>
              </a:ext>
            </a:extLst>
          </p:cNvPr>
          <p:cNvGrpSpPr/>
          <p:nvPr/>
        </p:nvGrpSpPr>
        <p:grpSpPr>
          <a:xfrm>
            <a:off x="11104593" y="1514091"/>
            <a:ext cx="608765" cy="625006"/>
            <a:chOff x="9055308" y="3354227"/>
            <a:chExt cx="1211533" cy="1296690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FCD6FBD7-B7B1-C4FE-059E-186E8218B1A8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9227644" y="3619272"/>
              <a:ext cx="922801" cy="867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239D86E-8167-61F2-B919-1462665E336F}"/>
                </a:ext>
              </a:extLst>
            </p:cNvPr>
            <p:cNvSpPr/>
            <p:nvPr/>
          </p:nvSpPr>
          <p:spPr>
            <a:xfrm>
              <a:off x="9055308" y="3354227"/>
              <a:ext cx="1211533" cy="129669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97"/>
            </a:p>
          </p:txBody>
        </p:sp>
      </p:grpSp>
    </p:spTree>
    <p:extLst>
      <p:ext uri="{BB962C8B-B14F-4D97-AF65-F5344CB8AC3E}">
        <p14:creationId xmlns:p14="http://schemas.microsoft.com/office/powerpoint/2010/main" val="116599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55E2A-C73A-0527-1B80-20E4948D7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9AE6D54-6914-75F1-75E6-9465DD7DABF3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7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502922E-2865-C4CF-4D68-9B2AE7D074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45" b="65953"/>
          <a:stretch/>
        </p:blipFill>
        <p:spPr>
          <a:xfrm>
            <a:off x="5577815" y="3655755"/>
            <a:ext cx="6435524" cy="2634993"/>
          </a:xfrm>
          <a:prstGeom prst="rect">
            <a:avLst/>
          </a:prstGeom>
        </p:spPr>
      </p:pic>
      <p:pic>
        <p:nvPicPr>
          <p:cNvPr id="7" name="Picture 9" descr="A close up of a text&#10;&#10;AI-generated content may be incorrect.">
            <a:extLst>
              <a:ext uri="{FF2B5EF4-FFF2-40B4-BE49-F238E27FC236}">
                <a16:creationId xmlns:a16="http://schemas.microsoft.com/office/drawing/2014/main" id="{4958BF70-0676-8C9F-0F34-6E2F728DB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644" y="1640081"/>
            <a:ext cx="1569205" cy="166154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F33FC8D-3619-319B-54CD-2B81BB6C88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678" b="37421"/>
          <a:stretch/>
        </p:blipFill>
        <p:spPr>
          <a:xfrm>
            <a:off x="-235692" y="1475550"/>
            <a:ext cx="8297557" cy="339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E8507-36D0-AF9F-F2D6-359F70808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DCA3F94-AA0F-E6F3-CC2C-CB2C25244185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8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2C35F41-F5E8-B9BC-3139-FD86E8DBBF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19" b="66585"/>
          <a:stretch/>
        </p:blipFill>
        <p:spPr>
          <a:xfrm>
            <a:off x="-405631" y="1357489"/>
            <a:ext cx="8387295" cy="3469153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E7A6B5A-49E1-EB0D-D59B-F3E2CE00E9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99" b="8074"/>
          <a:stretch/>
        </p:blipFill>
        <p:spPr>
          <a:xfrm>
            <a:off x="6971456" y="1732294"/>
            <a:ext cx="5575501" cy="4535902"/>
          </a:xfrm>
          <a:prstGeom prst="rect">
            <a:avLst/>
          </a:prstGeom>
        </p:spPr>
      </p:pic>
      <p:pic>
        <p:nvPicPr>
          <p:cNvPr id="5" name="Picture 1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8DD46F51-3911-4F01-D45E-0489348CD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269" y="5125706"/>
            <a:ext cx="2117804" cy="98816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74370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2ECEB-3ADE-922A-CD7F-0B6A2F5FD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CFAB08C-95E1-B560-C0D4-4D92ED198FD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9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5C29CD0B-CEEB-B2C9-C2EF-CBC6025BD7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47" b="66447"/>
          <a:stretch/>
        </p:blipFill>
        <p:spPr>
          <a:xfrm>
            <a:off x="-405689" y="1504497"/>
            <a:ext cx="11239806" cy="4363867"/>
          </a:xfrm>
          <a:prstGeom prst="rect">
            <a:avLst/>
          </a:prstGeom>
        </p:spPr>
      </p:pic>
      <p:pic>
        <p:nvPicPr>
          <p:cNvPr id="6" name="Picture 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C8287A93-D0F6-1C13-44D4-C92F17819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229" y="4568244"/>
            <a:ext cx="1940146" cy="121140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27806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334</Words>
  <Application>Microsoft Macintosh PowerPoint</Application>
  <PresentationFormat>Breitbild</PresentationFormat>
  <Paragraphs>80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Courier New</vt:lpstr>
      <vt:lpstr>Verdana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Géza G Schenk</dc:creator>
  <cp:lastModifiedBy>Simona Gnade</cp:lastModifiedBy>
  <cp:revision>27</cp:revision>
  <dcterms:created xsi:type="dcterms:W3CDTF">2024-08-27T16:27:59Z</dcterms:created>
  <dcterms:modified xsi:type="dcterms:W3CDTF">2025-04-02T08:51:59Z</dcterms:modified>
</cp:coreProperties>
</file>