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</p:sldMasterIdLst>
  <p:notesMasterIdLst>
    <p:notesMasterId r:id="rId12"/>
  </p:notesMasterIdLst>
  <p:sldIdLst>
    <p:sldId id="258" r:id="rId2"/>
    <p:sldId id="312" r:id="rId3"/>
    <p:sldId id="321" r:id="rId4"/>
    <p:sldId id="261" r:id="rId5"/>
    <p:sldId id="263" r:id="rId6"/>
    <p:sldId id="322" r:id="rId7"/>
    <p:sldId id="319" r:id="rId8"/>
    <p:sldId id="317" r:id="rId9"/>
    <p:sldId id="275" r:id="rId10"/>
    <p:sldId id="27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C814"/>
    <a:srgbClr val="EB6400"/>
    <a:srgbClr val="003969"/>
    <a:srgbClr val="788287"/>
    <a:srgbClr val="374105"/>
    <a:srgbClr val="5AC8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89"/>
    <p:restoredTop sz="94694"/>
  </p:normalViewPr>
  <p:slideViewPr>
    <p:cSldViewPr snapToGrid="0">
      <p:cViewPr varScale="1">
        <p:scale>
          <a:sx n="121" d="100"/>
          <a:sy n="121" d="100"/>
        </p:scale>
        <p:origin x="1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EC6CE-D7FA-584D-82E9-14236AC6540E}" type="datetimeFigureOut">
              <a:rPr lang="de-DE" smtClean="0"/>
              <a:t>04.04.25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33C650-A634-2845-A918-2C25636B6C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5986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1pPr>
    <a:lvl2pPr marL="519488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2pPr>
    <a:lvl3pPr marL="1038977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3pPr>
    <a:lvl4pPr marL="1558465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4pPr>
    <a:lvl5pPr marL="2077952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5pPr>
    <a:lvl6pPr marL="2597440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6pPr>
    <a:lvl7pPr marL="3116929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7pPr>
    <a:lvl8pPr marL="3636417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8pPr>
    <a:lvl9pPr marL="4155905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105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107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642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9045360-9D57-4A70-C8FF-791A9CA9F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222" y="1443271"/>
            <a:ext cx="10516593" cy="92950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333" b="1" i="0">
                <a:solidFill>
                  <a:srgbClr val="3741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E404FEF-0887-024C-3060-FED354F2A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1" y="2709106"/>
            <a:ext cx="10509715" cy="32778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rgbClr val="3741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09585" indent="0">
              <a:buFontTx/>
              <a:buNone/>
              <a:defRPr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19170" indent="0">
              <a:buFontTx/>
              <a:buNone/>
              <a:defRPr>
                <a:solidFill>
                  <a:srgbClr val="3741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828754" indent="0">
              <a:buFontTx/>
              <a:buNone/>
              <a:defRPr i="1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438339" indent="0">
              <a:buFontTx/>
              <a:buNone/>
              <a:defRPr sz="1733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7243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025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618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50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4/4/25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111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4/4/25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959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4/4/25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282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370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835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4/4/25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  <p:pic>
        <p:nvPicPr>
          <p:cNvPr id="7" name="Picture 8" descr="A green rectangle with a white border&#10;&#10;AI-generated content may be incorrect.">
            <a:extLst>
              <a:ext uri="{FF2B5EF4-FFF2-40B4-BE49-F238E27FC236}">
                <a16:creationId xmlns:a16="http://schemas.microsoft.com/office/drawing/2014/main" id="{A07E0E80-F512-3F2A-BB72-C595690A091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1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tm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tmp"/><Relationship Id="rId10" Type="http://schemas.openxmlformats.org/officeDocument/2006/relationships/image" Target="../media/image12.emf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1F74E-1422-0775-17D9-7DEA51C8E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6;p2">
            <a:extLst>
              <a:ext uri="{FF2B5EF4-FFF2-40B4-BE49-F238E27FC236}">
                <a16:creationId xmlns:a16="http://schemas.microsoft.com/office/drawing/2014/main" id="{8D365A5D-6905-AEA5-6CDD-E685430D2D69}"/>
              </a:ext>
            </a:extLst>
          </p:cNvPr>
          <p:cNvSpPr txBox="1">
            <a:spLocks/>
          </p:cNvSpPr>
          <p:nvPr/>
        </p:nvSpPr>
        <p:spPr>
          <a:xfrm>
            <a:off x="347657" y="1406910"/>
            <a:ext cx="8467428" cy="9524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HERZLICH WILLKOMMEN </a:t>
            </a:r>
            <a:br>
              <a:rPr lang="de-DE" sz="3939" dirty="0"/>
            </a:br>
            <a:r>
              <a:rPr lang="de-DE" sz="2463" dirty="0">
                <a:solidFill>
                  <a:srgbClr val="788287"/>
                </a:solidFill>
              </a:rPr>
              <a:t>zur Lektion 10</a:t>
            </a:r>
          </a:p>
          <a:p>
            <a:endParaRPr lang="de-DE" sz="2463" dirty="0">
              <a:solidFill>
                <a:srgbClr val="788287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CCE71F3-B62B-429B-EE85-12E6BE673C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704" b="11209"/>
          <a:stretch/>
        </p:blipFill>
        <p:spPr>
          <a:xfrm>
            <a:off x="0" y="2506038"/>
            <a:ext cx="12192000" cy="434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16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6F3F3-A24E-6741-1E4A-4D7EF6376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363D08D-54B9-F952-5475-5B487DD0520F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10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Google Shape;196;p2">
            <a:extLst>
              <a:ext uri="{FF2B5EF4-FFF2-40B4-BE49-F238E27FC236}">
                <a16:creationId xmlns:a16="http://schemas.microsoft.com/office/drawing/2014/main" id="{455C5B4B-36CE-AF4C-FA74-2F3834132872}"/>
              </a:ext>
            </a:extLst>
          </p:cNvPr>
          <p:cNvSpPr txBox="1">
            <a:spLocks/>
          </p:cNvSpPr>
          <p:nvPr/>
        </p:nvSpPr>
        <p:spPr>
          <a:xfrm>
            <a:off x="341593" y="1366284"/>
            <a:ext cx="8467428" cy="9524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Bis bald </a:t>
            </a:r>
            <a:br>
              <a:rPr lang="de-DE" sz="3939" dirty="0"/>
            </a:br>
            <a:r>
              <a:rPr lang="de-DE" sz="2463" dirty="0">
                <a:solidFill>
                  <a:srgbClr val="788287"/>
                </a:solidFill>
              </a:rPr>
              <a:t>mit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EFD1289-E36E-CC2F-8F42-29C78B0820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455"/>
          <a:stretch/>
        </p:blipFill>
        <p:spPr>
          <a:xfrm>
            <a:off x="0" y="2610046"/>
            <a:ext cx="12192000" cy="424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95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33775-E65C-D857-8051-760927954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55082B8-E97B-F143-53DD-A799436D4D9C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2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4" name="Google Shape;196;p2">
            <a:extLst>
              <a:ext uri="{FF2B5EF4-FFF2-40B4-BE49-F238E27FC236}">
                <a16:creationId xmlns:a16="http://schemas.microsoft.com/office/drawing/2014/main" id="{EAAD1568-0A42-E6DA-60F7-DF5275FE9EDE}"/>
              </a:ext>
            </a:extLst>
          </p:cNvPr>
          <p:cNvSpPr txBox="1">
            <a:spLocks/>
          </p:cNvSpPr>
          <p:nvPr/>
        </p:nvSpPr>
        <p:spPr>
          <a:xfrm>
            <a:off x="394142" y="1324242"/>
            <a:ext cx="12126913" cy="9524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Hallo! </a:t>
            </a:r>
          </a:p>
          <a:p>
            <a:r>
              <a:rPr lang="de-DE" sz="2460" dirty="0">
                <a:solidFill>
                  <a:srgbClr val="788287"/>
                </a:solidFill>
              </a:rPr>
              <a:t>Macht einen kurzen Smalltalk!</a:t>
            </a:r>
          </a:p>
        </p:txBody>
      </p:sp>
      <p:sp>
        <p:nvSpPr>
          <p:cNvPr id="5" name="Google Shape;206;p23">
            <a:extLst>
              <a:ext uri="{FF2B5EF4-FFF2-40B4-BE49-F238E27FC236}">
                <a16:creationId xmlns:a16="http://schemas.microsoft.com/office/drawing/2014/main" id="{231AD26C-3DAB-6C0A-CD5A-B172BA8B407E}"/>
              </a:ext>
            </a:extLst>
          </p:cNvPr>
          <p:cNvSpPr/>
          <p:nvPr/>
        </p:nvSpPr>
        <p:spPr>
          <a:xfrm>
            <a:off x="1072056" y="2425740"/>
            <a:ext cx="4385573" cy="952454"/>
          </a:xfrm>
          <a:prstGeom prst="wedgeEllipseCallout">
            <a:avLst>
              <a:gd name="adj1" fmla="val -38547"/>
              <a:gd name="adj2" fmla="val -56131"/>
            </a:avLst>
          </a:prstGeom>
          <a:solidFill>
            <a:schemeClr val="accent2"/>
          </a:solidFill>
          <a:ln w="28575" cap="flat" cmpd="sng">
            <a:solidFill>
              <a:srgbClr val="5AC8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Hey! </a:t>
            </a:r>
            <a:b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Wie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geht’s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7" name="Google Shape;206;p23">
            <a:extLst>
              <a:ext uri="{FF2B5EF4-FFF2-40B4-BE49-F238E27FC236}">
                <a16:creationId xmlns:a16="http://schemas.microsoft.com/office/drawing/2014/main" id="{2873EE2A-3395-2BED-8151-8CF45027D85E}"/>
              </a:ext>
            </a:extLst>
          </p:cNvPr>
          <p:cNvSpPr/>
          <p:nvPr/>
        </p:nvSpPr>
        <p:spPr>
          <a:xfrm>
            <a:off x="5099201" y="2695844"/>
            <a:ext cx="3744632" cy="798693"/>
          </a:xfrm>
          <a:prstGeom prst="wedgeEllipseCallout">
            <a:avLst>
              <a:gd name="adj1" fmla="val 37654"/>
              <a:gd name="adj2" fmla="val -58190"/>
            </a:avLst>
          </a:prstGeom>
          <a:solidFill>
            <a:srgbClr val="A0C814"/>
          </a:solidFill>
          <a:ln w="28575" cap="flat" cmpd="sng">
            <a:solidFill>
              <a:srgbClr val="0039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Gut,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danke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</p:txBody>
      </p:sp>
      <p:sp>
        <p:nvSpPr>
          <p:cNvPr id="12" name="Google Shape;206;p23">
            <a:extLst>
              <a:ext uri="{FF2B5EF4-FFF2-40B4-BE49-F238E27FC236}">
                <a16:creationId xmlns:a16="http://schemas.microsoft.com/office/drawing/2014/main" id="{2FC8E090-BDFF-F082-85DF-955347278DD3}"/>
              </a:ext>
            </a:extLst>
          </p:cNvPr>
          <p:cNvSpPr/>
          <p:nvPr/>
        </p:nvSpPr>
        <p:spPr>
          <a:xfrm>
            <a:off x="1563844" y="3653845"/>
            <a:ext cx="4385573" cy="952454"/>
          </a:xfrm>
          <a:prstGeom prst="wedgeEllipseCallout">
            <a:avLst>
              <a:gd name="adj1" fmla="val -38547"/>
              <a:gd name="adj2" fmla="val -56131"/>
            </a:avLst>
          </a:prstGeom>
          <a:solidFill>
            <a:schemeClr val="accent2"/>
          </a:solidFill>
          <a:ln w="28575" cap="flat" cmpd="sng">
            <a:solidFill>
              <a:srgbClr val="5AC8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Sag mal, was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dein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Hobby?</a:t>
            </a:r>
          </a:p>
        </p:txBody>
      </p:sp>
      <p:sp>
        <p:nvSpPr>
          <p:cNvPr id="19" name="Google Shape;206;p23">
            <a:extLst>
              <a:ext uri="{FF2B5EF4-FFF2-40B4-BE49-F238E27FC236}">
                <a16:creationId xmlns:a16="http://schemas.microsoft.com/office/drawing/2014/main" id="{536F9E9D-A7B3-D1EC-7CDD-4E70BFCA053B}"/>
              </a:ext>
            </a:extLst>
          </p:cNvPr>
          <p:cNvSpPr/>
          <p:nvPr/>
        </p:nvSpPr>
        <p:spPr>
          <a:xfrm>
            <a:off x="5550024" y="3787067"/>
            <a:ext cx="5556711" cy="952453"/>
          </a:xfrm>
          <a:prstGeom prst="wedgeEllipseCallout">
            <a:avLst>
              <a:gd name="adj1" fmla="val 37654"/>
              <a:gd name="adj2" fmla="val -58190"/>
            </a:avLst>
          </a:prstGeom>
          <a:solidFill>
            <a:srgbClr val="A0C814"/>
          </a:solidFill>
          <a:ln w="28575" cap="flat" cmpd="sng">
            <a:solidFill>
              <a:srgbClr val="0039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Ich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spiele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gern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Videospiele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Und du?</a:t>
            </a:r>
          </a:p>
        </p:txBody>
      </p:sp>
      <p:sp>
        <p:nvSpPr>
          <p:cNvPr id="20" name="Google Shape;206;p23">
            <a:extLst>
              <a:ext uri="{FF2B5EF4-FFF2-40B4-BE49-F238E27FC236}">
                <a16:creationId xmlns:a16="http://schemas.microsoft.com/office/drawing/2014/main" id="{6B52484A-8B6D-F51E-99D2-6425482E9676}"/>
              </a:ext>
            </a:extLst>
          </p:cNvPr>
          <p:cNvSpPr/>
          <p:nvPr/>
        </p:nvSpPr>
        <p:spPr>
          <a:xfrm>
            <a:off x="1109686" y="4802780"/>
            <a:ext cx="5861831" cy="1134109"/>
          </a:xfrm>
          <a:prstGeom prst="wedgeEllipseCallout">
            <a:avLst>
              <a:gd name="adj1" fmla="val -38547"/>
              <a:gd name="adj2" fmla="val -56131"/>
            </a:avLst>
          </a:prstGeom>
          <a:solidFill>
            <a:schemeClr val="accent2"/>
          </a:solidFill>
          <a:ln w="28575" cap="flat" cmpd="sng">
            <a:solidFill>
              <a:srgbClr val="5AC8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Cool! Ich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auch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b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Ich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höre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auch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gern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Musik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23" name="Picture 26">
            <a:extLst>
              <a:ext uri="{FF2B5EF4-FFF2-40B4-BE49-F238E27FC236}">
                <a16:creationId xmlns:a16="http://schemas.microsoft.com/office/drawing/2014/main" id="{A4DF1858-6F0F-DE9D-526E-31B9760423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459" y="6133371"/>
            <a:ext cx="691315" cy="691315"/>
          </a:xfrm>
          <a:prstGeom prst="rect">
            <a:avLst/>
          </a:prstGeom>
        </p:spPr>
      </p:pic>
      <p:sp>
        <p:nvSpPr>
          <p:cNvPr id="2" name="Google Shape;206;p23">
            <a:extLst>
              <a:ext uri="{FF2B5EF4-FFF2-40B4-BE49-F238E27FC236}">
                <a16:creationId xmlns:a16="http://schemas.microsoft.com/office/drawing/2014/main" id="{3AF5821F-E083-6BC0-1649-E2671730B2A4}"/>
              </a:ext>
            </a:extLst>
          </p:cNvPr>
          <p:cNvSpPr/>
          <p:nvPr/>
        </p:nvSpPr>
        <p:spPr>
          <a:xfrm>
            <a:off x="6299943" y="5032050"/>
            <a:ext cx="5556711" cy="952453"/>
          </a:xfrm>
          <a:prstGeom prst="wedgeEllipseCallout">
            <a:avLst>
              <a:gd name="adj1" fmla="val 37654"/>
              <a:gd name="adj2" fmla="val -58190"/>
            </a:avLst>
          </a:prstGeom>
          <a:solidFill>
            <a:srgbClr val="A0C814"/>
          </a:solidFill>
          <a:ln w="28575" cap="flat" cmpd="sng">
            <a:solidFill>
              <a:srgbClr val="0039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 was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isst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du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gern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67551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682B6-280E-2175-A7A2-14CE422F6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47B6D19-D675-B9C2-C6FA-0FEBCE36E8DD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3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4" name="Google Shape;196;p2">
            <a:extLst>
              <a:ext uri="{FF2B5EF4-FFF2-40B4-BE49-F238E27FC236}">
                <a16:creationId xmlns:a16="http://schemas.microsoft.com/office/drawing/2014/main" id="{B3D647A2-4F8C-7D69-A220-B699C9553B40}"/>
              </a:ext>
            </a:extLst>
          </p:cNvPr>
          <p:cNvSpPr txBox="1">
            <a:spLocks/>
          </p:cNvSpPr>
          <p:nvPr/>
        </p:nvSpPr>
        <p:spPr>
          <a:xfrm>
            <a:off x="394142" y="1324242"/>
            <a:ext cx="12126913" cy="9524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Was haben wir alles gelernt?</a:t>
            </a:r>
          </a:p>
          <a:p>
            <a:r>
              <a:rPr lang="de-DE" sz="2460" dirty="0">
                <a:solidFill>
                  <a:srgbClr val="788287"/>
                </a:solidFill>
              </a:rPr>
              <a:t>Macht ein Brainstorming!</a:t>
            </a:r>
          </a:p>
        </p:txBody>
      </p:sp>
      <p:grpSp>
        <p:nvGrpSpPr>
          <p:cNvPr id="3" name="Group 28">
            <a:extLst>
              <a:ext uri="{FF2B5EF4-FFF2-40B4-BE49-F238E27FC236}">
                <a16:creationId xmlns:a16="http://schemas.microsoft.com/office/drawing/2014/main" id="{D855F6D6-6AAA-3F45-8F85-222FD177B20F}"/>
              </a:ext>
            </a:extLst>
          </p:cNvPr>
          <p:cNvGrpSpPr/>
          <p:nvPr/>
        </p:nvGrpSpPr>
        <p:grpSpPr>
          <a:xfrm>
            <a:off x="5381745" y="2271655"/>
            <a:ext cx="2115725" cy="1156676"/>
            <a:chOff x="5537342" y="2219624"/>
            <a:chExt cx="2947597" cy="1546044"/>
          </a:xfrm>
        </p:grpSpPr>
        <p:pic>
          <p:nvPicPr>
            <p:cNvPr id="6" name="Picture 17" descr="A white cloud with black background&#10;&#10;Description automatically generated">
              <a:extLst>
                <a:ext uri="{FF2B5EF4-FFF2-40B4-BE49-F238E27FC236}">
                  <a16:creationId xmlns:a16="http://schemas.microsoft.com/office/drawing/2014/main" id="{C1EFE5A5-C06D-9C8C-6C67-9526E4768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37342" y="2219624"/>
              <a:ext cx="2947597" cy="1546044"/>
            </a:xfrm>
            <a:prstGeom prst="rect">
              <a:avLst/>
            </a:prstGeom>
          </p:spPr>
        </p:pic>
        <p:sp>
          <p:nvSpPr>
            <p:cNvPr id="8" name="Google Shape;196;p2">
              <a:extLst>
                <a:ext uri="{FF2B5EF4-FFF2-40B4-BE49-F238E27FC236}">
                  <a16:creationId xmlns:a16="http://schemas.microsoft.com/office/drawing/2014/main" id="{271E87D0-CAB1-7836-805A-CF4ED6D6BCEE}"/>
                </a:ext>
              </a:extLst>
            </p:cNvPr>
            <p:cNvSpPr txBox="1">
              <a:spLocks/>
            </p:cNvSpPr>
            <p:nvPr/>
          </p:nvSpPr>
          <p:spPr>
            <a:xfrm>
              <a:off x="6779295" y="3085571"/>
              <a:ext cx="1221216" cy="451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0" tIns="0" rIns="0" bIns="0" rtlCol="0" anchor="t" anchorCtr="0">
              <a:noAutofit/>
            </a:bodyPr>
            <a:lstStyle>
              <a:lvl1pPr lv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000"/>
                <a:buFont typeface="Verdana"/>
                <a:buNone/>
                <a:defRPr sz="4000" b="1" i="0" kern="1200">
                  <a:solidFill>
                    <a:srgbClr val="A0C81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  <a:defRPr/>
              </a:lvl2pPr>
              <a:lvl3pPr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  <a:defRPr/>
              </a:lvl3pPr>
              <a:lvl4pPr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  <a:defRPr/>
              </a:lvl4pPr>
              <a:lvl5pPr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  <a:defRPr/>
              </a:lvl5pPr>
              <a:lvl6pPr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  <a:defRPr/>
              </a:lvl6pPr>
              <a:lvl7pPr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  <a:defRPr/>
              </a:lvl7pPr>
              <a:lvl8pPr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  <a:defRPr/>
              </a:lvl8pPr>
              <a:lvl9pPr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  <a:defRPr/>
              </a:lvl9pPr>
            </a:lstStyle>
            <a:p>
              <a:pPr defTabSz="742932">
                <a:buClr>
                  <a:srgbClr val="4472C4"/>
                </a:buClr>
              </a:pPr>
              <a:r>
                <a:rPr lang="de-DE" sz="2439" dirty="0">
                  <a:solidFill>
                    <a:srgbClr val="374105"/>
                  </a:solidFill>
                </a:rPr>
                <a:t>…</a:t>
              </a:r>
            </a:p>
          </p:txBody>
        </p:sp>
      </p:grpSp>
      <p:pic>
        <p:nvPicPr>
          <p:cNvPr id="9" name="Picture 2" descr="A drawing of two men&#10;&#10;Description automatically generated">
            <a:extLst>
              <a:ext uri="{FF2B5EF4-FFF2-40B4-BE49-F238E27FC236}">
                <a16:creationId xmlns:a16="http://schemas.microsoft.com/office/drawing/2014/main" id="{8A12A4F1-D64F-20DD-9CC2-70527E3A8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42" y="2676119"/>
            <a:ext cx="3101964" cy="2032944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7BB7078F-E11A-9D09-0D15-13E76CC261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14053">
            <a:off x="4804860" y="4324126"/>
            <a:ext cx="1670691" cy="1352947"/>
          </a:xfrm>
          <a:prstGeom prst="rect">
            <a:avLst/>
          </a:prstGeom>
        </p:spPr>
      </p:pic>
      <p:pic>
        <p:nvPicPr>
          <p:cNvPr id="14" name="Picture 21" descr="A finger pointing at pictures&#10;&#10;AI-generated content may be incorrect.">
            <a:extLst>
              <a:ext uri="{FF2B5EF4-FFF2-40B4-BE49-F238E27FC236}">
                <a16:creationId xmlns:a16="http://schemas.microsoft.com/office/drawing/2014/main" id="{CDB8AD37-B38E-A51F-45A4-154D82351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80009">
            <a:off x="8809768" y="1835456"/>
            <a:ext cx="2814127" cy="1681325"/>
          </a:xfrm>
          <a:prstGeom prst="rect">
            <a:avLst/>
          </a:prstGeom>
        </p:spPr>
      </p:pic>
      <p:pic>
        <p:nvPicPr>
          <p:cNvPr id="15" name="Picture 26" descr="A person swimming in a pool&#10;&#10;Description automatically generated">
            <a:extLst>
              <a:ext uri="{FF2B5EF4-FFF2-40B4-BE49-F238E27FC236}">
                <a16:creationId xmlns:a16="http://schemas.microsoft.com/office/drawing/2014/main" id="{B522C91B-50FF-7EBA-F47D-4DAB2CAAF5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7341" y="3029353"/>
            <a:ext cx="1961599" cy="1046838"/>
          </a:xfrm>
          <a:prstGeom prst="rect">
            <a:avLst/>
          </a:prstGeom>
        </p:spPr>
      </p:pic>
      <p:sp>
        <p:nvSpPr>
          <p:cNvPr id="16" name="Telefon">
            <a:extLst>
              <a:ext uri="{FF2B5EF4-FFF2-40B4-BE49-F238E27FC236}">
                <a16:creationId xmlns:a16="http://schemas.microsoft.com/office/drawing/2014/main" id="{D4546696-5EA7-B8F0-6981-536889B6F324}"/>
              </a:ext>
            </a:extLst>
          </p:cNvPr>
          <p:cNvSpPr/>
          <p:nvPr/>
        </p:nvSpPr>
        <p:spPr>
          <a:xfrm>
            <a:off x="7684597" y="2346507"/>
            <a:ext cx="631260" cy="1250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8" y="0"/>
                </a:moveTo>
                <a:cubicBezTo>
                  <a:pt x="934" y="0"/>
                  <a:pt x="0" y="453"/>
                  <a:pt x="0" y="1004"/>
                </a:cubicBezTo>
                <a:lnTo>
                  <a:pt x="0" y="20596"/>
                </a:lnTo>
                <a:cubicBezTo>
                  <a:pt x="0" y="21152"/>
                  <a:pt x="934" y="21600"/>
                  <a:pt x="2068" y="21600"/>
                </a:cubicBezTo>
                <a:lnTo>
                  <a:pt x="19532" y="21600"/>
                </a:lnTo>
                <a:cubicBezTo>
                  <a:pt x="20666" y="21600"/>
                  <a:pt x="21600" y="21147"/>
                  <a:pt x="21600" y="20596"/>
                </a:cubicBezTo>
                <a:lnTo>
                  <a:pt x="21600" y="1004"/>
                </a:lnTo>
                <a:cubicBezTo>
                  <a:pt x="21600" y="453"/>
                  <a:pt x="20677" y="0"/>
                  <a:pt x="19532" y="0"/>
                </a:cubicBezTo>
                <a:lnTo>
                  <a:pt x="2068" y="0"/>
                </a:lnTo>
                <a:close/>
                <a:moveTo>
                  <a:pt x="9142" y="1350"/>
                </a:moveTo>
                <a:lnTo>
                  <a:pt x="12468" y="1350"/>
                </a:lnTo>
                <a:cubicBezTo>
                  <a:pt x="12758" y="1350"/>
                  <a:pt x="12990" y="1463"/>
                  <a:pt x="12990" y="1604"/>
                </a:cubicBezTo>
                <a:cubicBezTo>
                  <a:pt x="12990" y="1744"/>
                  <a:pt x="12758" y="1858"/>
                  <a:pt x="12468" y="1858"/>
                </a:cubicBezTo>
                <a:lnTo>
                  <a:pt x="9142" y="1858"/>
                </a:lnTo>
                <a:cubicBezTo>
                  <a:pt x="8853" y="1858"/>
                  <a:pt x="8621" y="1744"/>
                  <a:pt x="8621" y="1604"/>
                </a:cubicBezTo>
                <a:cubicBezTo>
                  <a:pt x="8621" y="1463"/>
                  <a:pt x="8853" y="1350"/>
                  <a:pt x="9142" y="1350"/>
                </a:cubicBezTo>
                <a:close/>
                <a:moveTo>
                  <a:pt x="1477" y="2927"/>
                </a:moveTo>
                <a:lnTo>
                  <a:pt x="20123" y="2927"/>
                </a:lnTo>
                <a:lnTo>
                  <a:pt x="20123" y="18985"/>
                </a:lnTo>
                <a:lnTo>
                  <a:pt x="1477" y="18985"/>
                </a:lnTo>
                <a:lnTo>
                  <a:pt x="1477" y="2927"/>
                </a:lnTo>
                <a:close/>
              </a:path>
            </a:pathLst>
          </a:custGeom>
          <a:solidFill>
            <a:srgbClr val="003969"/>
          </a:solidFill>
          <a:ln w="12700">
            <a:solidFill>
              <a:srgbClr val="899E42"/>
            </a:solidFill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535"/>
          </a:p>
        </p:txBody>
      </p:sp>
      <p:pic>
        <p:nvPicPr>
          <p:cNvPr id="22" name="Picture 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DB699946-4878-60BB-D0D2-A35E1F0290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73346">
            <a:off x="8689249" y="3945578"/>
            <a:ext cx="2981737" cy="1891680"/>
          </a:xfrm>
          <a:prstGeom prst="rect">
            <a:avLst/>
          </a:prstGeom>
        </p:spPr>
      </p:pic>
      <p:pic>
        <p:nvPicPr>
          <p:cNvPr id="24" name="Picture 1" descr="A cartoon of a child pointing at a wall&#10;&#10;Description automatically generated">
            <a:extLst>
              <a:ext uri="{FF2B5EF4-FFF2-40B4-BE49-F238E27FC236}">
                <a16:creationId xmlns:a16="http://schemas.microsoft.com/office/drawing/2014/main" id="{869D61F5-D55E-6EB5-8044-9657FD18D9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047" y="4273456"/>
            <a:ext cx="3271484" cy="1670059"/>
          </a:xfrm>
          <a:prstGeom prst="rect">
            <a:avLst/>
          </a:prstGeom>
        </p:spPr>
      </p:pic>
      <p:pic>
        <p:nvPicPr>
          <p:cNvPr id="25" name="Picture 14">
            <a:extLst>
              <a:ext uri="{FF2B5EF4-FFF2-40B4-BE49-F238E27FC236}">
                <a16:creationId xmlns:a16="http://schemas.microsoft.com/office/drawing/2014/main" id="{6219E8E2-B9EC-651E-5922-C1715EB6D74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 rot="21216042">
            <a:off x="6206956" y="4549185"/>
            <a:ext cx="1999269" cy="1417713"/>
          </a:xfrm>
          <a:prstGeom prst="rect">
            <a:avLst/>
          </a:prstGeom>
        </p:spPr>
      </p:pic>
      <p:pic>
        <p:nvPicPr>
          <p:cNvPr id="26" name="Picture 28">
            <a:extLst>
              <a:ext uri="{FF2B5EF4-FFF2-40B4-BE49-F238E27FC236}">
                <a16:creationId xmlns:a16="http://schemas.microsoft.com/office/drawing/2014/main" id="{C35D3D2E-7DC4-C0A9-5052-AAEF11FCA41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5265" y="6138303"/>
            <a:ext cx="673977" cy="673977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1F8EA7C7-4865-8ADE-7144-9F354FC16135}"/>
              </a:ext>
            </a:extLst>
          </p:cNvPr>
          <p:cNvSpPr txBox="1"/>
          <p:nvPr/>
        </p:nvSpPr>
        <p:spPr>
          <a:xfrm rot="21066105">
            <a:off x="4163517" y="2986088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xies</a:t>
            </a:r>
            <a:r>
              <a:rPr lang="de-DE" dirty="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E20E82A-4790-4570-C6BD-3225723F2796}"/>
              </a:ext>
            </a:extLst>
          </p:cNvPr>
          <p:cNvSpPr txBox="1"/>
          <p:nvPr/>
        </p:nvSpPr>
        <p:spPr>
          <a:xfrm rot="474070">
            <a:off x="4025567" y="3500438"/>
            <a:ext cx="156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Das bin ich!</a:t>
            </a:r>
          </a:p>
        </p:txBody>
      </p:sp>
    </p:spTree>
    <p:extLst>
      <p:ext uri="{BB962C8B-B14F-4D97-AF65-F5344CB8AC3E}">
        <p14:creationId xmlns:p14="http://schemas.microsoft.com/office/powerpoint/2010/main" val="1214526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A994A-553A-88AB-0D82-12DE9BE8B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6ABA2E5-D536-66AB-0E2A-7010245DD98E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4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4" name="Google Shape;196;p2">
            <a:extLst>
              <a:ext uri="{FF2B5EF4-FFF2-40B4-BE49-F238E27FC236}">
                <a16:creationId xmlns:a16="http://schemas.microsoft.com/office/drawing/2014/main" id="{B9055036-4D48-B9F2-CB91-943E3CBB2DA4}"/>
              </a:ext>
            </a:extLst>
          </p:cNvPr>
          <p:cNvSpPr txBox="1">
            <a:spLocks/>
          </p:cNvSpPr>
          <p:nvPr/>
        </p:nvSpPr>
        <p:spPr>
          <a:xfrm>
            <a:off x="336822" y="1453018"/>
            <a:ext cx="11518356" cy="17142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Unser Lernziel heute</a:t>
            </a:r>
          </a:p>
          <a:p>
            <a:endParaRPr lang="de-DE" sz="15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788287"/>
                </a:solidFill>
              </a:rPr>
              <a:t>Wir planen einen Tag in Berlin!</a:t>
            </a:r>
            <a:endParaRPr lang="de-DE" sz="2462" dirty="0">
              <a:solidFill>
                <a:srgbClr val="788287"/>
              </a:solidFill>
            </a:endParaRPr>
          </a:p>
        </p:txBody>
      </p:sp>
      <p:pic>
        <p:nvPicPr>
          <p:cNvPr id="2" name="Picture 2" descr="A group of people in a wheelchair&#10;&#10;Description automatically generated">
            <a:extLst>
              <a:ext uri="{FF2B5EF4-FFF2-40B4-BE49-F238E27FC236}">
                <a16:creationId xmlns:a16="http://schemas.microsoft.com/office/drawing/2014/main" id="{428D0B1A-7C86-C457-1C03-D60BC52E3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36" r="770"/>
          <a:stretch/>
        </p:blipFill>
        <p:spPr>
          <a:xfrm>
            <a:off x="3930782" y="3167278"/>
            <a:ext cx="7876933" cy="299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75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8A054-B7B8-3FC0-A31C-9D8B87271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C6D60F3-4558-EF8C-E3C8-1612C67FA8D2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5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3" name="Google Shape;196;p2">
            <a:extLst>
              <a:ext uri="{FF2B5EF4-FFF2-40B4-BE49-F238E27FC236}">
                <a16:creationId xmlns:a16="http://schemas.microsoft.com/office/drawing/2014/main" id="{5610D9C5-255E-419D-8325-D02D0477FE67}"/>
              </a:ext>
            </a:extLst>
          </p:cNvPr>
          <p:cNvSpPr txBox="1">
            <a:spLocks/>
          </p:cNvSpPr>
          <p:nvPr/>
        </p:nvSpPr>
        <p:spPr>
          <a:xfrm>
            <a:off x="394142" y="1324242"/>
            <a:ext cx="12126913" cy="9524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Pläne machen</a:t>
            </a:r>
          </a:p>
          <a:p>
            <a:r>
              <a:rPr lang="de-DE" sz="2460" dirty="0">
                <a:solidFill>
                  <a:srgbClr val="788287"/>
                </a:solidFill>
              </a:rPr>
              <a:t>Sortiert!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A71F92E-BC2B-1ED5-3B05-E090D99880FA}"/>
              </a:ext>
            </a:extLst>
          </p:cNvPr>
          <p:cNvSpPr txBox="1"/>
          <p:nvPr/>
        </p:nvSpPr>
        <p:spPr>
          <a:xfrm>
            <a:off x="6975437" y="2401350"/>
            <a:ext cx="111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Zuerst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E77085C-EC37-49E5-7A78-09FEEFD317EF}"/>
              </a:ext>
            </a:extLst>
          </p:cNvPr>
          <p:cNvSpPr txBox="1"/>
          <p:nvPr/>
        </p:nvSpPr>
        <p:spPr>
          <a:xfrm>
            <a:off x="5299183" y="2530479"/>
            <a:ext cx="934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8F6F96B-A14D-B742-24E8-8B28C180BB1E}"/>
              </a:ext>
            </a:extLst>
          </p:cNvPr>
          <p:cNvSpPr txBox="1"/>
          <p:nvPr/>
        </p:nvSpPr>
        <p:spPr>
          <a:xfrm>
            <a:off x="2796439" y="2799281"/>
            <a:ext cx="1345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Danach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364D96A-9217-1ABA-7216-6D888553EE98}"/>
              </a:ext>
            </a:extLst>
          </p:cNvPr>
          <p:cNvSpPr txBox="1"/>
          <p:nvPr/>
        </p:nvSpPr>
        <p:spPr>
          <a:xfrm>
            <a:off x="3990499" y="5489555"/>
            <a:ext cx="2186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 Vormittag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013C08C-F27A-A1CE-9B60-87AC68E3B955}"/>
              </a:ext>
            </a:extLst>
          </p:cNvPr>
          <p:cNvSpPr txBox="1"/>
          <p:nvPr/>
        </p:nvSpPr>
        <p:spPr>
          <a:xfrm>
            <a:off x="1181664" y="5268580"/>
            <a:ext cx="2408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 Nachmittag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A9BE872-AE64-07D5-5495-A834F3899405}"/>
              </a:ext>
            </a:extLst>
          </p:cNvPr>
          <p:cNvSpPr txBox="1"/>
          <p:nvPr/>
        </p:nvSpPr>
        <p:spPr>
          <a:xfrm>
            <a:off x="7122582" y="5262242"/>
            <a:ext cx="128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mittags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21D645A-9309-FB04-3517-332815FE4BBC}"/>
              </a:ext>
            </a:extLst>
          </p:cNvPr>
          <p:cNvSpPr txBox="1"/>
          <p:nvPr/>
        </p:nvSpPr>
        <p:spPr>
          <a:xfrm>
            <a:off x="9392816" y="5262242"/>
            <a:ext cx="1653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 Abend</a:t>
            </a:r>
          </a:p>
        </p:txBody>
      </p:sp>
      <p:sp>
        <p:nvSpPr>
          <p:cNvPr id="22" name="Pfeil nach rechts 21">
            <a:extLst>
              <a:ext uri="{FF2B5EF4-FFF2-40B4-BE49-F238E27FC236}">
                <a16:creationId xmlns:a16="http://schemas.microsoft.com/office/drawing/2014/main" id="{B1BDBDBD-DB6D-71DD-20FD-70140881A60A}"/>
              </a:ext>
            </a:extLst>
          </p:cNvPr>
          <p:cNvSpPr/>
          <p:nvPr/>
        </p:nvSpPr>
        <p:spPr>
          <a:xfrm>
            <a:off x="983028" y="4164348"/>
            <a:ext cx="9890235" cy="31011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1EA8B8C-BEB8-F7CF-8D82-6BF9A6BACB95}"/>
              </a:ext>
            </a:extLst>
          </p:cNvPr>
          <p:cNvSpPr txBox="1"/>
          <p:nvPr/>
        </p:nvSpPr>
        <p:spPr>
          <a:xfrm>
            <a:off x="4950372" y="3510455"/>
            <a:ext cx="1996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Zum Schluss</a:t>
            </a:r>
          </a:p>
        </p:txBody>
      </p:sp>
      <p:pic>
        <p:nvPicPr>
          <p:cNvPr id="24" name="Picture 28">
            <a:extLst>
              <a:ext uri="{FF2B5EF4-FFF2-40B4-BE49-F238E27FC236}">
                <a16:creationId xmlns:a16="http://schemas.microsoft.com/office/drawing/2014/main" id="{FB6CFD35-057B-C868-82C8-EF5E195A35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5265" y="6138303"/>
            <a:ext cx="673977" cy="673977"/>
          </a:xfrm>
          <a:prstGeom prst="rect">
            <a:avLst/>
          </a:prstGeom>
        </p:spPr>
      </p:pic>
      <p:pic>
        <p:nvPicPr>
          <p:cNvPr id="25" name="Picture 2" descr="A black and white icon of a checklist and a pencil&#10;&#10;AI-generated content may be incorrect.">
            <a:extLst>
              <a:ext uri="{FF2B5EF4-FFF2-40B4-BE49-F238E27FC236}">
                <a16:creationId xmlns:a16="http://schemas.microsoft.com/office/drawing/2014/main" id="{A0ABF2ED-1E26-B9B5-C926-DFF98DBB0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8376" y="1847538"/>
            <a:ext cx="1447496" cy="144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61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FC7D9-C751-CE99-7820-161C6AF8D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626D40C-4AD5-5DAB-626E-6709D142959A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6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3" name="Google Shape;196;p2">
            <a:extLst>
              <a:ext uri="{FF2B5EF4-FFF2-40B4-BE49-F238E27FC236}">
                <a16:creationId xmlns:a16="http://schemas.microsoft.com/office/drawing/2014/main" id="{510DF2A2-4446-3AE7-290D-31E54D291256}"/>
              </a:ext>
            </a:extLst>
          </p:cNvPr>
          <p:cNvSpPr txBox="1">
            <a:spLocks/>
          </p:cNvSpPr>
          <p:nvPr/>
        </p:nvSpPr>
        <p:spPr>
          <a:xfrm>
            <a:off x="394142" y="1324242"/>
            <a:ext cx="12126913" cy="9524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Pläne machen</a:t>
            </a:r>
          </a:p>
          <a:p>
            <a:r>
              <a:rPr lang="de-DE" sz="2460" dirty="0">
                <a:solidFill>
                  <a:srgbClr val="788287"/>
                </a:solidFill>
              </a:rPr>
              <a:t>Sortiert!</a:t>
            </a:r>
          </a:p>
        </p:txBody>
      </p:sp>
      <p:pic>
        <p:nvPicPr>
          <p:cNvPr id="24" name="Picture 28">
            <a:extLst>
              <a:ext uri="{FF2B5EF4-FFF2-40B4-BE49-F238E27FC236}">
                <a16:creationId xmlns:a16="http://schemas.microsoft.com/office/drawing/2014/main" id="{F646B13B-014F-7568-F3A9-E5EB54054E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5265" y="6138303"/>
            <a:ext cx="673977" cy="673977"/>
          </a:xfrm>
          <a:prstGeom prst="rect">
            <a:avLst/>
          </a:prstGeom>
        </p:spPr>
      </p:pic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C39569AC-1A4F-173E-E5AB-066E5A94E5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833005"/>
              </p:ext>
            </p:extLst>
          </p:nvPr>
        </p:nvGraphicFramePr>
        <p:xfrm>
          <a:off x="394142" y="2491684"/>
          <a:ext cx="6868506" cy="336257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89502">
                  <a:extLst>
                    <a:ext uri="{9D8B030D-6E8A-4147-A177-3AD203B41FA5}">
                      <a16:colId xmlns:a16="http://schemas.microsoft.com/office/drawing/2014/main" val="3986534590"/>
                    </a:ext>
                  </a:extLst>
                </a:gridCol>
                <a:gridCol w="2289502">
                  <a:extLst>
                    <a:ext uri="{9D8B030D-6E8A-4147-A177-3AD203B41FA5}">
                      <a16:colId xmlns:a16="http://schemas.microsoft.com/office/drawing/2014/main" val="4034445652"/>
                    </a:ext>
                  </a:extLst>
                </a:gridCol>
                <a:gridCol w="2289502">
                  <a:extLst>
                    <a:ext uri="{9D8B030D-6E8A-4147-A177-3AD203B41FA5}">
                      <a16:colId xmlns:a16="http://schemas.microsoft.com/office/drawing/2014/main" val="2340035269"/>
                    </a:ext>
                  </a:extLst>
                </a:gridCol>
              </a:tblGrid>
              <a:tr h="672515">
                <a:tc>
                  <a:txBody>
                    <a:bodyPr/>
                    <a:lstStyle/>
                    <a:p>
                      <a:r>
                        <a:rPr lang="de-DE" dirty="0"/>
                        <a:t>einen Vorschlag machen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positiv reagieren</a:t>
                      </a:r>
                    </a:p>
                    <a:p>
                      <a:r>
                        <a:rPr lang="de-DE" dirty="0">
                          <a:sym typeface="Wingdings" pitchFamily="2" charset="2"/>
                        </a:rPr>
                        <a:t>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negativ reagieren</a:t>
                      </a:r>
                    </a:p>
                    <a:p>
                      <a:r>
                        <a:rPr lang="de-DE" dirty="0">
                          <a:sym typeface="Wingdings" pitchFamily="2" charset="2"/>
                        </a:rPr>
                        <a:t>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167382"/>
                  </a:ext>
                </a:extLst>
              </a:tr>
              <a:tr h="2690062">
                <a:tc>
                  <a:txBody>
                    <a:bodyPr/>
                    <a:lstStyle/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1720463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8EF8B350-B994-9322-1A95-67B164A21181}"/>
              </a:ext>
            </a:extLst>
          </p:cNvPr>
          <p:cNvSpPr txBox="1"/>
          <p:nvPr/>
        </p:nvSpPr>
        <p:spPr>
          <a:xfrm>
            <a:off x="7711085" y="1612314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Ja, gerne!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996B8D3-9A7C-B863-56DD-911F52F2B18C}"/>
              </a:ext>
            </a:extLst>
          </p:cNvPr>
          <p:cNvSpPr txBox="1"/>
          <p:nvPr/>
        </p:nvSpPr>
        <p:spPr>
          <a:xfrm>
            <a:off x="8058881" y="2471432"/>
            <a:ext cx="2171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Toll! Ich bin dabei!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41076FC-4A3F-E4CB-271B-E2DE62BC6BFF}"/>
              </a:ext>
            </a:extLst>
          </p:cNvPr>
          <p:cNvSpPr txBox="1"/>
          <p:nvPr/>
        </p:nvSpPr>
        <p:spPr>
          <a:xfrm>
            <a:off x="8058881" y="2988016"/>
            <a:ext cx="1617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Das ist super!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5B3DF55-28F0-6AD5-D362-1AEA88ACF57F}"/>
              </a:ext>
            </a:extLst>
          </p:cNvPr>
          <p:cNvSpPr txBox="1"/>
          <p:nvPr/>
        </p:nvSpPr>
        <p:spPr>
          <a:xfrm>
            <a:off x="8389463" y="3502641"/>
            <a:ext cx="30248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Cool! Ja, ich komme gerne!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5961103-EF63-7F0A-F3A9-B44B58A094C0}"/>
              </a:ext>
            </a:extLst>
          </p:cNvPr>
          <p:cNvSpPr txBox="1"/>
          <p:nvPr/>
        </p:nvSpPr>
        <p:spPr>
          <a:xfrm>
            <a:off x="7828818" y="4017266"/>
            <a:ext cx="2401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Darauf habe ich Lust!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006AB9A-2E19-4EE2-C725-701D93E9A105}"/>
              </a:ext>
            </a:extLst>
          </p:cNvPr>
          <p:cNvSpPr txBox="1"/>
          <p:nvPr/>
        </p:nvSpPr>
        <p:spPr>
          <a:xfrm>
            <a:off x="7942878" y="4628910"/>
            <a:ext cx="2666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Das ist nicht mein Ding.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A45493A-679E-46D2-C38B-2E13BE0F1AD0}"/>
              </a:ext>
            </a:extLst>
          </p:cNvPr>
          <p:cNvSpPr txBox="1"/>
          <p:nvPr/>
        </p:nvSpPr>
        <p:spPr>
          <a:xfrm>
            <a:off x="7828818" y="5741748"/>
            <a:ext cx="3018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Darauf habe ich keine Lust.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EE90C60-95BF-8D83-8248-75CD8EA9CF5D}"/>
              </a:ext>
            </a:extLst>
          </p:cNvPr>
          <p:cNvSpPr txBox="1"/>
          <p:nvPr/>
        </p:nvSpPr>
        <p:spPr>
          <a:xfrm>
            <a:off x="8318588" y="1958459"/>
            <a:ext cx="2908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Sorry, ich habe keine Zeit.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DEDC5E4-637B-0735-B884-F9A3451FCC60}"/>
              </a:ext>
            </a:extLst>
          </p:cNvPr>
          <p:cNvSpPr txBox="1"/>
          <p:nvPr/>
        </p:nvSpPr>
        <p:spPr>
          <a:xfrm>
            <a:off x="9803319" y="2812099"/>
            <a:ext cx="2175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Hm, ich weiß nicht.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CC894030-232A-E879-B32B-5AD43CA1CE8D}"/>
              </a:ext>
            </a:extLst>
          </p:cNvPr>
          <p:cNvSpPr txBox="1"/>
          <p:nvPr/>
        </p:nvSpPr>
        <p:spPr>
          <a:xfrm>
            <a:off x="7828818" y="5099326"/>
            <a:ext cx="1561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Wollen wir...?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8168A0EA-A936-13F4-106F-1F53631361DF}"/>
              </a:ext>
            </a:extLst>
          </p:cNvPr>
          <p:cNvSpPr txBox="1"/>
          <p:nvPr/>
        </p:nvSpPr>
        <p:spPr>
          <a:xfrm>
            <a:off x="10243458" y="2398851"/>
            <a:ext cx="1595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Hast du Lust?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16F2B118-F9F0-208E-8AB1-1254DDB48652}"/>
              </a:ext>
            </a:extLst>
          </p:cNvPr>
          <p:cNvSpPr txBox="1"/>
          <p:nvPr/>
        </p:nvSpPr>
        <p:spPr>
          <a:xfrm>
            <a:off x="9743948" y="5185329"/>
            <a:ext cx="18193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 meinst du?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1290BA64-79F2-73A3-47D3-DA762D7A99C4}"/>
              </a:ext>
            </a:extLst>
          </p:cNvPr>
          <p:cNvSpPr txBox="1"/>
          <p:nvPr/>
        </p:nvSpPr>
        <p:spPr>
          <a:xfrm>
            <a:off x="10353118" y="4257157"/>
            <a:ext cx="1588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Wir können...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7149E36E-D587-51E9-7014-900B9EB38743}"/>
              </a:ext>
            </a:extLst>
          </p:cNvPr>
          <p:cNvSpPr txBox="1"/>
          <p:nvPr/>
        </p:nvSpPr>
        <p:spPr>
          <a:xfrm>
            <a:off x="9229513" y="1585332"/>
            <a:ext cx="2884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Vielleicht ein anderes Mal.</a:t>
            </a:r>
          </a:p>
        </p:txBody>
      </p:sp>
      <p:pic>
        <p:nvPicPr>
          <p:cNvPr id="31" name="Picture 26">
            <a:extLst>
              <a:ext uri="{FF2B5EF4-FFF2-40B4-BE49-F238E27FC236}">
                <a16:creationId xmlns:a16="http://schemas.microsoft.com/office/drawing/2014/main" id="{ABB66BB1-8225-BF3E-FCF2-8C3E321360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7080" y="6129633"/>
            <a:ext cx="691315" cy="69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28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4D50B-74A0-A74A-9782-DE6B5ECB1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DEBAA83-5DD3-3C9C-18EC-DFE0843A8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15728">
            <a:off x="4571032" y="2399664"/>
            <a:ext cx="5609207" cy="3448282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7A6B3B3-D741-9727-2102-C3E441575C8E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7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3" name="Google Shape;196;p2">
            <a:extLst>
              <a:ext uri="{FF2B5EF4-FFF2-40B4-BE49-F238E27FC236}">
                <a16:creationId xmlns:a16="http://schemas.microsoft.com/office/drawing/2014/main" id="{135EEF5E-43C8-D9A7-969E-51AF8E4BD58E}"/>
              </a:ext>
            </a:extLst>
          </p:cNvPr>
          <p:cNvSpPr txBox="1">
            <a:spLocks/>
          </p:cNvSpPr>
          <p:nvPr/>
        </p:nvSpPr>
        <p:spPr>
          <a:xfrm>
            <a:off x="394142" y="1324242"/>
            <a:ext cx="12126913" cy="9524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Unser Tag in Berlin</a:t>
            </a:r>
          </a:p>
          <a:p>
            <a:r>
              <a:rPr lang="de-DE" sz="2460" dirty="0">
                <a:solidFill>
                  <a:srgbClr val="788287"/>
                </a:solidFill>
              </a:rPr>
              <a:t>Plant zusammen einen Tag in Berlin! Benutzt die Redemittel!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61823A17-C200-240D-E75A-98BF947306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129" y="6194413"/>
            <a:ext cx="569229" cy="569229"/>
          </a:xfrm>
          <a:prstGeom prst="rect">
            <a:avLst/>
          </a:prstGeom>
        </p:spPr>
      </p:pic>
      <p:pic>
        <p:nvPicPr>
          <p:cNvPr id="5" name="Picture 26">
            <a:extLst>
              <a:ext uri="{FF2B5EF4-FFF2-40B4-BE49-F238E27FC236}">
                <a16:creationId xmlns:a16="http://schemas.microsoft.com/office/drawing/2014/main" id="{70A0C967-794D-4FD2-39E2-8045D2BD74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459" y="6133371"/>
            <a:ext cx="691315" cy="69131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BF7D8F7-91EE-6586-DC3C-0A26EE05D651}"/>
              </a:ext>
            </a:extLst>
          </p:cNvPr>
          <p:cNvSpPr txBox="1"/>
          <p:nvPr/>
        </p:nvSpPr>
        <p:spPr>
          <a:xfrm>
            <a:off x="394142" y="3122113"/>
            <a:ext cx="29466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Uhrzeit?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Aktivität? Essen?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Transportmittel?</a:t>
            </a:r>
          </a:p>
        </p:txBody>
      </p:sp>
    </p:spTree>
    <p:extLst>
      <p:ext uri="{BB962C8B-B14F-4D97-AF65-F5344CB8AC3E}">
        <p14:creationId xmlns:p14="http://schemas.microsoft.com/office/powerpoint/2010/main" val="1923582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40B25-E083-14C8-AAA9-50E0158EE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37D7722-F261-127D-81EF-42B320A60DF8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8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4" name="Google Shape;196;p2">
            <a:extLst>
              <a:ext uri="{FF2B5EF4-FFF2-40B4-BE49-F238E27FC236}">
                <a16:creationId xmlns:a16="http://schemas.microsoft.com/office/drawing/2014/main" id="{4F252543-3521-5FB1-E752-B5B837D0626C}"/>
              </a:ext>
            </a:extLst>
          </p:cNvPr>
          <p:cNvSpPr txBox="1">
            <a:spLocks/>
          </p:cNvSpPr>
          <p:nvPr/>
        </p:nvSpPr>
        <p:spPr>
          <a:xfrm>
            <a:off x="394142" y="1324242"/>
            <a:ext cx="12126913" cy="9524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Unser Tag in Berlin</a:t>
            </a:r>
          </a:p>
          <a:p>
            <a:r>
              <a:rPr lang="de-DE" sz="2460" dirty="0">
                <a:solidFill>
                  <a:srgbClr val="788287"/>
                </a:solidFill>
              </a:rPr>
              <a:t>Präsentiert eure Planung!</a:t>
            </a:r>
          </a:p>
        </p:txBody>
      </p:sp>
      <p:pic>
        <p:nvPicPr>
          <p:cNvPr id="6" name="Picture 28">
            <a:extLst>
              <a:ext uri="{FF2B5EF4-FFF2-40B4-BE49-F238E27FC236}">
                <a16:creationId xmlns:a16="http://schemas.microsoft.com/office/drawing/2014/main" id="{2D6F1B8B-481F-37BF-AF3E-5BA8BBF5A1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5265" y="6138303"/>
            <a:ext cx="673977" cy="673977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2DD5076B-C6C8-2F6E-BECF-3F5C0F166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42" y="3132840"/>
            <a:ext cx="7278897" cy="2896930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CDA8B238-EA87-3593-B79C-76EAFFBE16A3}"/>
              </a:ext>
            </a:extLst>
          </p:cNvPr>
          <p:cNvSpPr txBox="1"/>
          <p:nvPr/>
        </p:nvSpPr>
        <p:spPr>
          <a:xfrm>
            <a:off x="478325" y="3152001"/>
            <a:ext cx="23427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UNSER</a:t>
            </a:r>
          </a:p>
        </p:txBody>
      </p: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6BE1BE5F-18A4-6598-9138-E8EEF5B980F2}"/>
              </a:ext>
            </a:extLst>
          </p:cNvPr>
          <p:cNvCxnSpPr>
            <a:cxnSpLocks/>
          </p:cNvCxnSpPr>
          <p:nvPr/>
        </p:nvCxnSpPr>
        <p:spPr>
          <a:xfrm>
            <a:off x="590627" y="3698404"/>
            <a:ext cx="129580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Google Shape;206;p23">
            <a:extLst>
              <a:ext uri="{FF2B5EF4-FFF2-40B4-BE49-F238E27FC236}">
                <a16:creationId xmlns:a16="http://schemas.microsoft.com/office/drawing/2014/main" id="{A4D15308-24C5-319B-3854-195ACC1CC7F4}"/>
              </a:ext>
            </a:extLst>
          </p:cNvPr>
          <p:cNvSpPr/>
          <p:nvPr/>
        </p:nvSpPr>
        <p:spPr>
          <a:xfrm>
            <a:off x="6011917" y="1114098"/>
            <a:ext cx="5980387" cy="2417378"/>
          </a:xfrm>
          <a:prstGeom prst="wedgeEllipseCallout">
            <a:avLst>
              <a:gd name="adj1" fmla="val 17924"/>
              <a:gd name="adj2" fmla="val 79129"/>
            </a:avLst>
          </a:prstGeom>
          <a:solidFill>
            <a:schemeClr val="bg1"/>
          </a:solidFill>
          <a:ln w="28575" cap="flat" cmpd="sng">
            <a:solidFill>
              <a:srgbClr val="5AC8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2000" b="1" dirty="0">
              <a:solidFill>
                <a:srgbClr val="5AC8F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000" b="1" dirty="0">
              <a:solidFill>
                <a:srgbClr val="5AC8F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000" b="1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 </a:t>
            </a:r>
            <a:r>
              <a:rPr lang="en-US" sz="2000" b="1" dirty="0" err="1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Vormittag</a:t>
            </a:r>
            <a:r>
              <a:rPr lang="en-US" sz="2000" b="1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gehen</a:t>
            </a:r>
            <a:r>
              <a:rPr lang="en-US" sz="2000" b="1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wir</a:t>
            </a:r>
            <a:r>
              <a:rPr lang="en-US" sz="2000" b="1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…</a:t>
            </a:r>
          </a:p>
          <a:p>
            <a:pPr algn="ctr"/>
            <a:r>
              <a:rPr lang="en-US" sz="2000" b="1" dirty="0" err="1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Wir</a:t>
            </a:r>
            <a:r>
              <a:rPr lang="en-US" sz="2000" b="1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fahren</a:t>
            </a:r>
            <a:r>
              <a:rPr lang="en-US" sz="2000" b="1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</a:t>
            </a:r>
            <a:r>
              <a:rPr lang="en-US" sz="2000" b="1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…</a:t>
            </a:r>
          </a:p>
          <a:p>
            <a:pPr algn="ctr"/>
            <a:endParaRPr lang="en-US" sz="2000" b="1" dirty="0">
              <a:solidFill>
                <a:srgbClr val="5AC8F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000" b="1" dirty="0" err="1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Mittags</a:t>
            </a:r>
            <a:r>
              <a:rPr lang="en-US" sz="2000" b="1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essen</a:t>
            </a:r>
            <a:r>
              <a:rPr lang="en-US" sz="2000" b="1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wir</a:t>
            </a:r>
            <a:r>
              <a:rPr lang="en-US" sz="2000" b="1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…</a:t>
            </a:r>
          </a:p>
          <a:p>
            <a:pPr algn="ctr"/>
            <a:endParaRPr lang="en-US" sz="2000" b="1" dirty="0">
              <a:solidFill>
                <a:srgbClr val="5AC8F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000" b="1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 </a:t>
            </a:r>
            <a:r>
              <a:rPr lang="en-US" sz="2000" b="1" dirty="0" err="1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Nachmittag</a:t>
            </a:r>
            <a:r>
              <a:rPr lang="en-US" sz="2000" b="1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… </a:t>
            </a:r>
          </a:p>
          <a:p>
            <a:pPr algn="ctr"/>
            <a:endParaRPr lang="en-US" sz="2400" b="1" dirty="0">
              <a:solidFill>
                <a:srgbClr val="5AC8F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873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383C7-AE69-40D2-4796-B1FAE8376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3F1151E-F967-E155-E3D0-8EF750C4FD93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9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6" name="Graphic 21" descr="Bullseye outline">
            <a:extLst>
              <a:ext uri="{FF2B5EF4-FFF2-40B4-BE49-F238E27FC236}">
                <a16:creationId xmlns:a16="http://schemas.microsoft.com/office/drawing/2014/main" id="{0713AF77-AF6A-57D4-EE0F-71CA7CD78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48571" y="3069771"/>
            <a:ext cx="3143429" cy="3143429"/>
          </a:xfrm>
          <a:prstGeom prst="rect">
            <a:avLst/>
          </a:prstGeom>
        </p:spPr>
      </p:pic>
      <p:sp>
        <p:nvSpPr>
          <p:cNvPr id="2" name="Google Shape;196;p2">
            <a:extLst>
              <a:ext uri="{FF2B5EF4-FFF2-40B4-BE49-F238E27FC236}">
                <a16:creationId xmlns:a16="http://schemas.microsoft.com/office/drawing/2014/main" id="{6E3DF59B-7097-142D-F12B-0D3315BF626C}"/>
              </a:ext>
            </a:extLst>
          </p:cNvPr>
          <p:cNvSpPr txBox="1">
            <a:spLocks/>
          </p:cNvSpPr>
          <p:nvPr/>
        </p:nvSpPr>
        <p:spPr>
          <a:xfrm>
            <a:off x="302173" y="1503725"/>
            <a:ext cx="11587653" cy="192527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Haben wir unsere Lernziele erreicht?</a:t>
            </a:r>
          </a:p>
          <a:p>
            <a:endParaRPr lang="de-DE" sz="3939" dirty="0"/>
          </a:p>
          <a:p>
            <a:pPr marL="422041" indent="-422041">
              <a:buFont typeface="Courier New" panose="02070309020205020404" pitchFamily="49" charset="0"/>
              <a:buChar char="o"/>
            </a:pPr>
            <a:r>
              <a:rPr lang="de-DE" sz="2462" dirty="0">
                <a:solidFill>
                  <a:srgbClr val="788287"/>
                </a:solidFill>
              </a:rPr>
              <a:t>Wir planen einen Tag in Berlin.</a:t>
            </a:r>
          </a:p>
        </p:txBody>
      </p:sp>
    </p:spTree>
    <p:extLst>
      <p:ext uri="{BB962C8B-B14F-4D97-AF65-F5344CB8AC3E}">
        <p14:creationId xmlns:p14="http://schemas.microsoft.com/office/powerpoint/2010/main" val="3305494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257</Words>
  <Application>Microsoft Macintosh PowerPoint</Application>
  <PresentationFormat>Breitbild</PresentationFormat>
  <Paragraphs>84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7" baseType="lpstr">
      <vt:lpstr>Aptos</vt:lpstr>
      <vt:lpstr>Aptos Display</vt:lpstr>
      <vt:lpstr>Arial</vt:lpstr>
      <vt:lpstr>Courier New</vt:lpstr>
      <vt:lpstr>Verdana</vt:lpstr>
      <vt:lpstr>Wingdings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Géza G Schenk</dc:creator>
  <cp:lastModifiedBy>Simona Gnade</cp:lastModifiedBy>
  <cp:revision>40</cp:revision>
  <dcterms:created xsi:type="dcterms:W3CDTF">2024-08-27T16:27:59Z</dcterms:created>
  <dcterms:modified xsi:type="dcterms:W3CDTF">2025-04-04T10:10:21Z</dcterms:modified>
</cp:coreProperties>
</file>