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</p:sldMasterIdLst>
  <p:notesMasterIdLst>
    <p:notesMasterId r:id="rId25"/>
  </p:notesMasterIdLst>
  <p:sldIdLst>
    <p:sldId id="258" r:id="rId2"/>
    <p:sldId id="259" r:id="rId3"/>
    <p:sldId id="261" r:id="rId4"/>
    <p:sldId id="262" r:id="rId5"/>
    <p:sldId id="265" r:id="rId6"/>
    <p:sldId id="266" r:id="rId7"/>
    <p:sldId id="267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68" r:id="rId16"/>
    <p:sldId id="269" r:id="rId17"/>
    <p:sldId id="270" r:id="rId18"/>
    <p:sldId id="284" r:id="rId19"/>
    <p:sldId id="271" r:id="rId20"/>
    <p:sldId id="272" r:id="rId21"/>
    <p:sldId id="273" r:id="rId22"/>
    <p:sldId id="275" r:id="rId23"/>
    <p:sldId id="27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C814"/>
    <a:srgbClr val="EB6400"/>
    <a:srgbClr val="788287"/>
    <a:srgbClr val="374105"/>
    <a:srgbClr val="003969"/>
    <a:srgbClr val="5AC8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390"/>
    <p:restoredTop sz="94694"/>
  </p:normalViewPr>
  <p:slideViewPr>
    <p:cSldViewPr snapToGrid="0">
      <p:cViewPr varScale="1">
        <p:scale>
          <a:sx n="99" d="100"/>
          <a:sy n="99" d="100"/>
        </p:scale>
        <p:origin x="208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0EC6CE-D7FA-584D-82E9-14236AC6540E}" type="datetimeFigureOut">
              <a:rPr lang="de-DE" smtClean="0"/>
              <a:t>27.03.25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33C650-A634-2845-A918-2C25636B6C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5986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1pPr>
    <a:lvl2pPr marL="519488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2pPr>
    <a:lvl3pPr marL="1038977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3pPr>
    <a:lvl4pPr marL="1558465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4pPr>
    <a:lvl5pPr marL="2077952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5pPr>
    <a:lvl6pPr marL="2597440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6pPr>
    <a:lvl7pPr marL="3116929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7pPr>
    <a:lvl8pPr marL="3636417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8pPr>
    <a:lvl9pPr marL="4155905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105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107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642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9045360-9D57-4A70-C8FF-791A9CA9F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222" y="1443271"/>
            <a:ext cx="10516593" cy="92950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333" b="1" i="0">
                <a:solidFill>
                  <a:srgbClr val="3741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E404FEF-0887-024C-3060-FED354F2A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1" y="2709106"/>
            <a:ext cx="10509715" cy="32778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rgbClr val="3741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09585" indent="0">
              <a:buFontTx/>
              <a:buNone/>
              <a:defRPr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19170" indent="0">
              <a:buFontTx/>
              <a:buNone/>
              <a:defRPr>
                <a:solidFill>
                  <a:srgbClr val="3741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828754" indent="0">
              <a:buFontTx/>
              <a:buNone/>
              <a:defRPr i="1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438339" indent="0">
              <a:buFontTx/>
              <a:buNone/>
              <a:defRPr sz="1733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7243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025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618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504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3/27/25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111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3/27/25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959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3/27/25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282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370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835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3/27/25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  <p:pic>
        <p:nvPicPr>
          <p:cNvPr id="7" name="Picture 8" descr="A green rectangle with a white border&#10;&#10;AI-generated content may be incorrect.">
            <a:extLst>
              <a:ext uri="{FF2B5EF4-FFF2-40B4-BE49-F238E27FC236}">
                <a16:creationId xmlns:a16="http://schemas.microsoft.com/office/drawing/2014/main" id="{A07E0E80-F512-3F2A-BB72-C595690A091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1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hyperlink" Target="https://learningapps.org/watch?v=p60xohka32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1F74E-1422-0775-17D9-7DEA51C8E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6;p2">
            <a:extLst>
              <a:ext uri="{FF2B5EF4-FFF2-40B4-BE49-F238E27FC236}">
                <a16:creationId xmlns:a16="http://schemas.microsoft.com/office/drawing/2014/main" id="{8D365A5D-6905-AEA5-6CDD-E685430D2D69}"/>
              </a:ext>
            </a:extLst>
          </p:cNvPr>
          <p:cNvSpPr txBox="1">
            <a:spLocks/>
          </p:cNvSpPr>
          <p:nvPr/>
        </p:nvSpPr>
        <p:spPr>
          <a:xfrm>
            <a:off x="347657" y="1406910"/>
            <a:ext cx="8467428" cy="9524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HERZLICH WILLKOMMEN </a:t>
            </a:r>
            <a:br>
              <a:rPr lang="de-DE" sz="3939" dirty="0"/>
            </a:br>
            <a:r>
              <a:rPr lang="de-DE" sz="2463" dirty="0">
                <a:solidFill>
                  <a:srgbClr val="788287"/>
                </a:solidFill>
              </a:rPr>
              <a:t>zur Lektion 2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CCE71F3-B62B-429B-EE85-12E6BE673C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704" b="11209"/>
          <a:stretch/>
        </p:blipFill>
        <p:spPr>
          <a:xfrm>
            <a:off x="0" y="2506038"/>
            <a:ext cx="12192000" cy="434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16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1A749-4F41-DD1A-F042-D018D59E2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28B5FD-70DF-9F73-6748-4591ED06D805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10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3" name="Picture 28">
            <a:extLst>
              <a:ext uri="{FF2B5EF4-FFF2-40B4-BE49-F238E27FC236}">
                <a16:creationId xmlns:a16="http://schemas.microsoft.com/office/drawing/2014/main" id="{3C165F97-196E-B4D3-E138-07433BCB7B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457" b="33595"/>
          <a:stretch/>
        </p:blipFill>
        <p:spPr>
          <a:xfrm>
            <a:off x="330272" y="1547834"/>
            <a:ext cx="9659579" cy="4537655"/>
          </a:xfrm>
          <a:prstGeom prst="rect">
            <a:avLst/>
          </a:prstGeom>
        </p:spPr>
      </p:pic>
      <p:pic>
        <p:nvPicPr>
          <p:cNvPr id="5" name="Picture 8" descr="A close up of words&#10;&#10;Description automatically generated">
            <a:extLst>
              <a:ext uri="{FF2B5EF4-FFF2-40B4-BE49-F238E27FC236}">
                <a16:creationId xmlns:a16="http://schemas.microsoft.com/office/drawing/2014/main" id="{A5A199D3-806C-CE3F-D7C7-0AB6AD1F4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4935" y="5123330"/>
            <a:ext cx="2276793" cy="962159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8554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D5306-3008-777B-2711-CBF4CBB20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2AC12CD-54C4-DE0C-5B57-935BE1C1DEC2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11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2" name="Picture 28">
            <a:extLst>
              <a:ext uri="{FF2B5EF4-FFF2-40B4-BE49-F238E27FC236}">
                <a16:creationId xmlns:a16="http://schemas.microsoft.com/office/drawing/2014/main" id="{D8C3D665-DB0B-8BFA-0569-1BE66DCCD8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920"/>
          <a:stretch/>
        </p:blipFill>
        <p:spPr>
          <a:xfrm>
            <a:off x="330272" y="1508271"/>
            <a:ext cx="9704944" cy="4577218"/>
          </a:xfrm>
          <a:prstGeom prst="rect">
            <a:avLst/>
          </a:prstGeom>
        </p:spPr>
      </p:pic>
      <p:pic>
        <p:nvPicPr>
          <p:cNvPr id="5" name="Picture 8" descr="A close up of words&#10;&#10;Description automatically generated">
            <a:extLst>
              <a:ext uri="{FF2B5EF4-FFF2-40B4-BE49-F238E27FC236}">
                <a16:creationId xmlns:a16="http://schemas.microsoft.com/office/drawing/2014/main" id="{E44F670F-B396-2CDD-CC98-0B14FB9DA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0342" y="5123330"/>
            <a:ext cx="2276793" cy="962159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19330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3A8F5-C9AB-3717-97CE-BCAB7F435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7A3567E-122E-EE3B-F61C-0456975A0C67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12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3" name="Picture 30">
            <a:extLst>
              <a:ext uri="{FF2B5EF4-FFF2-40B4-BE49-F238E27FC236}">
                <a16:creationId xmlns:a16="http://schemas.microsoft.com/office/drawing/2014/main" id="{BC0A6C43-C3CB-A756-B535-F0061A3317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6476"/>
          <a:stretch/>
        </p:blipFill>
        <p:spPr>
          <a:xfrm>
            <a:off x="220406" y="1318887"/>
            <a:ext cx="9834169" cy="4629968"/>
          </a:xfrm>
          <a:prstGeom prst="rect">
            <a:avLst/>
          </a:prstGeom>
        </p:spPr>
      </p:pic>
      <p:pic>
        <p:nvPicPr>
          <p:cNvPr id="6" name="Picture 7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8B27C2F2-0330-776D-424A-34DE714E9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5881" y="3815256"/>
            <a:ext cx="1619476" cy="2409657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41982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D6407-1E8C-1B7C-8305-69B7C40CB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D871B9B9-3125-AA25-D09E-909D83DEAB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312" b="33738"/>
          <a:stretch/>
        </p:blipFill>
        <p:spPr>
          <a:xfrm>
            <a:off x="246637" y="1481140"/>
            <a:ext cx="9906356" cy="4584066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DA8E8D8-2AD4-39BC-1FDE-45B15F9625F9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13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6" name="Picture 7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11B009D8-4283-103A-9A8C-DA9E96D29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5881" y="3815256"/>
            <a:ext cx="1619476" cy="2409657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29209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8EA4F-9722-D20B-F83D-605EA43F9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0">
            <a:extLst>
              <a:ext uri="{FF2B5EF4-FFF2-40B4-BE49-F238E27FC236}">
                <a16:creationId xmlns:a16="http://schemas.microsoft.com/office/drawing/2014/main" id="{60DF222B-5B02-C87D-AE32-A64598047A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151"/>
          <a:stretch/>
        </p:blipFill>
        <p:spPr>
          <a:xfrm>
            <a:off x="469507" y="1494926"/>
            <a:ext cx="9762321" cy="4640659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1EDE010-851D-6025-4EC6-49E3A46F6C81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14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6" name="Picture 7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B41766C7-C76A-ED3C-AF4E-810FC65A6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3017" y="3815255"/>
            <a:ext cx="1619476" cy="2409657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76998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29440-BBBF-BD15-28A6-C7E4B3E2C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9EF6F3-7FBB-CFC7-2C2C-F460D1B315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459" y="6133371"/>
            <a:ext cx="691315" cy="691315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358439D6-2DA5-A5FC-C8C4-988C1F7CEE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5371" y="6184024"/>
            <a:ext cx="569229" cy="56922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53E23A0-A653-C5F3-BAC9-B7312D72C97D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15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3" name="Google Shape;196;p2">
            <a:extLst>
              <a:ext uri="{FF2B5EF4-FFF2-40B4-BE49-F238E27FC236}">
                <a16:creationId xmlns:a16="http://schemas.microsoft.com/office/drawing/2014/main" id="{1A363DC4-215C-EF0E-8364-9E163490C6D3}"/>
              </a:ext>
            </a:extLst>
          </p:cNvPr>
          <p:cNvSpPr txBox="1">
            <a:spLocks/>
          </p:cNvSpPr>
          <p:nvPr/>
        </p:nvSpPr>
        <p:spPr>
          <a:xfrm>
            <a:off x="320570" y="1411149"/>
            <a:ext cx="8938717" cy="77386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60" dirty="0"/>
              <a:t>Warum ist Mo nervös?</a:t>
            </a:r>
          </a:p>
          <a:p>
            <a:r>
              <a:rPr lang="de-DE" sz="2640" dirty="0">
                <a:solidFill>
                  <a:srgbClr val="788287"/>
                </a:solidFill>
              </a:rPr>
              <a:t>Sprecht im Team über die Fragen.</a:t>
            </a:r>
          </a:p>
          <a:p>
            <a:endParaRPr lang="de-DE" sz="1800" dirty="0"/>
          </a:p>
          <a:p>
            <a:pPr marL="285750" indent="-285750">
              <a:buClr>
                <a:srgbClr val="EB6400"/>
              </a:buClr>
              <a:buFont typeface="Arial" panose="020B0604020202020204" pitchFamily="34" charset="0"/>
              <a:buChar char="•"/>
            </a:pPr>
            <a:endParaRPr lang="de-DE" sz="1800" dirty="0">
              <a:solidFill>
                <a:srgbClr val="EB6400"/>
              </a:solidFill>
            </a:endParaRPr>
          </a:p>
          <a:p>
            <a:pPr marL="342900" indent="-342900">
              <a:spcAft>
                <a:spcPts val="488"/>
              </a:spcAft>
              <a:buClr>
                <a:srgbClr val="EB6400"/>
              </a:buClr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EB6400"/>
                </a:solidFill>
              </a:rPr>
              <a:t>Warum ist Mo nervös?</a:t>
            </a:r>
          </a:p>
          <a:p>
            <a:pPr marL="342900" indent="-342900">
              <a:spcAft>
                <a:spcPts val="488"/>
              </a:spcAft>
              <a:buClr>
                <a:srgbClr val="EB6400"/>
              </a:buClr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EB6400"/>
                </a:solidFill>
              </a:rPr>
              <a:t>Mos Pronomen ist </a:t>
            </a:r>
            <a:r>
              <a:rPr lang="de-DE" sz="18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xier</a:t>
            </a:r>
            <a:r>
              <a:rPr lang="de-DE" sz="1800" dirty="0">
                <a:solidFill>
                  <a:srgbClr val="EB6400"/>
                </a:solidFill>
              </a:rPr>
              <a:t>. Was bedeutet das?</a:t>
            </a:r>
          </a:p>
          <a:p>
            <a:pPr marL="342900" indent="-342900">
              <a:spcAft>
                <a:spcPts val="488"/>
              </a:spcAft>
              <a:buClr>
                <a:srgbClr val="EB6400"/>
              </a:buClr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EB6400"/>
                </a:solidFill>
              </a:rPr>
              <a:t>Warum heißt es </a:t>
            </a:r>
            <a:r>
              <a:rPr lang="de-DE" sz="1800" dirty="0" err="1">
                <a:solidFill>
                  <a:srgbClr val="EB6400"/>
                </a:solidFill>
              </a:rPr>
              <a:t>Freund</a:t>
            </a:r>
            <a:r>
              <a:rPr lang="de-DE" sz="1800" dirty="0" err="1"/>
              <a:t>:</a:t>
            </a:r>
            <a:r>
              <a:rPr lang="de-DE" sz="1800" dirty="0" err="1">
                <a:solidFill>
                  <a:srgbClr val="EB6400"/>
                </a:solidFill>
              </a:rPr>
              <a:t>innen</a:t>
            </a:r>
            <a:r>
              <a:rPr lang="de-DE" sz="1800" dirty="0">
                <a:solidFill>
                  <a:srgbClr val="EB6400"/>
                </a:solidFill>
              </a:rPr>
              <a:t>?</a:t>
            </a:r>
          </a:p>
          <a:p>
            <a:pPr marL="342900" indent="-342900">
              <a:spcAft>
                <a:spcPts val="488"/>
              </a:spcAft>
              <a:buClr>
                <a:srgbClr val="EB6400"/>
              </a:buClr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EB6400"/>
                </a:solidFill>
              </a:rPr>
              <a:t>Mo sagt: So eine </a:t>
            </a:r>
            <a:r>
              <a:rPr lang="de-DE" sz="1800" dirty="0"/>
              <a:t>diverse</a:t>
            </a:r>
            <a:r>
              <a:rPr lang="de-DE" sz="1800" dirty="0">
                <a:solidFill>
                  <a:srgbClr val="EB6400"/>
                </a:solidFill>
              </a:rPr>
              <a:t> Gruppe! </a:t>
            </a:r>
            <a:br>
              <a:rPr lang="de-DE" sz="1800" dirty="0">
                <a:solidFill>
                  <a:srgbClr val="EB6400"/>
                </a:solidFill>
              </a:rPr>
            </a:br>
            <a:r>
              <a:rPr lang="de-DE" sz="1800" dirty="0">
                <a:solidFill>
                  <a:srgbClr val="EB6400"/>
                </a:solidFill>
              </a:rPr>
              <a:t>Wie divers ist dein Freundeskreis? </a:t>
            </a:r>
            <a:br>
              <a:rPr lang="de-DE" sz="1800" dirty="0">
                <a:solidFill>
                  <a:srgbClr val="788287"/>
                </a:solidFill>
              </a:rPr>
            </a:br>
            <a:endParaRPr lang="de-DE" sz="1800" dirty="0">
              <a:solidFill>
                <a:srgbClr val="788287"/>
              </a:solidFill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27E80FE7-D223-61BE-B765-A7A8E9CE2388}"/>
              </a:ext>
            </a:extLst>
          </p:cNvPr>
          <p:cNvSpPr txBox="1"/>
          <p:nvPr/>
        </p:nvSpPr>
        <p:spPr>
          <a:xfrm>
            <a:off x="5668340" y="4769247"/>
            <a:ext cx="6169540" cy="132343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 </a:t>
            </a:r>
            <a:r>
              <a:rPr lang="en-GB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ist</a:t>
            </a:r>
            <a:r>
              <a:rPr lang="en-GB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nervös</a:t>
            </a:r>
            <a:r>
              <a:rPr lang="en-GB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GB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weil</a:t>
            </a:r>
            <a:r>
              <a:rPr lang="en-GB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</a:t>
            </a:r>
            <a:r>
              <a:rPr lang="en-GB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xier</a:t>
            </a:r>
            <a:r>
              <a:rPr lang="en-GB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 </a:t>
            </a:r>
            <a:r>
              <a:rPr lang="en-GB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bedeutet</a:t>
            </a:r>
            <a:r>
              <a:rPr lang="en-GB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</a:t>
            </a:r>
            <a:r>
              <a:rPr lang="de-DE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Freund:innen</a:t>
            </a:r>
            <a:r>
              <a:rPr lang="de-DE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en-GB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bedeutet</a:t>
            </a:r>
            <a:r>
              <a:rPr lang="en-GB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Mein </a:t>
            </a:r>
            <a:r>
              <a:rPr lang="en-GB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Freundeskreis</a:t>
            </a:r>
            <a:r>
              <a:rPr lang="en-GB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ist </a:t>
            </a:r>
            <a:r>
              <a:rPr lang="en-GB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sehr</a:t>
            </a:r>
            <a:r>
              <a:rPr lang="en-GB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/</a:t>
            </a:r>
            <a:r>
              <a:rPr lang="en-GB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</a:t>
            </a:r>
            <a:r>
              <a:rPr lang="en-GB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bisschen</a:t>
            </a:r>
            <a:r>
              <a:rPr lang="en-GB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 </a:t>
            </a:r>
            <a:r>
              <a:rPr lang="en-GB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nicht</a:t>
            </a:r>
            <a:r>
              <a:rPr lang="en-GB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divers.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Keine</a:t>
            </a:r>
            <a:r>
              <a:rPr lang="en-GB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Ahnung</a:t>
            </a:r>
            <a:r>
              <a:rPr lang="en-GB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!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0A240B78-E907-24DE-E306-3E5B0DFEED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4206"/>
          <a:stretch/>
        </p:blipFill>
        <p:spPr>
          <a:xfrm rot="1023056">
            <a:off x="8049097" y="867239"/>
            <a:ext cx="3104188" cy="420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69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A203C-F0F4-1E5B-6CDD-8F1B273EB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CF4EC0-1678-7798-E80E-E14291D558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459" y="6133371"/>
            <a:ext cx="691315" cy="69131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DEC8C9D-568C-23B8-08C5-5DE6E0B619AC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16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Google Shape;196;p2">
            <a:extLst>
              <a:ext uri="{FF2B5EF4-FFF2-40B4-BE49-F238E27FC236}">
                <a16:creationId xmlns:a16="http://schemas.microsoft.com/office/drawing/2014/main" id="{F80D0BE4-BE3E-3B48-9DF5-8C45AF2B7D83}"/>
              </a:ext>
            </a:extLst>
          </p:cNvPr>
          <p:cNvSpPr txBox="1">
            <a:spLocks/>
          </p:cNvSpPr>
          <p:nvPr/>
        </p:nvSpPr>
        <p:spPr>
          <a:xfrm>
            <a:off x="375419" y="1429193"/>
            <a:ext cx="8938717" cy="77386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60" dirty="0"/>
              <a:t>Wer ist das? </a:t>
            </a:r>
          </a:p>
          <a:p>
            <a:pPr>
              <a:spcAft>
                <a:spcPts val="488"/>
              </a:spcAft>
            </a:pPr>
            <a:r>
              <a:rPr lang="de-DE" sz="2460" dirty="0">
                <a:solidFill>
                  <a:srgbClr val="788287"/>
                </a:solidFill>
              </a:rPr>
              <a:t>Sucht die Informationen im Comic und schreibt </a:t>
            </a:r>
            <a:br>
              <a:rPr lang="de-DE" sz="2460" dirty="0">
                <a:solidFill>
                  <a:srgbClr val="788287"/>
                </a:solidFill>
              </a:rPr>
            </a:br>
            <a:r>
              <a:rPr lang="de-DE" sz="2460" dirty="0">
                <a:solidFill>
                  <a:srgbClr val="788287"/>
                </a:solidFill>
              </a:rPr>
              <a:t>sie in das Arbeitsblatt.</a:t>
            </a:r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B71F2EEC-4FD4-8B92-7F11-CF72935F08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794"/>
          <a:stretch/>
        </p:blipFill>
        <p:spPr>
          <a:xfrm>
            <a:off x="496781" y="3051847"/>
            <a:ext cx="4186729" cy="1564314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78D44186-3054-2B64-55BF-D48531ACA7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130" t="-3342" r="-3246" b="3342"/>
          <a:stretch/>
        </p:blipFill>
        <p:spPr>
          <a:xfrm>
            <a:off x="1190331" y="4597052"/>
            <a:ext cx="3140296" cy="1455477"/>
          </a:xfrm>
          <a:prstGeom prst="rect">
            <a:avLst/>
          </a:prstGeom>
        </p:spPr>
      </p:pic>
      <p:pic>
        <p:nvPicPr>
          <p:cNvPr id="12" name="Picture 24">
            <a:extLst>
              <a:ext uri="{FF2B5EF4-FFF2-40B4-BE49-F238E27FC236}">
                <a16:creationId xmlns:a16="http://schemas.microsoft.com/office/drawing/2014/main" id="{ED2CC8FB-A728-8B45-70BA-B925F4C50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19188">
            <a:off x="7097193" y="2917465"/>
            <a:ext cx="2373764" cy="3359176"/>
          </a:xfrm>
          <a:prstGeom prst="rect">
            <a:avLst/>
          </a:prstGeom>
          <a:effectLst>
            <a:outerShdw blurRad="254000" dir="5400000" sx="105000" sy="105000" algn="ctr" rotWithShape="0">
              <a:srgbClr val="000000">
                <a:alpha val="5000"/>
              </a:srgbClr>
            </a:outerShdw>
          </a:effectLst>
        </p:spPr>
      </p:pic>
      <p:pic>
        <p:nvPicPr>
          <p:cNvPr id="16" name="Picture 22">
            <a:extLst>
              <a:ext uri="{FF2B5EF4-FFF2-40B4-BE49-F238E27FC236}">
                <a16:creationId xmlns:a16="http://schemas.microsoft.com/office/drawing/2014/main" id="{C101FB66-15B4-BDF0-37FF-3274F1E0CB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29571">
            <a:off x="5179607" y="2917452"/>
            <a:ext cx="2255488" cy="3191800"/>
          </a:xfrm>
          <a:prstGeom prst="rect">
            <a:avLst/>
          </a:prstGeom>
          <a:effectLst>
            <a:outerShdw blurRad="254000" dir="5400000" sx="105000" sy="105000" algn="ctr" rotWithShape="0">
              <a:srgbClr val="000000">
                <a:alpha val="5000"/>
              </a:srgbClr>
            </a:outerShdw>
          </a:effectLst>
        </p:spPr>
      </p:pic>
      <p:pic>
        <p:nvPicPr>
          <p:cNvPr id="18" name="Picture 30" descr="Ball Pen Linear Icon. Thin Line Illustration Vector Isolated ...">
            <a:extLst>
              <a:ext uri="{FF2B5EF4-FFF2-40B4-BE49-F238E27FC236}">
                <a16:creationId xmlns:a16="http://schemas.microsoft.com/office/drawing/2014/main" id="{044544F9-ACCD-031D-4200-1433169A6A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48" t="-1293" r="-1777" b="-3893"/>
          <a:stretch/>
        </p:blipFill>
        <p:spPr bwMode="auto">
          <a:xfrm>
            <a:off x="10765731" y="1643373"/>
            <a:ext cx="825155" cy="791229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5F87E23A-34C4-8C72-9C81-CDBC3530E27B}"/>
              </a:ext>
            </a:extLst>
          </p:cNvPr>
          <p:cNvSpPr/>
          <p:nvPr/>
        </p:nvSpPr>
        <p:spPr>
          <a:xfrm>
            <a:off x="10779200" y="1639192"/>
            <a:ext cx="811686" cy="833341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63"/>
          </a:p>
        </p:txBody>
      </p:sp>
    </p:spTree>
    <p:extLst>
      <p:ext uri="{BB962C8B-B14F-4D97-AF65-F5344CB8AC3E}">
        <p14:creationId xmlns:p14="http://schemas.microsoft.com/office/powerpoint/2010/main" val="2071335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6C371-EB04-A942-1B13-D6EEFED7B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4AE0826-39C6-7B7D-04F1-FAE293145726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17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3" name="Google Shape;196;p2">
            <a:extLst>
              <a:ext uri="{FF2B5EF4-FFF2-40B4-BE49-F238E27FC236}">
                <a16:creationId xmlns:a16="http://schemas.microsoft.com/office/drawing/2014/main" id="{ECEF0AB1-3852-9FF0-36BF-8A174C31BEBB}"/>
              </a:ext>
            </a:extLst>
          </p:cNvPr>
          <p:cNvSpPr txBox="1">
            <a:spLocks/>
          </p:cNvSpPr>
          <p:nvPr/>
        </p:nvSpPr>
        <p:spPr>
          <a:xfrm>
            <a:off x="385929" y="1418682"/>
            <a:ext cx="9251483" cy="139560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z="3960" dirty="0"/>
              <a:t>Das bin ich! </a:t>
            </a:r>
            <a:br>
              <a:rPr lang="en-US" sz="3960" dirty="0"/>
            </a:br>
            <a:r>
              <a:rPr lang="en-US" sz="2460" dirty="0" err="1">
                <a:solidFill>
                  <a:srgbClr val="788287"/>
                </a:solidFill>
              </a:rPr>
              <a:t>Schreibt</a:t>
            </a:r>
            <a:r>
              <a:rPr lang="en-US" sz="2460" dirty="0">
                <a:solidFill>
                  <a:srgbClr val="788287"/>
                </a:solidFill>
              </a:rPr>
              <a:t> </a:t>
            </a:r>
            <a:r>
              <a:rPr lang="en-US" sz="2460" dirty="0" err="1">
                <a:solidFill>
                  <a:srgbClr val="788287"/>
                </a:solidFill>
              </a:rPr>
              <a:t>einen</a:t>
            </a:r>
            <a:r>
              <a:rPr lang="en-US" sz="2460" dirty="0">
                <a:solidFill>
                  <a:srgbClr val="788287"/>
                </a:solidFill>
              </a:rPr>
              <a:t> </a:t>
            </a:r>
            <a:r>
              <a:rPr lang="en-US" sz="2460" dirty="0" err="1">
                <a:solidFill>
                  <a:srgbClr val="788287"/>
                </a:solidFill>
              </a:rPr>
              <a:t>Steckbrief</a:t>
            </a:r>
            <a:r>
              <a:rPr lang="en-US" sz="2460" dirty="0">
                <a:solidFill>
                  <a:srgbClr val="788287"/>
                </a:solidFill>
              </a:rPr>
              <a:t>.</a:t>
            </a:r>
            <a:endParaRPr lang="de-DE" sz="2460" dirty="0">
              <a:solidFill>
                <a:srgbClr val="788287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7BE777-39BA-AFF5-94ED-0AF6D5D0C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753" y="1732726"/>
            <a:ext cx="3565575" cy="4334077"/>
          </a:xfrm>
          <a:prstGeom prst="rect">
            <a:avLst/>
          </a:prstGeom>
        </p:spPr>
      </p:pic>
      <p:pic>
        <p:nvPicPr>
          <p:cNvPr id="5" name="Picture 30" descr="Ball Pen Linear Icon. Thin Line Illustration Vector Isolated ...">
            <a:extLst>
              <a:ext uri="{FF2B5EF4-FFF2-40B4-BE49-F238E27FC236}">
                <a16:creationId xmlns:a16="http://schemas.microsoft.com/office/drawing/2014/main" id="{069C67E2-C919-A2CA-D0BF-9FA69F34CB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48" t="-1293" r="-1777" b="-3893"/>
          <a:stretch/>
        </p:blipFill>
        <p:spPr bwMode="auto">
          <a:xfrm>
            <a:off x="10765731" y="1643373"/>
            <a:ext cx="825155" cy="791229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E2531918-FC97-028A-34EA-952AE3BD050E}"/>
              </a:ext>
            </a:extLst>
          </p:cNvPr>
          <p:cNvSpPr/>
          <p:nvPr/>
        </p:nvSpPr>
        <p:spPr>
          <a:xfrm>
            <a:off x="10779200" y="1622316"/>
            <a:ext cx="811686" cy="833341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63"/>
          </a:p>
        </p:txBody>
      </p:sp>
    </p:spTree>
    <p:extLst>
      <p:ext uri="{BB962C8B-B14F-4D97-AF65-F5344CB8AC3E}">
        <p14:creationId xmlns:p14="http://schemas.microsoft.com/office/powerpoint/2010/main" val="2848382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7658A-2A9F-B99B-7D72-6B46BC9D3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151F269-C590-41C7-CA4E-AE8948466349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18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Google Shape;196;p2">
            <a:extLst>
              <a:ext uri="{FF2B5EF4-FFF2-40B4-BE49-F238E27FC236}">
                <a16:creationId xmlns:a16="http://schemas.microsoft.com/office/drawing/2014/main" id="{318442C2-632D-96FF-1054-9DD6550978B0}"/>
              </a:ext>
            </a:extLst>
          </p:cNvPr>
          <p:cNvSpPr txBox="1">
            <a:spLocks/>
          </p:cNvSpPr>
          <p:nvPr/>
        </p:nvSpPr>
        <p:spPr>
          <a:xfrm>
            <a:off x="375419" y="1335979"/>
            <a:ext cx="9251483" cy="139560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z="3960" dirty="0" err="1"/>
              <a:t>Fragen</a:t>
            </a:r>
            <a:r>
              <a:rPr lang="en-US" sz="3960" dirty="0"/>
              <a:t> und </a:t>
            </a:r>
            <a:r>
              <a:rPr lang="en-US" sz="3960" dirty="0" err="1"/>
              <a:t>Antworten</a:t>
            </a:r>
            <a:endParaRPr lang="en-US" sz="3960" dirty="0"/>
          </a:p>
          <a:p>
            <a:r>
              <a:rPr lang="en-US" sz="2460" dirty="0" err="1">
                <a:solidFill>
                  <a:srgbClr val="788287"/>
                </a:solidFill>
              </a:rPr>
              <a:t>Kombiniert</a:t>
            </a:r>
            <a:r>
              <a:rPr lang="en-US" sz="2460" dirty="0">
                <a:solidFill>
                  <a:srgbClr val="788287"/>
                </a:solidFill>
              </a:rPr>
              <a:t>!</a:t>
            </a:r>
            <a:endParaRPr lang="de-DE" sz="2460" dirty="0">
              <a:solidFill>
                <a:srgbClr val="788287"/>
              </a:solidFill>
            </a:endParaRPr>
          </a:p>
        </p:txBody>
      </p:sp>
      <p:pic>
        <p:nvPicPr>
          <p:cNvPr id="6" name="Picture 5" descr="A hand pointing to a message&#10;&#10;Description automatically generated">
            <a:extLst>
              <a:ext uri="{FF2B5EF4-FFF2-40B4-BE49-F238E27FC236}">
                <a16:creationId xmlns:a16="http://schemas.microsoft.com/office/drawing/2014/main" id="{3DB004AB-0D80-DD6F-D849-0A4DC0091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956" y="2448909"/>
            <a:ext cx="6275319" cy="353322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646EFE7-AE9D-3277-98F9-3FD849E1A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792" y="2856329"/>
            <a:ext cx="1968694" cy="1932736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C8A99330-A354-FB6E-869D-AA9119A9D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6186" y="4789065"/>
            <a:ext cx="2045300" cy="9233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https://learningapps.org/watch?v=p60xohka324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A05F7DCF-8FAD-8FFA-AA4F-225D39A317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2014" y="6170578"/>
            <a:ext cx="691315" cy="691315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BF1DDBF-4DF3-2B3C-E846-FD0E4C168D4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329" y="6231622"/>
            <a:ext cx="569229" cy="56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77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38B10-E983-DB15-4399-64CC61D1B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524AD30-646D-48C7-68C0-4BB3B98416CF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19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D5921058-10F8-3300-A30F-0DBE8FF5B1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610" y="6184024"/>
            <a:ext cx="691315" cy="691315"/>
          </a:xfrm>
          <a:prstGeom prst="rect">
            <a:avLst/>
          </a:prstGeom>
        </p:spPr>
      </p:pic>
      <p:sp>
        <p:nvSpPr>
          <p:cNvPr id="2" name="Google Shape;196;p2">
            <a:extLst>
              <a:ext uri="{FF2B5EF4-FFF2-40B4-BE49-F238E27FC236}">
                <a16:creationId xmlns:a16="http://schemas.microsoft.com/office/drawing/2014/main" id="{5505EB7F-74A7-9C9B-DB1F-C4E9100E91B9}"/>
              </a:ext>
            </a:extLst>
          </p:cNvPr>
          <p:cNvSpPr txBox="1">
            <a:spLocks/>
          </p:cNvSpPr>
          <p:nvPr/>
        </p:nvSpPr>
        <p:spPr>
          <a:xfrm>
            <a:off x="402780" y="1401270"/>
            <a:ext cx="9251483" cy="139560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z="3960" dirty="0" err="1"/>
              <a:t>Partnerinterview</a:t>
            </a:r>
            <a:r>
              <a:rPr lang="en-US" sz="3960" dirty="0"/>
              <a:t>!</a:t>
            </a:r>
          </a:p>
          <a:p>
            <a:r>
              <a:rPr lang="en-US" sz="2460" dirty="0" err="1">
                <a:solidFill>
                  <a:srgbClr val="788287"/>
                </a:solidFill>
              </a:rPr>
              <a:t>Sprecht</a:t>
            </a:r>
            <a:r>
              <a:rPr lang="en-US" sz="2460" dirty="0">
                <a:solidFill>
                  <a:srgbClr val="788287"/>
                </a:solidFill>
              </a:rPr>
              <a:t> </a:t>
            </a:r>
            <a:r>
              <a:rPr lang="en-US" sz="2460" dirty="0" err="1">
                <a:solidFill>
                  <a:srgbClr val="788287"/>
                </a:solidFill>
              </a:rPr>
              <a:t>im</a:t>
            </a:r>
            <a:r>
              <a:rPr lang="en-US" sz="2460" dirty="0">
                <a:solidFill>
                  <a:srgbClr val="788287"/>
                </a:solidFill>
              </a:rPr>
              <a:t> Team.</a:t>
            </a:r>
            <a:endParaRPr lang="de-DE" sz="2460" dirty="0">
              <a:solidFill>
                <a:srgbClr val="788287"/>
              </a:solidFill>
            </a:endParaRPr>
          </a:p>
          <a:p>
            <a:endParaRPr lang="de-DE" sz="3200" dirty="0"/>
          </a:p>
        </p:txBody>
      </p:sp>
      <p:pic>
        <p:nvPicPr>
          <p:cNvPr id="6" name="Picture 6" descr="A group of white rectangular boxes with black text&#10;&#10;Description automatically generated">
            <a:extLst>
              <a:ext uri="{FF2B5EF4-FFF2-40B4-BE49-F238E27FC236}">
                <a16:creationId xmlns:a16="http://schemas.microsoft.com/office/drawing/2014/main" id="{82514713-DDB5-7251-AF6B-CC39EA76B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927" y="1840947"/>
            <a:ext cx="5922293" cy="401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46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 group of people in a wheelchair&#10;&#10;Description automatically generated">
            <a:extLst>
              <a:ext uri="{FF2B5EF4-FFF2-40B4-BE49-F238E27FC236}">
                <a16:creationId xmlns:a16="http://schemas.microsoft.com/office/drawing/2014/main" id="{A8423EBB-BD51-FA95-F778-D857D7410C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36" r="770"/>
          <a:stretch/>
        </p:blipFill>
        <p:spPr>
          <a:xfrm>
            <a:off x="4511717" y="3428999"/>
            <a:ext cx="7210776" cy="274217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9735F-E09E-A826-76CE-3A99579F5651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2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Google Shape;196;p2">
            <a:extLst>
              <a:ext uri="{FF2B5EF4-FFF2-40B4-BE49-F238E27FC236}">
                <a16:creationId xmlns:a16="http://schemas.microsoft.com/office/drawing/2014/main" id="{D9933D6B-7261-5571-999E-E15CD3634F93}"/>
              </a:ext>
            </a:extLst>
          </p:cNvPr>
          <p:cNvSpPr txBox="1">
            <a:spLocks/>
          </p:cNvSpPr>
          <p:nvPr/>
        </p:nvSpPr>
        <p:spPr>
          <a:xfrm>
            <a:off x="469507" y="1418682"/>
            <a:ext cx="8938717" cy="77386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40" dirty="0"/>
              <a:t>Wie war das nochmal?</a:t>
            </a:r>
          </a:p>
          <a:p>
            <a:r>
              <a:rPr lang="de-DE" sz="2460" dirty="0">
                <a:solidFill>
                  <a:srgbClr val="788287"/>
                </a:solidFill>
              </a:rPr>
              <a:t>Diskutiert!</a:t>
            </a:r>
          </a:p>
          <a:p>
            <a:endParaRPr lang="de-DE" sz="32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2B041DD-EA33-FDAC-CD6E-30724BE5B232}"/>
              </a:ext>
            </a:extLst>
          </p:cNvPr>
          <p:cNvSpPr txBox="1"/>
          <p:nvPr/>
        </p:nvSpPr>
        <p:spPr>
          <a:xfrm>
            <a:off x="469507" y="2739252"/>
            <a:ext cx="49455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Wie heißen die Protagonisten?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 sind sie?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 machen sie dort?</a:t>
            </a:r>
          </a:p>
        </p:txBody>
      </p:sp>
      <p:pic>
        <p:nvPicPr>
          <p:cNvPr id="8" name="Picture 7" descr="A drawing of two men fighting&#10;&#10;Description automatically generated">
            <a:extLst>
              <a:ext uri="{FF2B5EF4-FFF2-40B4-BE49-F238E27FC236}">
                <a16:creationId xmlns:a16="http://schemas.microsoft.com/office/drawing/2014/main" id="{5EBF916A-3C29-90A9-AE9B-98780F6DD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8224" y="1566829"/>
            <a:ext cx="2384640" cy="1680254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A4FAD9FC-09A0-59F0-5CD0-4FF5F5CF6A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6578" y="6171178"/>
            <a:ext cx="691315" cy="691315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8A8CB5B9-110E-4502-7322-FEEA6B3B8AD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6490" y="6221831"/>
            <a:ext cx="569229" cy="56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0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6307A-9156-F6F9-51AD-D0B8A3BBC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7775D09-3AFF-9A23-E08D-EE17AB32B831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20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3" name="Google Shape;206;p23">
            <a:extLst>
              <a:ext uri="{FF2B5EF4-FFF2-40B4-BE49-F238E27FC236}">
                <a16:creationId xmlns:a16="http://schemas.microsoft.com/office/drawing/2014/main" id="{66B93EEA-4C72-E01B-A0D4-74DDFAF2DCC6}"/>
              </a:ext>
            </a:extLst>
          </p:cNvPr>
          <p:cNvSpPr/>
          <p:nvPr/>
        </p:nvSpPr>
        <p:spPr>
          <a:xfrm>
            <a:off x="5501554" y="1805196"/>
            <a:ext cx="4967688" cy="4108372"/>
          </a:xfrm>
          <a:prstGeom prst="wedgeEllipseCallout">
            <a:avLst>
              <a:gd name="adj1" fmla="val 73540"/>
              <a:gd name="adj2" fmla="val -36743"/>
            </a:avLst>
          </a:prstGeom>
          <a:solidFill>
            <a:srgbClr val="82055F"/>
          </a:solidFill>
          <a:ln w="28575" cap="flat" cmpd="sng">
            <a:solidFill>
              <a:srgbClr val="5AC8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de-DE" sz="1788" b="1" noProof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Ich habe mit ... gesprochen. </a:t>
            </a:r>
          </a:p>
          <a:p>
            <a:pPr algn="ctr">
              <a:defRPr b="1">
                <a:solidFill>
                  <a:srgbClr val="FF0000"/>
                </a:solidFill>
              </a:defRPr>
            </a:pPr>
            <a:endParaRPr lang="de-DE" sz="1788" b="1" noProof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defRPr b="1">
                <a:solidFill>
                  <a:srgbClr val="FF0000"/>
                </a:solidFill>
              </a:defRPr>
            </a:pPr>
            <a:r>
              <a:rPr lang="de-DE" sz="1788" b="1" noProof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Er/Sie/</a:t>
            </a:r>
            <a:r>
              <a:rPr lang="de-DE" sz="1788" b="1" noProof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Xier</a:t>
            </a:r>
            <a:r>
              <a:rPr lang="de-DE" sz="1788" b="1" noProof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kommt aus…</a:t>
            </a:r>
          </a:p>
          <a:p>
            <a:pPr algn="ctr">
              <a:defRPr b="1">
                <a:solidFill>
                  <a:srgbClr val="FF0000"/>
                </a:solidFill>
              </a:defRPr>
            </a:pPr>
            <a:endParaRPr lang="de-DE" sz="1788" b="1" noProof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defRPr b="1">
                <a:solidFill>
                  <a:srgbClr val="FF0000"/>
                </a:solidFill>
              </a:defRPr>
            </a:pPr>
            <a:r>
              <a:rPr lang="de-DE" sz="1788" b="1" noProof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Er/Sie/</a:t>
            </a:r>
            <a:r>
              <a:rPr lang="de-DE" sz="1788" b="1" noProof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Xier</a:t>
            </a:r>
            <a:r>
              <a:rPr lang="de-DE" sz="1788" b="1" noProof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spricht…</a:t>
            </a:r>
          </a:p>
          <a:p>
            <a:pPr algn="ctr">
              <a:defRPr b="1">
                <a:solidFill>
                  <a:srgbClr val="FF0000"/>
                </a:solidFill>
              </a:defRPr>
            </a:pPr>
            <a:endParaRPr lang="de-DE" sz="1788" b="1" noProof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defRPr b="1">
                <a:solidFill>
                  <a:srgbClr val="FF0000"/>
                </a:solidFill>
              </a:defRPr>
            </a:pPr>
            <a:r>
              <a:rPr lang="de-DE" sz="1788" b="1" noProof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Er/Sie/</a:t>
            </a:r>
            <a:r>
              <a:rPr lang="de-DE" sz="1788" b="1" noProof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Xier</a:t>
            </a:r>
            <a:r>
              <a:rPr lang="de-DE" sz="1788" b="1" noProof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mag gerne…</a:t>
            </a:r>
          </a:p>
        </p:txBody>
      </p:sp>
      <p:sp>
        <p:nvSpPr>
          <p:cNvPr id="6" name="Google Shape;196;p2">
            <a:extLst>
              <a:ext uri="{FF2B5EF4-FFF2-40B4-BE49-F238E27FC236}">
                <a16:creationId xmlns:a16="http://schemas.microsoft.com/office/drawing/2014/main" id="{5918263B-FCF0-3C11-350E-DB35884ECFDC}"/>
              </a:ext>
            </a:extLst>
          </p:cNvPr>
          <p:cNvSpPr txBox="1">
            <a:spLocks/>
          </p:cNvSpPr>
          <p:nvPr/>
        </p:nvSpPr>
        <p:spPr>
          <a:xfrm>
            <a:off x="402780" y="1401270"/>
            <a:ext cx="9251483" cy="139560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sz="3960" dirty="0" err="1"/>
              <a:t>Wir</a:t>
            </a:r>
            <a:r>
              <a:rPr lang="en-US" sz="3960" dirty="0"/>
              <a:t> </a:t>
            </a:r>
            <a:r>
              <a:rPr lang="en-US" sz="3960" dirty="0" err="1"/>
              <a:t>stellen</a:t>
            </a:r>
            <a:r>
              <a:rPr lang="en-US" sz="3960" dirty="0"/>
              <a:t> </a:t>
            </a:r>
            <a:r>
              <a:rPr lang="en-US" sz="3960" dirty="0" err="1"/>
              <a:t>uns</a:t>
            </a:r>
            <a:r>
              <a:rPr lang="en-US" sz="3960" dirty="0"/>
              <a:t> </a:t>
            </a:r>
            <a:r>
              <a:rPr lang="en-US" sz="3960" dirty="0" err="1"/>
              <a:t>vor</a:t>
            </a:r>
            <a:r>
              <a:rPr lang="en-US" sz="3960" dirty="0"/>
              <a:t>!</a:t>
            </a:r>
          </a:p>
          <a:p>
            <a:r>
              <a:rPr lang="de-DE" sz="2460" dirty="0">
                <a:solidFill>
                  <a:srgbClr val="788287"/>
                </a:solidFill>
              </a:rPr>
              <a:t>Präsentiert eine Person.</a:t>
            </a:r>
          </a:p>
          <a:p>
            <a:endParaRPr lang="de-DE" sz="3200" dirty="0"/>
          </a:p>
        </p:txBody>
      </p:sp>
      <p:pic>
        <p:nvPicPr>
          <p:cNvPr id="7" name="Picture 20">
            <a:extLst>
              <a:ext uri="{FF2B5EF4-FFF2-40B4-BE49-F238E27FC236}">
                <a16:creationId xmlns:a16="http://schemas.microsoft.com/office/drawing/2014/main" id="{87488220-B4A6-D031-40FD-0647BD5F5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603" y="6172355"/>
            <a:ext cx="713779" cy="71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882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B050B-A914-6C17-9635-7DDC00016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E2B0F80-6146-C10B-E59A-C2227DC2F74E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21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3" name="Google Shape;196;p2">
            <a:extLst>
              <a:ext uri="{FF2B5EF4-FFF2-40B4-BE49-F238E27FC236}">
                <a16:creationId xmlns:a16="http://schemas.microsoft.com/office/drawing/2014/main" id="{6B43CBB2-B41C-32BE-E272-B90B085E1B38}"/>
              </a:ext>
            </a:extLst>
          </p:cNvPr>
          <p:cNvSpPr txBox="1">
            <a:spLocks/>
          </p:cNvSpPr>
          <p:nvPr/>
        </p:nvSpPr>
        <p:spPr>
          <a:xfrm>
            <a:off x="402779" y="1314427"/>
            <a:ext cx="11386441" cy="125027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Eine große Kennenlernrunde</a:t>
            </a:r>
          </a:p>
          <a:p>
            <a:r>
              <a:rPr lang="de-DE" sz="2463" dirty="0">
                <a:solidFill>
                  <a:srgbClr val="788287"/>
                </a:solidFill>
              </a:rPr>
              <a:t>Macht Smalltalk!</a:t>
            </a:r>
          </a:p>
          <a:p>
            <a:endParaRPr lang="de-DE" sz="2463" dirty="0">
              <a:solidFill>
                <a:srgbClr val="788287"/>
              </a:solidFill>
            </a:endParaRPr>
          </a:p>
          <a:p>
            <a:r>
              <a:rPr lang="de-DE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Was ist die Sehenswürdigkeit? </a:t>
            </a:r>
          </a:p>
          <a:p>
            <a:endParaRPr lang="de-DE" sz="2463" dirty="0">
              <a:solidFill>
                <a:srgbClr val="EB6400"/>
              </a:solidFill>
            </a:endParaRPr>
          </a:p>
        </p:txBody>
      </p:sp>
      <p:sp>
        <p:nvSpPr>
          <p:cNvPr id="2" name="Google Shape;206;p23">
            <a:extLst>
              <a:ext uri="{FF2B5EF4-FFF2-40B4-BE49-F238E27FC236}">
                <a16:creationId xmlns:a16="http://schemas.microsoft.com/office/drawing/2014/main" id="{FBC948DD-6B2C-27FA-D06E-13C918985D9F}"/>
              </a:ext>
            </a:extLst>
          </p:cNvPr>
          <p:cNvSpPr/>
          <p:nvPr/>
        </p:nvSpPr>
        <p:spPr>
          <a:xfrm>
            <a:off x="7471405" y="3492648"/>
            <a:ext cx="3625001" cy="1104692"/>
          </a:xfrm>
          <a:prstGeom prst="wedgeEllipseCallout">
            <a:avLst>
              <a:gd name="adj1" fmla="val 43278"/>
              <a:gd name="adj2" fmla="val 75782"/>
            </a:avLst>
          </a:prstGeom>
          <a:solidFill>
            <a:srgbClr val="5AC8F5"/>
          </a:solidFill>
          <a:ln w="28575" cap="flat" cmpd="sng">
            <a:solidFill>
              <a:srgbClr val="A0C8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Hallo!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Wer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bist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du?</a:t>
            </a:r>
          </a:p>
        </p:txBody>
      </p:sp>
      <p:sp>
        <p:nvSpPr>
          <p:cNvPr id="5" name="Google Shape;206;p23">
            <a:extLst>
              <a:ext uri="{FF2B5EF4-FFF2-40B4-BE49-F238E27FC236}">
                <a16:creationId xmlns:a16="http://schemas.microsoft.com/office/drawing/2014/main" id="{09D312F0-31C1-4C79-72FC-540EF2D49FA9}"/>
              </a:ext>
            </a:extLst>
          </p:cNvPr>
          <p:cNvSpPr/>
          <p:nvPr/>
        </p:nvSpPr>
        <p:spPr>
          <a:xfrm>
            <a:off x="2154533" y="2432365"/>
            <a:ext cx="3189610" cy="1104692"/>
          </a:xfrm>
          <a:prstGeom prst="wedgeEllipseCallout">
            <a:avLst>
              <a:gd name="adj1" fmla="val 69129"/>
              <a:gd name="adj2" fmla="val 46792"/>
            </a:avLst>
          </a:prstGeom>
          <a:solidFill>
            <a:srgbClr val="A0C814"/>
          </a:solidFill>
          <a:ln w="28575" cap="flat" cmpd="sng">
            <a:solidFill>
              <a:srgbClr val="5AC8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Mein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Pronomen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…</a:t>
            </a:r>
          </a:p>
        </p:txBody>
      </p:sp>
      <p:sp>
        <p:nvSpPr>
          <p:cNvPr id="10" name="Google Shape;206;p23">
            <a:extLst>
              <a:ext uri="{FF2B5EF4-FFF2-40B4-BE49-F238E27FC236}">
                <a16:creationId xmlns:a16="http://schemas.microsoft.com/office/drawing/2014/main" id="{774AB24F-C95A-68BC-3699-4ABE1D065323}"/>
              </a:ext>
            </a:extLst>
          </p:cNvPr>
          <p:cNvSpPr/>
          <p:nvPr/>
        </p:nvSpPr>
        <p:spPr>
          <a:xfrm>
            <a:off x="2154533" y="4162965"/>
            <a:ext cx="4847618" cy="1104692"/>
          </a:xfrm>
          <a:prstGeom prst="wedgeEllipseCallout">
            <a:avLst>
              <a:gd name="adj1" fmla="val 26654"/>
              <a:gd name="adj2" fmla="val -89072"/>
            </a:avLst>
          </a:prstGeom>
          <a:solidFill>
            <a:schemeClr val="accent2"/>
          </a:solidFill>
          <a:ln w="28575" cap="flat" cmpd="sng">
            <a:solidFill>
              <a:srgbClr val="8205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Ich bin …</a:t>
            </a:r>
          </a:p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Alle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nennen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mich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…</a:t>
            </a:r>
          </a:p>
        </p:txBody>
      </p:sp>
      <p:sp>
        <p:nvSpPr>
          <p:cNvPr id="11" name="Google Shape;206;p23">
            <a:extLst>
              <a:ext uri="{FF2B5EF4-FFF2-40B4-BE49-F238E27FC236}">
                <a16:creationId xmlns:a16="http://schemas.microsoft.com/office/drawing/2014/main" id="{10B0CD0E-6D61-5C57-B858-517C03C55B7D}"/>
              </a:ext>
            </a:extLst>
          </p:cNvPr>
          <p:cNvSpPr/>
          <p:nvPr/>
        </p:nvSpPr>
        <p:spPr>
          <a:xfrm>
            <a:off x="5759305" y="2422869"/>
            <a:ext cx="3189610" cy="981852"/>
          </a:xfrm>
          <a:prstGeom prst="wedgeEllipseCallout">
            <a:avLst>
              <a:gd name="adj1" fmla="val -20198"/>
              <a:gd name="adj2" fmla="val 110688"/>
            </a:avLst>
          </a:prstGeom>
          <a:solidFill>
            <a:srgbClr val="82055F"/>
          </a:solidFill>
          <a:ln w="28575" cap="flat" cmpd="sng">
            <a:solidFill>
              <a:srgbClr val="5AC8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Das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nice!</a:t>
            </a:r>
          </a:p>
        </p:txBody>
      </p:sp>
      <p:sp>
        <p:nvSpPr>
          <p:cNvPr id="12" name="Google Shape;206;p23">
            <a:extLst>
              <a:ext uri="{FF2B5EF4-FFF2-40B4-BE49-F238E27FC236}">
                <a16:creationId xmlns:a16="http://schemas.microsoft.com/office/drawing/2014/main" id="{981E6385-E249-7BA2-B117-E136E79FCE8E}"/>
              </a:ext>
            </a:extLst>
          </p:cNvPr>
          <p:cNvSpPr/>
          <p:nvPr/>
        </p:nvSpPr>
        <p:spPr>
          <a:xfrm>
            <a:off x="9283906" y="5001703"/>
            <a:ext cx="2275868" cy="821652"/>
          </a:xfrm>
          <a:prstGeom prst="wedgeEllipseCallout">
            <a:avLst>
              <a:gd name="adj1" fmla="val -57246"/>
              <a:gd name="adj2" fmla="val -87961"/>
            </a:avLst>
          </a:prstGeom>
          <a:solidFill>
            <a:srgbClr val="788287"/>
          </a:solidFill>
          <a:ln w="28575" cap="flat" cmpd="sng">
            <a:solidFill>
              <a:srgbClr val="EB64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Cool!</a:t>
            </a:r>
          </a:p>
        </p:txBody>
      </p:sp>
      <p:sp>
        <p:nvSpPr>
          <p:cNvPr id="13" name="Google Shape;206;p23">
            <a:extLst>
              <a:ext uri="{FF2B5EF4-FFF2-40B4-BE49-F238E27FC236}">
                <a16:creationId xmlns:a16="http://schemas.microsoft.com/office/drawing/2014/main" id="{D6AFF4EB-3AC6-2991-268C-7623FF4CF649}"/>
              </a:ext>
            </a:extLst>
          </p:cNvPr>
          <p:cNvSpPr/>
          <p:nvPr/>
        </p:nvSpPr>
        <p:spPr>
          <a:xfrm>
            <a:off x="4524207" y="5259314"/>
            <a:ext cx="4424708" cy="1215461"/>
          </a:xfrm>
          <a:prstGeom prst="wedgeEllipseCallout">
            <a:avLst>
              <a:gd name="adj1" fmla="val 42079"/>
              <a:gd name="adj2" fmla="val -81189"/>
            </a:avLst>
          </a:prstGeom>
          <a:solidFill>
            <a:srgbClr val="003969"/>
          </a:solidFill>
          <a:ln w="28575" cap="flat" cmpd="sng">
            <a:solidFill>
              <a:srgbClr val="5AC8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Freut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mich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dich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kennenzulernen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</p:txBody>
      </p:sp>
      <p:pic>
        <p:nvPicPr>
          <p:cNvPr id="14" name="Picture 20">
            <a:extLst>
              <a:ext uri="{FF2B5EF4-FFF2-40B4-BE49-F238E27FC236}">
                <a16:creationId xmlns:a16="http://schemas.microsoft.com/office/drawing/2014/main" id="{6E6137B2-8F87-8324-BDCF-ECC651BD5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579" y="6116690"/>
            <a:ext cx="749232" cy="74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22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383C7-AE69-40D2-4796-B1FAE8376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3F1151E-F967-E155-E3D0-8EF750C4FD93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22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3" name="Google Shape;196;p2">
            <a:extLst>
              <a:ext uri="{FF2B5EF4-FFF2-40B4-BE49-F238E27FC236}">
                <a16:creationId xmlns:a16="http://schemas.microsoft.com/office/drawing/2014/main" id="{BD3DD5F4-0ECA-BDBD-5658-C1314427B051}"/>
              </a:ext>
            </a:extLst>
          </p:cNvPr>
          <p:cNvSpPr txBox="1">
            <a:spLocks/>
          </p:cNvSpPr>
          <p:nvPr/>
        </p:nvSpPr>
        <p:spPr>
          <a:xfrm>
            <a:off x="302173" y="1356580"/>
            <a:ext cx="11587653" cy="19252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Haben wir unsere Lernziele erreicht?</a:t>
            </a:r>
          </a:p>
          <a:p>
            <a:endParaRPr lang="de-DE" sz="3939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sz="2800" noProof="0" dirty="0">
                <a:solidFill>
                  <a:srgbClr val="788287"/>
                </a:solidFill>
              </a:rPr>
              <a:t>Wir lernen die Personen im Comic kennen.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de-DE" sz="2800" noProof="0" dirty="0">
              <a:solidFill>
                <a:srgbClr val="788287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sz="2800" noProof="0" dirty="0">
                <a:solidFill>
                  <a:srgbClr val="788287"/>
                </a:solidFill>
              </a:rPr>
              <a:t>Wir sprechen über Diversität.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de-DE" sz="2800" noProof="0" dirty="0">
              <a:solidFill>
                <a:srgbClr val="788287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sz="2800" noProof="0" dirty="0">
                <a:solidFill>
                  <a:srgbClr val="788287"/>
                </a:solidFill>
              </a:rPr>
              <a:t>Wir stellen uns vor.</a:t>
            </a:r>
          </a:p>
          <a:p>
            <a:pPr marL="422041" indent="-422041">
              <a:buFont typeface="Courier New" panose="02070309020205020404" pitchFamily="49" charset="0"/>
              <a:buChar char="o"/>
            </a:pPr>
            <a:endParaRPr lang="de-DE" sz="2463" dirty="0">
              <a:solidFill>
                <a:srgbClr val="788287"/>
              </a:solidFill>
            </a:endParaRPr>
          </a:p>
        </p:txBody>
      </p:sp>
      <p:pic>
        <p:nvPicPr>
          <p:cNvPr id="6" name="Graphic 21" descr="Bullseye outline">
            <a:extLst>
              <a:ext uri="{FF2B5EF4-FFF2-40B4-BE49-F238E27FC236}">
                <a16:creationId xmlns:a16="http://schemas.microsoft.com/office/drawing/2014/main" id="{0713AF77-AF6A-57D4-EE0F-71CA7CD78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4627" y="3895077"/>
            <a:ext cx="2437866" cy="243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94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6F3F3-A24E-6741-1E4A-4D7EF6376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363D08D-54B9-F952-5475-5B487DD0520F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23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Google Shape;196;p2">
            <a:extLst>
              <a:ext uri="{FF2B5EF4-FFF2-40B4-BE49-F238E27FC236}">
                <a16:creationId xmlns:a16="http://schemas.microsoft.com/office/drawing/2014/main" id="{455C5B4B-36CE-AF4C-FA74-2F3834132872}"/>
              </a:ext>
            </a:extLst>
          </p:cNvPr>
          <p:cNvSpPr txBox="1">
            <a:spLocks/>
          </p:cNvSpPr>
          <p:nvPr/>
        </p:nvSpPr>
        <p:spPr>
          <a:xfrm>
            <a:off x="341593" y="1366284"/>
            <a:ext cx="8467428" cy="9524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Bis zum nächsten Mal</a:t>
            </a:r>
            <a:br>
              <a:rPr lang="de-DE" sz="3939" dirty="0"/>
            </a:br>
            <a:r>
              <a:rPr lang="de-DE" sz="2463" dirty="0">
                <a:solidFill>
                  <a:srgbClr val="788287"/>
                </a:solidFill>
              </a:rPr>
              <a:t>mit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EFD1289-E36E-CC2F-8F42-29C78B0820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455"/>
          <a:stretch/>
        </p:blipFill>
        <p:spPr>
          <a:xfrm>
            <a:off x="0" y="2610046"/>
            <a:ext cx="12192000" cy="424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95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A994A-553A-88AB-0D82-12DE9BE8B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 group of people in a wheelchair&#10;&#10;Description automatically generated">
            <a:extLst>
              <a:ext uri="{FF2B5EF4-FFF2-40B4-BE49-F238E27FC236}">
                <a16:creationId xmlns:a16="http://schemas.microsoft.com/office/drawing/2014/main" id="{3C5EA80F-D194-77CC-1998-6602BDC8B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36" r="770"/>
          <a:stretch/>
        </p:blipFill>
        <p:spPr>
          <a:xfrm>
            <a:off x="5223640" y="3612397"/>
            <a:ext cx="6341587" cy="2411636"/>
          </a:xfrm>
          <a:prstGeom prst="rect">
            <a:avLst/>
          </a:prstGeom>
        </p:spPr>
      </p:pic>
      <p:sp>
        <p:nvSpPr>
          <p:cNvPr id="2" name="Google Shape;196;p2">
            <a:extLst>
              <a:ext uri="{FF2B5EF4-FFF2-40B4-BE49-F238E27FC236}">
                <a16:creationId xmlns:a16="http://schemas.microsoft.com/office/drawing/2014/main" id="{CAFD33ED-9B92-8284-EEAA-B07876D3E4EC}"/>
              </a:ext>
            </a:extLst>
          </p:cNvPr>
          <p:cNvSpPr txBox="1">
            <a:spLocks/>
          </p:cNvSpPr>
          <p:nvPr/>
        </p:nvSpPr>
        <p:spPr>
          <a:xfrm>
            <a:off x="490418" y="1400032"/>
            <a:ext cx="10776671" cy="17142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Unsere Lernziele heute</a:t>
            </a:r>
          </a:p>
          <a:p>
            <a:endParaRPr lang="de-DE" sz="2215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noProof="0" dirty="0">
                <a:solidFill>
                  <a:srgbClr val="788287"/>
                </a:solidFill>
              </a:rPr>
              <a:t>Wir lernen die Personen im Comic kennen.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noProof="0" dirty="0">
                <a:solidFill>
                  <a:srgbClr val="788287"/>
                </a:solidFill>
              </a:rPr>
              <a:t>Wir sprechen über Diversität.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800" noProof="0" dirty="0">
                <a:solidFill>
                  <a:srgbClr val="788287"/>
                </a:solidFill>
              </a:rPr>
              <a:t>Wir stellen uns vor.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6ABA2E5-D536-66AB-0E2A-7010245DD98E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3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6" name="Graphic 21" descr="Bullseye outline">
            <a:extLst>
              <a:ext uri="{FF2B5EF4-FFF2-40B4-BE49-F238E27FC236}">
                <a16:creationId xmlns:a16="http://schemas.microsoft.com/office/drawing/2014/main" id="{E168EAB7-3FF7-FEB5-3C92-A5C19A4A7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4381" y="1400032"/>
            <a:ext cx="1125415" cy="112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475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CBACD-9EF5-78B3-F68B-027955BE2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1724B5B-1FD6-75CA-06F2-C9C730277C21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4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Google Shape;196;p2">
            <a:extLst>
              <a:ext uri="{FF2B5EF4-FFF2-40B4-BE49-F238E27FC236}">
                <a16:creationId xmlns:a16="http://schemas.microsoft.com/office/drawing/2014/main" id="{8A8BCBA9-B3F3-07EB-DEC8-60D1AD6AB80B}"/>
              </a:ext>
            </a:extLst>
          </p:cNvPr>
          <p:cNvSpPr txBox="1">
            <a:spLocks/>
          </p:cNvSpPr>
          <p:nvPr/>
        </p:nvSpPr>
        <p:spPr>
          <a:xfrm>
            <a:off x="432534" y="1439703"/>
            <a:ext cx="7885674" cy="139283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60" dirty="0"/>
              <a:t>Wir lesen Seiten 5-7</a:t>
            </a:r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5933F338-1A6B-80D3-4599-4419ED0118A1}"/>
              </a:ext>
            </a:extLst>
          </p:cNvPr>
          <p:cNvGrpSpPr/>
          <p:nvPr/>
        </p:nvGrpSpPr>
        <p:grpSpPr>
          <a:xfrm>
            <a:off x="10947780" y="1555100"/>
            <a:ext cx="811686" cy="833341"/>
            <a:chOff x="9055308" y="3354227"/>
            <a:chExt cx="1211533" cy="1296690"/>
          </a:xfrm>
        </p:grpSpPr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021C8C49-83F8-1A17-FF5F-9FC1FC250351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 bwMode="auto">
            <a:xfrm>
              <a:off x="9227644" y="3619272"/>
              <a:ext cx="922801" cy="8676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D561F62-9050-7983-CE88-3F09D627059E}"/>
                </a:ext>
              </a:extLst>
            </p:cNvPr>
            <p:cNvSpPr/>
            <p:nvPr/>
          </p:nvSpPr>
          <p:spPr>
            <a:xfrm>
              <a:off x="9055308" y="3354227"/>
              <a:ext cx="1211533" cy="1296690"/>
            </a:xfrm>
            <a:prstGeom prst="ellips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3"/>
            </a:p>
          </p:txBody>
        </p:sp>
      </p:grpSp>
      <p:pic>
        <p:nvPicPr>
          <p:cNvPr id="13" name="Picture 26">
            <a:extLst>
              <a:ext uri="{FF2B5EF4-FFF2-40B4-BE49-F238E27FC236}">
                <a16:creationId xmlns:a16="http://schemas.microsoft.com/office/drawing/2014/main" id="{F90B542A-E81D-C884-7CF5-6323F065E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52" y="2148575"/>
            <a:ext cx="2851849" cy="4036829"/>
          </a:xfrm>
          <a:prstGeom prst="rect">
            <a:avLst/>
          </a:prstGeom>
        </p:spPr>
      </p:pic>
      <p:pic>
        <p:nvPicPr>
          <p:cNvPr id="14" name="Picture 28">
            <a:extLst>
              <a:ext uri="{FF2B5EF4-FFF2-40B4-BE49-F238E27FC236}">
                <a16:creationId xmlns:a16="http://schemas.microsoft.com/office/drawing/2014/main" id="{3493C7EC-FFBA-2F11-028A-DC708EFA1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133" y="2148575"/>
            <a:ext cx="2831332" cy="4036829"/>
          </a:xfrm>
          <a:prstGeom prst="rect">
            <a:avLst/>
          </a:prstGeom>
        </p:spPr>
      </p:pic>
      <p:pic>
        <p:nvPicPr>
          <p:cNvPr id="15" name="Picture 30">
            <a:extLst>
              <a:ext uri="{FF2B5EF4-FFF2-40B4-BE49-F238E27FC236}">
                <a16:creationId xmlns:a16="http://schemas.microsoft.com/office/drawing/2014/main" id="{1676E7A9-4CAE-DE61-E6E1-D1FA47C753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5724" y="2136121"/>
            <a:ext cx="2874263" cy="403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121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A7B59-1A00-253A-6243-B06BC6D14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>
            <a:extLst>
              <a:ext uri="{FF2B5EF4-FFF2-40B4-BE49-F238E27FC236}">
                <a16:creationId xmlns:a16="http://schemas.microsoft.com/office/drawing/2014/main" id="{1BB1A4D6-B030-1698-ABDE-797881A5D5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6635"/>
          <a:stretch/>
        </p:blipFill>
        <p:spPr>
          <a:xfrm>
            <a:off x="286639" y="1375956"/>
            <a:ext cx="9914427" cy="4682391"/>
          </a:xfrm>
          <a:prstGeom prst="rect">
            <a:avLst/>
          </a:prstGeom>
        </p:spPr>
      </p:pic>
      <p:pic>
        <p:nvPicPr>
          <p:cNvPr id="14" name="Picture 17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EC88E519-5B6A-BCC0-9978-A2B94485C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8376" y="4397712"/>
            <a:ext cx="2253527" cy="1474821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A34E8BE-444C-1AD9-E4C9-F57A9294A907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5</a:t>
            </a:fld>
            <a:endParaRPr lang="de-DE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370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D86A1-5D34-E5A5-E2BC-954AC0478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>
            <a:extLst>
              <a:ext uri="{FF2B5EF4-FFF2-40B4-BE49-F238E27FC236}">
                <a16:creationId xmlns:a16="http://schemas.microsoft.com/office/drawing/2014/main" id="{F1FF0F7F-FFDC-0BEF-FC7D-02112DF74C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485" b="33648"/>
          <a:stretch/>
        </p:blipFill>
        <p:spPr>
          <a:xfrm>
            <a:off x="286343" y="1439917"/>
            <a:ext cx="9739451" cy="4531123"/>
          </a:xfrm>
          <a:prstGeom prst="rect">
            <a:avLst/>
          </a:prstGeom>
        </p:spPr>
      </p:pic>
      <p:pic>
        <p:nvPicPr>
          <p:cNvPr id="5" name="Picture 17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F7975745-7387-926E-6F93-64B92CAB8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130" y="4418733"/>
            <a:ext cx="2253527" cy="1474821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6FC6B68-61AA-4C2B-DC8A-2C0DABD2E83F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6</a:t>
            </a:fld>
            <a:endParaRPr lang="de-DE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61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07C9C-2F5C-F7BD-2DDC-99D1F52FC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6">
            <a:extLst>
              <a:ext uri="{FF2B5EF4-FFF2-40B4-BE49-F238E27FC236}">
                <a16:creationId xmlns:a16="http://schemas.microsoft.com/office/drawing/2014/main" id="{E9D900A6-5F40-79F1-59FE-9E2B6042B7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998"/>
          <a:stretch/>
        </p:blipFill>
        <p:spPr>
          <a:xfrm>
            <a:off x="726271" y="1498470"/>
            <a:ext cx="10017759" cy="4679755"/>
          </a:xfrm>
          <a:prstGeom prst="rect">
            <a:avLst/>
          </a:prstGeom>
        </p:spPr>
      </p:pic>
      <p:pic>
        <p:nvPicPr>
          <p:cNvPr id="5" name="Picture 17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239CC79F-7AF1-3805-EB3A-66E0446F3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6723" y="4492306"/>
            <a:ext cx="2253527" cy="1474821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FCCA12C-CB78-35D2-E4AA-4949BF6EBC76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7</a:t>
            </a:fld>
            <a:endParaRPr lang="de-DE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48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E4F02-9BD0-9AEC-6B7F-2777713D3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A3CEE5-367C-C0F7-2F6A-08989557EC84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8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2" name="Picture 28">
            <a:extLst>
              <a:ext uri="{FF2B5EF4-FFF2-40B4-BE49-F238E27FC236}">
                <a16:creationId xmlns:a16="http://schemas.microsoft.com/office/drawing/2014/main" id="{D4A2D0E7-2519-FE13-EC66-44DB5C10AD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7455"/>
          <a:stretch/>
        </p:blipFill>
        <p:spPr>
          <a:xfrm>
            <a:off x="362251" y="1419203"/>
            <a:ext cx="9811763" cy="4552970"/>
          </a:xfrm>
          <a:prstGeom prst="rect">
            <a:avLst/>
          </a:prstGeom>
        </p:spPr>
      </p:pic>
      <p:pic>
        <p:nvPicPr>
          <p:cNvPr id="6" name="Picture 8" descr="A close up of words&#10;&#10;Description automatically generated">
            <a:extLst>
              <a:ext uri="{FF2B5EF4-FFF2-40B4-BE49-F238E27FC236}">
                <a16:creationId xmlns:a16="http://schemas.microsoft.com/office/drawing/2014/main" id="{529D10C9-0706-37E9-109A-69C2849D3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2956" y="5190399"/>
            <a:ext cx="2276793" cy="962159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7222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1867C-E9DA-9018-3F60-17765640F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D4DBDA5-0233-FF89-F5C8-F8BAB1B18CFC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9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2" name="Picture 28">
            <a:extLst>
              <a:ext uri="{FF2B5EF4-FFF2-40B4-BE49-F238E27FC236}">
                <a16:creationId xmlns:a16="http://schemas.microsoft.com/office/drawing/2014/main" id="{7B60A386-77B3-9EE8-EE2A-F479F54F27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7455"/>
          <a:stretch/>
        </p:blipFill>
        <p:spPr>
          <a:xfrm>
            <a:off x="362251" y="1419203"/>
            <a:ext cx="9811763" cy="4552970"/>
          </a:xfrm>
          <a:prstGeom prst="rect">
            <a:avLst/>
          </a:prstGeom>
        </p:spPr>
      </p:pic>
      <p:pic>
        <p:nvPicPr>
          <p:cNvPr id="6" name="Picture 8" descr="A close up of words&#10;&#10;Description automatically generated">
            <a:extLst>
              <a:ext uri="{FF2B5EF4-FFF2-40B4-BE49-F238E27FC236}">
                <a16:creationId xmlns:a16="http://schemas.microsoft.com/office/drawing/2014/main" id="{4CFFDF73-6814-43A3-F843-74C893E9D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2956" y="5190399"/>
            <a:ext cx="2276793" cy="962159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030564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311</Words>
  <Application>Microsoft Macintosh PowerPoint</Application>
  <PresentationFormat>Breitbild</PresentationFormat>
  <Paragraphs>83</Paragraphs>
  <Slides>23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9" baseType="lpstr">
      <vt:lpstr>Aptos</vt:lpstr>
      <vt:lpstr>Aptos Display</vt:lpstr>
      <vt:lpstr>Arial</vt:lpstr>
      <vt:lpstr>Courier New</vt:lpstr>
      <vt:lpstr>Verdana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Géza G Schenk</dc:creator>
  <cp:lastModifiedBy>Simona Gnade</cp:lastModifiedBy>
  <cp:revision>16</cp:revision>
  <dcterms:created xsi:type="dcterms:W3CDTF">2024-08-27T16:27:59Z</dcterms:created>
  <dcterms:modified xsi:type="dcterms:W3CDTF">2025-03-28T09:40:32Z</dcterms:modified>
</cp:coreProperties>
</file>