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21"/>
  </p:notesMasterIdLst>
  <p:sldIdLst>
    <p:sldId id="258" r:id="rId2"/>
    <p:sldId id="259" r:id="rId3"/>
    <p:sldId id="261" r:id="rId4"/>
    <p:sldId id="262" r:id="rId5"/>
    <p:sldId id="263" r:id="rId6"/>
    <p:sldId id="264" r:id="rId7"/>
    <p:sldId id="265" r:id="rId8"/>
    <p:sldId id="277" r:id="rId9"/>
    <p:sldId id="268" r:id="rId10"/>
    <p:sldId id="269" r:id="rId11"/>
    <p:sldId id="270" r:id="rId12"/>
    <p:sldId id="272" r:id="rId13"/>
    <p:sldId id="273" r:id="rId14"/>
    <p:sldId id="278" r:id="rId15"/>
    <p:sldId id="279" r:id="rId16"/>
    <p:sldId id="280" r:id="rId17"/>
    <p:sldId id="281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400"/>
    <a:srgbClr val="788287"/>
    <a:srgbClr val="A0C814"/>
    <a:srgbClr val="374105"/>
    <a:srgbClr val="003969"/>
    <a:srgbClr val="5AC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46"/>
    <p:restoredTop sz="94731"/>
  </p:normalViewPr>
  <p:slideViewPr>
    <p:cSldViewPr snapToGrid="0">
      <p:cViewPr varScale="1">
        <p:scale>
          <a:sx n="117" d="100"/>
          <a:sy n="117" d="100"/>
        </p:scale>
        <p:origin x="192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EC6CE-D7FA-584D-82E9-14236AC6540E}" type="datetimeFigureOut">
              <a:rPr lang="de-DE" smtClean="0"/>
              <a:t>28.03.25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3C650-A634-2845-A918-2C25636B6C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598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1pPr>
    <a:lvl2pPr marL="519488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2pPr>
    <a:lvl3pPr marL="1038977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3pPr>
    <a:lvl4pPr marL="1558465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4pPr>
    <a:lvl5pPr marL="2077952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5pPr>
    <a:lvl6pPr marL="2597440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6pPr>
    <a:lvl7pPr marL="3116929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7pPr>
    <a:lvl8pPr marL="3636417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8pPr>
    <a:lvl9pPr marL="4155905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105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10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642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9045360-9D57-4A70-C8FF-791A9CA9F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222" y="1443271"/>
            <a:ext cx="10516593" cy="92950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333" b="1" i="0"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404FEF-0887-024C-3060-FED354F2A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1" y="2709106"/>
            <a:ext cx="10509715" cy="32778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>
              <a:buFontTx/>
              <a:buNone/>
              <a:defRPr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19170" indent="0">
              <a:buFontTx/>
              <a:buNone/>
              <a:defRPr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828754" indent="0">
              <a:buFontTx/>
              <a:buNone/>
              <a:defRPr i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438339" indent="0">
              <a:buFontTx/>
              <a:buNone/>
              <a:defRPr sz="1733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243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025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618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50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11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959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28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7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83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3/28/25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7" name="Picture 8" descr="A green rectangle with a white border&#10;&#10;AI-generated content may be incorrect.">
            <a:extLst>
              <a:ext uri="{FF2B5EF4-FFF2-40B4-BE49-F238E27FC236}">
                <a16:creationId xmlns:a16="http://schemas.microsoft.com/office/drawing/2014/main" id="{A07E0E80-F512-3F2A-BB72-C595690A091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1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microsoft.com/office/2007/relationships/hdphoto" Target="../media/hdphoto2.wdp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hyperlink" Target="https://www.youtube.com/watch?v=2qLAkx-b6og" TargetMode="External"/><Relationship Id="rId4" Type="http://schemas.openxmlformats.org/officeDocument/2006/relationships/image" Target="../media/image16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learningapps.org/watch?v=psgsvmmxn24" TargetMode="External"/><Relationship Id="rId5" Type="http://schemas.openxmlformats.org/officeDocument/2006/relationships/image" Target="../media/image19.emf"/><Relationship Id="rId4" Type="http://schemas.openxmlformats.org/officeDocument/2006/relationships/image" Target="../media/image18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tmp"/><Relationship Id="rId4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hyperlink" Target="https://pixabay.com/de/falsch-l%C3%B6schen-abbruch-abbrechen-295503/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hyperlink" Target="https://svgsilh.com/de/4caf50/image/145475.html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1F74E-1422-0775-17D9-7DEA51C8E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8D365A5D-6905-AEA5-6CDD-E685430D2D69}"/>
              </a:ext>
            </a:extLst>
          </p:cNvPr>
          <p:cNvSpPr txBox="1">
            <a:spLocks/>
          </p:cNvSpPr>
          <p:nvPr/>
        </p:nvSpPr>
        <p:spPr>
          <a:xfrm>
            <a:off x="347657" y="1406910"/>
            <a:ext cx="8467428" cy="9524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HERZLICH WILLKOMMEN </a:t>
            </a:r>
            <a:br>
              <a:rPr lang="de-DE" sz="3939" dirty="0"/>
            </a:br>
            <a:r>
              <a:rPr lang="de-DE" sz="2463" dirty="0">
                <a:solidFill>
                  <a:srgbClr val="788287"/>
                </a:solidFill>
              </a:rPr>
              <a:t>zur Lektion 3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CCE71F3-B62B-429B-EE85-12E6BE673C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704" b="11209"/>
          <a:stretch/>
        </p:blipFill>
        <p:spPr>
          <a:xfrm>
            <a:off x="0" y="2506038"/>
            <a:ext cx="12192000" cy="434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16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A203C-F0F4-1E5B-6CDD-8F1B273EB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CF4EC0-1678-7798-E80E-E14291D558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AC3B45AA-028A-E8AB-9CA0-063D09ADFA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371" y="6184024"/>
            <a:ext cx="569229" cy="56922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EC8C9D-568C-23B8-08C5-5DE6E0B619AC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10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3E60F767-24D1-920C-397C-E285482B3BAE}"/>
              </a:ext>
            </a:extLst>
          </p:cNvPr>
          <p:cNvSpPr txBox="1">
            <a:spLocks/>
          </p:cNvSpPr>
          <p:nvPr/>
        </p:nvSpPr>
        <p:spPr>
          <a:xfrm>
            <a:off x="359649" y="1339933"/>
            <a:ext cx="11241691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OPTIONAL: Berlinerisch</a:t>
            </a:r>
          </a:p>
          <a:p>
            <a:pPr>
              <a:spcAft>
                <a:spcPts val="601"/>
              </a:spcAft>
            </a:pPr>
            <a:r>
              <a:rPr lang="en-GB" sz="2462" dirty="0" err="1">
                <a:solidFill>
                  <a:srgbClr val="788287"/>
                </a:solidFill>
              </a:rPr>
              <a:t>Seht</a:t>
            </a:r>
            <a:r>
              <a:rPr lang="en-GB" sz="2462" dirty="0">
                <a:solidFill>
                  <a:srgbClr val="788287"/>
                </a:solidFill>
              </a:rPr>
              <a:t> </a:t>
            </a:r>
            <a:r>
              <a:rPr lang="en-GB" sz="2462" dirty="0" err="1">
                <a:solidFill>
                  <a:srgbClr val="788287"/>
                </a:solidFill>
              </a:rPr>
              <a:t>euch</a:t>
            </a:r>
            <a:r>
              <a:rPr lang="en-GB" sz="2462" dirty="0">
                <a:solidFill>
                  <a:srgbClr val="788287"/>
                </a:solidFill>
              </a:rPr>
              <a:t> das Video an und </a:t>
            </a:r>
            <a:r>
              <a:rPr lang="en-GB" sz="2462" dirty="0" err="1">
                <a:solidFill>
                  <a:srgbClr val="788287"/>
                </a:solidFill>
              </a:rPr>
              <a:t>beantwortet</a:t>
            </a:r>
            <a:r>
              <a:rPr lang="en-GB" sz="2462" dirty="0">
                <a:solidFill>
                  <a:srgbClr val="788287"/>
                </a:solidFill>
              </a:rPr>
              <a:t> die </a:t>
            </a:r>
            <a:r>
              <a:rPr lang="en-GB" sz="2462" dirty="0" err="1">
                <a:solidFill>
                  <a:srgbClr val="788287"/>
                </a:solidFill>
              </a:rPr>
              <a:t>Fragen</a:t>
            </a:r>
            <a:r>
              <a:rPr lang="en-GB" sz="2462" dirty="0">
                <a:solidFill>
                  <a:srgbClr val="788287"/>
                </a:solidFill>
              </a:rPr>
              <a:t>.</a:t>
            </a:r>
          </a:p>
          <a:p>
            <a:pPr>
              <a:spcAft>
                <a:spcPts val="601"/>
              </a:spcAft>
            </a:pPr>
            <a:endParaRPr lang="en-GB" sz="2462" dirty="0">
              <a:solidFill>
                <a:srgbClr val="788287"/>
              </a:solidFill>
            </a:endParaRPr>
          </a:p>
          <a:p>
            <a:pPr marL="562722" indent="-562722">
              <a:spcAft>
                <a:spcPts val="601"/>
              </a:spcAft>
              <a:buClr>
                <a:srgbClr val="EB6400"/>
              </a:buClr>
              <a:buSzPct val="100000"/>
              <a:buFont typeface="+mj-lt"/>
              <a:buAutoNum type="arabicPeriod"/>
            </a:pPr>
            <a:r>
              <a:rPr lang="en-GB" sz="2462" dirty="0" err="1">
                <a:solidFill>
                  <a:srgbClr val="EB6400"/>
                </a:solidFill>
              </a:rPr>
              <a:t>Ist</a:t>
            </a:r>
            <a:r>
              <a:rPr lang="en-GB" sz="2462" dirty="0">
                <a:solidFill>
                  <a:srgbClr val="EB6400"/>
                </a:solidFill>
              </a:rPr>
              <a:t> das </a:t>
            </a:r>
            <a:r>
              <a:rPr lang="en-GB" sz="2462" dirty="0" err="1">
                <a:solidFill>
                  <a:srgbClr val="EB6400"/>
                </a:solidFill>
              </a:rPr>
              <a:t>Klischee</a:t>
            </a:r>
            <a:r>
              <a:rPr lang="en-GB" sz="2462" dirty="0">
                <a:solidFill>
                  <a:srgbClr val="EB6400"/>
                </a:solidFill>
              </a:rPr>
              <a:t> </a:t>
            </a:r>
            <a:r>
              <a:rPr lang="en-GB" sz="2462" dirty="0" err="1">
                <a:solidFill>
                  <a:srgbClr val="EB6400"/>
                </a:solidFill>
              </a:rPr>
              <a:t>über</a:t>
            </a:r>
            <a:r>
              <a:rPr lang="en-GB" sz="2462" dirty="0">
                <a:solidFill>
                  <a:srgbClr val="EB6400"/>
                </a:solidFill>
              </a:rPr>
              <a:t> Berliner </a:t>
            </a:r>
            <a:r>
              <a:rPr lang="en-GB" sz="2462" dirty="0" err="1">
                <a:solidFill>
                  <a:srgbClr val="EB6400"/>
                </a:solidFill>
              </a:rPr>
              <a:t>richtig</a:t>
            </a:r>
            <a:r>
              <a:rPr lang="en-GB" sz="2462" dirty="0">
                <a:solidFill>
                  <a:srgbClr val="EB6400"/>
                </a:solidFill>
              </a:rPr>
              <a:t>?</a:t>
            </a:r>
          </a:p>
          <a:p>
            <a:pPr marL="562722" indent="-562722">
              <a:spcAft>
                <a:spcPts val="601"/>
              </a:spcAft>
              <a:buClr>
                <a:srgbClr val="EB6400"/>
              </a:buClr>
              <a:buSzPct val="100000"/>
              <a:buFont typeface="+mj-lt"/>
              <a:buAutoNum type="arabicPeriod"/>
            </a:pPr>
            <a:r>
              <a:rPr lang="en-GB" sz="2462" dirty="0">
                <a:solidFill>
                  <a:srgbClr val="EB6400"/>
                </a:solidFill>
              </a:rPr>
              <a:t>Was </a:t>
            </a:r>
            <a:r>
              <a:rPr lang="en-GB" sz="2462" dirty="0" err="1">
                <a:solidFill>
                  <a:srgbClr val="EB6400"/>
                </a:solidFill>
              </a:rPr>
              <a:t>bedeutet</a:t>
            </a:r>
            <a:r>
              <a:rPr lang="en-GB" sz="2462" dirty="0">
                <a:solidFill>
                  <a:srgbClr val="EB6400"/>
                </a:solidFill>
              </a:rPr>
              <a:t> “</a:t>
            </a:r>
            <a:r>
              <a:rPr lang="en-GB" sz="2462" dirty="0" err="1">
                <a:solidFill>
                  <a:srgbClr val="EB6400"/>
                </a:solidFill>
              </a:rPr>
              <a:t>knorke</a:t>
            </a:r>
            <a:r>
              <a:rPr lang="en-GB" sz="2462" dirty="0">
                <a:solidFill>
                  <a:srgbClr val="EB6400"/>
                </a:solidFill>
              </a:rPr>
              <a:t>”?</a:t>
            </a:r>
          </a:p>
        </p:txBody>
      </p:sp>
      <p:pic>
        <p:nvPicPr>
          <p:cNvPr id="4" name="Picture 6" descr="A couple of women smiling&#10;&#10;Description automatically generated">
            <a:extLst>
              <a:ext uri="{FF2B5EF4-FFF2-40B4-BE49-F238E27FC236}">
                <a16:creationId xmlns:a16="http://schemas.microsoft.com/office/drawing/2014/main" id="{85B8C9B8-E2E9-536F-3B15-9D4652488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417" y="3429000"/>
            <a:ext cx="3683028" cy="1976258"/>
          </a:xfrm>
          <a:prstGeom prst="rect">
            <a:avLst/>
          </a:prstGeom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DC1C6C4E-C697-146B-0739-DD76E3E6D0FC}"/>
              </a:ext>
            </a:extLst>
          </p:cNvPr>
          <p:cNvSpPr txBox="1"/>
          <p:nvPr/>
        </p:nvSpPr>
        <p:spPr>
          <a:xfrm>
            <a:off x="7926997" y="5405258"/>
            <a:ext cx="3901867" cy="774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15" dirty="0">
                <a:hlinkClick r:id="rId5"/>
              </a:rPr>
              <a:t>https://www.youtube.com/watch?v=2qLAkx-b6og</a:t>
            </a:r>
            <a:r>
              <a:rPr lang="en-GB" sz="2215" dirty="0"/>
              <a:t> </a:t>
            </a:r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71B9774C-F9CE-F64F-4C5A-799875A88B57}"/>
              </a:ext>
            </a:extLst>
          </p:cNvPr>
          <p:cNvGrpSpPr/>
          <p:nvPr/>
        </p:nvGrpSpPr>
        <p:grpSpPr>
          <a:xfrm>
            <a:off x="10575397" y="1653766"/>
            <a:ext cx="1025943" cy="1025650"/>
            <a:chOff x="7460009" y="3404734"/>
            <a:chExt cx="1244210" cy="1296690"/>
          </a:xfrm>
        </p:grpSpPr>
        <p:pic>
          <p:nvPicPr>
            <p:cNvPr id="16" name="Picture 4" descr="Listening Computer Icons Information, others transparent ...">
              <a:extLst>
                <a:ext uri="{FF2B5EF4-FFF2-40B4-BE49-F238E27FC236}">
                  <a16:creationId xmlns:a16="http://schemas.microsoft.com/office/drawing/2014/main" id="{8393119E-0527-64E2-ED9B-94541681B4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88375" l="6875" r="84875">
                          <a14:foregroundMark x1="79750" y1="30625" x2="79750" y2="30625"/>
                          <a14:foregroundMark x1="81000" y1="34500" x2="81000" y2="34500"/>
                          <a14:foregroundMark x1="80625" y1="34500" x2="74125" y2="21500"/>
                          <a14:foregroundMark x1="78875" y1="28500" x2="72375" y2="22375"/>
                          <a14:foregroundMark x1="72875" y1="39625" x2="72875" y2="39625"/>
                          <a14:foregroundMark x1="46500" y1="60375" x2="46500" y2="60375"/>
                          <a14:foregroundMark x1="46500" y1="59500" x2="46500" y2="59500"/>
                          <a14:foregroundMark x1="31000" y1="70250" x2="31000" y2="70250"/>
                          <a14:foregroundMark x1="18500" y1="49625" x2="18500" y2="49625"/>
                          <a14:foregroundMark x1="24625" y1="22875" x2="24625" y2="22875"/>
                          <a14:foregroundMark x1="71500" y1="83250" x2="71500" y2="83250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8219" y="3453235"/>
              <a:ext cx="1206000" cy="1206000"/>
            </a:xfrm>
            <a:prstGeom prst="rect">
              <a:avLst/>
            </a:prstGeom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67F6EE2-8DC3-B1BA-D8FE-5AD9645B2237}"/>
                </a:ext>
              </a:extLst>
            </p:cNvPr>
            <p:cNvSpPr/>
            <p:nvPr/>
          </p:nvSpPr>
          <p:spPr>
            <a:xfrm>
              <a:off x="7460009" y="3404734"/>
              <a:ext cx="1211533" cy="1296690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1"/>
            </a:p>
          </p:txBody>
        </p:sp>
      </p:grpSp>
    </p:spTree>
    <p:extLst>
      <p:ext uri="{BB962C8B-B14F-4D97-AF65-F5344CB8AC3E}">
        <p14:creationId xmlns:p14="http://schemas.microsoft.com/office/powerpoint/2010/main" val="2071335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6C371-EB04-A942-1B13-D6EEFED7B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E0161740-5ABD-5FBC-148C-FCB2EE1DBC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371" y="6184024"/>
            <a:ext cx="569229" cy="56922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AE0826-39C6-7B7D-04F1-FAE293145726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11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5DF5883E-338C-0B9C-F6C4-DAC9DF82C5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056" y="6122980"/>
            <a:ext cx="691315" cy="691315"/>
          </a:xfrm>
          <a:prstGeom prst="rect">
            <a:avLst/>
          </a:prstGeom>
        </p:spPr>
      </p:pic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DE9AEE30-80BE-386E-041E-E42428C70382}"/>
              </a:ext>
            </a:extLst>
          </p:cNvPr>
          <p:cNvSpPr txBox="1">
            <a:spLocks/>
          </p:cNvSpPr>
          <p:nvPr/>
        </p:nvSpPr>
        <p:spPr>
          <a:xfrm>
            <a:off x="402779" y="1404328"/>
            <a:ext cx="11386441" cy="171766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3939" dirty="0" err="1"/>
              <a:t>Wir</a:t>
            </a:r>
            <a:r>
              <a:rPr lang="en-US" sz="3939" dirty="0"/>
              <a:t> </a:t>
            </a:r>
            <a:r>
              <a:rPr lang="en-US" sz="3939" dirty="0" err="1"/>
              <a:t>berlinern</a:t>
            </a:r>
            <a:r>
              <a:rPr lang="en-US" sz="3939" dirty="0"/>
              <a:t>! </a:t>
            </a:r>
            <a:br>
              <a:rPr lang="en-US" sz="3939" dirty="0"/>
            </a:br>
            <a:r>
              <a:rPr lang="en-US" sz="2462" dirty="0" err="1">
                <a:solidFill>
                  <a:srgbClr val="788287"/>
                </a:solidFill>
              </a:rPr>
              <a:t>Kombiniert</a:t>
            </a:r>
            <a:r>
              <a:rPr lang="en-US" sz="2462" dirty="0">
                <a:solidFill>
                  <a:srgbClr val="788287"/>
                </a:solidFill>
              </a:rPr>
              <a:t>.</a:t>
            </a:r>
            <a:endParaRPr lang="de-DE" sz="2462" dirty="0">
              <a:solidFill>
                <a:srgbClr val="788287"/>
              </a:solidFill>
            </a:endParaRPr>
          </a:p>
        </p:txBody>
      </p:sp>
      <p:pic>
        <p:nvPicPr>
          <p:cNvPr id="4" name="Picture 6" descr="A hand pressing a button&#10;&#10;Description automatically generated">
            <a:extLst>
              <a:ext uri="{FF2B5EF4-FFF2-40B4-BE49-F238E27FC236}">
                <a16:creationId xmlns:a16="http://schemas.microsoft.com/office/drawing/2014/main" id="{8732DD74-C9CA-B43E-FBD3-558173EA7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054" y="1867437"/>
            <a:ext cx="6838166" cy="4083729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AEFC8FD-3110-5223-22D0-5D8C86ABD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854" y="2793366"/>
            <a:ext cx="1959891" cy="1934104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EC3D8D7-946A-B820-3724-71248E205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028" y="4793214"/>
            <a:ext cx="2385544" cy="11579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42" tIns="56271" rIns="112542" bIns="56271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12544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15" dirty="0">
                <a:solidFill>
                  <a:srgbClr val="1155CC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https://learningapps.org/watch?v=psgsvmmxn24</a:t>
            </a:r>
            <a:r>
              <a:rPr lang="en-US" altLang="en-US" sz="2215" dirty="0">
                <a:solidFill>
                  <a:srgbClr val="1155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215" dirty="0">
              <a:latin typeface="Arial" panose="020B0604020202020204" pitchFamily="34" charset="0"/>
            </a:endParaRPr>
          </a:p>
        </p:txBody>
      </p:sp>
      <p:sp>
        <p:nvSpPr>
          <p:cNvPr id="10" name="WLAN">
            <a:extLst>
              <a:ext uri="{FF2B5EF4-FFF2-40B4-BE49-F238E27FC236}">
                <a16:creationId xmlns:a16="http://schemas.microsoft.com/office/drawing/2014/main" id="{3336D913-4127-0BE0-FCF2-FA0018A6CA98}"/>
              </a:ext>
            </a:extLst>
          </p:cNvPr>
          <p:cNvSpPr/>
          <p:nvPr/>
        </p:nvSpPr>
        <p:spPr>
          <a:xfrm>
            <a:off x="3138642" y="6332943"/>
            <a:ext cx="406817" cy="315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1016" y="1"/>
                </a:moveTo>
                <a:cubicBezTo>
                  <a:pt x="10440" y="-6"/>
                  <a:pt x="9852" y="28"/>
                  <a:pt x="9254" y="108"/>
                </a:cubicBezTo>
                <a:cubicBezTo>
                  <a:pt x="5654" y="590"/>
                  <a:pt x="2584" y="2743"/>
                  <a:pt x="0" y="6311"/>
                </a:cubicBezTo>
                <a:cubicBezTo>
                  <a:pt x="523" y="7051"/>
                  <a:pt x="1031" y="7768"/>
                  <a:pt x="1542" y="8490"/>
                </a:cubicBezTo>
                <a:cubicBezTo>
                  <a:pt x="4129" y="4966"/>
                  <a:pt x="7202" y="3087"/>
                  <a:pt x="10803" y="3088"/>
                </a:cubicBezTo>
                <a:cubicBezTo>
                  <a:pt x="14405" y="3089"/>
                  <a:pt x="17479" y="4969"/>
                  <a:pt x="20053" y="8479"/>
                </a:cubicBezTo>
                <a:cubicBezTo>
                  <a:pt x="20563" y="7757"/>
                  <a:pt x="21073" y="7034"/>
                  <a:pt x="21600" y="6287"/>
                </a:cubicBezTo>
                <a:cubicBezTo>
                  <a:pt x="18572" y="2207"/>
                  <a:pt x="15051" y="49"/>
                  <a:pt x="11016" y="1"/>
                </a:cubicBezTo>
                <a:close/>
                <a:moveTo>
                  <a:pt x="10903" y="6177"/>
                </a:moveTo>
                <a:cubicBezTo>
                  <a:pt x="10489" y="6175"/>
                  <a:pt x="10067" y="6203"/>
                  <a:pt x="9637" y="6264"/>
                </a:cubicBezTo>
                <a:cubicBezTo>
                  <a:pt x="7088" y="6623"/>
                  <a:pt x="4914" y="8156"/>
                  <a:pt x="3088" y="10686"/>
                </a:cubicBezTo>
                <a:cubicBezTo>
                  <a:pt x="3610" y="11424"/>
                  <a:pt x="4116" y="12140"/>
                  <a:pt x="4629" y="12865"/>
                </a:cubicBezTo>
                <a:cubicBezTo>
                  <a:pt x="6353" y="10507"/>
                  <a:pt x="8410" y="9259"/>
                  <a:pt x="10808" y="9262"/>
                </a:cubicBezTo>
                <a:cubicBezTo>
                  <a:pt x="13205" y="9265"/>
                  <a:pt x="15259" y="10516"/>
                  <a:pt x="16966" y="12861"/>
                </a:cubicBezTo>
                <a:cubicBezTo>
                  <a:pt x="17482" y="12131"/>
                  <a:pt x="17992" y="11411"/>
                  <a:pt x="18515" y="10670"/>
                </a:cubicBezTo>
                <a:cubicBezTo>
                  <a:pt x="16338" y="7735"/>
                  <a:pt x="13804" y="6193"/>
                  <a:pt x="10903" y="6177"/>
                </a:cubicBezTo>
                <a:close/>
                <a:moveTo>
                  <a:pt x="10623" y="12349"/>
                </a:moveTo>
                <a:cubicBezTo>
                  <a:pt x="8942" y="12414"/>
                  <a:pt x="7322" y="13380"/>
                  <a:pt x="6195" y="15054"/>
                </a:cubicBezTo>
                <a:cubicBezTo>
                  <a:pt x="6706" y="15779"/>
                  <a:pt x="7218" y="16502"/>
                  <a:pt x="7729" y="17226"/>
                </a:cubicBezTo>
                <a:cubicBezTo>
                  <a:pt x="9410" y="14863"/>
                  <a:pt x="12154" y="14812"/>
                  <a:pt x="13873" y="17221"/>
                </a:cubicBezTo>
                <a:cubicBezTo>
                  <a:pt x="14391" y="16489"/>
                  <a:pt x="14903" y="15767"/>
                  <a:pt x="15414" y="15045"/>
                </a:cubicBezTo>
                <a:cubicBezTo>
                  <a:pt x="14046" y="13118"/>
                  <a:pt x="12303" y="12284"/>
                  <a:pt x="10623" y="12349"/>
                </a:cubicBezTo>
                <a:close/>
                <a:moveTo>
                  <a:pt x="10751" y="18531"/>
                </a:moveTo>
                <a:cubicBezTo>
                  <a:pt x="10182" y="18549"/>
                  <a:pt x="9631" y="18867"/>
                  <a:pt x="9280" y="19436"/>
                </a:cubicBezTo>
                <a:cubicBezTo>
                  <a:pt x="9791" y="20161"/>
                  <a:pt x="10300" y="20884"/>
                  <a:pt x="10802" y="21594"/>
                </a:cubicBezTo>
                <a:cubicBezTo>
                  <a:pt x="11307" y="20879"/>
                  <a:pt x="11819" y="20155"/>
                  <a:pt x="12331" y="19432"/>
                </a:cubicBezTo>
                <a:cubicBezTo>
                  <a:pt x="11907" y="18795"/>
                  <a:pt x="11320" y="18513"/>
                  <a:pt x="10751" y="18531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  <a:miter/>
          </a:ln>
        </p:spPr>
        <p:txBody>
          <a:bodyPr lIns="56271" rIns="56271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2215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8382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6307A-9156-F6F9-51AD-D0B8A3BBC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775D09-3AFF-9A23-E08D-EE17AB32B831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12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4F638227-7F12-54F3-731B-05A343F3E3BA}"/>
              </a:ext>
            </a:extLst>
          </p:cNvPr>
          <p:cNvSpPr txBox="1">
            <a:spLocks/>
          </p:cNvSpPr>
          <p:nvPr/>
        </p:nvSpPr>
        <p:spPr>
          <a:xfrm>
            <a:off x="402780" y="1444877"/>
            <a:ext cx="10954606" cy="17142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Wir lesen Seiten 9-10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A4A9D08-C2CD-900D-D8D2-A0FB33D5B7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85"/>
          <a:stretch/>
        </p:blipFill>
        <p:spPr>
          <a:xfrm>
            <a:off x="226195" y="1973024"/>
            <a:ext cx="3287056" cy="4336036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81C9796-53D5-E76A-1AA2-D1A7FFE1C4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27"/>
          <a:stretch/>
        </p:blipFill>
        <p:spPr>
          <a:xfrm>
            <a:off x="3182118" y="1949141"/>
            <a:ext cx="3331479" cy="4336035"/>
          </a:xfrm>
          <a:prstGeom prst="rect">
            <a:avLst/>
          </a:prstGeom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F6C17FFC-6087-2E2D-77A6-69937A04459D}"/>
              </a:ext>
            </a:extLst>
          </p:cNvPr>
          <p:cNvGrpSpPr/>
          <p:nvPr/>
        </p:nvGrpSpPr>
        <p:grpSpPr>
          <a:xfrm>
            <a:off x="10694727" y="1460199"/>
            <a:ext cx="998998" cy="1025650"/>
            <a:chOff x="9055308" y="3354227"/>
            <a:chExt cx="1211533" cy="1296690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39668691-E2C8-6DE8-9216-264BB5379BC5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9227644" y="3619272"/>
              <a:ext cx="922801" cy="867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6739027-7247-1DB6-7F1D-DA9B125A9C1F}"/>
                </a:ext>
              </a:extLst>
            </p:cNvPr>
            <p:cNvSpPr/>
            <p:nvPr/>
          </p:nvSpPr>
          <p:spPr>
            <a:xfrm>
              <a:off x="9055308" y="3354227"/>
              <a:ext cx="1211533" cy="1296690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1"/>
            </a:p>
          </p:txBody>
        </p:sp>
      </p:grpSp>
    </p:spTree>
    <p:extLst>
      <p:ext uri="{BB962C8B-B14F-4D97-AF65-F5344CB8AC3E}">
        <p14:creationId xmlns:p14="http://schemas.microsoft.com/office/powerpoint/2010/main" val="3527882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B050B-A914-6C17-9635-7DDC00016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E2B0F80-6146-C10B-E59A-C2227DC2F74E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13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4B3523B-5D85-90F6-8D1E-9A7939DBA9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633"/>
          <a:stretch/>
        </p:blipFill>
        <p:spPr>
          <a:xfrm>
            <a:off x="-336886" y="994524"/>
            <a:ext cx="10166185" cy="5093548"/>
          </a:xfrm>
          <a:prstGeom prst="rect">
            <a:avLst/>
          </a:prstGeom>
        </p:spPr>
      </p:pic>
      <p:pic>
        <p:nvPicPr>
          <p:cNvPr id="5" name="Picture 1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746680C4-3F52-D070-41B7-1596B4987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763" y="3719679"/>
            <a:ext cx="2086999" cy="2368393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64222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E3915-E286-4A21-9C7F-854D7EB82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DB511C1-6A49-F5AA-9A10-2036B881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" t="35228" r="-348" b="36984"/>
          <a:stretch/>
        </p:blipFill>
        <p:spPr>
          <a:xfrm>
            <a:off x="-257578" y="1584135"/>
            <a:ext cx="11269870" cy="443656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663DD3-A2A0-942D-8BA0-D0EB53053C58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14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5" name="Picture 1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365AF6BC-5734-9894-F069-1F72E612D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625" y="3850958"/>
            <a:ext cx="1869333" cy="212137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9310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05A83-8461-3C06-54E2-FE180AA26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E7749D-362E-4E1D-ABB7-8A45761E28D9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15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5" name="Picture 1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BAF721DF-0B3F-430F-CBAA-41CCA4156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625" y="3850958"/>
            <a:ext cx="1869333" cy="212137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9EA0723A-DC98-6A04-3C82-29486BBAA0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015" b="6885"/>
          <a:stretch/>
        </p:blipFill>
        <p:spPr>
          <a:xfrm>
            <a:off x="-160497" y="1594868"/>
            <a:ext cx="10837083" cy="46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78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6CC8A-0F96-36AC-A3D8-2AFE5292C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79AB56C-1697-E17E-86C9-11BEEEFD5A5B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16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3BD313E9-A256-65C4-F80C-C690AD8951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935"/>
          <a:stretch/>
        </p:blipFill>
        <p:spPr>
          <a:xfrm>
            <a:off x="0" y="1036042"/>
            <a:ext cx="5443179" cy="4785916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2DBFE13-6D33-EA75-8996-86FA7B2EDF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015" b="8127"/>
          <a:stretch/>
        </p:blipFill>
        <p:spPr>
          <a:xfrm>
            <a:off x="4777556" y="2575251"/>
            <a:ext cx="6328253" cy="2497491"/>
          </a:xfrm>
          <a:prstGeom prst="rect">
            <a:avLst/>
          </a:prstGeom>
        </p:spPr>
      </p:pic>
      <p:pic>
        <p:nvPicPr>
          <p:cNvPr id="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39EF411-41C3-499C-C6A5-B9761491C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337" y="4927365"/>
            <a:ext cx="2044783" cy="894593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88617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A9FB5-C9F6-464A-23DE-C3C2B8DF9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F240193-9574-3539-0A5D-88E845AF7DA6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17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849D9CBB-1205-6BA7-713F-19512581392B}"/>
              </a:ext>
            </a:extLst>
          </p:cNvPr>
          <p:cNvSpPr txBox="1">
            <a:spLocks/>
          </p:cNvSpPr>
          <p:nvPr/>
        </p:nvSpPr>
        <p:spPr>
          <a:xfrm>
            <a:off x="310435" y="1260054"/>
            <a:ext cx="11798667" cy="20659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Die Berliner Mauer und East Side Gallery</a:t>
            </a:r>
          </a:p>
          <a:p>
            <a:r>
              <a:rPr lang="de-DE" sz="2462" dirty="0">
                <a:solidFill>
                  <a:srgbClr val="788287"/>
                </a:solidFill>
              </a:rPr>
              <a:t>Recherchiert die Fragen. Präsentiert die Informationen.</a:t>
            </a:r>
          </a:p>
          <a:p>
            <a:endParaRPr lang="de-DE" sz="3939" dirty="0"/>
          </a:p>
          <a:p>
            <a:pPr marL="422041" indent="-422041"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GB" sz="2462" dirty="0">
                <a:solidFill>
                  <a:srgbClr val="788287"/>
                </a:solidFill>
              </a:rPr>
              <a:t>Gruppe 1: Was war die Berliner Mauer?</a:t>
            </a:r>
            <a:endParaRPr lang="en-US" sz="2462" dirty="0">
              <a:solidFill>
                <a:srgbClr val="788287"/>
              </a:solidFill>
            </a:endParaRPr>
          </a:p>
          <a:p>
            <a:pPr marL="422041" indent="-422041"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GB" sz="2462" dirty="0">
                <a:solidFill>
                  <a:srgbClr val="788287"/>
                </a:solidFill>
              </a:rPr>
              <a:t>Gruppe 2: Was war der “</a:t>
            </a:r>
            <a:r>
              <a:rPr lang="en-GB" sz="2462" dirty="0" err="1">
                <a:solidFill>
                  <a:srgbClr val="788287"/>
                </a:solidFill>
              </a:rPr>
              <a:t>Mauerfall</a:t>
            </a:r>
            <a:r>
              <a:rPr lang="en-GB" sz="2462" dirty="0">
                <a:solidFill>
                  <a:srgbClr val="788287"/>
                </a:solidFill>
              </a:rPr>
              <a:t>”?</a:t>
            </a:r>
            <a:endParaRPr lang="en-US" sz="2462" dirty="0">
              <a:solidFill>
                <a:srgbClr val="788287"/>
              </a:solidFill>
            </a:endParaRPr>
          </a:p>
          <a:p>
            <a:pPr marL="422041" indent="-422041"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GB" sz="2462" dirty="0">
                <a:solidFill>
                  <a:srgbClr val="788287"/>
                </a:solidFill>
              </a:rPr>
              <a:t>Gruppe 3: Was ist die East Side Gallery?</a:t>
            </a:r>
            <a:endParaRPr lang="en-US" sz="2462" dirty="0">
              <a:solidFill>
                <a:srgbClr val="788287"/>
              </a:solidFill>
            </a:endParaRPr>
          </a:p>
          <a:p>
            <a:endParaRPr lang="de-DE" sz="3939" dirty="0"/>
          </a:p>
        </p:txBody>
      </p:sp>
      <p:pic>
        <p:nvPicPr>
          <p:cNvPr id="5" name="Picture 7" descr="A cartoon of a child pointing at a wall&#10;&#10;Description automatically generated">
            <a:extLst>
              <a:ext uri="{FF2B5EF4-FFF2-40B4-BE49-F238E27FC236}">
                <a16:creationId xmlns:a16="http://schemas.microsoft.com/office/drawing/2014/main" id="{E58246BE-40AE-EBFB-3ED4-F7D4220E1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419" y="3326005"/>
            <a:ext cx="6178912" cy="3154270"/>
          </a:xfrm>
          <a:prstGeom prst="rect">
            <a:avLst/>
          </a:prstGeom>
        </p:spPr>
      </p:pic>
      <p:sp>
        <p:nvSpPr>
          <p:cNvPr id="7" name="WLAN">
            <a:extLst>
              <a:ext uri="{FF2B5EF4-FFF2-40B4-BE49-F238E27FC236}">
                <a16:creationId xmlns:a16="http://schemas.microsoft.com/office/drawing/2014/main" id="{14F6EE2E-6A7D-7904-791C-6AF13C1C83E7}"/>
              </a:ext>
            </a:extLst>
          </p:cNvPr>
          <p:cNvSpPr/>
          <p:nvPr/>
        </p:nvSpPr>
        <p:spPr>
          <a:xfrm>
            <a:off x="3312793" y="6332942"/>
            <a:ext cx="406817" cy="315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1016" y="1"/>
                </a:moveTo>
                <a:cubicBezTo>
                  <a:pt x="10440" y="-6"/>
                  <a:pt x="9852" y="28"/>
                  <a:pt x="9254" y="108"/>
                </a:cubicBezTo>
                <a:cubicBezTo>
                  <a:pt x="5654" y="590"/>
                  <a:pt x="2584" y="2743"/>
                  <a:pt x="0" y="6311"/>
                </a:cubicBezTo>
                <a:cubicBezTo>
                  <a:pt x="523" y="7051"/>
                  <a:pt x="1031" y="7768"/>
                  <a:pt x="1542" y="8490"/>
                </a:cubicBezTo>
                <a:cubicBezTo>
                  <a:pt x="4129" y="4966"/>
                  <a:pt x="7202" y="3087"/>
                  <a:pt x="10803" y="3088"/>
                </a:cubicBezTo>
                <a:cubicBezTo>
                  <a:pt x="14405" y="3089"/>
                  <a:pt x="17479" y="4969"/>
                  <a:pt x="20053" y="8479"/>
                </a:cubicBezTo>
                <a:cubicBezTo>
                  <a:pt x="20563" y="7757"/>
                  <a:pt x="21073" y="7034"/>
                  <a:pt x="21600" y="6287"/>
                </a:cubicBezTo>
                <a:cubicBezTo>
                  <a:pt x="18572" y="2207"/>
                  <a:pt x="15051" y="49"/>
                  <a:pt x="11016" y="1"/>
                </a:cubicBezTo>
                <a:close/>
                <a:moveTo>
                  <a:pt x="10903" y="6177"/>
                </a:moveTo>
                <a:cubicBezTo>
                  <a:pt x="10489" y="6175"/>
                  <a:pt x="10067" y="6203"/>
                  <a:pt x="9637" y="6264"/>
                </a:cubicBezTo>
                <a:cubicBezTo>
                  <a:pt x="7088" y="6623"/>
                  <a:pt x="4914" y="8156"/>
                  <a:pt x="3088" y="10686"/>
                </a:cubicBezTo>
                <a:cubicBezTo>
                  <a:pt x="3610" y="11424"/>
                  <a:pt x="4116" y="12140"/>
                  <a:pt x="4629" y="12865"/>
                </a:cubicBezTo>
                <a:cubicBezTo>
                  <a:pt x="6353" y="10507"/>
                  <a:pt x="8410" y="9259"/>
                  <a:pt x="10808" y="9262"/>
                </a:cubicBezTo>
                <a:cubicBezTo>
                  <a:pt x="13205" y="9265"/>
                  <a:pt x="15259" y="10516"/>
                  <a:pt x="16966" y="12861"/>
                </a:cubicBezTo>
                <a:cubicBezTo>
                  <a:pt x="17482" y="12131"/>
                  <a:pt x="17992" y="11411"/>
                  <a:pt x="18515" y="10670"/>
                </a:cubicBezTo>
                <a:cubicBezTo>
                  <a:pt x="16338" y="7735"/>
                  <a:pt x="13804" y="6193"/>
                  <a:pt x="10903" y="6177"/>
                </a:cubicBezTo>
                <a:close/>
                <a:moveTo>
                  <a:pt x="10623" y="12349"/>
                </a:moveTo>
                <a:cubicBezTo>
                  <a:pt x="8942" y="12414"/>
                  <a:pt x="7322" y="13380"/>
                  <a:pt x="6195" y="15054"/>
                </a:cubicBezTo>
                <a:cubicBezTo>
                  <a:pt x="6706" y="15779"/>
                  <a:pt x="7218" y="16502"/>
                  <a:pt x="7729" y="17226"/>
                </a:cubicBezTo>
                <a:cubicBezTo>
                  <a:pt x="9410" y="14863"/>
                  <a:pt x="12154" y="14812"/>
                  <a:pt x="13873" y="17221"/>
                </a:cubicBezTo>
                <a:cubicBezTo>
                  <a:pt x="14391" y="16489"/>
                  <a:pt x="14903" y="15767"/>
                  <a:pt x="15414" y="15045"/>
                </a:cubicBezTo>
                <a:cubicBezTo>
                  <a:pt x="14046" y="13118"/>
                  <a:pt x="12303" y="12284"/>
                  <a:pt x="10623" y="12349"/>
                </a:cubicBezTo>
                <a:close/>
                <a:moveTo>
                  <a:pt x="10751" y="18531"/>
                </a:moveTo>
                <a:cubicBezTo>
                  <a:pt x="10182" y="18549"/>
                  <a:pt x="9631" y="18867"/>
                  <a:pt x="9280" y="19436"/>
                </a:cubicBezTo>
                <a:cubicBezTo>
                  <a:pt x="9791" y="20161"/>
                  <a:pt x="10300" y="20884"/>
                  <a:pt x="10802" y="21594"/>
                </a:cubicBezTo>
                <a:cubicBezTo>
                  <a:pt x="11307" y="20879"/>
                  <a:pt x="11819" y="20155"/>
                  <a:pt x="12331" y="19432"/>
                </a:cubicBezTo>
                <a:cubicBezTo>
                  <a:pt x="11907" y="18795"/>
                  <a:pt x="11320" y="18513"/>
                  <a:pt x="10751" y="18531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  <a:miter/>
          </a:ln>
        </p:spPr>
        <p:txBody>
          <a:bodyPr lIns="56271" rIns="56271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2215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258748C-B63B-6B46-C67A-DB883D28E0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371" y="6184024"/>
            <a:ext cx="569229" cy="569229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FBA1E93-E145-3956-4E46-623260B178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610" y="6144860"/>
            <a:ext cx="691315" cy="691315"/>
          </a:xfrm>
          <a:prstGeom prst="rect">
            <a:avLst/>
          </a:prstGeom>
        </p:spPr>
      </p:pic>
      <p:pic>
        <p:nvPicPr>
          <p:cNvPr id="11" name="Picture 15" descr="Screen Clipping">
            <a:extLst>
              <a:ext uri="{FF2B5EF4-FFF2-40B4-BE49-F238E27FC236}">
                <a16:creationId xmlns:a16="http://schemas.microsoft.com/office/drawing/2014/main" id="{AB0CFCBC-6F0A-EFA1-69AA-93B367059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77395" y="2397057"/>
            <a:ext cx="859971" cy="6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05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383C7-AE69-40D2-4796-B1FAE8376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F1151E-F967-E155-E3D0-8EF750C4FD93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18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6" name="Graphic 21" descr="Bullseye outline">
            <a:extLst>
              <a:ext uri="{FF2B5EF4-FFF2-40B4-BE49-F238E27FC236}">
                <a16:creationId xmlns:a16="http://schemas.microsoft.com/office/drawing/2014/main" id="{0713AF77-AF6A-57D4-EE0F-71CA7CD78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8571" y="3069771"/>
            <a:ext cx="3143429" cy="3143429"/>
          </a:xfrm>
          <a:prstGeom prst="rect">
            <a:avLst/>
          </a:prstGeom>
        </p:spPr>
      </p:pic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6E3DF59B-7097-142D-F12B-0D3315BF626C}"/>
              </a:ext>
            </a:extLst>
          </p:cNvPr>
          <p:cNvSpPr txBox="1">
            <a:spLocks/>
          </p:cNvSpPr>
          <p:nvPr/>
        </p:nvSpPr>
        <p:spPr>
          <a:xfrm>
            <a:off x="302173" y="1503725"/>
            <a:ext cx="11587653" cy="19252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Haben wir unsere Lernziele erreicht?</a:t>
            </a:r>
          </a:p>
          <a:p>
            <a:endParaRPr lang="de-DE" sz="3939" dirty="0"/>
          </a:p>
          <a:p>
            <a:pPr marL="422041" indent="-422041">
              <a:buFont typeface="Courier New" panose="02070309020205020404" pitchFamily="49" charset="0"/>
              <a:buChar char="o"/>
            </a:pPr>
            <a:r>
              <a:rPr lang="de-DE" sz="2462" dirty="0">
                <a:solidFill>
                  <a:srgbClr val="788287"/>
                </a:solidFill>
              </a:rPr>
              <a:t>Wir diskutieren über Berlins Stereotype.</a:t>
            </a:r>
          </a:p>
          <a:p>
            <a:pPr marL="422041" indent="-422041">
              <a:buFont typeface="Courier New" panose="02070309020205020404" pitchFamily="49" charset="0"/>
              <a:buChar char="o"/>
            </a:pPr>
            <a:r>
              <a:rPr lang="de-DE" sz="2462" dirty="0">
                <a:solidFill>
                  <a:srgbClr val="788287"/>
                </a:solidFill>
              </a:rPr>
              <a:t>Wir sprechen ein bisschen „Berlinerisch“.</a:t>
            </a:r>
          </a:p>
          <a:p>
            <a:pPr marL="422041" indent="-422041">
              <a:buFont typeface="Courier New" panose="02070309020205020404" pitchFamily="49" charset="0"/>
              <a:buChar char="o"/>
            </a:pPr>
            <a:r>
              <a:rPr lang="de-DE" sz="2462" dirty="0">
                <a:solidFill>
                  <a:srgbClr val="788287"/>
                </a:solidFill>
              </a:rPr>
              <a:t>Wir lernen die die Geschichte Berlins kennen. </a:t>
            </a:r>
          </a:p>
        </p:txBody>
      </p:sp>
    </p:spTree>
    <p:extLst>
      <p:ext uri="{BB962C8B-B14F-4D97-AF65-F5344CB8AC3E}">
        <p14:creationId xmlns:p14="http://schemas.microsoft.com/office/powerpoint/2010/main" val="3305494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6F3F3-A24E-6741-1E4A-4D7EF6376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63D08D-54B9-F952-5475-5B487DD0520F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19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455C5B4B-36CE-AF4C-FA74-2F3834132872}"/>
              </a:ext>
            </a:extLst>
          </p:cNvPr>
          <p:cNvSpPr txBox="1">
            <a:spLocks/>
          </p:cNvSpPr>
          <p:nvPr/>
        </p:nvSpPr>
        <p:spPr>
          <a:xfrm>
            <a:off x="341593" y="1366284"/>
            <a:ext cx="8467428" cy="9524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Bis zum nächsten Mal</a:t>
            </a:r>
            <a:br>
              <a:rPr lang="de-DE" sz="3939" dirty="0"/>
            </a:br>
            <a:r>
              <a:rPr lang="de-DE" sz="2463" dirty="0">
                <a:solidFill>
                  <a:srgbClr val="788287"/>
                </a:solidFill>
              </a:rPr>
              <a:t>mit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EFD1289-E36E-CC2F-8F42-29C78B0820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455"/>
          <a:stretch/>
        </p:blipFill>
        <p:spPr>
          <a:xfrm>
            <a:off x="0" y="2610046"/>
            <a:ext cx="12192000" cy="42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95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9735F-E09E-A826-76CE-3A99579F5651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2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B5A418C7-2878-C332-073B-027C5844F9E1}"/>
              </a:ext>
            </a:extLst>
          </p:cNvPr>
          <p:cNvSpPr txBox="1">
            <a:spLocks/>
          </p:cNvSpPr>
          <p:nvPr/>
        </p:nvSpPr>
        <p:spPr>
          <a:xfrm>
            <a:off x="394142" y="1408325"/>
            <a:ext cx="11001498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Hallo! </a:t>
            </a:r>
            <a:r>
              <a:rPr lang="de-DE" sz="2462" dirty="0">
                <a:solidFill>
                  <a:srgbClr val="788287"/>
                </a:solidFill>
              </a:rPr>
              <a:t>Macht einen Smalltalk!  </a:t>
            </a:r>
          </a:p>
          <a:p>
            <a:pPr marL="422041" indent="-422041">
              <a:buFont typeface="Arial" panose="020B0604020202020204" pitchFamily="34" charset="0"/>
              <a:buChar char="•"/>
            </a:pPr>
            <a:endParaRPr lang="de-DE" sz="2462" dirty="0"/>
          </a:p>
        </p:txBody>
      </p:sp>
      <p:sp>
        <p:nvSpPr>
          <p:cNvPr id="3" name="Google Shape;206;p23">
            <a:extLst>
              <a:ext uri="{FF2B5EF4-FFF2-40B4-BE49-F238E27FC236}">
                <a16:creationId xmlns:a16="http://schemas.microsoft.com/office/drawing/2014/main" id="{9BBB75AC-7CEF-F341-8795-1A5B3488CC95}"/>
              </a:ext>
            </a:extLst>
          </p:cNvPr>
          <p:cNvSpPr/>
          <p:nvPr/>
        </p:nvSpPr>
        <p:spPr>
          <a:xfrm>
            <a:off x="1004344" y="2360779"/>
            <a:ext cx="3586351" cy="805291"/>
          </a:xfrm>
          <a:prstGeom prst="wedgeEllipseCallout">
            <a:avLst>
              <a:gd name="adj1" fmla="val -46390"/>
              <a:gd name="adj2" fmla="val -46142"/>
            </a:avLst>
          </a:prstGeom>
          <a:solidFill>
            <a:srgbClr val="5AC8F5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Hallo! </a:t>
            </a: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Wer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bist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 </a:t>
            </a: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nochmal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7" name="Google Shape;206;p23">
            <a:extLst>
              <a:ext uri="{FF2B5EF4-FFF2-40B4-BE49-F238E27FC236}">
                <a16:creationId xmlns:a16="http://schemas.microsoft.com/office/drawing/2014/main" id="{041EF2F9-8AB8-8BAC-CCF8-A85353DFE82F}"/>
              </a:ext>
            </a:extLst>
          </p:cNvPr>
          <p:cNvSpPr/>
          <p:nvPr/>
        </p:nvSpPr>
        <p:spPr>
          <a:xfrm>
            <a:off x="4836983" y="2302253"/>
            <a:ext cx="5091323" cy="1102767"/>
          </a:xfrm>
          <a:prstGeom prst="wedgeEllipseCallout">
            <a:avLst>
              <a:gd name="adj1" fmla="val 45330"/>
              <a:gd name="adj2" fmla="val -42501"/>
            </a:avLst>
          </a:prstGeom>
          <a:solidFill>
            <a:srgbClr val="A0C814"/>
          </a:solidFill>
          <a:ln w="28575" cap="flat" cmpd="sng">
            <a:solidFill>
              <a:srgbClr val="3741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Mein Name </a:t>
            </a: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… .</a:t>
            </a:r>
          </a:p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Alle </a:t>
            </a: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nennen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mich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… .</a:t>
            </a:r>
          </a:p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Mein </a:t>
            </a: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Pronomen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… .</a:t>
            </a:r>
          </a:p>
        </p:txBody>
      </p:sp>
      <p:sp>
        <p:nvSpPr>
          <p:cNvPr id="8" name="Google Shape;206;p23">
            <a:extLst>
              <a:ext uri="{FF2B5EF4-FFF2-40B4-BE49-F238E27FC236}">
                <a16:creationId xmlns:a16="http://schemas.microsoft.com/office/drawing/2014/main" id="{E029DEA4-E190-4346-0336-5BFF8B895221}"/>
              </a:ext>
            </a:extLst>
          </p:cNvPr>
          <p:cNvSpPr/>
          <p:nvPr/>
        </p:nvSpPr>
        <p:spPr>
          <a:xfrm>
            <a:off x="368859" y="3434075"/>
            <a:ext cx="5563881" cy="926289"/>
          </a:xfrm>
          <a:prstGeom prst="wedgeEllipseCallout">
            <a:avLst>
              <a:gd name="adj1" fmla="val -32686"/>
              <a:gd name="adj2" fmla="val -60683"/>
            </a:avLst>
          </a:prstGeom>
          <a:solidFill>
            <a:srgbClr val="5AC8F5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Stimmt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 </a:t>
            </a: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Jetzt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erinnere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ich </a:t>
            </a: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mich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 Ich bin … .</a:t>
            </a:r>
          </a:p>
        </p:txBody>
      </p:sp>
      <p:sp>
        <p:nvSpPr>
          <p:cNvPr id="9" name="Google Shape;206;p23">
            <a:extLst>
              <a:ext uri="{FF2B5EF4-FFF2-40B4-BE49-F238E27FC236}">
                <a16:creationId xmlns:a16="http://schemas.microsoft.com/office/drawing/2014/main" id="{16A2227D-5011-65E1-EBAD-C2AEB84878C3}"/>
              </a:ext>
            </a:extLst>
          </p:cNvPr>
          <p:cNvSpPr/>
          <p:nvPr/>
        </p:nvSpPr>
        <p:spPr>
          <a:xfrm>
            <a:off x="6096000" y="3713691"/>
            <a:ext cx="1986145" cy="488975"/>
          </a:xfrm>
          <a:prstGeom prst="wedgeEllipseCallout">
            <a:avLst>
              <a:gd name="adj1" fmla="val 45330"/>
              <a:gd name="adj2" fmla="val -42501"/>
            </a:avLst>
          </a:prstGeom>
          <a:solidFill>
            <a:srgbClr val="A0C814"/>
          </a:solidFill>
          <a:ln w="28575" cap="flat" cmpd="sng">
            <a:solidFill>
              <a:srgbClr val="3741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Hi!</a:t>
            </a:r>
          </a:p>
        </p:txBody>
      </p:sp>
      <p:sp>
        <p:nvSpPr>
          <p:cNvPr id="10" name="Google Shape;206;p23">
            <a:extLst>
              <a:ext uri="{FF2B5EF4-FFF2-40B4-BE49-F238E27FC236}">
                <a16:creationId xmlns:a16="http://schemas.microsoft.com/office/drawing/2014/main" id="{6B37CDF1-9F1B-DC94-5A41-95FEDDD55ACE}"/>
              </a:ext>
            </a:extLst>
          </p:cNvPr>
          <p:cNvSpPr/>
          <p:nvPr/>
        </p:nvSpPr>
        <p:spPr>
          <a:xfrm>
            <a:off x="1154792" y="4692658"/>
            <a:ext cx="5069608" cy="926289"/>
          </a:xfrm>
          <a:prstGeom prst="wedgeEllipseCallout">
            <a:avLst>
              <a:gd name="adj1" fmla="val -38464"/>
              <a:gd name="adj2" fmla="val -66276"/>
            </a:avLst>
          </a:prstGeom>
          <a:solidFill>
            <a:srgbClr val="5AC8F5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Welche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Sprachen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sprichst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du?</a:t>
            </a:r>
          </a:p>
        </p:txBody>
      </p:sp>
      <p:sp>
        <p:nvSpPr>
          <p:cNvPr id="11" name="Google Shape;206;p23">
            <a:extLst>
              <a:ext uri="{FF2B5EF4-FFF2-40B4-BE49-F238E27FC236}">
                <a16:creationId xmlns:a16="http://schemas.microsoft.com/office/drawing/2014/main" id="{08E43E12-1733-3B20-F30F-D13820BD6C77}"/>
              </a:ext>
            </a:extLst>
          </p:cNvPr>
          <p:cNvSpPr/>
          <p:nvPr/>
        </p:nvSpPr>
        <p:spPr>
          <a:xfrm>
            <a:off x="5932741" y="4233052"/>
            <a:ext cx="4924150" cy="1102767"/>
          </a:xfrm>
          <a:prstGeom prst="wedgeEllipseCallout">
            <a:avLst>
              <a:gd name="adj1" fmla="val 45330"/>
              <a:gd name="adj2" fmla="val -42501"/>
            </a:avLst>
          </a:prstGeom>
          <a:solidFill>
            <a:srgbClr val="A0C814"/>
          </a:solidFill>
          <a:ln w="28575" cap="flat" cmpd="sng">
            <a:solidFill>
              <a:srgbClr val="3741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</a:t>
            </a: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spreche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Englisch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und </a:t>
            </a: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ein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bisschen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Deutsch.</a:t>
            </a:r>
          </a:p>
        </p:txBody>
      </p:sp>
      <p:sp>
        <p:nvSpPr>
          <p:cNvPr id="12" name="Google Shape;206;p23">
            <a:extLst>
              <a:ext uri="{FF2B5EF4-FFF2-40B4-BE49-F238E27FC236}">
                <a16:creationId xmlns:a16="http://schemas.microsoft.com/office/drawing/2014/main" id="{77CE2BC1-68C0-E7C0-AC8F-6DF444237809}"/>
              </a:ext>
            </a:extLst>
          </p:cNvPr>
          <p:cNvSpPr/>
          <p:nvPr/>
        </p:nvSpPr>
        <p:spPr>
          <a:xfrm>
            <a:off x="4590695" y="5618947"/>
            <a:ext cx="3491450" cy="544904"/>
          </a:xfrm>
          <a:prstGeom prst="wedgeEllipseCallout">
            <a:avLst>
              <a:gd name="adj1" fmla="val -38464"/>
              <a:gd name="adj2" fmla="val -66276"/>
            </a:avLst>
          </a:prstGeom>
          <a:solidFill>
            <a:srgbClr val="5AC8F5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Nice. Hast du </a:t>
            </a:r>
            <a:r>
              <a:rPr lang="en-U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Hobbys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EFB52450-5C5E-A07A-12DA-DF6CF4947F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852" y="6138303"/>
            <a:ext cx="673977" cy="67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0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A994A-553A-88AB-0D82-12DE9BE8B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 group of people in a wheelchair&#10;&#10;Description automatically generated">
            <a:extLst>
              <a:ext uri="{FF2B5EF4-FFF2-40B4-BE49-F238E27FC236}">
                <a16:creationId xmlns:a16="http://schemas.microsoft.com/office/drawing/2014/main" id="{3C5EA80F-D194-77CC-1998-6602BDC8B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36" r="770"/>
          <a:stretch/>
        </p:blipFill>
        <p:spPr>
          <a:xfrm>
            <a:off x="3837904" y="3167278"/>
            <a:ext cx="7884590" cy="2998423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6ABA2E5-D536-66AB-0E2A-7010245DD98E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3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6" name="Graphic 21" descr="Bullseye outline">
            <a:extLst>
              <a:ext uri="{FF2B5EF4-FFF2-40B4-BE49-F238E27FC236}">
                <a16:creationId xmlns:a16="http://schemas.microsoft.com/office/drawing/2014/main" id="{E168EAB7-3FF7-FEB5-3C92-A5C19A4A7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33079" y="1442964"/>
            <a:ext cx="1125415" cy="1125415"/>
          </a:xfrm>
          <a:prstGeom prst="rect">
            <a:avLst/>
          </a:prstGeom>
        </p:spPr>
      </p:pic>
      <p:sp>
        <p:nvSpPr>
          <p:cNvPr id="4" name="Google Shape;196;p2">
            <a:extLst>
              <a:ext uri="{FF2B5EF4-FFF2-40B4-BE49-F238E27FC236}">
                <a16:creationId xmlns:a16="http://schemas.microsoft.com/office/drawing/2014/main" id="{B9055036-4D48-B9F2-CB91-943E3CBB2DA4}"/>
              </a:ext>
            </a:extLst>
          </p:cNvPr>
          <p:cNvSpPr txBox="1">
            <a:spLocks/>
          </p:cNvSpPr>
          <p:nvPr/>
        </p:nvSpPr>
        <p:spPr>
          <a:xfrm>
            <a:off x="379354" y="1453018"/>
            <a:ext cx="9022223" cy="17142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Unsere Lernziele heute</a:t>
            </a:r>
            <a:br>
              <a:rPr lang="de-DE" sz="3939" dirty="0"/>
            </a:br>
            <a:endParaRPr lang="de-DE" sz="1500" dirty="0"/>
          </a:p>
          <a:p>
            <a:pPr marL="422041" indent="-422041">
              <a:buFont typeface="Arial" panose="020B0604020202020204" pitchFamily="34" charset="0"/>
              <a:buChar char="•"/>
            </a:pPr>
            <a:r>
              <a:rPr lang="de-DE" sz="2462" dirty="0">
                <a:solidFill>
                  <a:srgbClr val="788287"/>
                </a:solidFill>
              </a:rPr>
              <a:t>Wir diskutieren über Berlins Stereotype.</a:t>
            </a:r>
          </a:p>
          <a:p>
            <a:pPr marL="422041" indent="-422041">
              <a:buFont typeface="Arial" panose="020B0604020202020204" pitchFamily="34" charset="0"/>
              <a:buChar char="•"/>
            </a:pPr>
            <a:r>
              <a:rPr lang="de-DE" sz="2462" dirty="0">
                <a:solidFill>
                  <a:srgbClr val="788287"/>
                </a:solidFill>
              </a:rPr>
              <a:t>Wir sprechen ein bisschen „Berlinerisch“.</a:t>
            </a:r>
          </a:p>
          <a:p>
            <a:pPr marL="422041" indent="-422041">
              <a:buFont typeface="Arial" panose="020B0604020202020204" pitchFamily="34" charset="0"/>
              <a:buChar char="•"/>
            </a:pPr>
            <a:r>
              <a:rPr lang="de-DE" sz="2462" dirty="0">
                <a:solidFill>
                  <a:srgbClr val="788287"/>
                </a:solidFill>
              </a:rPr>
              <a:t>Wir lernen die Geschichte Berlins kennen.</a:t>
            </a:r>
          </a:p>
        </p:txBody>
      </p:sp>
    </p:spTree>
    <p:extLst>
      <p:ext uri="{BB962C8B-B14F-4D97-AF65-F5344CB8AC3E}">
        <p14:creationId xmlns:p14="http://schemas.microsoft.com/office/powerpoint/2010/main" val="2472475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CBACD-9EF5-78B3-F68B-027955BE2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724B5B-1FD6-75CA-06F2-C9C730277C21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4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D2FE5744-CA92-7546-42FC-52F43C581C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95FB93CA-CC0E-E9F0-D269-F62860EA71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371" y="6184024"/>
            <a:ext cx="569229" cy="569229"/>
          </a:xfrm>
          <a:prstGeom prst="rect">
            <a:avLst/>
          </a:prstGeom>
        </p:spPr>
      </p:pic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1ECD8984-482C-994C-4D93-DC7DDC05881C}"/>
              </a:ext>
            </a:extLst>
          </p:cNvPr>
          <p:cNvSpPr txBox="1">
            <a:spLocks/>
          </p:cNvSpPr>
          <p:nvPr/>
        </p:nvSpPr>
        <p:spPr>
          <a:xfrm>
            <a:off x="405577" y="1265885"/>
            <a:ext cx="7257726" cy="506705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Ein kleines Quiz</a:t>
            </a:r>
          </a:p>
          <a:p>
            <a:r>
              <a:rPr lang="de-DE" sz="2462" dirty="0">
                <a:solidFill>
                  <a:srgbClr val="788287"/>
                </a:solidFill>
              </a:rPr>
              <a:t>Richtig oder f</a:t>
            </a:r>
            <a:r>
              <a:rPr lang="de-DE" sz="2462" dirty="0" err="1">
                <a:solidFill>
                  <a:srgbClr val="788287"/>
                </a:solidFill>
              </a:rPr>
              <a:t>alsch</a:t>
            </a:r>
            <a:r>
              <a:rPr lang="de-DE" sz="2462" dirty="0">
                <a:solidFill>
                  <a:srgbClr val="788287"/>
                </a:solidFill>
              </a:rPr>
              <a:t>?</a:t>
            </a:r>
          </a:p>
          <a:p>
            <a:endParaRPr lang="de-DE" sz="1846" dirty="0"/>
          </a:p>
          <a:p>
            <a:pPr marL="562722" indent="-562722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600" b="0" dirty="0">
                <a:solidFill>
                  <a:srgbClr val="788287"/>
                </a:solidFill>
              </a:rPr>
              <a:t>Toni und Mo kommen aus Houston, USA.</a:t>
            </a:r>
          </a:p>
          <a:p>
            <a:pPr marL="562722" indent="-562722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600" b="0" dirty="0">
                <a:solidFill>
                  <a:srgbClr val="788287"/>
                </a:solidFill>
              </a:rPr>
              <a:t>Sie machen einen Austausch in Stuttgart.</a:t>
            </a:r>
          </a:p>
          <a:p>
            <a:pPr marL="562722" indent="-562722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600" b="0" dirty="0">
                <a:solidFill>
                  <a:srgbClr val="788287"/>
                </a:solidFill>
              </a:rPr>
              <a:t>Susann ist die Austauschpartnerin. </a:t>
            </a:r>
          </a:p>
          <a:p>
            <a:pPr marL="562722" indent="-562722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600" b="0" dirty="0">
                <a:solidFill>
                  <a:srgbClr val="788287"/>
                </a:solidFill>
              </a:rPr>
              <a:t>Susann hat keinen Spitznamen.</a:t>
            </a:r>
          </a:p>
          <a:p>
            <a:pPr marL="562722" indent="-562722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600" b="0" dirty="0">
                <a:solidFill>
                  <a:srgbClr val="788287"/>
                </a:solidFill>
              </a:rPr>
              <a:t>Susa hat viele </a:t>
            </a:r>
            <a:r>
              <a:rPr lang="de-DE" sz="1600" b="0" dirty="0" err="1">
                <a:solidFill>
                  <a:srgbClr val="788287"/>
                </a:solidFill>
              </a:rPr>
              <a:t>Freund:innen</a:t>
            </a:r>
            <a:r>
              <a:rPr lang="de-DE" sz="1600" b="0" dirty="0">
                <a:solidFill>
                  <a:srgbClr val="788287"/>
                </a:solidFill>
              </a:rPr>
              <a:t>: Markus, Cem, Jakob und Ricarda.</a:t>
            </a:r>
          </a:p>
          <a:p>
            <a:pPr marL="562722" indent="-562722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600" b="0" dirty="0">
                <a:solidFill>
                  <a:srgbClr val="788287"/>
                </a:solidFill>
              </a:rPr>
              <a:t>Cem ist ein spanischer Name.</a:t>
            </a:r>
          </a:p>
          <a:p>
            <a:pPr marL="562722" indent="-562722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600" b="0" dirty="0">
                <a:solidFill>
                  <a:srgbClr val="788287"/>
                </a:solidFill>
              </a:rPr>
              <a:t>Jakobs Eltern kamen aus Polen, nach dem Fall der Mauer.</a:t>
            </a:r>
          </a:p>
          <a:p>
            <a:pPr marL="562722" indent="-562722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600" b="0" dirty="0">
                <a:solidFill>
                  <a:srgbClr val="788287"/>
                </a:solidFill>
              </a:rPr>
              <a:t>Mos Pronomen ist </a:t>
            </a:r>
            <a:r>
              <a:rPr lang="de-DE" sz="1600" b="0" dirty="0" err="1">
                <a:solidFill>
                  <a:srgbClr val="788287"/>
                </a:solidFill>
              </a:rPr>
              <a:t>xier</a:t>
            </a:r>
            <a:r>
              <a:rPr lang="de-DE" sz="1600" b="0" dirty="0">
                <a:solidFill>
                  <a:srgbClr val="788287"/>
                </a:solidFill>
              </a:rPr>
              <a:t>.</a:t>
            </a:r>
          </a:p>
          <a:p>
            <a:pPr marL="562722" indent="-562722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600" b="0" dirty="0">
                <a:solidFill>
                  <a:srgbClr val="788287"/>
                </a:solidFill>
              </a:rPr>
              <a:t>Ricarda und Mo lesen gerne Comics.</a:t>
            </a:r>
          </a:p>
          <a:p>
            <a:pPr marL="562722" indent="-562722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600" b="0" dirty="0">
                <a:solidFill>
                  <a:srgbClr val="788287"/>
                </a:solidFill>
              </a:rPr>
              <a:t>Mo findet die </a:t>
            </a:r>
            <a:r>
              <a:rPr lang="de-DE" sz="1600" b="0" dirty="0" err="1">
                <a:solidFill>
                  <a:srgbClr val="788287"/>
                </a:solidFill>
              </a:rPr>
              <a:t>Freund:innen</a:t>
            </a:r>
            <a:r>
              <a:rPr lang="de-DE" sz="1600" b="0" dirty="0">
                <a:solidFill>
                  <a:srgbClr val="788287"/>
                </a:solidFill>
              </a:rPr>
              <a:t> nicht nett.</a:t>
            </a:r>
          </a:p>
        </p:txBody>
      </p:sp>
      <p:pic>
        <p:nvPicPr>
          <p:cNvPr id="11" name="Picture 7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2D3196C7-4D8E-37B2-B7AA-059283E34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59900" y="2458479"/>
            <a:ext cx="206809" cy="213911"/>
          </a:xfrm>
          <a:prstGeom prst="rect">
            <a:avLst/>
          </a:prstGeom>
        </p:spPr>
      </p:pic>
      <p:pic>
        <p:nvPicPr>
          <p:cNvPr id="12" name="Picture 8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81EE383B-935D-2768-F365-EF415E986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73150" y="3168109"/>
            <a:ext cx="206809" cy="213911"/>
          </a:xfrm>
          <a:prstGeom prst="rect">
            <a:avLst/>
          </a:prstGeom>
        </p:spPr>
      </p:pic>
      <p:pic>
        <p:nvPicPr>
          <p:cNvPr id="13" name="Picture 9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6EAEB7F9-7CF3-9A82-9FDB-F8850230A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86775" y="4008534"/>
            <a:ext cx="206809" cy="213911"/>
          </a:xfrm>
          <a:prstGeom prst="rect">
            <a:avLst/>
          </a:prstGeom>
        </p:spPr>
      </p:pic>
      <p:pic>
        <p:nvPicPr>
          <p:cNvPr id="14" name="Picture 10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4591019E-920A-B1A8-30F9-C4F93E319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73148" y="5200114"/>
            <a:ext cx="206809" cy="213911"/>
          </a:xfrm>
          <a:prstGeom prst="rect">
            <a:avLst/>
          </a:prstGeom>
        </p:spPr>
      </p:pic>
      <p:pic>
        <p:nvPicPr>
          <p:cNvPr id="15" name="Picture 11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9BF8BA0F-3CE3-B090-758E-165266937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73149" y="4846685"/>
            <a:ext cx="206809" cy="213911"/>
          </a:xfrm>
          <a:prstGeom prst="rect">
            <a:avLst/>
          </a:prstGeom>
        </p:spPr>
      </p:pic>
      <p:pic>
        <p:nvPicPr>
          <p:cNvPr id="16" name="Picture 12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C4AAC6B3-7C06-D6B8-B845-5A203612F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59899" y="5517224"/>
            <a:ext cx="206809" cy="213911"/>
          </a:xfrm>
          <a:prstGeom prst="rect">
            <a:avLst/>
          </a:prstGeom>
        </p:spPr>
      </p:pic>
      <p:pic>
        <p:nvPicPr>
          <p:cNvPr id="17" name="Picture 14" descr="A red circle with a white x in it&#10;&#10;Description automatically generated">
            <a:extLst>
              <a:ext uri="{FF2B5EF4-FFF2-40B4-BE49-F238E27FC236}">
                <a16:creationId xmlns:a16="http://schemas.microsoft.com/office/drawing/2014/main" id="{44653DA2-C641-7469-7DD4-33F8936615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537316" y="2739204"/>
            <a:ext cx="283942" cy="283942"/>
          </a:xfrm>
          <a:prstGeom prst="rect">
            <a:avLst/>
          </a:prstGeom>
        </p:spPr>
      </p:pic>
      <p:pic>
        <p:nvPicPr>
          <p:cNvPr id="18" name="Picture 15" descr="A red circle with a white x in it&#10;&#10;Description automatically generated">
            <a:extLst>
              <a:ext uri="{FF2B5EF4-FFF2-40B4-BE49-F238E27FC236}">
                <a16:creationId xmlns:a16="http://schemas.microsoft.com/office/drawing/2014/main" id="{11B8A0E9-794F-D862-B92F-2C577DAB6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544899" y="3485920"/>
            <a:ext cx="283942" cy="283942"/>
          </a:xfrm>
          <a:prstGeom prst="rect">
            <a:avLst/>
          </a:prstGeom>
        </p:spPr>
      </p:pic>
      <p:pic>
        <p:nvPicPr>
          <p:cNvPr id="19" name="Picture 16" descr="A red circle with a white x in it&#10;&#10;Description automatically generated">
            <a:extLst>
              <a:ext uri="{FF2B5EF4-FFF2-40B4-BE49-F238E27FC236}">
                <a16:creationId xmlns:a16="http://schemas.microsoft.com/office/drawing/2014/main" id="{F2820FB7-DF3D-B1E0-4619-0474E0A8B8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544899" y="4394102"/>
            <a:ext cx="283942" cy="283942"/>
          </a:xfrm>
          <a:prstGeom prst="rect">
            <a:avLst/>
          </a:prstGeom>
        </p:spPr>
      </p:pic>
      <p:pic>
        <p:nvPicPr>
          <p:cNvPr id="20" name="Picture 17" descr="A red circle with a white x in it&#10;&#10;Description automatically generated">
            <a:extLst>
              <a:ext uri="{FF2B5EF4-FFF2-40B4-BE49-F238E27FC236}">
                <a16:creationId xmlns:a16="http://schemas.microsoft.com/office/drawing/2014/main" id="{975DBC6E-8E19-306D-E04C-DC526FC02A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537242" y="5834334"/>
            <a:ext cx="283942" cy="28394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9C300F1-9FCB-9965-E8A1-CE576DB2F11F}"/>
              </a:ext>
            </a:extLst>
          </p:cNvPr>
          <p:cNvSpPr/>
          <p:nvPr/>
        </p:nvSpPr>
        <p:spPr>
          <a:xfrm>
            <a:off x="7663303" y="1860877"/>
            <a:ext cx="760416" cy="42387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15"/>
          </a:p>
        </p:txBody>
      </p:sp>
    </p:spTree>
    <p:extLst>
      <p:ext uri="{BB962C8B-B14F-4D97-AF65-F5344CB8AC3E}">
        <p14:creationId xmlns:p14="http://schemas.microsoft.com/office/powerpoint/2010/main" val="228612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8A054-B7B8-3FC0-A31C-9D8B87271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C6D60F3-4558-EF8C-E3C8-1612C67FA8D2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5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D8AB2AC5-5C42-0AFE-4A8E-2E50D0E94533}"/>
              </a:ext>
            </a:extLst>
          </p:cNvPr>
          <p:cNvSpPr txBox="1">
            <a:spLocks/>
          </p:cNvSpPr>
          <p:nvPr/>
        </p:nvSpPr>
        <p:spPr>
          <a:xfrm>
            <a:off x="469507" y="1430085"/>
            <a:ext cx="9688514" cy="17142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Wir lesen Seite 8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37E32559-B589-1EF3-29A0-480E76741B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18" b="65692"/>
          <a:stretch/>
        </p:blipFill>
        <p:spPr>
          <a:xfrm>
            <a:off x="296910" y="2055142"/>
            <a:ext cx="4957322" cy="2035919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B264EA00-42FC-B24E-EEAD-F68A875697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789" b="8091"/>
          <a:stretch/>
        </p:blipFill>
        <p:spPr>
          <a:xfrm>
            <a:off x="296910" y="4194042"/>
            <a:ext cx="4935276" cy="2035919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2ED8A14C-B416-6C85-82A4-947638D257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200" b="37246"/>
          <a:stretch/>
        </p:blipFill>
        <p:spPr>
          <a:xfrm>
            <a:off x="4637090" y="2089572"/>
            <a:ext cx="4947938" cy="2001488"/>
          </a:xfrm>
          <a:prstGeom prst="rect">
            <a:avLst/>
          </a:prstGeom>
        </p:spPr>
      </p:pic>
      <p:grpSp>
        <p:nvGrpSpPr>
          <p:cNvPr id="13" name="Group 8">
            <a:extLst>
              <a:ext uri="{FF2B5EF4-FFF2-40B4-BE49-F238E27FC236}">
                <a16:creationId xmlns:a16="http://schemas.microsoft.com/office/drawing/2014/main" id="{918ACE6C-6780-6317-2C6C-A9F0294690D8}"/>
              </a:ext>
            </a:extLst>
          </p:cNvPr>
          <p:cNvGrpSpPr/>
          <p:nvPr/>
        </p:nvGrpSpPr>
        <p:grpSpPr>
          <a:xfrm>
            <a:off x="10896092" y="1557223"/>
            <a:ext cx="998998" cy="1025650"/>
            <a:chOff x="9055308" y="3354227"/>
            <a:chExt cx="1211533" cy="1296690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EF91776F-015F-6295-7D9C-32261A0F94E5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9227644" y="3619272"/>
              <a:ext cx="922801" cy="867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6EF92F7-94F4-5C83-4221-A31784EF3CC6}"/>
                </a:ext>
              </a:extLst>
            </p:cNvPr>
            <p:cNvSpPr/>
            <p:nvPr/>
          </p:nvSpPr>
          <p:spPr>
            <a:xfrm>
              <a:off x="9055308" y="3354227"/>
              <a:ext cx="1211533" cy="1296690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1"/>
            </a:p>
          </p:txBody>
        </p:sp>
      </p:grpSp>
    </p:spTree>
    <p:extLst>
      <p:ext uri="{BB962C8B-B14F-4D97-AF65-F5344CB8AC3E}">
        <p14:creationId xmlns:p14="http://schemas.microsoft.com/office/powerpoint/2010/main" val="2751861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01A46-444D-7F76-F5C7-60DE71CE8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1AC71EC-0BE1-60E9-2DF0-A079816EF4F6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6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28CD810F-EF25-93EB-8C82-AC7795DF68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18" b="65692"/>
          <a:stretch/>
        </p:blipFill>
        <p:spPr>
          <a:xfrm>
            <a:off x="-336590" y="1467412"/>
            <a:ext cx="11283423" cy="4633982"/>
          </a:xfrm>
          <a:prstGeom prst="rect">
            <a:avLst/>
          </a:prstGeom>
        </p:spPr>
      </p:pic>
      <p:grpSp>
        <p:nvGrpSpPr>
          <p:cNvPr id="5" name="Group 7">
            <a:extLst>
              <a:ext uri="{FF2B5EF4-FFF2-40B4-BE49-F238E27FC236}">
                <a16:creationId xmlns:a16="http://schemas.microsoft.com/office/drawing/2014/main" id="{FFB329B3-E96D-9AF3-3FC3-E50602BB3284}"/>
              </a:ext>
            </a:extLst>
          </p:cNvPr>
          <p:cNvGrpSpPr/>
          <p:nvPr/>
        </p:nvGrpSpPr>
        <p:grpSpPr>
          <a:xfrm>
            <a:off x="10060800" y="4000152"/>
            <a:ext cx="2029641" cy="2101242"/>
            <a:chOff x="4329030" y="3143210"/>
            <a:chExt cx="1733792" cy="2092573"/>
          </a:xfrm>
        </p:grpSpPr>
        <p:pic>
          <p:nvPicPr>
            <p:cNvPr id="8" name="Picture 2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6533A47C-28C7-8E6D-B448-659F2A264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7130" y="3143210"/>
              <a:ext cx="1171739" cy="571580"/>
            </a:xfrm>
            <a:prstGeom prst="rect">
              <a:avLst/>
            </a:prstGeom>
          </p:spPr>
        </p:pic>
        <p:pic>
          <p:nvPicPr>
            <p:cNvPr id="9" name="Picture 5" descr="A white background with black text&#10;&#10;Description automatically generated">
              <a:extLst>
                <a:ext uri="{FF2B5EF4-FFF2-40B4-BE49-F238E27FC236}">
                  <a16:creationId xmlns:a16="http://schemas.microsoft.com/office/drawing/2014/main" id="{E9CB5F0E-C6AD-0338-1F4C-E723B8821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9030" y="3644886"/>
              <a:ext cx="1733792" cy="1590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98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7B59-1A00-253A-6243-B06BC6D14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E1DBEF4-C0D7-A916-9E57-C58EEF27F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1404" y="3656062"/>
            <a:ext cx="1649933" cy="690376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A34E8BE-444C-1AD9-E4C9-F57A9294A907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7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E9E81247-412B-1A0B-293A-EB0DDD15A9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200" b="37246"/>
          <a:stretch/>
        </p:blipFill>
        <p:spPr>
          <a:xfrm>
            <a:off x="-443113" y="1492339"/>
            <a:ext cx="10698010" cy="4327446"/>
          </a:xfrm>
          <a:prstGeom prst="rect">
            <a:avLst/>
          </a:prstGeom>
        </p:spPr>
      </p:pic>
      <p:pic>
        <p:nvPicPr>
          <p:cNvPr id="4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351BD463-32F5-5A21-6CC2-34DB05D56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252" y="4255738"/>
            <a:ext cx="2441363" cy="19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70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BB316-1AB8-59B4-BEE0-B54C5D258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B6AD3BDA-FBD6-8EEA-772E-6125AAC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789" b="8091"/>
          <a:stretch/>
        </p:blipFill>
        <p:spPr>
          <a:xfrm>
            <a:off x="-389073" y="1575270"/>
            <a:ext cx="10891054" cy="4492818"/>
          </a:xfrm>
          <a:prstGeom prst="rect">
            <a:avLst/>
          </a:prstGeom>
        </p:spPr>
      </p:pic>
      <p:pic>
        <p:nvPicPr>
          <p:cNvPr id="5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03732AA-BA97-38E1-9AE4-55A831D78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014" y="3565362"/>
            <a:ext cx="1649933" cy="690376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CF91602-4B6D-D1B0-2FE4-D04B02B78DD6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8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4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707D03BE-2275-E8C5-7354-FA03E794A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014" y="4255738"/>
            <a:ext cx="2441363" cy="19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03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29440-BBBF-BD15-28A6-C7E4B3E2C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3E23A0-A653-C5F3-BAC9-B7312D72C97D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9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077B2215-5502-6489-460E-F02EE32EEEF2}"/>
              </a:ext>
            </a:extLst>
          </p:cNvPr>
          <p:cNvSpPr txBox="1">
            <a:spLocks/>
          </p:cNvSpPr>
          <p:nvPr/>
        </p:nvSpPr>
        <p:spPr>
          <a:xfrm>
            <a:off x="372528" y="1442964"/>
            <a:ext cx="11241691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3939" dirty="0"/>
              <a:t>“</a:t>
            </a:r>
            <a:r>
              <a:rPr lang="en-GB" sz="3939" dirty="0" err="1"/>
              <a:t>Typisch</a:t>
            </a:r>
            <a:r>
              <a:rPr lang="en-GB" sz="3939" dirty="0"/>
              <a:t>” Berlin?</a:t>
            </a:r>
          </a:p>
          <a:p>
            <a:endParaRPr lang="de-DE" sz="1846" dirty="0"/>
          </a:p>
          <a:p>
            <a:pPr marL="422041" indent="-422041"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de-DE" sz="2462" dirty="0">
                <a:solidFill>
                  <a:srgbClr val="788287"/>
                </a:solidFill>
              </a:rPr>
              <a:t>Was passiert in Bild 3?</a:t>
            </a:r>
          </a:p>
          <a:p>
            <a:pPr marL="422041" indent="-422041"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2462" dirty="0">
                <a:solidFill>
                  <a:srgbClr val="788287"/>
                </a:solidFill>
              </a:rPr>
              <a:t>Was </a:t>
            </a:r>
            <a:r>
              <a:rPr lang="en-US" sz="2462" dirty="0" err="1">
                <a:solidFill>
                  <a:srgbClr val="788287"/>
                </a:solidFill>
              </a:rPr>
              <a:t>bedeutet</a:t>
            </a:r>
            <a:r>
              <a:rPr lang="en-US" sz="2462" dirty="0">
                <a:solidFill>
                  <a:srgbClr val="788287"/>
                </a:solidFill>
              </a:rPr>
              <a:t> “</a:t>
            </a:r>
            <a:r>
              <a:rPr lang="de-DE" sz="2462" dirty="0">
                <a:solidFill>
                  <a:srgbClr val="788287"/>
                </a:solidFill>
              </a:rPr>
              <a:t>Typisch </a:t>
            </a:r>
            <a:r>
              <a:rPr lang="en-US" sz="2462" dirty="0">
                <a:solidFill>
                  <a:srgbClr val="788287"/>
                </a:solidFill>
              </a:rPr>
              <a:t>Berliner Schnauze”?</a:t>
            </a:r>
          </a:p>
          <a:p>
            <a:pPr marL="422041" indent="-422041"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2462" dirty="0" err="1">
                <a:solidFill>
                  <a:srgbClr val="788287"/>
                </a:solidFill>
              </a:rPr>
              <a:t>Gibt</a:t>
            </a:r>
            <a:r>
              <a:rPr lang="en-US" sz="2462" dirty="0">
                <a:solidFill>
                  <a:srgbClr val="788287"/>
                </a:solidFill>
              </a:rPr>
              <a:t> es “Berliner Schnauze” in </a:t>
            </a:r>
            <a:r>
              <a:rPr lang="en-US" sz="2462" dirty="0" err="1">
                <a:solidFill>
                  <a:srgbClr val="788287"/>
                </a:solidFill>
              </a:rPr>
              <a:t>deinem</a:t>
            </a:r>
            <a:r>
              <a:rPr lang="en-US" sz="2462" dirty="0">
                <a:solidFill>
                  <a:srgbClr val="788287"/>
                </a:solidFill>
              </a:rPr>
              <a:t> Land?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07566C8-3179-17C0-E178-8A90054D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631" t="5812" r="7166" b="65957"/>
          <a:stretch/>
        </p:blipFill>
        <p:spPr>
          <a:xfrm rot="21146369">
            <a:off x="5417955" y="3814813"/>
            <a:ext cx="1904456" cy="2539576"/>
          </a:xfrm>
          <a:prstGeom prst="rect">
            <a:avLst/>
          </a:prstGeom>
        </p:spPr>
      </p:pic>
      <p:pic>
        <p:nvPicPr>
          <p:cNvPr id="10" name="Picture 2" descr="A cartoon of a group of people&#10;&#10;Description automatically generated">
            <a:extLst>
              <a:ext uri="{FF2B5EF4-FFF2-40B4-BE49-F238E27FC236}">
                <a16:creationId xmlns:a16="http://schemas.microsoft.com/office/drawing/2014/main" id="{AA706F22-0D70-74FB-5FB8-22005B4F71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764" y="4039466"/>
            <a:ext cx="4061532" cy="2293477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60B3A2CD-1DC2-BAEC-F17A-22FEE10E70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23" y="6184023"/>
            <a:ext cx="569229" cy="569229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03EDFEE-53D4-EE59-B888-009F63AD81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752" y="6138303"/>
            <a:ext cx="673977" cy="67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69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362</Words>
  <Application>Microsoft Macintosh PowerPoint</Application>
  <PresentationFormat>Breitbild</PresentationFormat>
  <Paragraphs>73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Courier New</vt:lpstr>
      <vt:lpstr>Verdana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Géza G Schenk</dc:creator>
  <cp:lastModifiedBy>Simona Gnade</cp:lastModifiedBy>
  <cp:revision>18</cp:revision>
  <dcterms:created xsi:type="dcterms:W3CDTF">2024-08-27T16:27:59Z</dcterms:created>
  <dcterms:modified xsi:type="dcterms:W3CDTF">2025-03-28T10:29:14Z</dcterms:modified>
</cp:coreProperties>
</file>