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4"/>
  </p:notesMasterIdLst>
  <p:sldIdLst>
    <p:sldId id="258" r:id="rId2"/>
    <p:sldId id="259" r:id="rId3"/>
    <p:sldId id="261" r:id="rId4"/>
    <p:sldId id="263" r:id="rId5"/>
    <p:sldId id="282" r:id="rId6"/>
    <p:sldId id="283" r:id="rId7"/>
    <p:sldId id="284" r:id="rId8"/>
    <p:sldId id="264" r:id="rId9"/>
    <p:sldId id="285" r:id="rId10"/>
    <p:sldId id="286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EB6400"/>
    <a:srgbClr val="A0C814"/>
    <a:srgbClr val="374105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3"/>
    <p:restoredTop sz="94694"/>
  </p:normalViewPr>
  <p:slideViewPr>
    <p:cSldViewPr snapToGrid="0">
      <p:cViewPr varScale="1">
        <p:scale>
          <a:sx n="121" d="100"/>
          <a:sy n="121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28.03.25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488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897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846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7952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744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6929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641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590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4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2" y="1443271"/>
            <a:ext cx="10516593" cy="929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333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709106"/>
            <a:ext cx="10509715" cy="32778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1917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28754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38339" indent="0">
              <a:buFontTx/>
              <a:buNone/>
              <a:defRPr sz="1733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2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0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1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7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A07E0E80-F512-3F2A-BB72-C595690A09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hyperlink" Target="https://learningapps.org/watch?v=ph1x3t3qj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8D365A5D-6905-AEA5-6CDD-E685430D2D69}"/>
              </a:ext>
            </a:extLst>
          </p:cNvPr>
          <p:cNvSpPr txBox="1">
            <a:spLocks/>
          </p:cNvSpPr>
          <p:nvPr/>
        </p:nvSpPr>
        <p:spPr>
          <a:xfrm>
            <a:off x="347657" y="1406910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HERZLICH WILLKOMMEN 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zur Lektion 4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CE71F3-B62B-429B-EE85-12E6BE67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04" b="11209"/>
          <a:stretch/>
        </p:blipFill>
        <p:spPr>
          <a:xfrm>
            <a:off x="0" y="2506038"/>
            <a:ext cx="12192000" cy="43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4509-4AE7-8140-D9C5-952DA1A1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C60194F-9D00-E71A-E3E3-9543E6637F28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10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8DF41BB6-4027-14F5-DE42-3E33294CED36}"/>
              </a:ext>
            </a:extLst>
          </p:cNvPr>
          <p:cNvSpPr txBox="1">
            <a:spLocks/>
          </p:cNvSpPr>
          <p:nvPr/>
        </p:nvSpPr>
        <p:spPr>
          <a:xfrm>
            <a:off x="376126" y="1405563"/>
            <a:ext cx="9368176" cy="6766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960" dirty="0"/>
              <a:t>Berlin</a:t>
            </a:r>
          </a:p>
          <a:p>
            <a:pPr>
              <a:spcAft>
                <a:spcPts val="366"/>
              </a:spcAft>
            </a:pPr>
            <a:r>
              <a:rPr lang="de-DE" sz="2460" dirty="0">
                <a:solidFill>
                  <a:srgbClr val="788287"/>
                </a:solidFill>
              </a:rPr>
              <a:t>Präsentiert euer Poster.</a:t>
            </a:r>
            <a:endParaRPr lang="en-GB" sz="2460" dirty="0">
              <a:solidFill>
                <a:srgbClr val="788287"/>
              </a:solidFill>
            </a:endParaRPr>
          </a:p>
          <a:p>
            <a:endParaRPr lang="de-DE" sz="2400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3FF9031-D452-E86D-543A-9F8E4EF9F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3FA21828-8EDA-8EF7-C999-54A87757F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1B24DDC2-ECB2-B3C1-560C-D0692D8FEFBF}"/>
              </a:ext>
            </a:extLst>
          </p:cNvPr>
          <p:cNvSpPr/>
          <p:nvPr/>
        </p:nvSpPr>
        <p:spPr>
          <a:xfrm>
            <a:off x="3758982" y="2385299"/>
            <a:ext cx="4674036" cy="3444965"/>
          </a:xfrm>
          <a:prstGeom prst="wedgeEllipseCallout">
            <a:avLst>
              <a:gd name="adj1" fmla="val 73540"/>
              <a:gd name="adj2" fmla="val -36743"/>
            </a:avLst>
          </a:prstGeom>
          <a:solidFill>
            <a:srgbClr val="82055F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Poster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Berlin.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Poster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endParaRPr lang="en-US" sz="1341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Berlin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…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endParaRPr lang="en-US" sz="1341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Besonders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interessant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finden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endParaRPr lang="en-US" sz="1341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Berlin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spricht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Berlinerisch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 Man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sagt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endParaRPr lang="en-US" sz="1341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0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83C7-AE69-40D2-4796-B1FAE837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F1151E-F967-E155-E3D0-8EF750C4FD93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11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6" name="Graphic 21" descr="Bullseye outline">
            <a:extLst>
              <a:ext uri="{FF2B5EF4-FFF2-40B4-BE49-F238E27FC236}">
                <a16:creationId xmlns:a16="http://schemas.microsoft.com/office/drawing/2014/main" id="{0713AF77-AF6A-57D4-EE0F-71CA7CD7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571" y="3069771"/>
            <a:ext cx="3143429" cy="3143429"/>
          </a:xfrm>
          <a:prstGeom prst="rect">
            <a:avLst/>
          </a:prstGeom>
        </p:spPr>
      </p:pic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6E3DF59B-7097-142D-F12B-0D3315BF626C}"/>
              </a:ext>
            </a:extLst>
          </p:cNvPr>
          <p:cNvSpPr txBox="1">
            <a:spLocks/>
          </p:cNvSpPr>
          <p:nvPr/>
        </p:nvSpPr>
        <p:spPr>
          <a:xfrm>
            <a:off x="386256" y="1503726"/>
            <a:ext cx="11587653" cy="1925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Haben wir unsere Lernziele erreicht?</a:t>
            </a:r>
          </a:p>
          <a:p>
            <a:endParaRPr lang="de-DE" sz="3939" dirty="0"/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2" dirty="0">
                <a:solidFill>
                  <a:srgbClr val="788287"/>
                </a:solidFill>
              </a:rPr>
              <a:t>Wir orientieren uns in Berlin. </a:t>
            </a:r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2" dirty="0">
                <a:solidFill>
                  <a:srgbClr val="788287"/>
                </a:solidFill>
              </a:rPr>
              <a:t>Wir machen ein Poster über Berlin.</a:t>
            </a:r>
          </a:p>
        </p:txBody>
      </p:sp>
    </p:spTree>
    <p:extLst>
      <p:ext uri="{BB962C8B-B14F-4D97-AF65-F5344CB8AC3E}">
        <p14:creationId xmlns:p14="http://schemas.microsoft.com/office/powerpoint/2010/main" val="330549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F3F3-A24E-6741-1E4A-4D7EF637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3D08D-54B9-F952-5475-5B487DD0520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12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455C5B4B-36CE-AF4C-FA74-2F3834132872}"/>
              </a:ext>
            </a:extLst>
          </p:cNvPr>
          <p:cNvSpPr txBox="1">
            <a:spLocks/>
          </p:cNvSpPr>
          <p:nvPr/>
        </p:nvSpPr>
        <p:spPr>
          <a:xfrm>
            <a:off x="341593" y="1366284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Bis zum nächsten Mal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mit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FD1289-E36E-CC2F-8F42-29C78B08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55"/>
          <a:stretch/>
        </p:blipFill>
        <p:spPr>
          <a:xfrm>
            <a:off x="0" y="2610046"/>
            <a:ext cx="12192000" cy="42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9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9735F-E09E-A826-76CE-3A99579F565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C0FE4F7B-FB33-9146-F0A8-9FDCB135B815}"/>
              </a:ext>
            </a:extLst>
          </p:cNvPr>
          <p:cNvSpPr txBox="1">
            <a:spLocks/>
          </p:cNvSpPr>
          <p:nvPr/>
        </p:nvSpPr>
        <p:spPr>
          <a:xfrm>
            <a:off x="368859" y="1464529"/>
            <a:ext cx="10940272" cy="10467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200" dirty="0"/>
              <a:t>Wie heißen die Sehenswürdigkeiten nochmal?</a:t>
            </a:r>
          </a:p>
          <a:p>
            <a:r>
              <a:rPr lang="de-DE" sz="2200" dirty="0">
                <a:solidFill>
                  <a:srgbClr val="788287"/>
                </a:solidFill>
              </a:rPr>
              <a:t>Sprecht in der Gruppe.</a:t>
            </a:r>
          </a:p>
        </p:txBody>
      </p:sp>
      <p:pic>
        <p:nvPicPr>
          <p:cNvPr id="5" name="Picture 8" descr="A drawing of two men&#10;&#10;Description automatically generated">
            <a:extLst>
              <a:ext uri="{FF2B5EF4-FFF2-40B4-BE49-F238E27FC236}">
                <a16:creationId xmlns:a16="http://schemas.microsoft.com/office/drawing/2014/main" id="{C3216D86-D45F-1599-C3C0-06BE6D58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92" y="1979312"/>
            <a:ext cx="6179086" cy="404960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8BF7479-6833-3FFD-32CB-863A0F36B78F}"/>
              </a:ext>
            </a:extLst>
          </p:cNvPr>
          <p:cNvSpPr/>
          <p:nvPr/>
        </p:nvSpPr>
        <p:spPr>
          <a:xfrm>
            <a:off x="11306104" y="3605013"/>
            <a:ext cx="342712" cy="284508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97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56492A-DD26-321C-F07D-8F5ED69B47C8}"/>
              </a:ext>
            </a:extLst>
          </p:cNvPr>
          <p:cNvSpPr/>
          <p:nvPr/>
        </p:nvSpPr>
        <p:spPr>
          <a:xfrm>
            <a:off x="9831928" y="3109354"/>
            <a:ext cx="342712" cy="284508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97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0868B-C6CA-E01A-A67A-C7630A2BEF14}"/>
              </a:ext>
            </a:extLst>
          </p:cNvPr>
          <p:cNvSpPr/>
          <p:nvPr/>
        </p:nvSpPr>
        <p:spPr>
          <a:xfrm>
            <a:off x="8131069" y="2773615"/>
            <a:ext cx="342712" cy="284508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97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228B27-6FC4-9939-2DF1-E7C4BDAB0E48}"/>
              </a:ext>
            </a:extLst>
          </p:cNvPr>
          <p:cNvSpPr/>
          <p:nvPr/>
        </p:nvSpPr>
        <p:spPr>
          <a:xfrm>
            <a:off x="6778692" y="3109354"/>
            <a:ext cx="342712" cy="284508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97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F8ED66-48C1-99FC-25BD-1AAB5F4EFD33}"/>
              </a:ext>
            </a:extLst>
          </p:cNvPr>
          <p:cNvSpPr/>
          <p:nvPr/>
        </p:nvSpPr>
        <p:spPr>
          <a:xfrm>
            <a:off x="6000536" y="4596120"/>
            <a:ext cx="342712" cy="284508"/>
          </a:xfrm>
          <a:prstGeom prst="ellipse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97"/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8038D8F4-9A6B-D4A3-72D7-F4905406B9BC}"/>
              </a:ext>
            </a:extLst>
          </p:cNvPr>
          <p:cNvSpPr txBox="1"/>
          <p:nvPr/>
        </p:nvSpPr>
        <p:spPr>
          <a:xfrm>
            <a:off x="11309131" y="3616315"/>
            <a:ext cx="3427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9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3B911607-638F-0500-DF45-6409E6224F67}"/>
              </a:ext>
            </a:extLst>
          </p:cNvPr>
          <p:cNvSpPr txBox="1"/>
          <p:nvPr/>
        </p:nvSpPr>
        <p:spPr>
          <a:xfrm>
            <a:off x="9831928" y="3121027"/>
            <a:ext cx="3427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9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1BC91C05-787D-6FF3-B03B-61D9524AF9A1}"/>
              </a:ext>
            </a:extLst>
          </p:cNvPr>
          <p:cNvSpPr txBox="1"/>
          <p:nvPr/>
        </p:nvSpPr>
        <p:spPr>
          <a:xfrm>
            <a:off x="8160938" y="2764855"/>
            <a:ext cx="3427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9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F957A85-2DF0-AB61-0FE9-EB622A9A5E19}"/>
              </a:ext>
            </a:extLst>
          </p:cNvPr>
          <p:cNvSpPr txBox="1"/>
          <p:nvPr/>
        </p:nvSpPr>
        <p:spPr>
          <a:xfrm>
            <a:off x="6797294" y="3102836"/>
            <a:ext cx="3427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9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95069910-179D-7438-E696-7F6630844333}"/>
              </a:ext>
            </a:extLst>
          </p:cNvPr>
          <p:cNvSpPr txBox="1"/>
          <p:nvPr/>
        </p:nvSpPr>
        <p:spPr>
          <a:xfrm>
            <a:off x="6004631" y="4619466"/>
            <a:ext cx="342712" cy="26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9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0C125A7-18E4-CF25-13B7-CC2B750BEAB2}"/>
              </a:ext>
            </a:extLst>
          </p:cNvPr>
          <p:cNvSpPr txBox="1"/>
          <p:nvPr/>
        </p:nvSpPr>
        <p:spPr>
          <a:xfrm>
            <a:off x="368859" y="3175593"/>
            <a:ext cx="4572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Nummer 1 </a:t>
            </a:r>
            <a:r>
              <a:rPr lang="en-GB" sz="15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</a:t>
            </a: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</a:t>
            </a:r>
            <a:r>
              <a:rPr lang="en-GB" sz="15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glaube</a:t>
            </a: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Nummer 2 </a:t>
            </a:r>
            <a:r>
              <a:rPr lang="en-GB" sz="15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</a:t>
            </a: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…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b="1" dirty="0">
              <a:solidFill>
                <a:srgbClr val="EB64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Keine</a:t>
            </a: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5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Ahnung</a:t>
            </a:r>
            <a:r>
              <a:rPr lang="en-GB" sz="15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FC9C1008-A7E0-8D6F-2386-6D7C16234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A0508530-8D38-3AF3-F7E4-F5ABEB9640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994A-553A-88AB-0D82-12DE9BE8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group of people in a wheelchair&#10;&#10;Description automatically generated">
            <a:extLst>
              <a:ext uri="{FF2B5EF4-FFF2-40B4-BE49-F238E27FC236}">
                <a16:creationId xmlns:a16="http://schemas.microsoft.com/office/drawing/2014/main" id="{3C5EA80F-D194-77CC-1998-6602BDC8B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6" r="770"/>
          <a:stretch/>
        </p:blipFill>
        <p:spPr>
          <a:xfrm>
            <a:off x="3837904" y="3167278"/>
            <a:ext cx="7884590" cy="299842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ABA2E5-D536-66AB-0E2A-7010245DD98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6" name="Graphic 21" descr="Bullseye outline">
            <a:extLst>
              <a:ext uri="{FF2B5EF4-FFF2-40B4-BE49-F238E27FC236}">
                <a16:creationId xmlns:a16="http://schemas.microsoft.com/office/drawing/2014/main" id="{E168EAB7-3FF7-FEB5-3C92-A5C19A4A7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8252" y="1442964"/>
            <a:ext cx="1125415" cy="1125415"/>
          </a:xfrm>
          <a:prstGeom prst="rect">
            <a:avLst/>
          </a:prstGeom>
        </p:spPr>
      </p:pic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8BA4FA59-EAB6-DBF1-1745-654ABF555F1D}"/>
              </a:ext>
            </a:extLst>
          </p:cNvPr>
          <p:cNvSpPr txBox="1">
            <a:spLocks/>
          </p:cNvSpPr>
          <p:nvPr/>
        </p:nvSpPr>
        <p:spPr>
          <a:xfrm>
            <a:off x="351108" y="1442964"/>
            <a:ext cx="6764395" cy="10446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00" dirty="0"/>
              <a:t>Unser Lernziel heute</a:t>
            </a:r>
          </a:p>
          <a:p>
            <a:endParaRPr lang="de-DE" sz="112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60" dirty="0">
                <a:solidFill>
                  <a:srgbClr val="788287"/>
                </a:solidFill>
              </a:rPr>
              <a:t>Wir orientieren uns in Berlin.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60" dirty="0">
                <a:solidFill>
                  <a:srgbClr val="788287"/>
                </a:solidFill>
              </a:rPr>
              <a:t>Wir machen ein Poster über Berlin. </a:t>
            </a:r>
          </a:p>
        </p:txBody>
      </p:sp>
    </p:spTree>
    <p:extLst>
      <p:ext uri="{BB962C8B-B14F-4D97-AF65-F5344CB8AC3E}">
        <p14:creationId xmlns:p14="http://schemas.microsoft.com/office/powerpoint/2010/main" val="247247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A054-B7B8-3FC0-A31C-9D8B8727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6D60F3-4558-EF8C-E3C8-1612C67FA8D2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D8AB2AC5-5C42-0AFE-4A8E-2E50D0E94533}"/>
              </a:ext>
            </a:extLst>
          </p:cNvPr>
          <p:cNvSpPr txBox="1">
            <a:spLocks/>
          </p:cNvSpPr>
          <p:nvPr/>
        </p:nvSpPr>
        <p:spPr>
          <a:xfrm>
            <a:off x="353893" y="1483459"/>
            <a:ext cx="9688514" cy="17142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Unterwegs in Berlin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354F07-6971-9087-14CF-1ACAD4DB4342}"/>
              </a:ext>
            </a:extLst>
          </p:cNvPr>
          <p:cNvSpPr txBox="1">
            <a:spLocks/>
          </p:cNvSpPr>
          <p:nvPr/>
        </p:nvSpPr>
        <p:spPr>
          <a:xfrm>
            <a:off x="929330" y="5386560"/>
            <a:ext cx="346742" cy="2083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914">
                <a:solidFill>
                  <a:schemeClr val="bg1"/>
                </a:solidFill>
              </a:rPr>
              <a:pPr/>
              <a:t>4</a:t>
            </a:fld>
            <a:endParaRPr lang="de-DE" sz="914" dirty="0">
              <a:solidFill>
                <a:schemeClr val="bg1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CB80939-58C3-49EC-6798-4B8CDC7C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69" y="5280986"/>
            <a:ext cx="384358" cy="384358"/>
          </a:xfrm>
          <a:prstGeom prst="rect">
            <a:avLst/>
          </a:prstGeom>
        </p:spPr>
      </p:pic>
      <p:sp>
        <p:nvSpPr>
          <p:cNvPr id="8" name="TextBox 34">
            <a:extLst>
              <a:ext uri="{FF2B5EF4-FFF2-40B4-BE49-F238E27FC236}">
                <a16:creationId xmlns:a16="http://schemas.microsoft.com/office/drawing/2014/main" id="{E2CBD98E-8CC7-67DE-0893-CF437546A123}"/>
              </a:ext>
            </a:extLst>
          </p:cNvPr>
          <p:cNvSpPr txBox="1"/>
          <p:nvPr/>
        </p:nvSpPr>
        <p:spPr>
          <a:xfrm>
            <a:off x="1792223" y="5372451"/>
            <a:ext cx="710309" cy="23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914" b="1" dirty="0">
                <a:solidFill>
                  <a:srgbClr val="F2F9FB"/>
                </a:solidFill>
                <a:latin typeface="Verdana"/>
                <a:ea typeface="Verdana"/>
                <a:cs typeface="Verdana"/>
                <a:sym typeface="Verdana"/>
              </a:rPr>
              <a:t>    5 Min</a:t>
            </a:r>
          </a:p>
        </p:txBody>
      </p:sp>
      <p:pic>
        <p:nvPicPr>
          <p:cNvPr id="9" name="Graphic 35" descr="Clock with solid fill">
            <a:extLst>
              <a:ext uri="{FF2B5EF4-FFF2-40B4-BE49-F238E27FC236}">
                <a16:creationId xmlns:a16="http://schemas.microsoft.com/office/drawing/2014/main" id="{CDA6AD31-04AD-54C8-2240-36C3887A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1595" y="5358474"/>
            <a:ext cx="266698" cy="266698"/>
          </a:xfrm>
          <a:prstGeom prst="rect">
            <a:avLst/>
          </a:prstGeom>
        </p:spPr>
      </p:pic>
      <p:pic>
        <p:nvPicPr>
          <p:cNvPr id="11" name="Picture 1" descr="A cartoon of two people&#10;&#10;Description automatically generated">
            <a:extLst>
              <a:ext uri="{FF2B5EF4-FFF2-40B4-BE49-F238E27FC236}">
                <a16:creationId xmlns:a16="http://schemas.microsoft.com/office/drawing/2014/main" id="{64883462-7B51-8350-37D8-9A0BC00492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06"/>
          <a:stretch/>
        </p:blipFill>
        <p:spPr>
          <a:xfrm>
            <a:off x="3146576" y="2600243"/>
            <a:ext cx="4650894" cy="3075184"/>
          </a:xfrm>
          <a:prstGeom prst="rect">
            <a:avLst/>
          </a:prstGeom>
        </p:spPr>
      </p:pic>
      <p:pic>
        <p:nvPicPr>
          <p:cNvPr id="12" name="Picture 1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2860D3B-3B71-C4C2-4C35-AAAA068FE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470" y="4066146"/>
            <a:ext cx="1409194" cy="159919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3F6AF67-789A-8773-96C2-52C3359927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60" t="34342" b="36509"/>
          <a:stretch/>
        </p:blipFill>
        <p:spPr>
          <a:xfrm>
            <a:off x="523312" y="2277929"/>
            <a:ext cx="3370437" cy="3391304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96EEBA29-6289-1EA8-F940-FF64E542E7C6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110492" y="1569288"/>
            <a:ext cx="612001" cy="54698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F80A9D5-66DF-CA31-18E0-191A93485EC0}"/>
              </a:ext>
            </a:extLst>
          </p:cNvPr>
          <p:cNvSpPr/>
          <p:nvPr/>
        </p:nvSpPr>
        <p:spPr>
          <a:xfrm>
            <a:off x="11013733" y="1434033"/>
            <a:ext cx="803488" cy="817494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7"/>
          </a:p>
        </p:txBody>
      </p:sp>
    </p:spTree>
    <p:extLst>
      <p:ext uri="{BB962C8B-B14F-4D97-AF65-F5344CB8AC3E}">
        <p14:creationId xmlns:p14="http://schemas.microsoft.com/office/powerpoint/2010/main" val="275186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1782-2660-ADE1-185F-ACAA1A1A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FA3A8E-9EA3-C8A9-C6F8-67DC3A72ECBA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24EE9716-4E64-7A7D-1B38-324C27749799}"/>
              </a:ext>
            </a:extLst>
          </p:cNvPr>
          <p:cNvSpPr txBox="1">
            <a:spLocks/>
          </p:cNvSpPr>
          <p:nvPr/>
        </p:nvSpPr>
        <p:spPr>
          <a:xfrm>
            <a:off x="392887" y="1566218"/>
            <a:ext cx="9013872" cy="10467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940" dirty="0" err="1"/>
              <a:t>Richtungsangaben</a:t>
            </a:r>
            <a:endParaRPr lang="en-US" sz="3940" dirty="0"/>
          </a:p>
          <a:p>
            <a:r>
              <a:rPr lang="en-US" sz="2460" dirty="0" err="1">
                <a:solidFill>
                  <a:srgbClr val="788287"/>
                </a:solidFill>
              </a:rPr>
              <a:t>Kombiniert</a:t>
            </a:r>
            <a:r>
              <a:rPr lang="en-US" sz="2460" dirty="0">
                <a:solidFill>
                  <a:srgbClr val="788287"/>
                </a:solidFill>
              </a:rPr>
              <a:t>!</a:t>
            </a:r>
            <a:endParaRPr lang="de-DE" sz="2460" dirty="0">
              <a:solidFill>
                <a:srgbClr val="788287"/>
              </a:solidFill>
            </a:endParaRPr>
          </a:p>
        </p:txBody>
      </p:sp>
      <p:pic>
        <p:nvPicPr>
          <p:cNvPr id="5" name="Picture 7" descr="A hand pointing at a diagram&#10;&#10;Description automatically generated">
            <a:extLst>
              <a:ext uri="{FF2B5EF4-FFF2-40B4-BE49-F238E27FC236}">
                <a16:creationId xmlns:a16="http://schemas.microsoft.com/office/drawing/2014/main" id="{E07A244D-F412-A0D4-92F5-1BF91CAE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828" y="2459421"/>
            <a:ext cx="5716059" cy="347721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88CDB9E-736C-442D-B102-B9A763F2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42" y="3041440"/>
            <a:ext cx="1804625" cy="1828371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8595A52-8D5D-6E1D-1374-3A138F23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59" y="4852338"/>
            <a:ext cx="3167792" cy="4847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https://learningapps.org/watch?v=ph1x3t3qj24</a:t>
            </a:r>
            <a:r>
              <a:rPr lang="en-US" altLang="en-US" sz="135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2829C9B-313E-5598-8558-166D73AA7C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1053DD6-C110-0737-BB86-C3C6AA9E49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091E5-A5CB-34C6-6298-6FC25880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567D52-6820-C307-7441-378B692FB253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24B60219-DBFB-2A59-2C79-6BF1B178F388}"/>
              </a:ext>
            </a:extLst>
          </p:cNvPr>
          <p:cNvSpPr txBox="1">
            <a:spLocks/>
          </p:cNvSpPr>
          <p:nvPr/>
        </p:nvSpPr>
        <p:spPr>
          <a:xfrm>
            <a:off x="382640" y="1522230"/>
            <a:ext cx="10421993" cy="10467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940" dirty="0" err="1"/>
              <a:t>Richtungsangaben</a:t>
            </a:r>
            <a:endParaRPr lang="en-US" sz="3940" dirty="0"/>
          </a:p>
          <a:p>
            <a:r>
              <a:rPr lang="en-US" sz="2640" dirty="0" err="1">
                <a:solidFill>
                  <a:srgbClr val="788287"/>
                </a:solidFill>
              </a:rPr>
              <a:t>Mimt</a:t>
            </a:r>
            <a:r>
              <a:rPr lang="en-US" sz="2640" dirty="0">
                <a:solidFill>
                  <a:srgbClr val="788287"/>
                </a:solidFill>
              </a:rPr>
              <a:t>!</a:t>
            </a:r>
            <a:endParaRPr lang="de-DE" sz="2640" dirty="0">
              <a:solidFill>
                <a:srgbClr val="788287"/>
              </a:solidFill>
            </a:endParaRPr>
          </a:p>
        </p:txBody>
      </p:sp>
      <p:pic>
        <p:nvPicPr>
          <p:cNvPr id="4" name="Picture 1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9BCAA8C-1498-58DB-F9FA-65B526BF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13" y="2305879"/>
            <a:ext cx="5803047" cy="36815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B25A16-6069-2C70-71D8-4E45FC8185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13196-F210-D83B-801E-BAD6151148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0BC8-A540-F8C8-88E3-900DAC1C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B7CCBF-EB1F-41B8-0CBA-2E2B884BC35A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62B43E0D-3A08-F45B-BC1B-2D3A3A9BBD46}"/>
              </a:ext>
            </a:extLst>
          </p:cNvPr>
          <p:cNvSpPr txBox="1">
            <a:spLocks/>
          </p:cNvSpPr>
          <p:nvPr/>
        </p:nvSpPr>
        <p:spPr>
          <a:xfrm>
            <a:off x="382640" y="1522230"/>
            <a:ext cx="10421993" cy="10467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940" dirty="0" err="1"/>
              <a:t>Richtungsangaben</a:t>
            </a:r>
            <a:endParaRPr lang="en-US" sz="3940" dirty="0"/>
          </a:p>
          <a:p>
            <a:r>
              <a:rPr lang="en-US" sz="2640" dirty="0" err="1">
                <a:solidFill>
                  <a:srgbClr val="788287"/>
                </a:solidFill>
              </a:rPr>
              <a:t>Mimt</a:t>
            </a:r>
            <a:r>
              <a:rPr lang="en-US" sz="2640" dirty="0">
                <a:solidFill>
                  <a:srgbClr val="788287"/>
                </a:solidFill>
              </a:rPr>
              <a:t>!</a:t>
            </a:r>
            <a:endParaRPr lang="de-DE" sz="2640" dirty="0">
              <a:solidFill>
                <a:srgbClr val="788287"/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FC9212A-65F9-6246-8D76-888BA3E26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8A14AD6-23E7-989B-2B4B-E7E400DAA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8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01A46-444D-7F76-F5C7-60DE71CE8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AC71EC-0BE1-60E9-2DF0-A079816EF4F6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D97C7D80-B35B-18E7-D252-4BB5EEDD524D}"/>
              </a:ext>
            </a:extLst>
          </p:cNvPr>
          <p:cNvSpPr txBox="1">
            <a:spLocks/>
          </p:cNvSpPr>
          <p:nvPr/>
        </p:nvSpPr>
        <p:spPr>
          <a:xfrm>
            <a:off x="341089" y="1420268"/>
            <a:ext cx="9368176" cy="6766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960" dirty="0" err="1"/>
              <a:t>Wir</a:t>
            </a:r>
            <a:r>
              <a:rPr lang="en-US" sz="3960" dirty="0"/>
              <a:t> </a:t>
            </a:r>
            <a:r>
              <a:rPr lang="en-US" sz="3960" dirty="0" err="1"/>
              <a:t>fragen</a:t>
            </a:r>
            <a:r>
              <a:rPr lang="en-US" sz="3960" dirty="0"/>
              <a:t> </a:t>
            </a:r>
            <a:r>
              <a:rPr lang="en-US" sz="3960" dirty="0" err="1"/>
              <a:t>nach</a:t>
            </a:r>
            <a:r>
              <a:rPr lang="en-US" sz="3960" dirty="0"/>
              <a:t> dem Weg.</a:t>
            </a:r>
          </a:p>
          <a:p>
            <a:pPr>
              <a:spcAft>
                <a:spcPts val="366"/>
              </a:spcAft>
            </a:pPr>
            <a:r>
              <a:rPr lang="en-GB" sz="2460" dirty="0" err="1">
                <a:solidFill>
                  <a:srgbClr val="788287"/>
                </a:solidFill>
              </a:rPr>
              <a:t>Bearbeitet</a:t>
            </a:r>
            <a:r>
              <a:rPr lang="en-GB" sz="2460" dirty="0">
                <a:solidFill>
                  <a:srgbClr val="788287"/>
                </a:solidFill>
              </a:rPr>
              <a:t> </a:t>
            </a:r>
            <a:r>
              <a:rPr lang="de-DE" sz="2460" dirty="0">
                <a:solidFill>
                  <a:srgbClr val="788287"/>
                </a:solidFill>
              </a:rPr>
              <a:t>das Arbeitsblatt.</a:t>
            </a:r>
            <a:endParaRPr lang="en-GB" sz="2460" dirty="0">
              <a:solidFill>
                <a:srgbClr val="788287"/>
              </a:solidFill>
            </a:endParaRPr>
          </a:p>
          <a:p>
            <a:endParaRPr lang="de-DE" sz="2400" dirty="0"/>
          </a:p>
        </p:txBody>
      </p:sp>
      <p:pic>
        <p:nvPicPr>
          <p:cNvPr id="4" name="Picture 16" descr="A screenshot of a map&#10;&#10;Description automatically generated">
            <a:extLst>
              <a:ext uri="{FF2B5EF4-FFF2-40B4-BE49-F238E27FC236}">
                <a16:creationId xmlns:a16="http://schemas.microsoft.com/office/drawing/2014/main" id="{15E964BA-C349-2A20-3AC9-D8624644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787" y="1534704"/>
            <a:ext cx="3432124" cy="4591023"/>
          </a:xfrm>
          <a:prstGeom prst="rect">
            <a:avLst/>
          </a:prstGeom>
        </p:spPr>
      </p:pic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03661BC4-CD93-8F5D-3DFE-2713F0F6FF20}"/>
              </a:ext>
            </a:extLst>
          </p:cNvPr>
          <p:cNvSpPr/>
          <p:nvPr/>
        </p:nvSpPr>
        <p:spPr>
          <a:xfrm>
            <a:off x="469508" y="2984939"/>
            <a:ext cx="4112686" cy="886900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de-DE" sz="1341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Entschuldigung, wie komme ich zum/zur …?</a:t>
            </a:r>
          </a:p>
        </p:txBody>
      </p:sp>
      <p:sp>
        <p:nvSpPr>
          <p:cNvPr id="7" name="Google Shape;206;p23">
            <a:extLst>
              <a:ext uri="{FF2B5EF4-FFF2-40B4-BE49-F238E27FC236}">
                <a16:creationId xmlns:a16="http://schemas.microsoft.com/office/drawing/2014/main" id="{68F29C95-DC68-9264-74E7-3CAA8EAA9422}"/>
              </a:ext>
            </a:extLst>
          </p:cNvPr>
          <p:cNvSpPr/>
          <p:nvPr/>
        </p:nvSpPr>
        <p:spPr>
          <a:xfrm>
            <a:off x="1872236" y="3665763"/>
            <a:ext cx="5419916" cy="1457796"/>
          </a:xfrm>
          <a:prstGeom prst="wedgeEllipseCallout">
            <a:avLst>
              <a:gd name="adj1" fmla="val 39522"/>
              <a:gd name="adj2" fmla="val -65898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de-DE" sz="1341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 an der Kreuzung rechts bis zu …, vorbei an …, dann links, dann geradeaus …</a:t>
            </a:r>
          </a:p>
        </p:txBody>
      </p:sp>
      <p:sp>
        <p:nvSpPr>
          <p:cNvPr id="10" name="Google Shape;206;p23">
            <a:extLst>
              <a:ext uri="{FF2B5EF4-FFF2-40B4-BE49-F238E27FC236}">
                <a16:creationId xmlns:a16="http://schemas.microsoft.com/office/drawing/2014/main" id="{9191F434-8795-3F26-C9A1-AECA1559AD9D}"/>
              </a:ext>
            </a:extLst>
          </p:cNvPr>
          <p:cNvSpPr/>
          <p:nvPr/>
        </p:nvSpPr>
        <p:spPr>
          <a:xfrm>
            <a:off x="676732" y="4931513"/>
            <a:ext cx="3018720" cy="674250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Super, </a:t>
            </a:r>
            <a:r>
              <a:rPr lang="en-US" sz="1341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</a:t>
            </a:r>
            <a:r>
              <a:rPr lang="en-US" sz="134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3BE1B6D-7E3C-340B-69C6-F623DE23A113}"/>
              </a:ext>
            </a:extLst>
          </p:cNvPr>
          <p:cNvSpPr txBox="1"/>
          <p:nvPr/>
        </p:nvSpPr>
        <p:spPr>
          <a:xfrm>
            <a:off x="5864633" y="5397333"/>
            <a:ext cx="263191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Ihr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könnt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auch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auf </a:t>
            </a: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Berlinerisch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experimentieren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Z.B. “Jut! Danke!”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1F14B69-AE87-D284-B928-AF5EAED444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2A43BC4-C86E-DDB9-3106-DA4C2E28B9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45636-4F80-18BF-9311-346C13E14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D5A653-42D9-591A-1185-98CBA0EC8BD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DC192C06-CF83-FF01-2215-70C3E2BA3CAA}"/>
              </a:ext>
            </a:extLst>
          </p:cNvPr>
          <p:cNvSpPr txBox="1">
            <a:spLocks/>
          </p:cNvSpPr>
          <p:nvPr/>
        </p:nvSpPr>
        <p:spPr>
          <a:xfrm>
            <a:off x="376126" y="1405563"/>
            <a:ext cx="9368176" cy="6766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3960" dirty="0"/>
              <a:t>Berlin</a:t>
            </a:r>
          </a:p>
          <a:p>
            <a:pPr>
              <a:spcAft>
                <a:spcPts val="366"/>
              </a:spcAft>
            </a:pPr>
            <a:r>
              <a:rPr lang="de-DE" sz="2460" dirty="0">
                <a:solidFill>
                  <a:srgbClr val="788287"/>
                </a:solidFill>
              </a:rPr>
              <a:t>Macht ein kleines Poster über Berlin.</a:t>
            </a:r>
            <a:endParaRPr lang="en-GB" sz="2460" dirty="0">
              <a:solidFill>
                <a:srgbClr val="788287"/>
              </a:solidFill>
            </a:endParaRPr>
          </a:p>
          <a:p>
            <a:endParaRPr lang="de-DE" sz="2400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5288924-7645-76F6-A389-A7599B815D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3A2834B-783A-63A0-38C6-9BFF151AA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pic>
        <p:nvPicPr>
          <p:cNvPr id="1026" name="Picture 2" descr="Free Berlin Map photo and picture">
            <a:extLst>
              <a:ext uri="{FF2B5EF4-FFF2-40B4-BE49-F238E27FC236}">
                <a16:creationId xmlns:a16="http://schemas.microsoft.com/office/drawing/2014/main" id="{FF35E17D-F928-D780-9019-88F02318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6" y="3304323"/>
            <a:ext cx="4243577" cy="283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Berlin Television Tower photo and picture">
            <a:extLst>
              <a:ext uri="{FF2B5EF4-FFF2-40B4-BE49-F238E27FC236}">
                <a16:creationId xmlns:a16="http://schemas.microsoft.com/office/drawing/2014/main" id="{3B0BEC48-2056-5CF7-4FA8-CB2DA669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39" y="1608207"/>
            <a:ext cx="3280744" cy="452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3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</Words>
  <Application>Microsoft Macintosh PowerPoint</Application>
  <PresentationFormat>Breitbild</PresentationFormat>
  <Paragraphs>61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Courier New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25</cp:revision>
  <dcterms:created xsi:type="dcterms:W3CDTF">2024-08-27T16:27:59Z</dcterms:created>
  <dcterms:modified xsi:type="dcterms:W3CDTF">2025-03-31T08:30:30Z</dcterms:modified>
</cp:coreProperties>
</file>