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1"/>
  </p:notesMasterIdLst>
  <p:sldIdLst>
    <p:sldId id="258" r:id="rId2"/>
    <p:sldId id="259" r:id="rId3"/>
    <p:sldId id="261" r:id="rId4"/>
    <p:sldId id="297" r:id="rId5"/>
    <p:sldId id="263" r:id="rId6"/>
    <p:sldId id="298" r:id="rId7"/>
    <p:sldId id="299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400"/>
    <a:srgbClr val="788287"/>
    <a:srgbClr val="A0C814"/>
    <a:srgbClr val="374105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8"/>
    <p:restoredTop sz="94676"/>
  </p:normalViewPr>
  <p:slideViewPr>
    <p:cSldViewPr snapToGrid="0">
      <p:cViewPr varScale="1">
        <p:scale>
          <a:sx n="144" d="100"/>
          <a:sy n="144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04.04.25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1pPr>
    <a:lvl2pPr marL="519488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2pPr>
    <a:lvl3pPr marL="103897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3pPr>
    <a:lvl4pPr marL="155846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4pPr>
    <a:lvl5pPr marL="2077952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5pPr>
    <a:lvl6pPr marL="2597440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6pPr>
    <a:lvl7pPr marL="3116929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7pPr>
    <a:lvl8pPr marL="3636417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8pPr>
    <a:lvl9pPr marL="4155905" algn="l" defTabSz="1038977" rtl="0" eaLnBrk="1" latinLnBrk="0" hangingPunct="1">
      <a:defRPr sz="13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0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4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222" y="1443271"/>
            <a:ext cx="10516593" cy="92950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333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709106"/>
            <a:ext cx="10509715" cy="32778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1917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828754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38339" indent="0">
              <a:buFontTx/>
              <a:buNone/>
              <a:defRPr sz="1733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24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0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1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7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A07E0E80-F512-3F2A-BB72-C595690A09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20.tmp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8D365A5D-6905-AEA5-6CDD-E685430D2D69}"/>
              </a:ext>
            </a:extLst>
          </p:cNvPr>
          <p:cNvSpPr txBox="1">
            <a:spLocks/>
          </p:cNvSpPr>
          <p:nvPr/>
        </p:nvSpPr>
        <p:spPr>
          <a:xfrm>
            <a:off x="347657" y="1406910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HERZLICH WILLKOMMEN 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zur Lektion 6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CE71F3-B62B-429B-EE85-12E6BE67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04" b="11209"/>
          <a:stretch/>
        </p:blipFill>
        <p:spPr>
          <a:xfrm>
            <a:off x="0" y="2506038"/>
            <a:ext cx="12192000" cy="43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9735F-E09E-A826-76CE-3A99579F5651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CB8F0C11-C968-C658-A524-622220FF34CB}"/>
              </a:ext>
            </a:extLst>
          </p:cNvPr>
          <p:cNvSpPr txBox="1">
            <a:spLocks/>
          </p:cNvSpPr>
          <p:nvPr/>
        </p:nvSpPr>
        <p:spPr>
          <a:xfrm>
            <a:off x="402779" y="1386748"/>
            <a:ext cx="11386441" cy="1717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Isst du </a:t>
            </a:r>
          </a:p>
          <a:p>
            <a:r>
              <a:rPr lang="de-DE" sz="3939" dirty="0"/>
              <a:t>lieber ...?</a:t>
            </a:r>
          </a:p>
          <a:p>
            <a:r>
              <a:rPr lang="en-US" sz="2462" dirty="0" err="1">
                <a:solidFill>
                  <a:srgbClr val="788287"/>
                </a:solidFill>
              </a:rPr>
              <a:t>Sprecht</a:t>
            </a:r>
            <a:r>
              <a:rPr lang="en-US" sz="2462" dirty="0">
                <a:solidFill>
                  <a:srgbClr val="788287"/>
                </a:solidFill>
              </a:rPr>
              <a:t> </a:t>
            </a:r>
          </a:p>
          <a:p>
            <a:r>
              <a:rPr lang="en-US" sz="2462" dirty="0" err="1">
                <a:solidFill>
                  <a:srgbClr val="788287"/>
                </a:solidFill>
              </a:rPr>
              <a:t>im</a:t>
            </a:r>
            <a:r>
              <a:rPr lang="en-US" sz="2462" dirty="0">
                <a:solidFill>
                  <a:srgbClr val="788287"/>
                </a:solidFill>
              </a:rPr>
              <a:t> Team. </a:t>
            </a:r>
            <a:endParaRPr lang="de-DE" sz="2462" dirty="0">
              <a:solidFill>
                <a:srgbClr val="788287"/>
              </a:solidFill>
            </a:endParaRPr>
          </a:p>
        </p:txBody>
      </p:sp>
      <p:pic>
        <p:nvPicPr>
          <p:cNvPr id="24" name="Picture 7" descr="A plate of meat and vegetables&#10;&#10;Description automatically generated">
            <a:extLst>
              <a:ext uri="{FF2B5EF4-FFF2-40B4-BE49-F238E27FC236}">
                <a16:creationId xmlns:a16="http://schemas.microsoft.com/office/drawing/2014/main" id="{A861AB87-BEB7-175E-A322-F2CF3D4346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483" y="1589998"/>
            <a:ext cx="1920507" cy="2170865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E556FD41-17D2-7BAB-3C9A-274DA8A0B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073" y="1589998"/>
            <a:ext cx="1920507" cy="21708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80D717-9FEE-091F-FAB2-FD938A071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483" y="3967438"/>
            <a:ext cx="1920507" cy="21708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5BDEC7-2895-6133-788D-E896574710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073" y="3967438"/>
            <a:ext cx="1920507" cy="2170865"/>
          </a:xfrm>
          <a:prstGeom prst="rect">
            <a:avLst/>
          </a:prstGeom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7112E7FE-488F-5D3C-E449-5D485388F2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123" y="1589998"/>
            <a:ext cx="1920507" cy="2170865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6D2686AA-FA14-2FBE-6A9F-FCF38F3326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713" y="1589998"/>
            <a:ext cx="1920507" cy="2170865"/>
          </a:xfrm>
          <a:prstGeom prst="rect">
            <a:avLst/>
          </a:prstGeom>
        </p:spPr>
      </p:pic>
      <p:pic>
        <p:nvPicPr>
          <p:cNvPr id="30" name="Picture 31">
            <a:extLst>
              <a:ext uri="{FF2B5EF4-FFF2-40B4-BE49-F238E27FC236}">
                <a16:creationId xmlns:a16="http://schemas.microsoft.com/office/drawing/2014/main" id="{667CA3E3-AC6F-3A38-68FB-C6E724C184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123" y="3967438"/>
            <a:ext cx="1920507" cy="2170865"/>
          </a:xfrm>
          <a:prstGeom prst="rect">
            <a:avLst/>
          </a:prstGeom>
        </p:spPr>
      </p:pic>
      <p:pic>
        <p:nvPicPr>
          <p:cNvPr id="31" name="Picture 32">
            <a:extLst>
              <a:ext uri="{FF2B5EF4-FFF2-40B4-BE49-F238E27FC236}">
                <a16:creationId xmlns:a16="http://schemas.microsoft.com/office/drawing/2014/main" id="{2228AE52-B63D-04E8-736C-727ED72155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713" y="3967438"/>
            <a:ext cx="1920507" cy="2170865"/>
          </a:xfrm>
          <a:prstGeom prst="rect">
            <a:avLst/>
          </a:prstGeom>
        </p:spPr>
      </p:pic>
      <p:sp>
        <p:nvSpPr>
          <p:cNvPr id="32" name="TextBox 15">
            <a:extLst>
              <a:ext uri="{FF2B5EF4-FFF2-40B4-BE49-F238E27FC236}">
                <a16:creationId xmlns:a16="http://schemas.microsoft.com/office/drawing/2014/main" id="{0153233E-8229-9299-1CDD-5789731F51A6}"/>
              </a:ext>
            </a:extLst>
          </p:cNvPr>
          <p:cNvSpPr txBox="1"/>
          <p:nvPr/>
        </p:nvSpPr>
        <p:spPr>
          <a:xfrm>
            <a:off x="3059128" y="3204789"/>
            <a:ext cx="4107884" cy="40011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Steak oder Tofu?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748CF9F0-D4CF-69CF-D895-B786CC27B23A}"/>
              </a:ext>
            </a:extLst>
          </p:cNvPr>
          <p:cNvSpPr txBox="1"/>
          <p:nvPr/>
        </p:nvSpPr>
        <p:spPr>
          <a:xfrm>
            <a:off x="7717123" y="3204789"/>
            <a:ext cx="4107884" cy="40011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Sushi oder Pizza?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1F9C2898-44F5-30DC-2C8C-5BEA49446679}"/>
              </a:ext>
            </a:extLst>
          </p:cNvPr>
          <p:cNvSpPr txBox="1"/>
          <p:nvPr/>
        </p:nvSpPr>
        <p:spPr>
          <a:xfrm>
            <a:off x="3104483" y="5531618"/>
            <a:ext cx="4107884" cy="40011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Eis oder Schokolade?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id="{C5A68990-56A1-1CA1-1804-A81A7E111798}"/>
              </a:ext>
            </a:extLst>
          </p:cNvPr>
          <p:cNvSpPr txBox="1"/>
          <p:nvPr/>
        </p:nvSpPr>
        <p:spPr>
          <a:xfrm>
            <a:off x="7717123" y="5531618"/>
            <a:ext cx="4107884" cy="40011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 oder Orangensaft?</a:t>
            </a:r>
          </a:p>
        </p:txBody>
      </p:sp>
      <p:sp>
        <p:nvSpPr>
          <p:cNvPr id="37" name="Google Shape;196;p2">
            <a:extLst>
              <a:ext uri="{FF2B5EF4-FFF2-40B4-BE49-F238E27FC236}">
                <a16:creationId xmlns:a16="http://schemas.microsoft.com/office/drawing/2014/main" id="{3AE89A8B-B929-B91E-FEF5-6511D0A0CC08}"/>
              </a:ext>
            </a:extLst>
          </p:cNvPr>
          <p:cNvSpPr txBox="1">
            <a:spLocks/>
          </p:cNvSpPr>
          <p:nvPr/>
        </p:nvSpPr>
        <p:spPr>
          <a:xfrm>
            <a:off x="373338" y="3470892"/>
            <a:ext cx="2685790" cy="24782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indent="0">
              <a:lnSpc>
                <a:spcPct val="150000"/>
              </a:lnSpc>
              <a:buSzTx/>
              <a:buFont typeface="Wingdings"/>
              <a:buNone/>
              <a:defRPr sz="1600" b="1"/>
            </a:pPr>
            <a:endParaRPr lang="en-US" sz="2000" dirty="0">
              <a:solidFill>
                <a:srgbClr val="788287"/>
              </a:solidFill>
            </a:endParaRPr>
          </a:p>
          <a:p>
            <a:pPr marL="0" indent="0">
              <a:lnSpc>
                <a:spcPct val="150000"/>
              </a:lnSpc>
              <a:buSzTx/>
              <a:buFont typeface="Wingdings"/>
              <a:buNone/>
              <a:defRPr sz="1600" b="1"/>
            </a:pPr>
            <a:r>
              <a:rPr lang="en-US" sz="2000" dirty="0">
                <a:solidFill>
                  <a:srgbClr val="003969"/>
                </a:solidFill>
              </a:rPr>
              <a:t>Ich mag </a:t>
            </a:r>
            <a:r>
              <a:rPr lang="en-US" sz="2000" dirty="0" err="1">
                <a:solidFill>
                  <a:srgbClr val="003969"/>
                </a:solidFill>
              </a:rPr>
              <a:t>lieber</a:t>
            </a:r>
            <a:r>
              <a:rPr lang="en-US" sz="2000" dirty="0">
                <a:solidFill>
                  <a:srgbClr val="003969"/>
                </a:solidFill>
              </a:rPr>
              <a:t> …</a:t>
            </a:r>
          </a:p>
          <a:p>
            <a:pPr marL="0" indent="0">
              <a:lnSpc>
                <a:spcPct val="150000"/>
              </a:lnSpc>
              <a:buSzTx/>
              <a:buFont typeface="Wingdings"/>
              <a:buNone/>
              <a:defRPr sz="1600" b="1"/>
            </a:pPr>
            <a:r>
              <a:rPr lang="en-US" sz="2000" dirty="0">
                <a:solidFill>
                  <a:srgbClr val="003969"/>
                </a:solidFill>
              </a:rPr>
              <a:t>Ich </a:t>
            </a:r>
            <a:r>
              <a:rPr lang="en-US" sz="2000" dirty="0" err="1">
                <a:solidFill>
                  <a:srgbClr val="003969"/>
                </a:solidFill>
              </a:rPr>
              <a:t>esse</a:t>
            </a:r>
            <a:r>
              <a:rPr lang="en-US" sz="2000" dirty="0">
                <a:solidFill>
                  <a:srgbClr val="003969"/>
                </a:solidFill>
              </a:rPr>
              <a:t> gerne …</a:t>
            </a:r>
          </a:p>
          <a:p>
            <a:pPr marL="0" indent="0">
              <a:lnSpc>
                <a:spcPct val="150000"/>
              </a:lnSpc>
              <a:buSzTx/>
              <a:buFont typeface="Wingdings"/>
              <a:buNone/>
              <a:defRPr sz="1600" b="1"/>
            </a:pPr>
            <a:r>
              <a:rPr lang="en-US" sz="2000" dirty="0">
                <a:solidFill>
                  <a:srgbClr val="003969"/>
                </a:solidFill>
              </a:rPr>
              <a:t>Ich </a:t>
            </a:r>
            <a:r>
              <a:rPr lang="en-US" sz="2000" dirty="0" err="1">
                <a:solidFill>
                  <a:srgbClr val="003969"/>
                </a:solidFill>
              </a:rPr>
              <a:t>liebe</a:t>
            </a:r>
            <a:r>
              <a:rPr lang="en-US" sz="2000" dirty="0">
                <a:solidFill>
                  <a:srgbClr val="003969"/>
                </a:solidFill>
              </a:rPr>
              <a:t>…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0A03F696-C67F-BA51-C37C-374D6C38EBA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371" y="6184024"/>
            <a:ext cx="569229" cy="569229"/>
          </a:xfrm>
          <a:prstGeom prst="rect">
            <a:avLst/>
          </a:prstGeom>
        </p:spPr>
      </p:pic>
      <p:pic>
        <p:nvPicPr>
          <p:cNvPr id="40" name="Picture 26">
            <a:extLst>
              <a:ext uri="{FF2B5EF4-FFF2-40B4-BE49-F238E27FC236}">
                <a16:creationId xmlns:a16="http://schemas.microsoft.com/office/drawing/2014/main" id="{4CFCF90D-974E-B445-884A-0E038BB2DA9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994A-553A-88AB-0D82-12DE9BE8B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6ABA2E5-D536-66AB-0E2A-7010245DD98E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3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Google Shape;196;p2">
            <a:extLst>
              <a:ext uri="{FF2B5EF4-FFF2-40B4-BE49-F238E27FC236}">
                <a16:creationId xmlns:a16="http://schemas.microsoft.com/office/drawing/2014/main" id="{B9055036-4D48-B9F2-CB91-943E3CBB2DA4}"/>
              </a:ext>
            </a:extLst>
          </p:cNvPr>
          <p:cNvSpPr txBox="1">
            <a:spLocks/>
          </p:cNvSpPr>
          <p:nvPr/>
        </p:nvSpPr>
        <p:spPr>
          <a:xfrm>
            <a:off x="379354" y="1453018"/>
            <a:ext cx="11518356" cy="17142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Unser Lernziel heute</a:t>
            </a:r>
            <a:br>
              <a:rPr lang="de-DE" sz="3939" dirty="0"/>
            </a:br>
            <a:endParaRPr lang="de-DE" sz="2462" dirty="0">
              <a:solidFill>
                <a:srgbClr val="788287"/>
              </a:solidFill>
            </a:endParaRPr>
          </a:p>
        </p:txBody>
      </p:sp>
      <p:pic>
        <p:nvPicPr>
          <p:cNvPr id="2" name="Picture 4" descr="Cartoon a cartoon of a person in front of a store&#10;&#10;Description automatically generated">
            <a:extLst>
              <a:ext uri="{FF2B5EF4-FFF2-40B4-BE49-F238E27FC236}">
                <a16:creationId xmlns:a16="http://schemas.microsoft.com/office/drawing/2014/main" id="{0D5E46D7-639E-0744-EF9B-8062564D73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67" y="2079472"/>
            <a:ext cx="10405241" cy="40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4C7E4-D16F-8F62-E592-5CE00C1A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CD785F-9D12-781C-CA49-2CAEC5B0060C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4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7" name="Google Shape;196;p2">
            <a:extLst>
              <a:ext uri="{FF2B5EF4-FFF2-40B4-BE49-F238E27FC236}">
                <a16:creationId xmlns:a16="http://schemas.microsoft.com/office/drawing/2014/main" id="{9D56BC5E-771F-A92B-AFC9-128BF5B79EBC}"/>
              </a:ext>
            </a:extLst>
          </p:cNvPr>
          <p:cNvSpPr txBox="1">
            <a:spLocks/>
          </p:cNvSpPr>
          <p:nvPr/>
        </p:nvSpPr>
        <p:spPr>
          <a:xfrm>
            <a:off x="334841" y="1355586"/>
            <a:ext cx="11001498" cy="14373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 cap="none"/>
            </a:pPr>
            <a:r>
              <a:rPr lang="en-US" sz="3939" dirty="0"/>
              <a:t>Was </a:t>
            </a:r>
            <a:r>
              <a:rPr lang="en-US" sz="3939" dirty="0" err="1"/>
              <a:t>isst</a:t>
            </a:r>
            <a:r>
              <a:rPr lang="en-US" sz="3939" dirty="0"/>
              <a:t> du </a:t>
            </a:r>
            <a:r>
              <a:rPr lang="en-US" sz="3939" dirty="0" err="1"/>
              <a:t>gern</a:t>
            </a:r>
            <a:r>
              <a:rPr lang="en-US" sz="3939" dirty="0"/>
              <a:t>?</a:t>
            </a:r>
            <a:endParaRPr lang="de-DE" sz="3939" dirty="0"/>
          </a:p>
          <a:p>
            <a:pPr>
              <a:spcAft>
                <a:spcPts val="601"/>
              </a:spcAft>
            </a:pPr>
            <a:r>
              <a:rPr lang="de-DE" sz="2462" dirty="0">
                <a:solidFill>
                  <a:srgbClr val="788287"/>
                </a:solidFill>
              </a:rPr>
              <a:t>Sprecht zu zweit. </a:t>
            </a:r>
          </a:p>
          <a:p>
            <a:pPr marL="422041" indent="-422041">
              <a:spcAft>
                <a:spcPts val="601"/>
              </a:spcAft>
              <a:buFont typeface="Arial" panose="020B0604020202020204" pitchFamily="34" charset="0"/>
              <a:buChar char="•"/>
            </a:pPr>
            <a:endParaRPr lang="en-GB" sz="2462" dirty="0">
              <a:solidFill>
                <a:srgbClr val="788287"/>
              </a:solidFill>
            </a:endParaRPr>
          </a:p>
          <a:p>
            <a:pPr>
              <a:spcAft>
                <a:spcPts val="601"/>
              </a:spcAft>
            </a:pPr>
            <a:endParaRPr lang="en-US" sz="2462" dirty="0">
              <a:solidFill>
                <a:srgbClr val="788287"/>
              </a:solidFill>
            </a:endParaRPr>
          </a:p>
          <a:p>
            <a:pPr marL="422041" indent="-422041">
              <a:spcAft>
                <a:spcPts val="601"/>
              </a:spcAft>
              <a:buFont typeface="Arial" panose="020B0604020202020204" pitchFamily="34" charset="0"/>
              <a:buChar char="•"/>
            </a:pPr>
            <a:endParaRPr lang="en-US" sz="2462" dirty="0">
              <a:solidFill>
                <a:srgbClr val="788287"/>
              </a:solidFill>
            </a:endParaRPr>
          </a:p>
        </p:txBody>
      </p:sp>
      <p:pic>
        <p:nvPicPr>
          <p:cNvPr id="10" name="Picture 15" descr="A sandwich in a wrapper&#10;&#10;Description automatically generated">
            <a:extLst>
              <a:ext uri="{FF2B5EF4-FFF2-40B4-BE49-F238E27FC236}">
                <a16:creationId xmlns:a16="http://schemas.microsoft.com/office/drawing/2014/main" id="{093B4EAB-1278-9917-B3B5-A29C041C0E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97488">
            <a:off x="245974" y="3909533"/>
            <a:ext cx="1894188" cy="2413176"/>
          </a:xfrm>
          <a:prstGeom prst="rect">
            <a:avLst/>
          </a:prstGeom>
        </p:spPr>
      </p:pic>
      <p:sp>
        <p:nvSpPr>
          <p:cNvPr id="11" name="Google Shape;206;p23">
            <a:extLst>
              <a:ext uri="{FF2B5EF4-FFF2-40B4-BE49-F238E27FC236}">
                <a16:creationId xmlns:a16="http://schemas.microsoft.com/office/drawing/2014/main" id="{A62FCFA7-7B64-50C9-5F2E-F136192F9FF4}"/>
              </a:ext>
            </a:extLst>
          </p:cNvPr>
          <p:cNvSpPr/>
          <p:nvPr/>
        </p:nvSpPr>
        <p:spPr>
          <a:xfrm>
            <a:off x="726267" y="2801208"/>
            <a:ext cx="4956646" cy="863995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031" tIns="74994" rIns="150031" bIns="74994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Hey! Was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isst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4" name="Google Shape;206;p23">
            <a:extLst>
              <a:ext uri="{FF2B5EF4-FFF2-40B4-BE49-F238E27FC236}">
                <a16:creationId xmlns:a16="http://schemas.microsoft.com/office/drawing/2014/main" id="{461E5004-54B8-9E3C-D03E-51C2A7259608}"/>
              </a:ext>
            </a:extLst>
          </p:cNvPr>
          <p:cNvSpPr/>
          <p:nvPr/>
        </p:nvSpPr>
        <p:spPr>
          <a:xfrm>
            <a:off x="4999314" y="4664855"/>
            <a:ext cx="4251534" cy="737248"/>
          </a:xfrm>
          <a:prstGeom prst="wedgeEllipseCallout">
            <a:avLst>
              <a:gd name="adj1" fmla="val 37654"/>
              <a:gd name="adj2" fmla="val -58190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031" tIns="74994" rIns="150031" bIns="74994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Lecker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Pizza!</a:t>
            </a:r>
          </a:p>
        </p:txBody>
      </p:sp>
      <p:sp>
        <p:nvSpPr>
          <p:cNvPr id="15" name="Google Shape;206;p23">
            <a:extLst>
              <a:ext uri="{FF2B5EF4-FFF2-40B4-BE49-F238E27FC236}">
                <a16:creationId xmlns:a16="http://schemas.microsoft.com/office/drawing/2014/main" id="{918EEF5D-0226-AC89-C63D-87418F177741}"/>
              </a:ext>
            </a:extLst>
          </p:cNvPr>
          <p:cNvSpPr/>
          <p:nvPr/>
        </p:nvSpPr>
        <p:spPr>
          <a:xfrm>
            <a:off x="3963840" y="3075241"/>
            <a:ext cx="6353129" cy="1437348"/>
          </a:xfrm>
          <a:prstGeom prst="wedgeEllipseCallout">
            <a:avLst>
              <a:gd name="adj1" fmla="val 37654"/>
              <a:gd name="adj2" fmla="val -58190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031" tIns="74994" rIns="150031" bIns="74994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bin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Vegetarierin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Ich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liebe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asiatische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Nudeln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magst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</a:p>
        </p:txBody>
      </p:sp>
      <p:sp>
        <p:nvSpPr>
          <p:cNvPr id="19" name="Google Shape;206;p23">
            <a:extLst>
              <a:ext uri="{FF2B5EF4-FFF2-40B4-BE49-F238E27FC236}">
                <a16:creationId xmlns:a16="http://schemas.microsoft.com/office/drawing/2014/main" id="{E7D8196D-AF83-E5ED-45DA-D5D763469F73}"/>
              </a:ext>
            </a:extLst>
          </p:cNvPr>
          <p:cNvSpPr/>
          <p:nvPr/>
        </p:nvSpPr>
        <p:spPr>
          <a:xfrm>
            <a:off x="942802" y="4121185"/>
            <a:ext cx="4941939" cy="994936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031" tIns="74994" rIns="150031" bIns="74994" anchor="ctr" anchorCtr="0">
            <a:noAutofit/>
          </a:bodyPr>
          <a:lstStyle/>
          <a:p>
            <a:pPr algn="ctr">
              <a:defRPr b="1">
                <a:solidFill>
                  <a:srgbClr val="FF0000"/>
                </a:solidFill>
              </a:defRPr>
            </a:pP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Pizza und </a:t>
            </a:r>
            <a:r>
              <a:rPr lang="en-US" sz="2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Döner</a:t>
            </a:r>
            <a:r>
              <a:rPr lang="en-US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0" name="Picture 17" descr="A bowl of noodles with chopsticks&#10;&#10;Description automatically generated">
            <a:extLst>
              <a:ext uri="{FF2B5EF4-FFF2-40B4-BE49-F238E27FC236}">
                <a16:creationId xmlns:a16="http://schemas.microsoft.com/office/drawing/2014/main" id="{9C767084-9EC2-DBDF-011F-342D82046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6681">
            <a:off x="9560488" y="4130914"/>
            <a:ext cx="2611065" cy="1735949"/>
          </a:xfrm>
          <a:prstGeom prst="rect">
            <a:avLst/>
          </a:prstGeom>
        </p:spPr>
      </p:pic>
      <p:pic>
        <p:nvPicPr>
          <p:cNvPr id="21" name="Picture 13" descr="A pizza with basil on a wooden plate&#10;&#10;Description automatically generated">
            <a:extLst>
              <a:ext uri="{FF2B5EF4-FFF2-40B4-BE49-F238E27FC236}">
                <a16:creationId xmlns:a16="http://schemas.microsoft.com/office/drawing/2014/main" id="{80FEE5C7-D0AE-16B1-903E-9D9A121D03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820" y="4872079"/>
            <a:ext cx="1742930" cy="1160138"/>
          </a:xfrm>
          <a:prstGeom prst="rect">
            <a:avLst/>
          </a:prstGeom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782BD8AB-2F53-93CB-FC90-0D95C95FAD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2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A054-B7B8-3FC0-A31C-9D8B8727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6D60F3-4558-EF8C-E3C8-1612C67FA8D2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5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5610D9C5-255E-419D-8325-D02D0477FE67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Markthalle Neun</a:t>
            </a:r>
          </a:p>
          <a:p>
            <a:r>
              <a:rPr lang="de-DE" sz="2460" dirty="0">
                <a:solidFill>
                  <a:srgbClr val="788287"/>
                </a:solidFill>
              </a:rPr>
              <a:t>Recherchiert und macht Notizen! </a:t>
            </a:r>
          </a:p>
        </p:txBody>
      </p:sp>
      <p:pic>
        <p:nvPicPr>
          <p:cNvPr id="4" name="Bildschirmfoto 2024-01-25 um 11.50.45.png" descr="Bildschirmfoto 2024-01-25 um 11.50.45.png">
            <a:extLst>
              <a:ext uri="{FF2B5EF4-FFF2-40B4-BE49-F238E27FC236}">
                <a16:creationId xmlns:a16="http://schemas.microsoft.com/office/drawing/2014/main" id="{C9931B86-F667-5988-C5AA-9DDF1B2408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744" y="3641301"/>
            <a:ext cx="5284114" cy="260123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3CE9851-8D42-28AB-1D29-79959432165A}"/>
              </a:ext>
            </a:extLst>
          </p:cNvPr>
          <p:cNvSpPr txBox="1"/>
          <p:nvPr/>
        </p:nvSpPr>
        <p:spPr>
          <a:xfrm>
            <a:off x="350218" y="2532292"/>
            <a:ext cx="60120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041" indent="-422041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Markthalle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422041" indent="-422041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der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Markthalle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422041" indent="-422041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würde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euer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Lernpartner</a:t>
            </a:r>
            <a:r>
              <a:rPr lang="en-US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/in</a:t>
            </a:r>
            <a:r>
              <a:rPr lang="de-DE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601"/>
              </a:spcAft>
            </a:pPr>
            <a:r>
              <a:rPr lang="de-DE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gerne essen?</a:t>
            </a:r>
          </a:p>
          <a:p>
            <a:pPr marL="422041" indent="-422041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Findet mindestens 2 Optionen.</a:t>
            </a:r>
          </a:p>
        </p:txBody>
      </p:sp>
      <p:pic>
        <p:nvPicPr>
          <p:cNvPr id="11" name="Picture 13" descr="A screenshot of a website&#10;&#10;AI-generated content may be incorrect.">
            <a:extLst>
              <a:ext uri="{FF2B5EF4-FFF2-40B4-BE49-F238E27FC236}">
                <a16:creationId xmlns:a16="http://schemas.microsoft.com/office/drawing/2014/main" id="{09BFD0D1-EBE2-BB1F-820A-F0891362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38" y="1571061"/>
            <a:ext cx="4475320" cy="207024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38E1EB9A-546D-85E1-1999-7CD3E2600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96" y="4558260"/>
            <a:ext cx="1360591" cy="1341953"/>
          </a:xfrm>
          <a:prstGeom prst="rect">
            <a:avLst/>
          </a:prstGeom>
        </p:spPr>
      </p:pic>
      <p:pic>
        <p:nvPicPr>
          <p:cNvPr id="19" name="Picture 9" descr="Screen Clipping">
            <a:extLst>
              <a:ext uri="{FF2B5EF4-FFF2-40B4-BE49-F238E27FC236}">
                <a16:creationId xmlns:a16="http://schemas.microsoft.com/office/drawing/2014/main" id="{B0EA5888-ED6D-75DD-5A75-CDF16390E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2983" y="4791807"/>
            <a:ext cx="1154065" cy="874856"/>
          </a:xfrm>
          <a:prstGeom prst="rect">
            <a:avLst/>
          </a:prstGeom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440A26FA-8BF3-B5BF-F0DD-84662A32B2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6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39A49-4153-5E2B-1249-1D784A40F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477749F-58B9-A411-2A6A-9ACCE0A5EB87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6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6050E468-03A1-E677-7738-2FB4C71A1EE4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Markthalle Neun</a:t>
            </a:r>
          </a:p>
          <a:p>
            <a:r>
              <a:rPr lang="de-DE" sz="2460" dirty="0">
                <a:solidFill>
                  <a:srgbClr val="788287"/>
                </a:solidFill>
              </a:rPr>
              <a:t>Präsentiert eure Idee. </a:t>
            </a:r>
          </a:p>
        </p:txBody>
      </p:sp>
      <p:sp>
        <p:nvSpPr>
          <p:cNvPr id="2" name="Google Shape;206;p23">
            <a:extLst>
              <a:ext uri="{FF2B5EF4-FFF2-40B4-BE49-F238E27FC236}">
                <a16:creationId xmlns:a16="http://schemas.microsoft.com/office/drawing/2014/main" id="{C070777F-E318-2D59-8D1B-28EF09F39353}"/>
              </a:ext>
            </a:extLst>
          </p:cNvPr>
          <p:cNvSpPr/>
          <p:nvPr/>
        </p:nvSpPr>
        <p:spPr>
          <a:xfrm>
            <a:off x="566997" y="2527824"/>
            <a:ext cx="5919536" cy="1285198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 algn="ctr" defTabSz="411480">
              <a:spcBef>
                <a:spcPts val="300"/>
              </a:spcBef>
              <a:buSzTx/>
              <a:buFont typeface="Wingdings"/>
              <a:buNone/>
              <a:defRPr sz="1440" b="1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mal,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asiatische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Spezialitäten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b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Wäre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was für dich?</a:t>
            </a:r>
          </a:p>
        </p:txBody>
      </p:sp>
      <p:sp>
        <p:nvSpPr>
          <p:cNvPr id="5" name="Google Shape;206;p23">
            <a:extLst>
              <a:ext uri="{FF2B5EF4-FFF2-40B4-BE49-F238E27FC236}">
                <a16:creationId xmlns:a16="http://schemas.microsoft.com/office/drawing/2014/main" id="{91F8A3EF-0D44-A6D4-F620-903B69153E14}"/>
              </a:ext>
            </a:extLst>
          </p:cNvPr>
          <p:cNvSpPr/>
          <p:nvPr/>
        </p:nvSpPr>
        <p:spPr>
          <a:xfrm>
            <a:off x="726267" y="4426083"/>
            <a:ext cx="6556266" cy="1450754"/>
          </a:xfrm>
          <a:prstGeom prst="wedgeEllipseCallout">
            <a:avLst>
              <a:gd name="adj1" fmla="val -38547"/>
              <a:gd name="adj2" fmla="val -56131"/>
            </a:avLst>
          </a:prstGeom>
          <a:solidFill>
            <a:schemeClr val="accent2"/>
          </a:solidFill>
          <a:ln w="28575" cap="flat" cmpd="sng">
            <a:solidFill>
              <a:srgbClr val="5AC8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 algn="ctr" defTabSz="411480">
              <a:spcBef>
                <a:spcPts val="300"/>
              </a:spcBef>
              <a:buSzTx/>
              <a:buFont typeface="Wingdings"/>
              <a:buNone/>
              <a:defRPr sz="1440" b="1"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Ok! Ich bin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Veganer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*in.</a:t>
            </a:r>
          </a:p>
          <a:p>
            <a:pPr marL="0" indent="0" algn="ctr" defTabSz="411480">
              <a:spcBef>
                <a:spcPts val="300"/>
              </a:spcBef>
              <a:buSzTx/>
              <a:buFont typeface="Wingdings"/>
              <a:buNone/>
              <a:defRPr sz="1440" b="1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vegane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Optionen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6" name="Google Shape;206;p23">
            <a:extLst>
              <a:ext uri="{FF2B5EF4-FFF2-40B4-BE49-F238E27FC236}">
                <a16:creationId xmlns:a16="http://schemas.microsoft.com/office/drawing/2014/main" id="{3F62A72D-A4A7-6371-50F2-9B50BEE8CE3E}"/>
              </a:ext>
            </a:extLst>
          </p:cNvPr>
          <p:cNvSpPr/>
          <p:nvPr/>
        </p:nvSpPr>
        <p:spPr>
          <a:xfrm>
            <a:off x="6602146" y="5317294"/>
            <a:ext cx="2534176" cy="787596"/>
          </a:xfrm>
          <a:prstGeom prst="wedgeEllipseCallout">
            <a:avLst>
              <a:gd name="adj1" fmla="val 37654"/>
              <a:gd name="adj2" fmla="val -58190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 algn="ctr" defTabSz="411480">
              <a:spcBef>
                <a:spcPts val="300"/>
              </a:spcBef>
              <a:buSzTx/>
              <a:buFont typeface="Wingdings"/>
              <a:buNone/>
              <a:defRPr sz="1440" b="1"/>
            </a:pP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8" name="Google Shape;206;p23">
            <a:extLst>
              <a:ext uri="{FF2B5EF4-FFF2-40B4-BE49-F238E27FC236}">
                <a16:creationId xmlns:a16="http://schemas.microsoft.com/office/drawing/2014/main" id="{CDD456A3-FC0B-6962-30C8-D00E95FA96E1}"/>
              </a:ext>
            </a:extLst>
          </p:cNvPr>
          <p:cNvSpPr/>
          <p:nvPr/>
        </p:nvSpPr>
        <p:spPr>
          <a:xfrm>
            <a:off x="4818040" y="3254286"/>
            <a:ext cx="7270895" cy="1503286"/>
          </a:xfrm>
          <a:prstGeom prst="wedgeEllipseCallout">
            <a:avLst>
              <a:gd name="adj1" fmla="val 37654"/>
              <a:gd name="adj2" fmla="val -58190"/>
            </a:avLst>
          </a:prstGeom>
          <a:solidFill>
            <a:srgbClr val="A0C814"/>
          </a:solidFill>
          <a:ln w="28575" cap="flat" cmpd="sng">
            <a:solidFill>
              <a:srgbClr val="0039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 defTabSz="411480">
              <a:spcBef>
                <a:spcPts val="300"/>
              </a:spcBef>
              <a:buSzTx/>
              <a:buFont typeface="Wingdings"/>
              <a:buNone/>
              <a:defRPr sz="1440" b="1"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Ja! Das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sieht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lecker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/ </a:t>
            </a:r>
            <a:r>
              <a:rPr lang="en-US" sz="2000" b="1" i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US" sz="2000" b="1" i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das </a:t>
            </a:r>
            <a:r>
              <a:rPr lang="en-US" sz="2000" b="1" i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i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US" sz="2000" b="1" i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</a:t>
            </a:r>
            <a:r>
              <a:rPr lang="en-US" sz="2000" b="1" i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meins</a:t>
            </a:r>
            <a:r>
              <a:rPr lang="en-US" sz="2000" b="1" i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defTabSz="411480">
              <a:spcBef>
                <a:spcPts val="300"/>
              </a:spcBef>
              <a:buSzTx/>
              <a:buFont typeface="Wingdings"/>
              <a:buNone/>
              <a:defRPr sz="1440" b="1"/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wäre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dieser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Pizza? </a:t>
            </a:r>
          </a:p>
        </p:txBody>
      </p:sp>
      <p:pic>
        <p:nvPicPr>
          <p:cNvPr id="12" name="Picture 26">
            <a:extLst>
              <a:ext uri="{FF2B5EF4-FFF2-40B4-BE49-F238E27FC236}">
                <a16:creationId xmlns:a16="http://schemas.microsoft.com/office/drawing/2014/main" id="{27318874-091E-865B-7143-1CC3BC98B2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33371"/>
            <a:ext cx="691315" cy="69131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7D37937C-2199-FA01-ED9F-0E0EBFB3C7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063" y="6152909"/>
            <a:ext cx="673977" cy="6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C742A-8E62-707B-5E71-2FD59F14A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B4D07B-1DD4-F643-40BD-7E82DDC164E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7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3" name="Google Shape;196;p2">
            <a:extLst>
              <a:ext uri="{FF2B5EF4-FFF2-40B4-BE49-F238E27FC236}">
                <a16:creationId xmlns:a16="http://schemas.microsoft.com/office/drawing/2014/main" id="{4D8B873E-DF4C-B634-D55E-7461F38D7AC4}"/>
              </a:ext>
            </a:extLst>
          </p:cNvPr>
          <p:cNvSpPr txBox="1">
            <a:spLocks/>
          </p:cNvSpPr>
          <p:nvPr/>
        </p:nvSpPr>
        <p:spPr>
          <a:xfrm>
            <a:off x="394142" y="1324242"/>
            <a:ext cx="12126913" cy="9524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Eine Pizza zum Mitnehmen!</a:t>
            </a:r>
          </a:p>
          <a:p>
            <a:r>
              <a:rPr lang="de-DE" sz="2460" dirty="0">
                <a:solidFill>
                  <a:srgbClr val="788287"/>
                </a:solidFill>
              </a:rPr>
              <a:t>Wie bestellt man auf Deutsch? Sammelt Redemittel! </a:t>
            </a:r>
          </a:p>
        </p:txBody>
      </p:sp>
      <p:pic>
        <p:nvPicPr>
          <p:cNvPr id="12" name="Picture 26">
            <a:extLst>
              <a:ext uri="{FF2B5EF4-FFF2-40B4-BE49-F238E27FC236}">
                <a16:creationId xmlns:a16="http://schemas.microsoft.com/office/drawing/2014/main" id="{A81B6BB8-8B6A-9721-B4BD-79BAC2B15B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459" y="6166685"/>
            <a:ext cx="691315" cy="691315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4A9D1895-93AE-A334-E73F-2D44E99EE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79" t="33894" r="35579" b="38405"/>
          <a:stretch/>
        </p:blipFill>
        <p:spPr>
          <a:xfrm>
            <a:off x="9056912" y="2495631"/>
            <a:ext cx="2677699" cy="3618377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AC864237-D905-BC2D-5436-DDF0B006DA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774" y="6150709"/>
            <a:ext cx="673977" cy="6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83C7-AE69-40D2-4796-B1FAE837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F1151E-F967-E155-E3D0-8EF750C4FD93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8</a:t>
            </a:fld>
            <a:endParaRPr lang="de-DE" sz="1500" dirty="0">
              <a:solidFill>
                <a:schemeClr val="bg1"/>
              </a:solidFill>
            </a:endParaRPr>
          </a:p>
        </p:txBody>
      </p:sp>
      <p:pic>
        <p:nvPicPr>
          <p:cNvPr id="6" name="Graphic 21" descr="Bullseye outline">
            <a:extLst>
              <a:ext uri="{FF2B5EF4-FFF2-40B4-BE49-F238E27FC236}">
                <a16:creationId xmlns:a16="http://schemas.microsoft.com/office/drawing/2014/main" id="{0713AF77-AF6A-57D4-EE0F-71CA7CD7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571" y="3069771"/>
            <a:ext cx="3143429" cy="3143429"/>
          </a:xfrm>
          <a:prstGeom prst="rect">
            <a:avLst/>
          </a:prstGeom>
        </p:spPr>
      </p:pic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6E3DF59B-7097-142D-F12B-0D3315BF626C}"/>
              </a:ext>
            </a:extLst>
          </p:cNvPr>
          <p:cNvSpPr txBox="1">
            <a:spLocks/>
          </p:cNvSpPr>
          <p:nvPr/>
        </p:nvSpPr>
        <p:spPr>
          <a:xfrm>
            <a:off x="302173" y="1503725"/>
            <a:ext cx="11587653" cy="1925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Haben wir unsere Lernziele erreicht?</a:t>
            </a:r>
          </a:p>
          <a:p>
            <a:endParaRPr lang="de-DE" sz="3939" dirty="0"/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2" dirty="0">
                <a:solidFill>
                  <a:srgbClr val="788287"/>
                </a:solidFill>
              </a:rPr>
              <a:t>Wir können sagen, was wir (nicht) gerne essen.</a:t>
            </a:r>
          </a:p>
          <a:p>
            <a:pPr marL="422041" indent="-422041">
              <a:buFont typeface="Courier New" panose="02070309020205020404" pitchFamily="49" charset="0"/>
              <a:buChar char="o"/>
            </a:pPr>
            <a:r>
              <a:rPr lang="de-DE" sz="2462" dirty="0">
                <a:solidFill>
                  <a:srgbClr val="788287"/>
                </a:solidFill>
              </a:rPr>
              <a:t>Wir machen einen kulinarischen Rundgang durch </a:t>
            </a:r>
            <a:br>
              <a:rPr lang="de-DE" sz="2462" dirty="0">
                <a:solidFill>
                  <a:srgbClr val="788287"/>
                </a:solidFill>
              </a:rPr>
            </a:br>
            <a:r>
              <a:rPr lang="de-DE" sz="2462" dirty="0">
                <a:solidFill>
                  <a:srgbClr val="788287"/>
                </a:solidFill>
              </a:rPr>
              <a:t>Markthalle Neun.</a:t>
            </a:r>
          </a:p>
        </p:txBody>
      </p:sp>
    </p:spTree>
    <p:extLst>
      <p:ext uri="{BB962C8B-B14F-4D97-AF65-F5344CB8AC3E}">
        <p14:creationId xmlns:p14="http://schemas.microsoft.com/office/powerpoint/2010/main" val="330549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F3F3-A24E-6741-1E4A-4D7EF637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63D08D-54B9-F952-5475-5B487DD0520F}"/>
              </a:ext>
            </a:extLst>
          </p:cNvPr>
          <p:cNvSpPr txBox="1">
            <a:spLocks/>
          </p:cNvSpPr>
          <p:nvPr/>
        </p:nvSpPr>
        <p:spPr>
          <a:xfrm>
            <a:off x="469507" y="6332943"/>
            <a:ext cx="513521" cy="3151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49C08F-7389-4E43-9F78-5F2D540716E5}" type="slidenum">
              <a:rPr lang="de-DE" sz="1500" smtClean="0">
                <a:solidFill>
                  <a:schemeClr val="bg1"/>
                </a:solidFill>
              </a:rPr>
              <a:pPr/>
              <a:t>9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455C5B4B-36CE-AF4C-FA74-2F3834132872}"/>
              </a:ext>
            </a:extLst>
          </p:cNvPr>
          <p:cNvSpPr txBox="1">
            <a:spLocks/>
          </p:cNvSpPr>
          <p:nvPr/>
        </p:nvSpPr>
        <p:spPr>
          <a:xfrm>
            <a:off x="341593" y="1366284"/>
            <a:ext cx="8467428" cy="9524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939" dirty="0"/>
              <a:t>Bis zum nächsten Mal</a:t>
            </a:r>
            <a:br>
              <a:rPr lang="de-DE" sz="3939" dirty="0"/>
            </a:br>
            <a:r>
              <a:rPr lang="de-DE" sz="2463" dirty="0">
                <a:solidFill>
                  <a:srgbClr val="788287"/>
                </a:solidFill>
              </a:rPr>
              <a:t>mit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FD1289-E36E-CC2F-8F42-29C78B08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55"/>
          <a:stretch/>
        </p:blipFill>
        <p:spPr>
          <a:xfrm>
            <a:off x="0" y="2610046"/>
            <a:ext cx="12192000" cy="42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9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240</Words>
  <Application>Microsoft Macintosh PowerPoint</Application>
  <PresentationFormat>Breitbild</PresentationFormat>
  <Paragraphs>52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Courier New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29</cp:revision>
  <dcterms:created xsi:type="dcterms:W3CDTF">2024-08-27T16:27:59Z</dcterms:created>
  <dcterms:modified xsi:type="dcterms:W3CDTF">2025-04-04T11:33:31Z</dcterms:modified>
</cp:coreProperties>
</file>