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3"/>
  </p:notesMasterIdLst>
  <p:sldIdLst>
    <p:sldId id="258" r:id="rId2"/>
    <p:sldId id="312" r:id="rId3"/>
    <p:sldId id="261" r:id="rId4"/>
    <p:sldId id="263" r:id="rId5"/>
    <p:sldId id="319" r:id="rId6"/>
    <p:sldId id="318" r:id="rId7"/>
    <p:sldId id="307" r:id="rId8"/>
    <p:sldId id="320" r:id="rId9"/>
    <p:sldId id="317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788287"/>
    <a:srgbClr val="A0C814"/>
    <a:srgbClr val="003969"/>
    <a:srgbClr val="374105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9"/>
    <p:restoredTop sz="94694"/>
  </p:normalViewPr>
  <p:slideViewPr>
    <p:cSldViewPr snapToGrid="0">
      <p:cViewPr varScale="1">
        <p:scale>
          <a:sx n="121" d="100"/>
          <a:sy n="121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02.04.25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488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897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846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7952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744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6929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641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590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4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2" y="1443271"/>
            <a:ext cx="10516593" cy="929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333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709106"/>
            <a:ext cx="10509715" cy="32778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1917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28754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38339" indent="0">
              <a:buFontTx/>
              <a:buNone/>
              <a:defRPr sz="1733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2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0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1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7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A07E0E80-F512-3F2A-BB72-C595690A09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falsch-l%C3%B6schen-abbruch-abbrechen-295503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vgsilh.com/de/4caf50/image/145475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hyperlink" Target="https://learningapps.org/watch?v=p50s8zfvt24" TargetMode="Externa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8D365A5D-6905-AEA5-6CDD-E685430D2D69}"/>
              </a:ext>
            </a:extLst>
          </p:cNvPr>
          <p:cNvSpPr txBox="1">
            <a:spLocks/>
          </p:cNvSpPr>
          <p:nvPr/>
        </p:nvSpPr>
        <p:spPr>
          <a:xfrm>
            <a:off x="347657" y="1406910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HERZLICH WILLKOMMEN 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zur Lektion 9</a:t>
            </a:r>
          </a:p>
          <a:p>
            <a:endParaRPr lang="de-DE" sz="2463" dirty="0">
              <a:solidFill>
                <a:srgbClr val="788287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CE71F3-B62B-429B-EE85-12E6BE67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04" b="11209"/>
          <a:stretch/>
        </p:blipFill>
        <p:spPr>
          <a:xfrm>
            <a:off x="0" y="2506038"/>
            <a:ext cx="12192000" cy="43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83C7-AE69-40D2-4796-B1FAE837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F1151E-F967-E155-E3D0-8EF750C4FD93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10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6" name="Graphic 21" descr="Bullseye outline">
            <a:extLst>
              <a:ext uri="{FF2B5EF4-FFF2-40B4-BE49-F238E27FC236}">
                <a16:creationId xmlns:a16="http://schemas.microsoft.com/office/drawing/2014/main" id="{0713AF77-AF6A-57D4-EE0F-71CA7CD7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571" y="3069771"/>
            <a:ext cx="3143429" cy="3143429"/>
          </a:xfrm>
          <a:prstGeom prst="rect">
            <a:avLst/>
          </a:prstGeom>
        </p:spPr>
      </p:pic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6E3DF59B-7097-142D-F12B-0D3315BF626C}"/>
              </a:ext>
            </a:extLst>
          </p:cNvPr>
          <p:cNvSpPr txBox="1">
            <a:spLocks/>
          </p:cNvSpPr>
          <p:nvPr/>
        </p:nvSpPr>
        <p:spPr>
          <a:xfrm>
            <a:off x="302173" y="1503725"/>
            <a:ext cx="11587653" cy="1925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Haben wir unsere Lernziele erreicht?</a:t>
            </a:r>
          </a:p>
          <a:p>
            <a:endParaRPr lang="de-DE" sz="3939" dirty="0"/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2" dirty="0">
                <a:solidFill>
                  <a:srgbClr val="788287"/>
                </a:solidFill>
              </a:rPr>
              <a:t>Wir sprechen über Hobbys.</a:t>
            </a:r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2" dirty="0">
                <a:solidFill>
                  <a:srgbClr val="788287"/>
                </a:solidFill>
              </a:rPr>
              <a:t>Wir machen Pläne per SMS.</a:t>
            </a:r>
          </a:p>
        </p:txBody>
      </p:sp>
    </p:spTree>
    <p:extLst>
      <p:ext uri="{BB962C8B-B14F-4D97-AF65-F5344CB8AC3E}">
        <p14:creationId xmlns:p14="http://schemas.microsoft.com/office/powerpoint/2010/main" val="330549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F3F3-A24E-6741-1E4A-4D7EF637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3D08D-54B9-F952-5475-5B487DD0520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11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455C5B4B-36CE-AF4C-FA74-2F3834132872}"/>
              </a:ext>
            </a:extLst>
          </p:cNvPr>
          <p:cNvSpPr txBox="1">
            <a:spLocks/>
          </p:cNvSpPr>
          <p:nvPr/>
        </p:nvSpPr>
        <p:spPr>
          <a:xfrm>
            <a:off x="341593" y="1366284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Bis zum nächsten Mal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mit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FD1289-E36E-CC2F-8F42-29C78B08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55"/>
          <a:stretch/>
        </p:blipFill>
        <p:spPr>
          <a:xfrm>
            <a:off x="0" y="2610046"/>
            <a:ext cx="12192000" cy="42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9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33775-E65C-D857-8051-760927954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082B8-E97B-F143-53DD-A799436D4D9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EAAD1568-0A42-E6DA-60F7-DF5275FE9EDE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Hallo! </a:t>
            </a:r>
          </a:p>
          <a:p>
            <a:r>
              <a:rPr lang="de-DE" sz="2460" dirty="0">
                <a:solidFill>
                  <a:srgbClr val="788287"/>
                </a:solidFill>
              </a:rPr>
              <a:t>Macht einen kurzen Smalltalk!</a:t>
            </a:r>
          </a:p>
        </p:txBody>
      </p:sp>
      <p:sp>
        <p:nvSpPr>
          <p:cNvPr id="5" name="Google Shape;206;p23">
            <a:extLst>
              <a:ext uri="{FF2B5EF4-FFF2-40B4-BE49-F238E27FC236}">
                <a16:creationId xmlns:a16="http://schemas.microsoft.com/office/drawing/2014/main" id="{231AD26C-3DAB-6C0A-CD5A-B172BA8B407E}"/>
              </a:ext>
            </a:extLst>
          </p:cNvPr>
          <p:cNvSpPr/>
          <p:nvPr/>
        </p:nvSpPr>
        <p:spPr>
          <a:xfrm>
            <a:off x="1072056" y="2425740"/>
            <a:ext cx="4385573" cy="952454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Hey! </a:t>
            </a:r>
            <a:b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7" name="Google Shape;206;p23">
            <a:extLst>
              <a:ext uri="{FF2B5EF4-FFF2-40B4-BE49-F238E27FC236}">
                <a16:creationId xmlns:a16="http://schemas.microsoft.com/office/drawing/2014/main" id="{2873EE2A-3395-2BED-8151-8CF45027D85E}"/>
              </a:ext>
            </a:extLst>
          </p:cNvPr>
          <p:cNvSpPr/>
          <p:nvPr/>
        </p:nvSpPr>
        <p:spPr>
          <a:xfrm>
            <a:off x="5099201" y="2695844"/>
            <a:ext cx="3744632" cy="798693"/>
          </a:xfrm>
          <a:prstGeom prst="wedgeEllipseCallout">
            <a:avLst>
              <a:gd name="adj1" fmla="val 37654"/>
              <a:gd name="adj2" fmla="val -5819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Gut,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2" name="Google Shape;206;p23">
            <a:extLst>
              <a:ext uri="{FF2B5EF4-FFF2-40B4-BE49-F238E27FC236}">
                <a16:creationId xmlns:a16="http://schemas.microsoft.com/office/drawing/2014/main" id="{2FC8E090-BDFF-F082-85DF-955347278DD3}"/>
              </a:ext>
            </a:extLst>
          </p:cNvPr>
          <p:cNvSpPr/>
          <p:nvPr/>
        </p:nvSpPr>
        <p:spPr>
          <a:xfrm>
            <a:off x="1563844" y="3653845"/>
            <a:ext cx="4385573" cy="952454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 mal, was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Hobby?</a:t>
            </a:r>
          </a:p>
        </p:txBody>
      </p:sp>
      <p:sp>
        <p:nvSpPr>
          <p:cNvPr id="19" name="Google Shape;206;p23">
            <a:extLst>
              <a:ext uri="{FF2B5EF4-FFF2-40B4-BE49-F238E27FC236}">
                <a16:creationId xmlns:a16="http://schemas.microsoft.com/office/drawing/2014/main" id="{536F9E9D-A7B3-D1EC-7CDD-4E70BFCA053B}"/>
              </a:ext>
            </a:extLst>
          </p:cNvPr>
          <p:cNvSpPr/>
          <p:nvPr/>
        </p:nvSpPr>
        <p:spPr>
          <a:xfrm>
            <a:off x="5550024" y="3787067"/>
            <a:ext cx="5556711" cy="952453"/>
          </a:xfrm>
          <a:prstGeom prst="wedgeEllipseCallout">
            <a:avLst>
              <a:gd name="adj1" fmla="val 37654"/>
              <a:gd name="adj2" fmla="val -5819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Videospiele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Und du?</a:t>
            </a:r>
          </a:p>
        </p:txBody>
      </p:sp>
      <p:sp>
        <p:nvSpPr>
          <p:cNvPr id="20" name="Google Shape;206;p23">
            <a:extLst>
              <a:ext uri="{FF2B5EF4-FFF2-40B4-BE49-F238E27FC236}">
                <a16:creationId xmlns:a16="http://schemas.microsoft.com/office/drawing/2014/main" id="{6B52484A-8B6D-F51E-99D2-6425482E9676}"/>
              </a:ext>
            </a:extLst>
          </p:cNvPr>
          <p:cNvSpPr/>
          <p:nvPr/>
        </p:nvSpPr>
        <p:spPr>
          <a:xfrm>
            <a:off x="1109686" y="4802780"/>
            <a:ext cx="5861831" cy="1134109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Cool! Ich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Musik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3" name="Picture 26">
            <a:extLst>
              <a:ext uri="{FF2B5EF4-FFF2-40B4-BE49-F238E27FC236}">
                <a16:creationId xmlns:a16="http://schemas.microsoft.com/office/drawing/2014/main" id="{A4DF1858-6F0F-DE9D-526E-31B976042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994A-553A-88AB-0D82-12DE9BE8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ABA2E5-D536-66AB-0E2A-7010245DD98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B9055036-4D48-B9F2-CB91-943E3CBB2DA4}"/>
              </a:ext>
            </a:extLst>
          </p:cNvPr>
          <p:cNvSpPr txBox="1">
            <a:spLocks/>
          </p:cNvSpPr>
          <p:nvPr/>
        </p:nvSpPr>
        <p:spPr>
          <a:xfrm>
            <a:off x="336822" y="1453018"/>
            <a:ext cx="11518356" cy="17142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Unser Lernziel heute</a:t>
            </a:r>
          </a:p>
          <a:p>
            <a:endParaRPr lang="de-DE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788287"/>
                </a:solidFill>
              </a:rPr>
              <a:t>Wir sprechen über Hobbys.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788287"/>
                </a:solidFill>
              </a:rPr>
              <a:t>Wir machen Pläne per SMS.</a:t>
            </a:r>
            <a:endParaRPr lang="de-DE" sz="2462" dirty="0">
              <a:solidFill>
                <a:srgbClr val="788287"/>
              </a:solidFill>
            </a:endParaRPr>
          </a:p>
        </p:txBody>
      </p:sp>
      <p:pic>
        <p:nvPicPr>
          <p:cNvPr id="2" name="Picture 2" descr="A group of people in a wheelchair&#10;&#10;Description automatically generated">
            <a:extLst>
              <a:ext uri="{FF2B5EF4-FFF2-40B4-BE49-F238E27FC236}">
                <a16:creationId xmlns:a16="http://schemas.microsoft.com/office/drawing/2014/main" id="{428D0B1A-7C86-C457-1C03-D60BC52E3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6" r="770"/>
          <a:stretch/>
        </p:blipFill>
        <p:spPr>
          <a:xfrm>
            <a:off x="3930782" y="3167278"/>
            <a:ext cx="7876933" cy="29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A054-B7B8-3FC0-A31C-9D8B8727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6D60F3-4558-EF8C-E3C8-1612C67FA8D2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5610D9C5-255E-419D-8325-D02D0477FE67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Hobbys</a:t>
            </a:r>
          </a:p>
          <a:p>
            <a:r>
              <a:rPr lang="de-DE" sz="2460" dirty="0">
                <a:solidFill>
                  <a:srgbClr val="788287"/>
                </a:solidFill>
              </a:rPr>
              <a:t>Welche Hobbys kennt ihr? Macht ein Brainstorming.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CF17D7FC-EDF0-3FB3-3DF5-B64FF599E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129" y="6194413"/>
            <a:ext cx="569229" cy="569229"/>
          </a:xfrm>
          <a:prstGeom prst="rect">
            <a:avLst/>
          </a:pr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440A26FA-8BF3-B5BF-F0DD-84662A32B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2" name="Picture 16" descr="A white cloud with black background&#10;&#10;Description automatically generated">
            <a:extLst>
              <a:ext uri="{FF2B5EF4-FFF2-40B4-BE49-F238E27FC236}">
                <a16:creationId xmlns:a16="http://schemas.microsoft.com/office/drawing/2014/main" id="{F2A54A31-4CED-1FB9-285F-90881DA55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424" y="3161679"/>
            <a:ext cx="2947597" cy="1546044"/>
          </a:xfrm>
          <a:prstGeom prst="rect">
            <a:avLst/>
          </a:prstGeom>
        </p:spPr>
      </p:pic>
      <p:pic>
        <p:nvPicPr>
          <p:cNvPr id="5" name="Picture 13" descr="A person swimming in a pool&#10;&#10;Description automatically generated">
            <a:extLst>
              <a:ext uri="{FF2B5EF4-FFF2-40B4-BE49-F238E27FC236}">
                <a16:creationId xmlns:a16="http://schemas.microsoft.com/office/drawing/2014/main" id="{5C4C862A-BD47-12EE-550E-E2F13A6E9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35" y="3093904"/>
            <a:ext cx="3436073" cy="1833715"/>
          </a:xfrm>
          <a:prstGeom prst="rect">
            <a:avLst/>
          </a:prstGeom>
        </p:spPr>
      </p:pic>
      <p:pic>
        <p:nvPicPr>
          <p:cNvPr id="6" name="Picture 11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22149C87-67D3-030E-DACB-CDBC5D2CD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028" y="2591188"/>
            <a:ext cx="3175913" cy="1604160"/>
          </a:xfrm>
          <a:prstGeom prst="rect">
            <a:avLst/>
          </a:prstGeom>
        </p:spPr>
      </p:pic>
      <p:pic>
        <p:nvPicPr>
          <p:cNvPr id="8" name="Picture 18" descr="A white cloud with black background&#10;&#10;Description automatically generated">
            <a:extLst>
              <a:ext uri="{FF2B5EF4-FFF2-40B4-BE49-F238E27FC236}">
                <a16:creationId xmlns:a16="http://schemas.microsoft.com/office/drawing/2014/main" id="{A34983A7-172F-452E-90E0-D8591E9F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486" y="4195348"/>
            <a:ext cx="2947597" cy="1546044"/>
          </a:xfrm>
          <a:prstGeom prst="rect">
            <a:avLst/>
          </a:prstGeom>
        </p:spPr>
      </p:pic>
      <p:pic>
        <p:nvPicPr>
          <p:cNvPr id="9" name="Picture 19" descr="A white cloud with black background&#10;&#10;Description automatically generated">
            <a:extLst>
              <a:ext uri="{FF2B5EF4-FFF2-40B4-BE49-F238E27FC236}">
                <a16:creationId xmlns:a16="http://schemas.microsoft.com/office/drawing/2014/main" id="{FA29F91E-EFCD-5249-0364-DDF31F8F7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392" y="4006402"/>
            <a:ext cx="2947597" cy="1546044"/>
          </a:xfrm>
          <a:prstGeom prst="rect">
            <a:avLst/>
          </a:prstGeom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4C787F62-3546-0D82-0665-8CDA928F7AD9}"/>
              </a:ext>
            </a:extLst>
          </p:cNvPr>
          <p:cNvSpPr txBox="1">
            <a:spLocks/>
          </p:cNvSpPr>
          <p:nvPr/>
        </p:nvSpPr>
        <p:spPr>
          <a:xfrm>
            <a:off x="2639469" y="5093256"/>
            <a:ext cx="1221216" cy="451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742932">
              <a:buClr>
                <a:srgbClr val="4472C4"/>
              </a:buClr>
            </a:pPr>
            <a:r>
              <a:rPr lang="de-DE" sz="2439" dirty="0">
                <a:solidFill>
                  <a:srgbClr val="374105"/>
                </a:solidFill>
              </a:rPr>
              <a:t>…</a:t>
            </a:r>
          </a:p>
        </p:txBody>
      </p:sp>
      <p:sp>
        <p:nvSpPr>
          <p:cNvPr id="12" name="Google Shape;196;p2">
            <a:extLst>
              <a:ext uri="{FF2B5EF4-FFF2-40B4-BE49-F238E27FC236}">
                <a16:creationId xmlns:a16="http://schemas.microsoft.com/office/drawing/2014/main" id="{6AC624E0-E5E5-5898-828B-0DB6F8758BEB}"/>
              </a:ext>
            </a:extLst>
          </p:cNvPr>
          <p:cNvSpPr txBox="1">
            <a:spLocks/>
          </p:cNvSpPr>
          <p:nvPr/>
        </p:nvSpPr>
        <p:spPr>
          <a:xfrm>
            <a:off x="7271289" y="3166929"/>
            <a:ext cx="1221216" cy="451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742932">
              <a:buClr>
                <a:srgbClr val="4472C4"/>
              </a:buClr>
            </a:pPr>
            <a:r>
              <a:rPr lang="de-DE" sz="2439" dirty="0">
                <a:solidFill>
                  <a:srgbClr val="374105"/>
                </a:solidFill>
              </a:rPr>
              <a:t>…</a:t>
            </a:r>
          </a:p>
        </p:txBody>
      </p:sp>
      <p:sp>
        <p:nvSpPr>
          <p:cNvPr id="13" name="Google Shape;196;p2">
            <a:extLst>
              <a:ext uri="{FF2B5EF4-FFF2-40B4-BE49-F238E27FC236}">
                <a16:creationId xmlns:a16="http://schemas.microsoft.com/office/drawing/2014/main" id="{29875414-230D-C90B-95FA-9CF28280F37E}"/>
              </a:ext>
            </a:extLst>
          </p:cNvPr>
          <p:cNvSpPr txBox="1">
            <a:spLocks/>
          </p:cNvSpPr>
          <p:nvPr/>
        </p:nvSpPr>
        <p:spPr>
          <a:xfrm>
            <a:off x="8777789" y="3935389"/>
            <a:ext cx="1221216" cy="451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742932">
              <a:buClr>
                <a:srgbClr val="4472C4"/>
              </a:buClr>
            </a:pPr>
            <a:r>
              <a:rPr lang="de-DE" sz="2439" dirty="0">
                <a:solidFill>
                  <a:srgbClr val="374105"/>
                </a:solidFill>
              </a:rPr>
              <a:t>…</a:t>
            </a:r>
          </a:p>
        </p:txBody>
      </p:sp>
      <p:sp>
        <p:nvSpPr>
          <p:cNvPr id="14" name="Google Shape;196;p2">
            <a:extLst>
              <a:ext uri="{FF2B5EF4-FFF2-40B4-BE49-F238E27FC236}">
                <a16:creationId xmlns:a16="http://schemas.microsoft.com/office/drawing/2014/main" id="{F3907BD2-A6F2-F72A-8D3C-72FBC45F4C9F}"/>
              </a:ext>
            </a:extLst>
          </p:cNvPr>
          <p:cNvSpPr txBox="1">
            <a:spLocks/>
          </p:cNvSpPr>
          <p:nvPr/>
        </p:nvSpPr>
        <p:spPr>
          <a:xfrm>
            <a:off x="7850361" y="4935065"/>
            <a:ext cx="1221216" cy="451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742932">
              <a:buClr>
                <a:srgbClr val="4472C4"/>
              </a:buClr>
            </a:pPr>
            <a:r>
              <a:rPr lang="de-DE" sz="2439" dirty="0">
                <a:solidFill>
                  <a:srgbClr val="374105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518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4D50B-74A0-A74A-9782-DE6B5ECB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4" descr="A black and white bingo game&#10;&#10;AI-generated content may be incorrect.">
            <a:extLst>
              <a:ext uri="{FF2B5EF4-FFF2-40B4-BE49-F238E27FC236}">
                <a16:creationId xmlns:a16="http://schemas.microsoft.com/office/drawing/2014/main" id="{E21BC3FF-AF57-891C-57B2-622B0E7C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4990">
            <a:off x="8644556" y="2479151"/>
            <a:ext cx="2551181" cy="336382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7A6B3B3-D741-9727-2102-C3E441575C8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135EEF5E-43C8-D9A7-969E-51AF8E4BD58E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Hobby-Bingo</a:t>
            </a:r>
          </a:p>
          <a:p>
            <a:r>
              <a:rPr lang="de-DE" sz="2460" dirty="0">
                <a:solidFill>
                  <a:srgbClr val="788287"/>
                </a:solidFill>
              </a:rPr>
              <a:t>Findet vier in einer Reihe! </a:t>
            </a:r>
          </a:p>
        </p:txBody>
      </p:sp>
      <p:pic>
        <p:nvPicPr>
          <p:cNvPr id="4" name="Picture 2" descr="A person swimming in a pool&#10;&#10;Description automatically generated">
            <a:extLst>
              <a:ext uri="{FF2B5EF4-FFF2-40B4-BE49-F238E27FC236}">
                <a16:creationId xmlns:a16="http://schemas.microsoft.com/office/drawing/2014/main" id="{AF8FFC6A-12C5-CDFE-247D-E61CA0CA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4276">
            <a:off x="1823836" y="2918767"/>
            <a:ext cx="2687103" cy="1434015"/>
          </a:xfrm>
          <a:prstGeom prst="rect">
            <a:avLst/>
          </a:prstGeom>
        </p:spPr>
      </p:pic>
      <p:pic>
        <p:nvPicPr>
          <p:cNvPr id="7" name="Picture 5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7616932B-8D8F-FD2E-4656-2FC241C7D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779">
            <a:off x="4408635" y="4453410"/>
            <a:ext cx="2804532" cy="1416575"/>
          </a:xfrm>
          <a:prstGeom prst="rect">
            <a:avLst/>
          </a:prstGeom>
        </p:spPr>
      </p:pic>
      <p:pic>
        <p:nvPicPr>
          <p:cNvPr id="15" name="Picture 11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4E68F04A-775C-1897-88BF-2505AF6E4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284276">
            <a:off x="1580415" y="2908251"/>
            <a:ext cx="780099" cy="806875"/>
          </a:xfrm>
          <a:prstGeom prst="rect">
            <a:avLst/>
          </a:prstGeom>
        </p:spPr>
      </p:pic>
      <p:pic>
        <p:nvPicPr>
          <p:cNvPr id="16" name="Picture 12" descr="A red circle with a white x in it&#10;&#10;Description automatically generated">
            <a:extLst>
              <a:ext uri="{FF2B5EF4-FFF2-40B4-BE49-F238E27FC236}">
                <a16:creationId xmlns:a16="http://schemas.microsoft.com/office/drawing/2014/main" id="{40D888AE-518B-38BF-4851-D56D59173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364779">
            <a:off x="4265667" y="4311461"/>
            <a:ext cx="806875" cy="80687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E47E7A0-03EA-93CD-000D-58F7D19FAAFC}"/>
              </a:ext>
            </a:extLst>
          </p:cNvPr>
          <p:cNvSpPr/>
          <p:nvPr/>
        </p:nvSpPr>
        <p:spPr>
          <a:xfrm>
            <a:off x="10442343" y="5533758"/>
            <a:ext cx="413225" cy="320199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5" dirty="0"/>
          </a:p>
        </p:txBody>
      </p:sp>
      <p:sp>
        <p:nvSpPr>
          <p:cNvPr id="22" name="Google Shape;206;p23">
            <a:extLst>
              <a:ext uri="{FF2B5EF4-FFF2-40B4-BE49-F238E27FC236}">
                <a16:creationId xmlns:a16="http://schemas.microsoft.com/office/drawing/2014/main" id="{94F1F184-5DE8-BEDF-E2BB-3F07CE4919A0}"/>
              </a:ext>
            </a:extLst>
          </p:cNvPr>
          <p:cNvSpPr/>
          <p:nvPr/>
        </p:nvSpPr>
        <p:spPr>
          <a:xfrm>
            <a:off x="4996900" y="3429000"/>
            <a:ext cx="2807295" cy="1011037"/>
          </a:xfrm>
          <a:prstGeom prst="wedgeEllipseCallout">
            <a:avLst>
              <a:gd name="adj1" fmla="val -28222"/>
              <a:gd name="adj2" fmla="val 6945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 defTabSz="334320">
              <a:spcBef>
                <a:spcPts val="244"/>
              </a:spcBef>
              <a:defRPr sz="1440" b="1"/>
            </a:pP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ich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spiele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nicht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gern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Fußball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sp>
        <p:nvSpPr>
          <p:cNvPr id="23" name="Google Shape;206;p23">
            <a:extLst>
              <a:ext uri="{FF2B5EF4-FFF2-40B4-BE49-F238E27FC236}">
                <a16:creationId xmlns:a16="http://schemas.microsoft.com/office/drawing/2014/main" id="{B80843C0-0E44-CE38-607A-6BA0B360F84C}"/>
              </a:ext>
            </a:extLst>
          </p:cNvPr>
          <p:cNvSpPr/>
          <p:nvPr/>
        </p:nvSpPr>
        <p:spPr>
          <a:xfrm>
            <a:off x="1423806" y="4395517"/>
            <a:ext cx="2566469" cy="1178739"/>
          </a:xfrm>
          <a:prstGeom prst="wedgeEllipseCallout">
            <a:avLst>
              <a:gd name="adj1" fmla="val 12452"/>
              <a:gd name="adj2" fmla="val -6881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 defTabSz="334320">
              <a:spcBef>
                <a:spcPts val="244"/>
              </a:spcBef>
              <a:defRPr sz="1440" b="1"/>
            </a:pP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Ja, ich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25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schwimmen</a:t>
            </a:r>
            <a:r>
              <a:rPr lang="en-US" sz="162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F56450-C22C-2185-12BF-70FB0DA10984}"/>
              </a:ext>
            </a:extLst>
          </p:cNvPr>
          <p:cNvSpPr/>
          <p:nvPr/>
        </p:nvSpPr>
        <p:spPr>
          <a:xfrm>
            <a:off x="8942235" y="3429000"/>
            <a:ext cx="413225" cy="320199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5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AF1D47-1F55-8D37-564A-64856B9A17C2}"/>
              </a:ext>
            </a:extLst>
          </p:cNvPr>
          <p:cNvSpPr/>
          <p:nvPr/>
        </p:nvSpPr>
        <p:spPr>
          <a:xfrm>
            <a:off x="9506921" y="4119838"/>
            <a:ext cx="413225" cy="320199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5" dirty="0"/>
          </a:p>
        </p:txBody>
      </p:sp>
      <p:pic>
        <p:nvPicPr>
          <p:cNvPr id="30" name="Picture 28">
            <a:extLst>
              <a:ext uri="{FF2B5EF4-FFF2-40B4-BE49-F238E27FC236}">
                <a16:creationId xmlns:a16="http://schemas.microsoft.com/office/drawing/2014/main" id="{112347DD-4A12-E8D8-83B4-9CBFA0E8BB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265" y="6138303"/>
            <a:ext cx="673977" cy="6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0446-D5A1-B83E-B6E3-2C7C4292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4A0D5F-0347-BF70-9A0B-D2D38C58AC5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6AE189FF-3B86-6AEA-CB81-F38290AF1CC7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Pläne per SMS</a:t>
            </a:r>
          </a:p>
          <a:p>
            <a:r>
              <a:rPr lang="de-DE" sz="2460" dirty="0">
                <a:solidFill>
                  <a:srgbClr val="788287"/>
                </a:solidFill>
              </a:rPr>
              <a:t>Wie macht man einen Vorschlag? Notiert Ideen. 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00172DE-F5AA-D979-3D84-BC7FBA90EA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129" y="6194413"/>
            <a:ext cx="569229" cy="569229"/>
          </a:xfrm>
          <a:prstGeom prst="rect">
            <a:avLst/>
          </a:pr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B51B657F-7E8C-C22E-0835-9C5704E66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5" name="Picture 7" descr="A cartoon of a person holding a banana&#10;&#10;Description automatically generated">
            <a:extLst>
              <a:ext uri="{FF2B5EF4-FFF2-40B4-BE49-F238E27FC236}">
                <a16:creationId xmlns:a16="http://schemas.microsoft.com/office/drawing/2014/main" id="{B028706B-926D-4A22-DEE8-895FA5B492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041" y="2343584"/>
            <a:ext cx="2127850" cy="2091491"/>
          </a:xfrm>
          <a:prstGeom prst="rect">
            <a:avLst/>
          </a:prstGeom>
        </p:spPr>
      </p:pic>
      <p:sp>
        <p:nvSpPr>
          <p:cNvPr id="6" name="Telefon">
            <a:extLst>
              <a:ext uri="{FF2B5EF4-FFF2-40B4-BE49-F238E27FC236}">
                <a16:creationId xmlns:a16="http://schemas.microsoft.com/office/drawing/2014/main" id="{AC21C88C-A7A9-57F3-3425-33ED451D24B8}"/>
              </a:ext>
            </a:extLst>
          </p:cNvPr>
          <p:cNvSpPr/>
          <p:nvPr/>
        </p:nvSpPr>
        <p:spPr>
          <a:xfrm>
            <a:off x="3829247" y="2597778"/>
            <a:ext cx="2679311" cy="3468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" y="0"/>
                </a:moveTo>
                <a:cubicBezTo>
                  <a:pt x="934" y="0"/>
                  <a:pt x="0" y="453"/>
                  <a:pt x="0" y="1004"/>
                </a:cubicBezTo>
                <a:lnTo>
                  <a:pt x="0" y="20596"/>
                </a:lnTo>
                <a:cubicBezTo>
                  <a:pt x="0" y="21152"/>
                  <a:pt x="934" y="21600"/>
                  <a:pt x="2068" y="21600"/>
                </a:cubicBezTo>
                <a:lnTo>
                  <a:pt x="19532" y="21600"/>
                </a:lnTo>
                <a:cubicBezTo>
                  <a:pt x="20666" y="21600"/>
                  <a:pt x="21600" y="21147"/>
                  <a:pt x="21600" y="20596"/>
                </a:cubicBezTo>
                <a:lnTo>
                  <a:pt x="21600" y="1004"/>
                </a:lnTo>
                <a:cubicBezTo>
                  <a:pt x="21600" y="453"/>
                  <a:pt x="20677" y="0"/>
                  <a:pt x="19532" y="0"/>
                </a:cubicBezTo>
                <a:lnTo>
                  <a:pt x="2068" y="0"/>
                </a:lnTo>
                <a:close/>
                <a:moveTo>
                  <a:pt x="9142" y="1350"/>
                </a:moveTo>
                <a:lnTo>
                  <a:pt x="12468" y="1350"/>
                </a:lnTo>
                <a:cubicBezTo>
                  <a:pt x="12758" y="1350"/>
                  <a:pt x="12990" y="1463"/>
                  <a:pt x="12990" y="1604"/>
                </a:cubicBezTo>
                <a:cubicBezTo>
                  <a:pt x="12990" y="1744"/>
                  <a:pt x="12758" y="1858"/>
                  <a:pt x="12468" y="1858"/>
                </a:cubicBezTo>
                <a:lnTo>
                  <a:pt x="9142" y="1858"/>
                </a:lnTo>
                <a:cubicBezTo>
                  <a:pt x="8853" y="1858"/>
                  <a:pt x="8621" y="1744"/>
                  <a:pt x="8621" y="1604"/>
                </a:cubicBezTo>
                <a:cubicBezTo>
                  <a:pt x="8621" y="1463"/>
                  <a:pt x="8853" y="1350"/>
                  <a:pt x="9142" y="1350"/>
                </a:cubicBezTo>
                <a:close/>
                <a:moveTo>
                  <a:pt x="1477" y="2927"/>
                </a:moveTo>
                <a:lnTo>
                  <a:pt x="20123" y="2927"/>
                </a:lnTo>
                <a:lnTo>
                  <a:pt x="20123" y="18985"/>
                </a:lnTo>
                <a:lnTo>
                  <a:pt x="1477" y="18985"/>
                </a:lnTo>
                <a:lnTo>
                  <a:pt x="1477" y="2927"/>
                </a:lnTo>
                <a:close/>
              </a:path>
            </a:pathLst>
          </a:custGeom>
          <a:solidFill>
            <a:srgbClr val="003969"/>
          </a:solidFill>
          <a:ln w="12700">
            <a:solidFill>
              <a:srgbClr val="899E42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535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24C8BED3-F9F7-1EBE-974C-535A043E2F26}"/>
              </a:ext>
            </a:extLst>
          </p:cNvPr>
          <p:cNvSpPr/>
          <p:nvPr/>
        </p:nvSpPr>
        <p:spPr>
          <a:xfrm>
            <a:off x="4096329" y="3153199"/>
            <a:ext cx="2145146" cy="2165035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Hey Toni, wie geht’s? </a:t>
            </a:r>
          </a:p>
          <a:p>
            <a:pPr algn="ctr">
              <a:defRPr sz="1500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Wollen wir uns später treffen?</a:t>
            </a:r>
          </a:p>
          <a:p>
            <a:pPr algn="ctr">
              <a:defRPr sz="1500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können schwimmen gehen. </a:t>
            </a:r>
          </a:p>
          <a:p>
            <a:pPr algn="ctr">
              <a:defRPr sz="1500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meinst du?</a:t>
            </a:r>
          </a:p>
          <a:p>
            <a:pPr algn="ctr">
              <a:defRPr sz="1500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Susa 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6E0B36D3-3D70-B6F8-4590-77E660AA215B}"/>
              </a:ext>
            </a:extLst>
          </p:cNvPr>
          <p:cNvGrpSpPr/>
          <p:nvPr/>
        </p:nvGrpSpPr>
        <p:grpSpPr>
          <a:xfrm>
            <a:off x="7275729" y="2597778"/>
            <a:ext cx="2719042" cy="3468705"/>
            <a:chOff x="5115612" y="1941991"/>
            <a:chExt cx="1868833" cy="3848640"/>
          </a:xfrm>
        </p:grpSpPr>
        <p:sp>
          <p:nvSpPr>
            <p:cNvPr id="11" name="Telefon">
              <a:extLst>
                <a:ext uri="{FF2B5EF4-FFF2-40B4-BE49-F238E27FC236}">
                  <a16:creationId xmlns:a16="http://schemas.microsoft.com/office/drawing/2014/main" id="{D2F5FD92-7319-2212-26C6-181D4D71F325}"/>
                </a:ext>
              </a:extLst>
            </p:cNvPr>
            <p:cNvSpPr/>
            <p:nvPr/>
          </p:nvSpPr>
          <p:spPr>
            <a:xfrm>
              <a:off x="5115612" y="1941991"/>
              <a:ext cx="1868833" cy="384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374105"/>
            </a:solidFill>
            <a:ln w="12700">
              <a:noFill/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de-DE" sz="1535"/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EE99689E-5703-24C6-622F-D963CB8653BB}"/>
                </a:ext>
              </a:extLst>
            </p:cNvPr>
            <p:cNvSpPr/>
            <p:nvPr/>
          </p:nvSpPr>
          <p:spPr>
            <a:xfrm>
              <a:off x="5284540" y="2608891"/>
              <a:ext cx="1529123" cy="1918529"/>
            </a:xfrm>
            <a:prstGeom prst="roundRect">
              <a:avLst/>
            </a:prstGeom>
            <a:solidFill>
              <a:srgbClr val="A0C8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sz="1500"/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Hi Susa!</a:t>
              </a:r>
            </a:p>
            <a:p>
              <a:pPr algn="ctr">
                <a:defRPr sz="1500"/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Sorry aber Schwimmen ist nicht mein Ding.</a:t>
              </a:r>
            </a:p>
            <a:p>
              <a:pPr algn="ctr">
                <a:defRPr sz="1500"/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Wir können um 11 Uhr Volleyball spielen. </a:t>
              </a:r>
            </a:p>
            <a:p>
              <a:pPr algn="ctr">
                <a:defRPr sz="1500"/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Hast du Lust?</a:t>
              </a:r>
            </a:p>
            <a:p>
              <a:pPr algn="ctr">
                <a:defRPr sz="1500"/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Toni</a:t>
              </a:r>
            </a:p>
          </p:txBody>
        </p:sp>
      </p:grp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F59B0E43-CA91-10CA-F90A-54AD0FEF2F8D}"/>
              </a:ext>
            </a:extLst>
          </p:cNvPr>
          <p:cNvSpPr/>
          <p:nvPr/>
        </p:nvSpPr>
        <p:spPr>
          <a:xfrm>
            <a:off x="7521509" y="4980431"/>
            <a:ext cx="2224784" cy="548608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Tolle Idee! Darauf habe ich Lust! LG!</a:t>
            </a:r>
          </a:p>
        </p:txBody>
      </p:sp>
    </p:spTree>
    <p:extLst>
      <p:ext uri="{BB962C8B-B14F-4D97-AF65-F5344CB8AC3E}">
        <p14:creationId xmlns:p14="http://schemas.microsoft.com/office/powerpoint/2010/main" val="67109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25EED-5A9A-2E05-5087-A041A6EE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1AAB85-9EBC-32A6-5F13-BDFDD567C08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285199B9-A84D-0EBD-177E-44D48F1D9415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Reaktionen: positiv oder negativ?</a:t>
            </a:r>
          </a:p>
          <a:p>
            <a:r>
              <a:rPr lang="de-DE" sz="2460" dirty="0">
                <a:solidFill>
                  <a:srgbClr val="788287"/>
                </a:solidFill>
              </a:rPr>
              <a:t>Ordnet richtig zu. </a:t>
            </a:r>
            <a:endParaRPr lang="de-DE" sz="2460" dirty="0">
              <a:solidFill>
                <a:srgbClr val="FF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0CABCF8-B133-0523-FF88-C2ADDA4859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3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69EBD7C0-0EEA-D150-6D37-80601D887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657" y="2276696"/>
            <a:ext cx="6901201" cy="3411906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DF6A0A32-DD4E-6950-004A-0934B88FCB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44552" y="2912713"/>
            <a:ext cx="1461609" cy="148681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CB65F32-CE02-38D7-1057-937EF448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93" y="4399523"/>
            <a:ext cx="273512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https://learningapps.org/watch?v=p50s8zfvt24</a:t>
            </a: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CD75764-0C0E-BA09-A132-8CD65702A0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129" y="6194413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D090-4670-0A67-266C-5627378C1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A7EA15-F076-DC86-0D24-34A64FFE9E27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5CD26665-5AB2-5A2F-B305-9907B70B19F1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Pläne per SMS</a:t>
            </a:r>
          </a:p>
          <a:p>
            <a:r>
              <a:rPr lang="de-DE" sz="2460" dirty="0">
                <a:solidFill>
                  <a:srgbClr val="788287"/>
                </a:solidFill>
              </a:rPr>
              <a:t>Verabredet euch online. </a:t>
            </a:r>
            <a:endParaRPr lang="de-DE" sz="2460" dirty="0">
              <a:solidFill>
                <a:srgbClr val="FF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8655FCF-F91A-CDCF-B970-904881BEC0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sp>
        <p:nvSpPr>
          <p:cNvPr id="21" name="Telefon">
            <a:extLst>
              <a:ext uri="{FF2B5EF4-FFF2-40B4-BE49-F238E27FC236}">
                <a16:creationId xmlns:a16="http://schemas.microsoft.com/office/drawing/2014/main" id="{C36D37A0-787E-23D2-ECAD-319AEAA95859}"/>
              </a:ext>
            </a:extLst>
          </p:cNvPr>
          <p:cNvSpPr/>
          <p:nvPr/>
        </p:nvSpPr>
        <p:spPr>
          <a:xfrm>
            <a:off x="6776692" y="1487979"/>
            <a:ext cx="2174063" cy="4477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" y="0"/>
                </a:moveTo>
                <a:cubicBezTo>
                  <a:pt x="934" y="0"/>
                  <a:pt x="0" y="453"/>
                  <a:pt x="0" y="1004"/>
                </a:cubicBezTo>
                <a:lnTo>
                  <a:pt x="0" y="20596"/>
                </a:lnTo>
                <a:cubicBezTo>
                  <a:pt x="0" y="21152"/>
                  <a:pt x="934" y="21600"/>
                  <a:pt x="2068" y="21600"/>
                </a:cubicBezTo>
                <a:lnTo>
                  <a:pt x="19532" y="21600"/>
                </a:lnTo>
                <a:cubicBezTo>
                  <a:pt x="20666" y="21600"/>
                  <a:pt x="21600" y="21147"/>
                  <a:pt x="21600" y="20596"/>
                </a:cubicBezTo>
                <a:lnTo>
                  <a:pt x="21600" y="1004"/>
                </a:lnTo>
                <a:cubicBezTo>
                  <a:pt x="21600" y="453"/>
                  <a:pt x="20677" y="0"/>
                  <a:pt x="19532" y="0"/>
                </a:cubicBezTo>
                <a:lnTo>
                  <a:pt x="2068" y="0"/>
                </a:lnTo>
                <a:close/>
                <a:moveTo>
                  <a:pt x="9142" y="1350"/>
                </a:moveTo>
                <a:lnTo>
                  <a:pt x="12468" y="1350"/>
                </a:lnTo>
                <a:cubicBezTo>
                  <a:pt x="12758" y="1350"/>
                  <a:pt x="12990" y="1463"/>
                  <a:pt x="12990" y="1604"/>
                </a:cubicBezTo>
                <a:cubicBezTo>
                  <a:pt x="12990" y="1744"/>
                  <a:pt x="12758" y="1858"/>
                  <a:pt x="12468" y="1858"/>
                </a:cubicBezTo>
                <a:lnTo>
                  <a:pt x="9142" y="1858"/>
                </a:lnTo>
                <a:cubicBezTo>
                  <a:pt x="8853" y="1858"/>
                  <a:pt x="8621" y="1744"/>
                  <a:pt x="8621" y="1604"/>
                </a:cubicBezTo>
                <a:cubicBezTo>
                  <a:pt x="8621" y="1463"/>
                  <a:pt x="8853" y="1350"/>
                  <a:pt x="9142" y="1350"/>
                </a:cubicBezTo>
                <a:close/>
                <a:moveTo>
                  <a:pt x="1477" y="2927"/>
                </a:moveTo>
                <a:lnTo>
                  <a:pt x="20123" y="2927"/>
                </a:lnTo>
                <a:lnTo>
                  <a:pt x="20123" y="18985"/>
                </a:lnTo>
                <a:lnTo>
                  <a:pt x="1477" y="18985"/>
                </a:lnTo>
                <a:lnTo>
                  <a:pt x="1477" y="2927"/>
                </a:lnTo>
                <a:close/>
              </a:path>
            </a:pathLst>
          </a:custGeom>
          <a:solidFill>
            <a:srgbClr val="003969"/>
          </a:solidFill>
          <a:ln w="12700">
            <a:solidFill>
              <a:srgbClr val="899E42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D2D33F2-9267-4E62-6175-7B09396D0057}"/>
              </a:ext>
            </a:extLst>
          </p:cNvPr>
          <p:cNvSpPr/>
          <p:nvPr/>
        </p:nvSpPr>
        <p:spPr>
          <a:xfrm>
            <a:off x="6981938" y="2190458"/>
            <a:ext cx="1778869" cy="1226779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EA9D929F-D109-310B-6A82-FC935D589BE3}"/>
              </a:ext>
            </a:extLst>
          </p:cNvPr>
          <p:cNvSpPr txBox="1"/>
          <p:nvPr/>
        </p:nvSpPr>
        <p:spPr>
          <a:xfrm>
            <a:off x="6981938" y="2247686"/>
            <a:ext cx="1949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500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 Bea,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1500"/>
            </a:pP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geht’s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Wollen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1500"/>
            </a:pP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schwimmen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 sz="1500"/>
            </a:pP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Strandbad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Wannsee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defRPr sz="1500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meinst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du?</a:t>
            </a:r>
          </a:p>
          <a:p>
            <a:endParaRPr lang="de-DE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41C1A7EF-1717-3499-07C4-3562DC35F7AE}"/>
              </a:ext>
            </a:extLst>
          </p:cNvPr>
          <p:cNvGrpSpPr/>
          <p:nvPr/>
        </p:nvGrpSpPr>
        <p:grpSpPr>
          <a:xfrm>
            <a:off x="9213892" y="1487979"/>
            <a:ext cx="2174063" cy="4477225"/>
            <a:chOff x="5115612" y="1941991"/>
            <a:chExt cx="1868833" cy="3848640"/>
          </a:xfrm>
        </p:grpSpPr>
        <p:sp>
          <p:nvSpPr>
            <p:cNvPr id="25" name="Telefon">
              <a:extLst>
                <a:ext uri="{FF2B5EF4-FFF2-40B4-BE49-F238E27FC236}">
                  <a16:creationId xmlns:a16="http://schemas.microsoft.com/office/drawing/2014/main" id="{B22BFA35-7A9B-9C8C-E58E-5E30B261652D}"/>
                </a:ext>
              </a:extLst>
            </p:cNvPr>
            <p:cNvSpPr/>
            <p:nvPr/>
          </p:nvSpPr>
          <p:spPr>
            <a:xfrm>
              <a:off x="5115612" y="1941991"/>
              <a:ext cx="1868833" cy="384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374105"/>
            </a:solidFill>
            <a:ln w="12700">
              <a:noFill/>
              <a:miter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Rounded Rectangle 23">
              <a:extLst>
                <a:ext uri="{FF2B5EF4-FFF2-40B4-BE49-F238E27FC236}">
                  <a16:creationId xmlns:a16="http://schemas.microsoft.com/office/drawing/2014/main" id="{38131739-99AD-BD7F-C401-F4DA5B23A4B4}"/>
                </a:ext>
              </a:extLst>
            </p:cNvPr>
            <p:cNvSpPr/>
            <p:nvPr/>
          </p:nvSpPr>
          <p:spPr>
            <a:xfrm>
              <a:off x="5281437" y="2525212"/>
              <a:ext cx="1529123" cy="1054544"/>
            </a:xfrm>
            <a:prstGeom prst="roundRect">
              <a:avLst/>
            </a:prstGeom>
            <a:solidFill>
              <a:srgbClr val="5AC8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663F7BAA-556B-DA7F-710A-346C6DF1093E}"/>
                </a:ext>
              </a:extLst>
            </p:cNvPr>
            <p:cNvSpPr txBox="1"/>
            <p:nvPr/>
          </p:nvSpPr>
          <p:spPr>
            <a:xfrm>
              <a:off x="5268336" y="2613130"/>
              <a:ext cx="1675647" cy="100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15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Hey Bea,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 sz="1500"/>
              </a:pP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geht's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Wollen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 sz="1500"/>
              </a:pP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zusammen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schwimmen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defRPr sz="1500"/>
              </a:pP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können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ins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Strandbad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Wannsee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gehen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</a:p>
            <a:p>
              <a:pPr>
                <a:defRPr sz="15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meinst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du?</a:t>
              </a:r>
            </a:p>
            <a:p>
              <a:endParaRPr lang="de-DE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E8433D1E-F36E-CC22-9CF0-8676AA86A744}"/>
                </a:ext>
              </a:extLst>
            </p:cNvPr>
            <p:cNvSpPr/>
            <p:nvPr/>
          </p:nvSpPr>
          <p:spPr>
            <a:xfrm>
              <a:off x="5281437" y="3644149"/>
              <a:ext cx="1529123" cy="400110"/>
            </a:xfrm>
            <a:prstGeom prst="roundRect">
              <a:avLst/>
            </a:prstGeom>
            <a:solidFill>
              <a:srgbClr val="A0C8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CF060E77-D733-B510-272A-D776BD891A42}"/>
                </a:ext>
              </a:extLst>
            </p:cNvPr>
            <p:cNvSpPr txBox="1"/>
            <p:nvPr/>
          </p:nvSpPr>
          <p:spPr>
            <a:xfrm>
              <a:off x="5268336" y="3651329"/>
              <a:ext cx="167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15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Tolle Idee!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Darauf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habe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ich Lust!</a:t>
              </a:r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9AFD9F20-C2CC-378A-D74B-7F73D31FB066}"/>
              </a:ext>
            </a:extLst>
          </p:cNvPr>
          <p:cNvSpPr txBox="1"/>
          <p:nvPr/>
        </p:nvSpPr>
        <p:spPr>
          <a:xfrm>
            <a:off x="7136025" y="5495387"/>
            <a:ext cx="1675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500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Toms Handy</a:t>
            </a:r>
            <a:endParaRPr lang="de-D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46623D2-CDFF-570C-1F5B-CBA895BFA826}"/>
              </a:ext>
            </a:extLst>
          </p:cNvPr>
          <p:cNvSpPr txBox="1"/>
          <p:nvPr/>
        </p:nvSpPr>
        <p:spPr>
          <a:xfrm>
            <a:off x="9528398" y="5495387"/>
            <a:ext cx="1675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500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Beas Handy</a:t>
            </a:r>
            <a:endParaRPr lang="de-D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Grafik 43" descr="Ein Bild, das Text, Screenshot, Himmel, draußen enthält.&#10;&#10;Automatisch generierte Beschreibung">
            <a:extLst>
              <a:ext uri="{FF2B5EF4-FFF2-40B4-BE49-F238E27FC236}">
                <a16:creationId xmlns:a16="http://schemas.microsoft.com/office/drawing/2014/main" id="{C1035751-FDA5-43A4-158F-CB4083A2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22" y="2856013"/>
            <a:ext cx="5863678" cy="29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40B25-E083-14C8-AAA9-50E0158E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 beach with palm trees and a palm tree&#10;&#10;Description automatically generated">
            <a:extLst>
              <a:ext uri="{FF2B5EF4-FFF2-40B4-BE49-F238E27FC236}">
                <a16:creationId xmlns:a16="http://schemas.microsoft.com/office/drawing/2014/main" id="{49AE95D8-3B3E-D7C1-6EE7-8829A302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0" r="3225"/>
          <a:stretch/>
        </p:blipFill>
        <p:spPr>
          <a:xfrm>
            <a:off x="1" y="2469931"/>
            <a:ext cx="12192000" cy="378261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7D7722-F261-127D-81EF-42B320A60DF8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4F252543-3521-5FB1-E752-B5B837D0626C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Pläne per SMS</a:t>
            </a:r>
          </a:p>
          <a:p>
            <a:r>
              <a:rPr lang="de-DE" sz="2460" dirty="0">
                <a:solidFill>
                  <a:srgbClr val="788287"/>
                </a:solidFill>
              </a:rPr>
              <a:t>Berichtet von eurem Plan.</a:t>
            </a:r>
          </a:p>
        </p:txBody>
      </p:sp>
      <p:sp>
        <p:nvSpPr>
          <p:cNvPr id="5" name="Google Shape;206;p23">
            <a:extLst>
              <a:ext uri="{FF2B5EF4-FFF2-40B4-BE49-F238E27FC236}">
                <a16:creationId xmlns:a16="http://schemas.microsoft.com/office/drawing/2014/main" id="{A4D15308-24C5-319B-3854-195ACC1CC7F4}"/>
              </a:ext>
            </a:extLst>
          </p:cNvPr>
          <p:cNvSpPr/>
          <p:nvPr/>
        </p:nvSpPr>
        <p:spPr>
          <a:xfrm>
            <a:off x="1660559" y="2469931"/>
            <a:ext cx="6803278" cy="2057224"/>
          </a:xfrm>
          <a:prstGeom prst="wedgeEllipseCallout">
            <a:avLst>
              <a:gd name="adj1" fmla="val 17924"/>
              <a:gd name="adj2" fmla="val 79129"/>
            </a:avLst>
          </a:prstGeom>
          <a:solidFill>
            <a:schemeClr val="bg1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treffe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Tom. </a:t>
            </a:r>
          </a:p>
          <a:p>
            <a:pPr algn="ctr"/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schwimmen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</a:t>
            </a:r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 …</a:t>
            </a:r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2D6F1B8B-481F-37BF-AF3E-5BA8BBF5A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265" y="6138303"/>
            <a:ext cx="673977" cy="6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7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309</Words>
  <Application>Microsoft Macintosh PowerPoint</Application>
  <PresentationFormat>Breitbild</PresentationFormat>
  <Paragraphs>73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35</cp:revision>
  <dcterms:created xsi:type="dcterms:W3CDTF">2024-08-27T16:27:59Z</dcterms:created>
  <dcterms:modified xsi:type="dcterms:W3CDTF">2025-04-03T10:48:58Z</dcterms:modified>
</cp:coreProperties>
</file>