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61"/>
  </p:notesMasterIdLst>
  <p:handoutMasterIdLst>
    <p:handoutMasterId r:id="rId62"/>
  </p:handoutMasterIdLst>
  <p:sldIdLst>
    <p:sldId id="712" r:id="rId4"/>
    <p:sldId id="664" r:id="rId5"/>
    <p:sldId id="661" r:id="rId6"/>
    <p:sldId id="736" r:id="rId7"/>
    <p:sldId id="665" r:id="rId8"/>
    <p:sldId id="731" r:id="rId9"/>
    <p:sldId id="667" r:id="rId10"/>
    <p:sldId id="666" r:id="rId11"/>
    <p:sldId id="732" r:id="rId12"/>
    <p:sldId id="733" r:id="rId13"/>
    <p:sldId id="734" r:id="rId14"/>
    <p:sldId id="714" r:id="rId15"/>
    <p:sldId id="715" r:id="rId16"/>
    <p:sldId id="716" r:id="rId17"/>
    <p:sldId id="717" r:id="rId18"/>
    <p:sldId id="718" r:id="rId19"/>
    <p:sldId id="719" r:id="rId20"/>
    <p:sldId id="738" r:id="rId21"/>
    <p:sldId id="787" r:id="rId22"/>
    <p:sldId id="739" r:id="rId23"/>
    <p:sldId id="730" r:id="rId24"/>
    <p:sldId id="740" r:id="rId25"/>
    <p:sldId id="669" r:id="rId26"/>
    <p:sldId id="741" r:id="rId27"/>
    <p:sldId id="742" r:id="rId28"/>
    <p:sldId id="722" r:id="rId29"/>
    <p:sldId id="784" r:id="rId30"/>
    <p:sldId id="785" r:id="rId31"/>
    <p:sldId id="786" r:id="rId32"/>
    <p:sldId id="759" r:id="rId33"/>
    <p:sldId id="763" r:id="rId34"/>
    <p:sldId id="764" r:id="rId35"/>
    <p:sldId id="765" r:id="rId36"/>
    <p:sldId id="766" r:id="rId37"/>
    <p:sldId id="767" r:id="rId38"/>
    <p:sldId id="754" r:id="rId39"/>
    <p:sldId id="769" r:id="rId40"/>
    <p:sldId id="758" r:id="rId41"/>
    <p:sldId id="771" r:id="rId42"/>
    <p:sldId id="772" r:id="rId43"/>
    <p:sldId id="774" r:id="rId44"/>
    <p:sldId id="789" r:id="rId45"/>
    <p:sldId id="791" r:id="rId46"/>
    <p:sldId id="792" r:id="rId47"/>
    <p:sldId id="670" r:id="rId48"/>
    <p:sldId id="775" r:id="rId49"/>
    <p:sldId id="672" r:id="rId50"/>
    <p:sldId id="673" r:id="rId51"/>
    <p:sldId id="776" r:id="rId52"/>
    <p:sldId id="777" r:id="rId53"/>
    <p:sldId id="779" r:id="rId54"/>
    <p:sldId id="780" r:id="rId55"/>
    <p:sldId id="781" r:id="rId56"/>
    <p:sldId id="783" r:id="rId57"/>
    <p:sldId id="790" r:id="rId58"/>
    <p:sldId id="725" r:id="rId59"/>
    <p:sldId id="277" r:id="rId60"/>
  </p:sldIdLst>
  <p:sldSz cx="9144000" cy="6858000" type="screen4x3"/>
  <p:notesSz cx="6797675" cy="9928225"/>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1139">
          <p15:clr>
            <a:srgbClr val="A4A3A4"/>
          </p15:clr>
        </p15:guide>
        <p15:guide id="2" orient="horz" pos="4042">
          <p15:clr>
            <a:srgbClr val="A4A3A4"/>
          </p15:clr>
        </p15:guide>
        <p15:guide id="3" orient="horz" pos="278">
          <p15:clr>
            <a:srgbClr val="A4A3A4"/>
          </p15:clr>
        </p15:guide>
        <p15:guide id="4" pos="272">
          <p15:clr>
            <a:srgbClr val="A4A3A4"/>
          </p15:clr>
        </p15:guide>
        <p15:guide id="5" pos="5488">
          <p15:clr>
            <a:srgbClr val="A4A3A4"/>
          </p15:clr>
        </p15:guide>
        <p15:guide id="6" pos="4604">
          <p15:clr>
            <a:srgbClr val="A4A3A4"/>
          </p15:clr>
        </p15:guide>
        <p15:guide id="7" pos="4694">
          <p15:clr>
            <a:srgbClr val="A4A3A4"/>
          </p15:clr>
        </p15:guide>
        <p15:guide id="8" pos="3810">
          <p15:clr>
            <a:srgbClr val="A4A3A4"/>
          </p15:clr>
        </p15:guide>
        <p15:guide id="9" pos="3719">
          <p15:clr>
            <a:srgbClr val="A4A3A4"/>
          </p15:clr>
        </p15:guide>
        <p15:guide id="10" pos="2925">
          <p15:clr>
            <a:srgbClr val="A4A3A4"/>
          </p15:clr>
        </p15:guide>
        <p15:guide id="11" pos="2835">
          <p15:clr>
            <a:srgbClr val="A4A3A4"/>
          </p15:clr>
        </p15:guide>
      </p15:sldGuideLst>
    </p:ext>
    <p:ext uri="{2D200454-40CA-4A62-9FC3-DE9A4176ACB9}">
      <p15:notesGuideLst xmlns:p15="http://schemas.microsoft.com/office/powerpoint/2012/main" xmlns="">
        <p15:guide id="1" orient="horz" pos="3128">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aranow, Konstantin" initials="S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12E58"/>
    <a:srgbClr val="A6A6A6"/>
    <a:srgbClr val="AECE10"/>
    <a:srgbClr val="A0BD0F"/>
    <a:srgbClr val="C9ED13"/>
    <a:srgbClr val="B8D91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0492" autoAdjust="0"/>
  </p:normalViewPr>
  <p:slideViewPr>
    <p:cSldViewPr>
      <p:cViewPr varScale="1">
        <p:scale>
          <a:sx n="50" d="100"/>
          <a:sy n="50" d="100"/>
        </p:scale>
        <p:origin x="-1776" y="-96"/>
      </p:cViewPr>
      <p:guideLst>
        <p:guide orient="horz" pos="1139"/>
        <p:guide orient="horz" pos="4042"/>
        <p:guide orient="horz" pos="278"/>
        <p:guide pos="272"/>
        <p:guide pos="5488"/>
        <p:guide pos="4604"/>
        <p:guide pos="4694"/>
        <p:guide pos="3810"/>
        <p:guide pos="3719"/>
        <p:guide pos="2925"/>
        <p:guide pos="283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540"/>
    </p:cViewPr>
  </p:sorterViewPr>
  <p:notesViewPr>
    <p:cSldViewPr>
      <p:cViewPr varScale="1">
        <p:scale>
          <a:sx n="98" d="100"/>
          <a:sy n="98" d="100"/>
        </p:scale>
        <p:origin x="-3552" y="-114"/>
      </p:cViewPr>
      <p:guideLst>
        <p:guide orient="horz" pos="3128"/>
        <p:guide pos="214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lanNarrowLF-Book" charset="0"/>
                <a:cs typeface="Arial" panose="020B0604020202020204" pitchFamily="34" charset="0"/>
              </a:defRPr>
            </a:lvl1pPr>
          </a:lstStyle>
          <a:p>
            <a:fld id="{D357EB8D-340F-4B0D-A89E-1902E9497217}" type="datetimeFigureOut">
              <a:rPr lang="de-DE" altLang="de-DE"/>
              <a:pPr/>
              <a:t>28.03.2018</a:t>
            </a:fld>
            <a:endParaRPr lang="de-DE" altLang="de-DE"/>
          </a:p>
        </p:txBody>
      </p:sp>
      <p:sp>
        <p:nvSpPr>
          <p:cNvPr id="4" name="Fußzeilenplatzhalt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5" name="Foliennummernplatzhalter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lanNarrowLF-Book" charset="0"/>
                <a:cs typeface="Arial" panose="020B0604020202020204" pitchFamily="34" charset="0"/>
              </a:defRPr>
            </a:lvl1pPr>
          </a:lstStyle>
          <a:p>
            <a:fld id="{7AFA7341-D187-4726-A096-BC041CBAEB82}" type="slidenum">
              <a:rPr lang="de-DE" altLang="de-DE"/>
              <a:pPr/>
              <a:t>‹#›</a:t>
            </a:fld>
            <a:endParaRPr lang="de-DE" altLang="de-DE"/>
          </a:p>
        </p:txBody>
      </p:sp>
    </p:spTree>
    <p:extLst>
      <p:ext uri="{BB962C8B-B14F-4D97-AF65-F5344CB8AC3E}">
        <p14:creationId xmlns:p14="http://schemas.microsoft.com/office/powerpoint/2010/main" xmlns="" val="3544052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lanNarrowLF-Book" charset="0"/>
                <a:cs typeface="Arial" panose="020B0604020202020204" pitchFamily="34" charset="0"/>
              </a:defRPr>
            </a:lvl1pPr>
          </a:lstStyle>
          <a:p>
            <a:fld id="{60E5D61D-E1E3-4104-996C-D7CAAD0BA272}" type="datetimeFigureOut">
              <a:rPr lang="de-DE" altLang="de-DE"/>
              <a:pPr/>
              <a:t>28.03.2018</a:t>
            </a:fld>
            <a:endParaRPr lang="de-DE" altLang="de-DE"/>
          </a:p>
        </p:txBody>
      </p:sp>
      <p:sp>
        <p:nvSpPr>
          <p:cNvPr id="4" name="Folienbildplatzhalter 3"/>
          <p:cNvSpPr>
            <a:spLocks noGrp="1" noRot="1" noChangeAspect="1"/>
          </p:cNvSpPr>
          <p:nvPr>
            <p:ph type="sldImg" idx="2"/>
          </p:nvPr>
        </p:nvSpPr>
        <p:spPr>
          <a:xfrm>
            <a:off x="915988" y="744538"/>
            <a:ext cx="4965700" cy="3725862"/>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450" y="4718050"/>
            <a:ext cx="5438775" cy="4468813"/>
          </a:xfrm>
          <a:prstGeom prst="rect">
            <a:avLst/>
          </a:prstGeom>
        </p:spPr>
        <p:txBody>
          <a:bodyPr vert="horz" wrap="square" lIns="91440" tIns="45720" rIns="91440" bIns="45720" numCol="1" anchor="t" anchorCtr="0" compatLnSpc="1">
            <a:prstTxWarp prst="textNoShape">
              <a:avLst/>
            </a:prstTxWarp>
            <a:normAutofit/>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6" name="Fußzeilenplatzhalt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lanNarrowLF-Book" charset="0"/>
                <a:cs typeface="Arial" panose="020B0604020202020204" pitchFamily="34" charset="0"/>
              </a:defRPr>
            </a:lvl1pPr>
          </a:lstStyle>
          <a:p>
            <a:fld id="{B8F7D684-3695-4C39-A72A-0CC0A724DC0A}" type="slidenum">
              <a:rPr lang="de-DE" altLang="de-DE"/>
              <a:pPr/>
              <a:t>‹#›</a:t>
            </a:fld>
            <a:endParaRPr lang="de-DE" altLang="de-DE"/>
          </a:p>
        </p:txBody>
      </p:sp>
    </p:spTree>
    <p:extLst>
      <p:ext uri="{BB962C8B-B14F-4D97-AF65-F5344CB8AC3E}">
        <p14:creationId xmlns:p14="http://schemas.microsoft.com/office/powerpoint/2010/main" xmlns="" val="1196717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kern="1200">
        <a:solidFill>
          <a:schemeClr val="tx1"/>
        </a:solidFill>
        <a:latin typeface="+mn-lt"/>
        <a:ea typeface="MS PGothic" panose="020B0600070205080204" pitchFamily="34" charset="-128"/>
        <a:cs typeface="MS PGothic" charset="0"/>
      </a:defRPr>
    </a:lvl1pPr>
    <a:lvl2pPr marL="174625" indent="-174625" algn="l" rtl="0" eaLnBrk="0" fontAlgn="base" hangingPunct="0">
      <a:spcBef>
        <a:spcPct val="30000"/>
      </a:spcBef>
      <a:spcAft>
        <a:spcPct val="0"/>
      </a:spcAft>
      <a:buFont typeface="Arial" panose="020B0604020202020204" pitchFamily="34" charset="0"/>
      <a:buChar char="•"/>
      <a:defRPr kumimoji="1" kern="1200">
        <a:solidFill>
          <a:schemeClr val="tx1"/>
        </a:solidFill>
        <a:latin typeface="+mn-lt"/>
        <a:ea typeface="MS PGothic" panose="020B0600070205080204" pitchFamily="34" charset="-128"/>
        <a:cs typeface="MS PGothic" charset="0"/>
      </a:defRPr>
    </a:lvl2pPr>
    <a:lvl3pPr marL="360363" indent="-185738" algn="l" rtl="0" eaLnBrk="0" fontAlgn="base" hangingPunct="0">
      <a:spcBef>
        <a:spcPct val="30000"/>
      </a:spcBef>
      <a:spcAft>
        <a:spcPct val="0"/>
      </a:spcAft>
      <a:buFont typeface="Arial" panose="020B0604020202020204" pitchFamily="34" charset="0"/>
      <a:buChar char="•"/>
      <a:defRPr kumimoji="1" kern="1200">
        <a:solidFill>
          <a:schemeClr val="tx1"/>
        </a:solidFill>
        <a:latin typeface="+mn-lt"/>
        <a:ea typeface="MS PGothic" panose="020B0600070205080204" pitchFamily="34" charset="-128"/>
        <a:cs typeface="MS PGothic" charset="0"/>
      </a:defRPr>
    </a:lvl3pPr>
    <a:lvl4pPr marL="534988" indent="-174625" algn="l" rtl="0" eaLnBrk="0" fontAlgn="base" hangingPunct="0">
      <a:spcBef>
        <a:spcPct val="30000"/>
      </a:spcBef>
      <a:spcAft>
        <a:spcPct val="0"/>
      </a:spcAft>
      <a:buFont typeface="Arial" panose="020B0604020202020204" pitchFamily="34" charset="0"/>
      <a:buChar char="•"/>
      <a:defRPr kumimoji="1" kern="1200">
        <a:solidFill>
          <a:schemeClr val="tx1"/>
        </a:solidFill>
        <a:latin typeface="+mn-lt"/>
        <a:ea typeface="MS PGothic" panose="020B0600070205080204" pitchFamily="34" charset="-128"/>
        <a:cs typeface="MS PGothic" charset="0"/>
      </a:defRPr>
    </a:lvl4pPr>
    <a:lvl5pPr marL="719138" indent="-184150" algn="l" rtl="0" eaLnBrk="0" fontAlgn="base" hangingPunct="0">
      <a:spcBef>
        <a:spcPct val="30000"/>
      </a:spcBef>
      <a:spcAft>
        <a:spcPct val="0"/>
      </a:spcAft>
      <a:buFont typeface="Arial" panose="020B0604020202020204" pitchFamily="34" charset="0"/>
      <a:buChar char="•"/>
      <a:defRPr kumimoji="1"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goethe.de/kinderuni"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aily.afisha.ru/brain/4990-20-luchshih-detskih-knig-do-leta/"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C4NTf_9hAHU"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KwQmBKuflR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lernen.goethe.de/kinderuni/vid/trailer-ru.mp4"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842"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0" lang="ru-RU" altLang="de-DE" smtClean="0"/>
          </a:p>
        </p:txBody>
      </p:sp>
      <p:sp>
        <p:nvSpPr>
          <p:cNvPr id="35843"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fld id="{AE10AD96-A7E6-4226-B8A8-CE05E104CABC}" type="slidenum">
              <a:rPr kumimoji="0" lang="de-DE" altLang="de-DE" sz="1200">
                <a:latin typeface="ClanNarrowLF-Book" charset="0"/>
              </a:rPr>
              <a:pPr/>
              <a:t>1</a:t>
            </a:fld>
            <a:endParaRPr kumimoji="0" lang="de-DE" altLang="de-DE" sz="1200">
              <a:latin typeface="ClanNarrowLF-Book" charset="0"/>
            </a:endParaRPr>
          </a:p>
        </p:txBody>
      </p:sp>
    </p:spTree>
    <p:extLst>
      <p:ext uri="{BB962C8B-B14F-4D97-AF65-F5344CB8AC3E}">
        <p14:creationId xmlns:p14="http://schemas.microsoft.com/office/powerpoint/2010/main" xmlns="" val="426620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smtClean="0"/>
              <a:t>Können Sie die Fragen beantworten? </a:t>
            </a:r>
            <a:r>
              <a:rPr lang="de-DE" smtClean="0"/>
              <a:t>Lösungen:</a:t>
            </a:r>
            <a:r>
              <a:rPr lang="de-DE" baseline="0" smtClean="0"/>
              <a:t> https://www.goethe.de/resources/files/pdf142/quiz_kinderuni_de_loesungen.pdf</a:t>
            </a:r>
            <a:endParaRPr lang="ru-RU" dirty="0" smtClean="0"/>
          </a:p>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11</a:t>
            </a:fld>
            <a:endParaRPr lang="de-DE" altLang="de-DE"/>
          </a:p>
        </p:txBody>
      </p:sp>
    </p:spTree>
    <p:extLst>
      <p:ext uri="{BB962C8B-B14F-4D97-AF65-F5344CB8AC3E}">
        <p14:creationId xmlns:p14="http://schemas.microsoft.com/office/powerpoint/2010/main" xmlns="" val="242700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a:t>
            </a:r>
            <a:r>
              <a:rPr lang="de-DE" baseline="0" dirty="0" smtClean="0"/>
              <a:t> Anmeldung ist sehr einfach. Eine E-Mail-Adresse ist nicht erforderlich (nur zum Passwort Zurücksetzen).</a:t>
            </a:r>
            <a:endParaRPr lang="de-DE" dirty="0"/>
          </a:p>
        </p:txBody>
      </p:sp>
      <p:sp>
        <p:nvSpPr>
          <p:cNvPr id="4" name="Foliennummernplatzhalter 3"/>
          <p:cNvSpPr>
            <a:spLocks noGrp="1"/>
          </p:cNvSpPr>
          <p:nvPr>
            <p:ph type="sldNum" sz="quarter" idx="10"/>
          </p:nvPr>
        </p:nvSpPr>
        <p:spPr/>
        <p:txBody>
          <a:bodyPr/>
          <a:lstStyle/>
          <a:p>
            <a:fld id="{B8F7D684-3695-4C39-A72A-0CC0A724DC0A}" type="slidenum">
              <a:rPr lang="de-DE" altLang="de-DE" smtClean="0"/>
              <a:pPr/>
              <a:t>16</a:t>
            </a:fld>
            <a:endParaRPr lang="de-DE" altLang="de-DE"/>
          </a:p>
        </p:txBody>
      </p:sp>
    </p:spTree>
    <p:extLst>
      <p:ext uri="{BB962C8B-B14F-4D97-AF65-F5344CB8AC3E}">
        <p14:creationId xmlns:p14="http://schemas.microsoft.com/office/powerpoint/2010/main" xmlns="" val="1044468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F7D684-3695-4C39-A72A-0CC0A724DC0A}" type="slidenum">
              <a:rPr lang="de-DE" altLang="de-DE" smtClean="0"/>
              <a:pPr/>
              <a:t>18</a:t>
            </a:fld>
            <a:endParaRPr lang="de-DE" altLang="de-DE"/>
          </a:p>
        </p:txBody>
      </p:sp>
    </p:spTree>
    <p:extLst>
      <p:ext uri="{BB962C8B-B14F-4D97-AF65-F5344CB8AC3E}">
        <p14:creationId xmlns:p14="http://schemas.microsoft.com/office/powerpoint/2010/main" xmlns="" val="1112845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p:cNvSpPr>
            <a:spLocks noGrp="1" noChangeArrowheads="1"/>
          </p:cNvSpPr>
          <p:nvPr>
            <p:ph type="sldNum"/>
          </p:nvPr>
        </p:nvSpPr>
        <p:spPr>
          <a:ln/>
        </p:spPr>
        <p:txBody>
          <a:bodyPr/>
          <a:lstStyle/>
          <a:p>
            <a:fld id="{6918B0A3-13AC-4F0E-9CAF-5211B5DE2C14}" type="slidenum">
              <a:rPr lang="de-DE" altLang="de-DE"/>
              <a:pPr/>
              <a:t>19</a:t>
            </a:fld>
            <a:endParaRPr lang="de-DE" altLang="de-DE"/>
          </a:p>
        </p:txBody>
      </p:sp>
      <p:sp>
        <p:nvSpPr>
          <p:cNvPr id="4198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41986"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xmlns="" val="1660543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Im Laufe einer Vorlesung soll das Kind zehn Wörter oder Ausdrücke „fangen“, und damit kann es dann zu den Aufgaben übergehen. </a:t>
            </a:r>
            <a:endParaRPr lang="ru-RU" dirty="0" smtClean="0">
              <a:latin typeface="ClanNarrowLF-Book" charset="0"/>
              <a:ea typeface="MS PGothic" charset="0"/>
            </a:endParaRPr>
          </a:p>
          <a:p>
            <a:endParaRPr lang="de-DE" dirty="0"/>
          </a:p>
        </p:txBody>
      </p:sp>
      <p:sp>
        <p:nvSpPr>
          <p:cNvPr id="4" name="Foliennummernplatzhalter 3"/>
          <p:cNvSpPr>
            <a:spLocks noGrp="1"/>
          </p:cNvSpPr>
          <p:nvPr>
            <p:ph type="sldNum" sz="quarter" idx="10"/>
          </p:nvPr>
        </p:nvSpPr>
        <p:spPr/>
        <p:txBody>
          <a:bodyPr/>
          <a:lstStyle/>
          <a:p>
            <a:fld id="{B8F7D684-3695-4C39-A72A-0CC0A724DC0A}" type="slidenum">
              <a:rPr lang="de-DE" altLang="de-DE" smtClean="0"/>
              <a:pPr/>
              <a:t>20</a:t>
            </a:fld>
            <a:endParaRPr lang="de-DE" altLang="de-DE"/>
          </a:p>
        </p:txBody>
      </p:sp>
    </p:spTree>
    <p:extLst>
      <p:ext uri="{BB962C8B-B14F-4D97-AF65-F5344CB8AC3E}">
        <p14:creationId xmlns:p14="http://schemas.microsoft.com/office/powerpoint/2010/main" xmlns="" val="2992557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5"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err="1" smtClean="0">
                <a:latin typeface="ClanNarrowLF-Book" charset="0"/>
                <a:ea typeface="MS PGothic" charset="0"/>
              </a:rPr>
              <a:t>Vor</a:t>
            </a:r>
            <a:r>
              <a:rPr lang="en-US" baseline="0" dirty="0" smtClean="0">
                <a:latin typeface="ClanNarrowLF-Book" charset="0"/>
                <a:ea typeface="MS PGothic" charset="0"/>
              </a:rPr>
              <a:t> </a:t>
            </a:r>
            <a:r>
              <a:rPr lang="en-US" baseline="0" dirty="0" err="1" smtClean="0">
                <a:latin typeface="ClanNarrowLF-Book" charset="0"/>
                <a:ea typeface="MS PGothic" charset="0"/>
              </a:rPr>
              <a:t>jeder</a:t>
            </a:r>
            <a:r>
              <a:rPr lang="en-US" baseline="0" dirty="0" smtClean="0">
                <a:latin typeface="ClanNarrowLF-Book" charset="0"/>
                <a:ea typeface="MS PGothic" charset="0"/>
              </a:rPr>
              <a:t> </a:t>
            </a:r>
            <a:r>
              <a:rPr lang="en-US" baseline="0" dirty="0" err="1" smtClean="0">
                <a:latin typeface="ClanNarrowLF-Book" charset="0"/>
                <a:ea typeface="MS PGothic" charset="0"/>
              </a:rPr>
              <a:t>Vorlesung</a:t>
            </a:r>
            <a:r>
              <a:rPr lang="en-US" baseline="0" dirty="0" smtClean="0">
                <a:latin typeface="ClanNarrowLF-Book" charset="0"/>
                <a:ea typeface="MS PGothic" charset="0"/>
              </a:rPr>
              <a:t> </a:t>
            </a:r>
            <a:r>
              <a:rPr lang="en-US" baseline="0" dirty="0" err="1" smtClean="0">
                <a:latin typeface="ClanNarrowLF-Book" charset="0"/>
                <a:ea typeface="MS PGothic" charset="0"/>
              </a:rPr>
              <a:t>gibt</a:t>
            </a:r>
            <a:r>
              <a:rPr lang="en-US" baseline="0" dirty="0" smtClean="0">
                <a:latin typeface="ClanNarrowLF-Book" charset="0"/>
                <a:ea typeface="MS PGothic" charset="0"/>
              </a:rPr>
              <a:t> </a:t>
            </a:r>
            <a:r>
              <a:rPr lang="en-US" baseline="0" dirty="0" err="1" smtClean="0">
                <a:latin typeface="ClanNarrowLF-Book" charset="0"/>
                <a:ea typeface="MS PGothic" charset="0"/>
              </a:rPr>
              <a:t>es</a:t>
            </a:r>
            <a:r>
              <a:rPr lang="en-US" baseline="0" dirty="0" smtClean="0">
                <a:latin typeface="ClanNarrowLF-Book" charset="0"/>
                <a:ea typeface="MS PGothic" charset="0"/>
              </a:rPr>
              <a:t> </a:t>
            </a:r>
            <a:r>
              <a:rPr lang="en-US" baseline="0" dirty="0" err="1" smtClean="0">
                <a:latin typeface="ClanNarrowLF-Book" charset="0"/>
                <a:ea typeface="MS PGothic" charset="0"/>
              </a:rPr>
              <a:t>eine</a:t>
            </a:r>
            <a:r>
              <a:rPr lang="en-US" baseline="0" dirty="0" smtClean="0">
                <a:latin typeface="ClanNarrowLF-Book" charset="0"/>
                <a:ea typeface="MS PGothic" charset="0"/>
              </a:rPr>
              <a:t> </a:t>
            </a:r>
            <a:r>
              <a:rPr lang="en-US" baseline="0" dirty="0" err="1" smtClean="0">
                <a:latin typeface="ClanNarrowLF-Book" charset="0"/>
                <a:ea typeface="MS PGothic" charset="0"/>
              </a:rPr>
              <a:t>Wörterliste</a:t>
            </a:r>
            <a:r>
              <a:rPr lang="en-US" baseline="0" dirty="0" smtClean="0">
                <a:latin typeface="ClanNarrowLF-Book" charset="0"/>
                <a:ea typeface="MS PGothic" charset="0"/>
              </a:rPr>
              <a:t>, die </a:t>
            </a:r>
            <a:r>
              <a:rPr lang="en-US" baseline="0" dirty="0" err="1" smtClean="0">
                <a:latin typeface="ClanNarrowLF-Book" charset="0"/>
                <a:ea typeface="MS PGothic" charset="0"/>
              </a:rPr>
              <a:t>auch</a:t>
            </a:r>
            <a:r>
              <a:rPr lang="en-US" baseline="0" dirty="0" smtClean="0">
                <a:latin typeface="ClanNarrowLF-Book" charset="0"/>
                <a:ea typeface="MS PGothic" charset="0"/>
              </a:rPr>
              <a:t> </a:t>
            </a:r>
            <a:r>
              <a:rPr lang="en-US" baseline="0" dirty="0" err="1" smtClean="0">
                <a:latin typeface="ClanNarrowLF-Book" charset="0"/>
                <a:ea typeface="MS PGothic" charset="0"/>
              </a:rPr>
              <a:t>als</a:t>
            </a:r>
            <a:r>
              <a:rPr lang="en-US" baseline="0" dirty="0" smtClean="0">
                <a:latin typeface="ClanNarrowLF-Book" charset="0"/>
                <a:ea typeface="MS PGothic" charset="0"/>
              </a:rPr>
              <a:t> </a:t>
            </a:r>
            <a:r>
              <a:rPr lang="en-US" baseline="0" dirty="0" err="1" smtClean="0">
                <a:latin typeface="ClanNarrowLF-Book" charset="0"/>
                <a:ea typeface="MS PGothic" charset="0"/>
              </a:rPr>
              <a:t>ein</a:t>
            </a:r>
            <a:r>
              <a:rPr lang="en-US" baseline="0" dirty="0" smtClean="0">
                <a:latin typeface="ClanNarrowLF-Book" charset="0"/>
                <a:ea typeface="MS PGothic" charset="0"/>
              </a:rPr>
              <a:t> PDF-</a:t>
            </a:r>
            <a:r>
              <a:rPr lang="en-US" baseline="0" dirty="0" err="1" smtClean="0">
                <a:latin typeface="ClanNarrowLF-Book" charset="0"/>
                <a:ea typeface="MS PGothic" charset="0"/>
              </a:rPr>
              <a:t>Arbeitsblatt</a:t>
            </a:r>
            <a:r>
              <a:rPr lang="en-US" baseline="0" dirty="0" smtClean="0">
                <a:latin typeface="ClanNarrowLF-Book" charset="0"/>
                <a:ea typeface="MS PGothic" charset="0"/>
              </a:rPr>
              <a:t> </a:t>
            </a:r>
            <a:r>
              <a:rPr lang="en-US" baseline="0" dirty="0" err="1" smtClean="0">
                <a:latin typeface="ClanNarrowLF-Book" charset="0"/>
                <a:ea typeface="MS PGothic" charset="0"/>
              </a:rPr>
              <a:t>zum</a:t>
            </a:r>
            <a:r>
              <a:rPr lang="en-US" baseline="0" dirty="0" smtClean="0">
                <a:latin typeface="ClanNarrowLF-Book" charset="0"/>
                <a:ea typeface="MS PGothic" charset="0"/>
              </a:rPr>
              <a:t> </a:t>
            </a:r>
            <a:r>
              <a:rPr lang="en-US" baseline="0" dirty="0" err="1" smtClean="0">
                <a:latin typeface="ClanNarrowLF-Book" charset="0"/>
                <a:ea typeface="MS PGothic" charset="0"/>
              </a:rPr>
              <a:t>Ausdrucken</a:t>
            </a:r>
            <a:r>
              <a:rPr lang="en-US" baseline="0" dirty="0" smtClean="0">
                <a:latin typeface="ClanNarrowLF-Book" charset="0"/>
                <a:ea typeface="MS PGothic" charset="0"/>
              </a:rPr>
              <a:t> und </a:t>
            </a:r>
            <a:r>
              <a:rPr lang="en-US" baseline="0" dirty="0" err="1" smtClean="0">
                <a:latin typeface="ClanNarrowLF-Book" charset="0"/>
                <a:ea typeface="MS PGothic" charset="0"/>
              </a:rPr>
              <a:t>Ausfüllen</a:t>
            </a:r>
            <a:r>
              <a:rPr lang="en-US" baseline="0" dirty="0" smtClean="0">
                <a:latin typeface="ClanNarrowLF-Book" charset="0"/>
                <a:ea typeface="MS PGothic" charset="0"/>
              </a:rPr>
              <a:t> </a:t>
            </a:r>
            <a:r>
              <a:rPr lang="en-US" baseline="0" dirty="0" err="1" smtClean="0">
                <a:latin typeface="ClanNarrowLF-Book" charset="0"/>
                <a:ea typeface="MS PGothic" charset="0"/>
              </a:rPr>
              <a:t>herunterladen</a:t>
            </a:r>
            <a:r>
              <a:rPr lang="en-US" baseline="0" dirty="0" smtClean="0">
                <a:latin typeface="ClanNarrowLF-Book" charset="0"/>
                <a:ea typeface="MS PGothic" charset="0"/>
              </a:rPr>
              <a:t> </a:t>
            </a:r>
            <a:r>
              <a:rPr lang="en-US" baseline="0" dirty="0" err="1" smtClean="0">
                <a:latin typeface="ClanNarrowLF-Book" charset="0"/>
                <a:ea typeface="MS PGothic" charset="0"/>
              </a:rPr>
              <a:t>werden</a:t>
            </a:r>
            <a:r>
              <a:rPr lang="en-US" baseline="0" dirty="0" smtClean="0">
                <a:latin typeface="ClanNarrowLF-Book" charset="0"/>
                <a:ea typeface="MS PGothic" charset="0"/>
              </a:rPr>
              <a:t> </a:t>
            </a:r>
            <a:r>
              <a:rPr lang="en-US" baseline="0" dirty="0" err="1" smtClean="0">
                <a:latin typeface="ClanNarrowLF-Book" charset="0"/>
                <a:ea typeface="MS PGothic" charset="0"/>
              </a:rPr>
              <a:t>kann</a:t>
            </a:r>
            <a:r>
              <a:rPr lang="en-US" baseline="0" dirty="0" smtClean="0">
                <a:latin typeface="ClanNarrowLF-Book" charset="0"/>
                <a:ea typeface="MS PGothic" charset="0"/>
              </a:rPr>
              <a:t>.</a:t>
            </a:r>
            <a:endParaRPr lang="ru-RU" dirty="0">
              <a:latin typeface="ClanNarrowLF-Book" charset="0"/>
              <a:ea typeface="MS PGothic" charset="0"/>
            </a:endParaRPr>
          </a:p>
        </p:txBody>
      </p:sp>
      <p:sp>
        <p:nvSpPr>
          <p:cNvPr id="28676"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F9F502BF-DEC2-874A-A3A6-9CB66CE57B29}" type="slidenum">
              <a:rPr lang="de-DE">
                <a:latin typeface="ClanNarrowLF-Book" charset="0"/>
                <a:cs typeface="Arial" charset="0"/>
              </a:rPr>
              <a:pPr/>
              <a:t>21</a:t>
            </a:fld>
            <a:endParaRPr lang="de-DE">
              <a:latin typeface="ClanNarrowLF-Book" charset="0"/>
              <a:cs typeface="Arial" charset="0"/>
            </a:endParaRPr>
          </a:p>
        </p:txBody>
      </p:sp>
    </p:spTree>
    <p:extLst>
      <p:ext uri="{BB962C8B-B14F-4D97-AF65-F5344CB8AC3E}">
        <p14:creationId xmlns:p14="http://schemas.microsoft.com/office/powerpoint/2010/main" xmlns="" val="2790214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Nachdem</a:t>
            </a:r>
            <a:r>
              <a:rPr kumimoji="1" lang="de-DE" sz="1800" kern="1200" baseline="0" dirty="0" smtClean="0">
                <a:solidFill>
                  <a:schemeClr val="tx1"/>
                </a:solidFill>
                <a:effectLst/>
                <a:latin typeface="+mn-lt"/>
                <a:ea typeface="MS PGothic" panose="020B0600070205080204" pitchFamily="34" charset="-128"/>
                <a:cs typeface="MS PGothic" charset="0"/>
              </a:rPr>
              <a:t> die Wörter gefangen sind, </a:t>
            </a:r>
            <a:r>
              <a:rPr kumimoji="1" lang="ru-RU" sz="1800" kern="1200" dirty="0" smtClean="0">
                <a:solidFill>
                  <a:schemeClr val="tx1"/>
                </a:solidFill>
                <a:effectLst/>
                <a:latin typeface="+mn-lt"/>
                <a:ea typeface="MS PGothic" panose="020B0600070205080204" pitchFamily="34" charset="-128"/>
                <a:cs typeface="MS PGothic" charset="0"/>
              </a:rPr>
              <a:t>öffnet sich für das Kind </a:t>
            </a:r>
            <a:r>
              <a:rPr kumimoji="1" lang="de-DE" sz="1800" kern="1200" dirty="0" smtClean="0">
                <a:solidFill>
                  <a:schemeClr val="tx1"/>
                </a:solidFill>
                <a:effectLst/>
                <a:latin typeface="+mn-lt"/>
                <a:ea typeface="MS PGothic" panose="020B0600070205080204" pitchFamily="34" charset="-128"/>
                <a:cs typeface="MS PGothic" charset="0"/>
              </a:rPr>
              <a:t>ein</a:t>
            </a:r>
            <a:r>
              <a:rPr kumimoji="1" lang="ru-RU" sz="1800" kern="1200" dirty="0" smtClean="0">
                <a:solidFill>
                  <a:schemeClr val="tx1"/>
                </a:solidFill>
                <a:effectLst/>
                <a:latin typeface="+mn-lt"/>
                <a:ea typeface="MS PGothic" panose="020B0600070205080204" pitchFamily="34" charset="-128"/>
                <a:cs typeface="MS PGothic" charset="0"/>
              </a:rPr>
              <a:t> Bereich mit Aufgaben. </a:t>
            </a:r>
            <a:r>
              <a:rPr kumimoji="1" lang="de-DE" sz="1800" kern="1200" dirty="0" smtClean="0">
                <a:solidFill>
                  <a:schemeClr val="tx1"/>
                </a:solidFill>
                <a:effectLst/>
                <a:latin typeface="+mn-lt"/>
                <a:ea typeface="MS PGothic" panose="020B0600070205080204" pitchFamily="34" charset="-128"/>
                <a:cs typeface="MS PGothic" charset="0"/>
              </a:rPr>
              <a:t>Indem es sie löst, verfestigt es das gerade erlernte Wissen und erhöht damit die Bildungsresultate. Die Aufgaben sind inhaltlich und sprachlich</a:t>
            </a:r>
            <a:r>
              <a:rPr kumimoji="1" lang="ru-RU" sz="1800" kern="1200" dirty="0" smtClean="0">
                <a:solidFill>
                  <a:schemeClr val="tx1"/>
                </a:solidFill>
                <a:effectLst/>
                <a:latin typeface="+mn-lt"/>
                <a:ea typeface="MS PGothic" panose="020B0600070205080204" pitchFamily="34" charset="-128"/>
                <a:cs typeface="MS PGothic" charset="0"/>
              </a:rPr>
              <a:t>.</a:t>
            </a:r>
            <a:r>
              <a:rPr lang="ru-RU" dirty="0" smtClean="0">
                <a:effectLst/>
              </a:rPr>
              <a:t> </a:t>
            </a:r>
            <a:endParaRPr lang="ru-RU" dirty="0" smtClean="0">
              <a:latin typeface="ClanNarrowLF-Book" charset="0"/>
              <a:ea typeface="MS PGothic" charset="0"/>
            </a:endParaRPr>
          </a:p>
        </p:txBody>
      </p:sp>
      <p:sp>
        <p:nvSpPr>
          <p:cNvPr id="4" name="Foliennummernplatzhalter 3"/>
          <p:cNvSpPr>
            <a:spLocks noGrp="1"/>
          </p:cNvSpPr>
          <p:nvPr>
            <p:ph type="sldNum" sz="quarter" idx="10"/>
          </p:nvPr>
        </p:nvSpPr>
        <p:spPr/>
        <p:txBody>
          <a:bodyPr/>
          <a:lstStyle/>
          <a:p>
            <a:fld id="{B8F7D684-3695-4C39-A72A-0CC0A724DC0A}" type="slidenum">
              <a:rPr lang="de-DE" altLang="de-DE" smtClean="0"/>
              <a:pPr/>
              <a:t>22</a:t>
            </a:fld>
            <a:endParaRPr lang="de-DE" altLang="de-DE"/>
          </a:p>
        </p:txBody>
      </p:sp>
    </p:spTree>
    <p:extLst>
      <p:ext uri="{BB962C8B-B14F-4D97-AF65-F5344CB8AC3E}">
        <p14:creationId xmlns:p14="http://schemas.microsoft.com/office/powerpoint/2010/main" xmlns="" val="776630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kumimoji="1" lang="en-US" sz="1800" kern="1200" dirty="0" smtClean="0">
                <a:solidFill>
                  <a:schemeClr val="tx1"/>
                </a:solidFill>
                <a:effectLst/>
                <a:latin typeface="+mn-lt"/>
                <a:ea typeface="MS PGothic" panose="020B0600070205080204" pitchFamily="34" charset="-128"/>
                <a:cs typeface="MS PGothic" charset="0"/>
              </a:rPr>
              <a:t>Die Kinderuni </a:t>
            </a:r>
            <a:r>
              <a:rPr kumimoji="1" lang="de-DE" sz="1800" kern="1200" dirty="0" smtClean="0">
                <a:solidFill>
                  <a:schemeClr val="tx1"/>
                </a:solidFill>
                <a:effectLst/>
                <a:latin typeface="+mn-lt"/>
                <a:ea typeface="MS PGothic" panose="020B0600070205080204" pitchFamily="34" charset="-128"/>
                <a:cs typeface="MS PGothic" charset="0"/>
              </a:rPr>
              <a:t>ist für Kinder ohne Deutschkenntnisse sowie für Kinder mit Grundkenntnissen des Deutschen entwickelt worden. </a:t>
            </a:r>
          </a:p>
          <a:p>
            <a:r>
              <a:rPr kumimoji="1" lang="de-DE" sz="1800" kern="1200" dirty="0" smtClean="0">
                <a:solidFill>
                  <a:schemeClr val="tx1"/>
                </a:solidFill>
                <a:effectLst/>
                <a:latin typeface="+mn-lt"/>
                <a:ea typeface="MS PGothic" panose="020B0600070205080204" pitchFamily="34" charset="-128"/>
                <a:cs typeface="MS PGothic" charset="0"/>
              </a:rPr>
              <a:t>Mit den jungen Studierenden, die noch kein Wort Deutsch verstehen, sprechen Professor Einstein und seine Mitarbeiterin Sophie in</a:t>
            </a:r>
            <a:r>
              <a:rPr kumimoji="1" lang="de-DE" sz="1800" kern="1200" baseline="0" dirty="0" smtClean="0">
                <a:solidFill>
                  <a:schemeClr val="tx1"/>
                </a:solidFill>
                <a:effectLst/>
                <a:latin typeface="+mn-lt"/>
                <a:ea typeface="MS PGothic" panose="020B0600070205080204" pitchFamily="34" charset="-128"/>
                <a:cs typeface="MS PGothic" charset="0"/>
              </a:rPr>
              <a:t> der Muttersprache</a:t>
            </a:r>
            <a:r>
              <a:rPr kumimoji="1" lang="de-DE" sz="1800" kern="1200" dirty="0" smtClean="0">
                <a:solidFill>
                  <a:schemeClr val="tx1"/>
                </a:solidFill>
                <a:effectLst/>
                <a:latin typeface="+mn-lt"/>
                <a:ea typeface="MS PGothic" panose="020B0600070205080204" pitchFamily="34" charset="-128"/>
                <a:cs typeface="MS PGothic" charset="0"/>
              </a:rPr>
              <a:t>. Die drei Aufgaben sind in der Muttersprache formuliert, doch in ihnen sind die zehn „gefangenen“ deutschen Wörter enthalten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die sich in den jeweiligen Kontext einfügen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Die vierte Aufgabe – der sogenannte „Bonus“ – ist eine Sprachaufgabe. Hier werden die zehn Wörter noch einmal wiederholt, damit das Kind sie sich besser merken kann. </a:t>
            </a:r>
          </a:p>
          <a:p>
            <a:endParaRPr kumimoji="1" lang="de-DE" sz="1800" kern="1200" dirty="0" smtClean="0">
              <a:solidFill>
                <a:schemeClr val="tx1"/>
              </a:solidFill>
              <a:effectLst/>
              <a:latin typeface="+mn-lt"/>
              <a:ea typeface="MS PGothic" panose="020B0600070205080204" pitchFamily="34" charset="-128"/>
              <a:cs typeface="MS PGothic" charset="0"/>
            </a:endParaRPr>
          </a:p>
          <a:p>
            <a:r>
              <a:rPr kumimoji="1" lang="de-DE" sz="1800" kern="1200" dirty="0" smtClean="0">
                <a:solidFill>
                  <a:schemeClr val="tx1"/>
                </a:solidFill>
                <a:effectLst/>
                <a:latin typeface="+mn-lt"/>
                <a:ea typeface="MS PGothic" panose="020B0600070205080204" pitchFamily="34" charset="-128"/>
                <a:cs typeface="MS PGothic" charset="0"/>
              </a:rPr>
              <a:t>Wenn das Kind bereits angefangen hat, Deutsch zu lernen, sprechen Professor Einstein und Sophie </a:t>
            </a:r>
            <a:r>
              <a:rPr kumimoji="1" lang="ru-RU" sz="1800" kern="1200" dirty="0" err="1" smtClean="0">
                <a:solidFill>
                  <a:schemeClr val="tx1"/>
                </a:solidFill>
                <a:effectLst/>
                <a:latin typeface="+mn-lt"/>
                <a:ea typeface="MS PGothic" panose="020B0600070205080204" pitchFamily="34" charset="-128"/>
                <a:cs typeface="MS PGothic" charset="0"/>
              </a:rPr>
              <a:t>mit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ihm</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Deutsch</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Um das Verständnis zu erleichtern, kann man die Untertitel (auf</a:t>
            </a:r>
            <a:r>
              <a:rPr kumimoji="1" lang="de-DE" sz="1800" kern="1200" baseline="0" dirty="0" smtClean="0">
                <a:solidFill>
                  <a:schemeClr val="tx1"/>
                </a:solidFill>
                <a:effectLst/>
                <a:latin typeface="+mn-lt"/>
                <a:ea typeface="MS PGothic" panose="020B0600070205080204" pitchFamily="34" charset="-128"/>
                <a:cs typeface="MS PGothic" charset="0"/>
              </a:rPr>
              <a:t> Deutsch oder in der Muttersprache) </a:t>
            </a:r>
            <a:r>
              <a:rPr kumimoji="1" lang="de-DE" sz="1800" kern="1200" dirty="0" smtClean="0">
                <a:solidFill>
                  <a:schemeClr val="tx1"/>
                </a:solidFill>
                <a:effectLst/>
                <a:latin typeface="+mn-lt"/>
                <a:ea typeface="MS PGothic" panose="020B0600070205080204" pitchFamily="34" charset="-128"/>
                <a:cs typeface="MS PGothic" charset="0"/>
              </a:rPr>
              <a:t>einblenden. Genau wie in der muttersprachlichen Version soll das Kind auch hier zehn Wörter oder Ausdrücke lernen – doch die entstammen bereits einem höheren</a:t>
            </a:r>
            <a:r>
              <a:rPr kumimoji="1" lang="de-DE" sz="1800" kern="1200" baseline="0" dirty="0" smtClean="0">
                <a:solidFill>
                  <a:schemeClr val="tx1"/>
                </a:solidFill>
                <a:effectLst/>
                <a:latin typeface="+mn-lt"/>
                <a:ea typeface="MS PGothic" panose="020B0600070205080204" pitchFamily="34" charset="-128"/>
                <a:cs typeface="MS PGothic" charset="0"/>
              </a:rPr>
              <a:t> Sprachniveau </a:t>
            </a:r>
            <a:r>
              <a:rPr kumimoji="1" lang="de-DE" sz="1800" kern="1200" dirty="0" smtClean="0">
                <a:solidFill>
                  <a:schemeClr val="tx1"/>
                </a:solidFill>
                <a:effectLst/>
                <a:latin typeface="+mn-lt"/>
                <a:ea typeface="MS PGothic" panose="020B0600070205080204" pitchFamily="34" charset="-128"/>
                <a:cs typeface="MS PGothic" charset="0"/>
              </a:rPr>
              <a:t>und sind damit schwieriger. Die drei Aufgaben sind in einfachem Deutsch formuliert. Bei der letzten Bonus-Aufgabe werden die neu erlernten Wörter noch einmal wiederholt. </a:t>
            </a:r>
            <a:r>
              <a:rPr kumimoji="1" lang="ru-RU" sz="1800" kern="1200" dirty="0" smtClean="0">
                <a:solidFill>
                  <a:schemeClr val="tx1"/>
                </a:solidFill>
                <a:effectLst/>
                <a:latin typeface="+mn-lt"/>
                <a:ea typeface="MS PGothic" panose="020B0600070205080204" pitchFamily="34" charset="-128"/>
                <a:cs typeface="MS PGothic" charset="0"/>
              </a:rPr>
              <a:t>   </a:t>
            </a:r>
          </a:p>
          <a:p>
            <a:endParaRPr kumimoji="1" lang="ru-RU" sz="1800" kern="1200" dirty="0" smtClean="0">
              <a:solidFill>
                <a:schemeClr val="tx1"/>
              </a:solidFill>
              <a:effectLst/>
              <a:latin typeface="+mn-lt"/>
              <a:ea typeface="MS PGothic" panose="020B0600070205080204" pitchFamily="34" charset="-128"/>
              <a:cs typeface="MS PGothic" charset="0"/>
            </a:endParaRPr>
          </a:p>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23</a:t>
            </a:fld>
            <a:endParaRPr lang="de-DE" altLang="de-DE"/>
          </a:p>
        </p:txBody>
      </p:sp>
    </p:spTree>
    <p:extLst>
      <p:ext uri="{BB962C8B-B14F-4D97-AF65-F5344CB8AC3E}">
        <p14:creationId xmlns:p14="http://schemas.microsoft.com/office/powerpoint/2010/main" xmlns="" val="4126602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1" lang="de-DE" sz="1800" kern="1200" dirty="0" smtClean="0">
                <a:solidFill>
                  <a:schemeClr val="tx1"/>
                </a:solidFill>
                <a:effectLst/>
                <a:latin typeface="+mn-lt"/>
                <a:ea typeface="MS PGothic" panose="020B0600070205080204" pitchFamily="34" charset="-128"/>
                <a:cs typeface="MS PGothic" charset="0"/>
              </a:rPr>
              <a:t>Vorlesungen an Universitäten sind nicht immer unkompliziert und erfordern oftmals ein sehr hohes Maß an Konzentration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Damit sich die Kinder nicht überanstrengen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ist die Online-Universität wie ein Spiel aufgebaut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die Kinder müssen Abzeichnen sammeln und erreichen damit immer neue Titel – vom Studierenden über den Doktor und sogar bis hin zum Professor. </a:t>
            </a:r>
          </a:p>
        </p:txBody>
      </p:sp>
      <p:sp>
        <p:nvSpPr>
          <p:cNvPr id="4" name="Foliennummernplatzhalter 3"/>
          <p:cNvSpPr>
            <a:spLocks noGrp="1"/>
          </p:cNvSpPr>
          <p:nvPr>
            <p:ph type="sldNum" sz="quarter" idx="10"/>
          </p:nvPr>
        </p:nvSpPr>
        <p:spPr/>
        <p:txBody>
          <a:bodyPr/>
          <a:lstStyle/>
          <a:p>
            <a:fld id="{B8F7D684-3695-4C39-A72A-0CC0A724DC0A}" type="slidenum">
              <a:rPr lang="de-DE" altLang="de-DE" smtClean="0"/>
              <a:pPr/>
              <a:t>24</a:t>
            </a:fld>
            <a:endParaRPr lang="de-DE" altLang="de-DE"/>
          </a:p>
        </p:txBody>
      </p:sp>
    </p:spTree>
    <p:extLst>
      <p:ext uri="{BB962C8B-B14F-4D97-AF65-F5344CB8AC3E}">
        <p14:creationId xmlns:p14="http://schemas.microsoft.com/office/powerpoint/2010/main" xmlns="" val="1985714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7"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de-DE" dirty="0" smtClean="0">
                <a:latin typeface="ClanNarrowLF-Book" charset="0"/>
                <a:ea typeface="MS PGothic" charset="0"/>
              </a:rPr>
              <a:t>Im Profil kann sich das Kind ein Zeugnis</a:t>
            </a:r>
            <a:r>
              <a:rPr lang="de-DE" baseline="0" dirty="0" smtClean="0">
                <a:latin typeface="ClanNarrowLF-Book" charset="0"/>
                <a:ea typeface="MS PGothic" charset="0"/>
              </a:rPr>
              <a:t> mit abgeschlossenen Vorlesungen herausspeichern oder ausdrucken lassen </a:t>
            </a:r>
            <a:endParaRPr lang="ru-RU" dirty="0">
              <a:latin typeface="ClanNarrowLF-Book" charset="0"/>
              <a:ea typeface="MS PGothic" charset="0"/>
            </a:endParaRPr>
          </a:p>
        </p:txBody>
      </p:sp>
      <p:sp>
        <p:nvSpPr>
          <p:cNvPr id="36868"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3AD9EE05-737E-B949-8C6A-14DFB0B683E8}" type="slidenum">
              <a:rPr lang="de-DE">
                <a:latin typeface="ClanNarrowLF-Book" charset="0"/>
                <a:cs typeface="Arial" charset="0"/>
              </a:rPr>
              <a:pPr/>
              <a:t>25</a:t>
            </a:fld>
            <a:endParaRPr lang="de-DE">
              <a:latin typeface="ClanNarrowLF-Book" charset="0"/>
              <a:cs typeface="Arial" charset="0"/>
            </a:endParaRPr>
          </a:p>
        </p:txBody>
      </p:sp>
    </p:spTree>
    <p:extLst>
      <p:ext uri="{BB962C8B-B14F-4D97-AF65-F5344CB8AC3E}">
        <p14:creationId xmlns:p14="http://schemas.microsoft.com/office/powerpoint/2010/main" xmlns="" val="3032703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ru-RU" sz="1800" kern="1200" dirty="0" smtClean="0">
                <a:solidFill>
                  <a:schemeClr val="tx1"/>
                </a:solidFill>
                <a:effectLst/>
                <a:latin typeface="+mn-lt"/>
                <a:ea typeface="MS PGothic" panose="020B0600070205080204" pitchFamily="34" charset="-128"/>
                <a:cs typeface="MS PGothic" charset="0"/>
              </a:rPr>
              <a:t>2002. </a:t>
            </a:r>
            <a:r>
              <a:rPr kumimoji="1" lang="de-DE" sz="1800" kern="1200" dirty="0" smtClean="0">
                <a:solidFill>
                  <a:schemeClr val="tx1"/>
                </a:solidFill>
                <a:effectLst/>
                <a:latin typeface="+mn-lt"/>
                <a:ea typeface="MS PGothic" panose="020B0600070205080204" pitchFamily="34" charset="-128"/>
                <a:cs typeface="MS PGothic" charset="0"/>
              </a:rPr>
              <a:t>Im Tübinger „</a:t>
            </a:r>
            <a:r>
              <a:rPr kumimoji="1" lang="de-DE" sz="1800" kern="1200" dirty="0" err="1" smtClean="0">
                <a:solidFill>
                  <a:schemeClr val="tx1"/>
                </a:solidFill>
                <a:effectLst/>
                <a:latin typeface="+mn-lt"/>
                <a:ea typeface="MS PGothic" panose="020B0600070205080204" pitchFamily="34" charset="-128"/>
                <a:cs typeface="MS PGothic" charset="0"/>
              </a:rPr>
              <a:t>Schw</a:t>
            </a:r>
            <a:r>
              <a:rPr kumimoji="1" lang="ru-RU" sz="1800" kern="1200" dirty="0" err="1" smtClean="0">
                <a:solidFill>
                  <a:schemeClr val="tx1"/>
                </a:solidFill>
                <a:effectLst/>
                <a:latin typeface="+mn-lt"/>
                <a:ea typeface="MS PGothic" panose="020B0600070205080204" pitchFamily="34" charset="-128"/>
                <a:cs typeface="MS PGothic" charset="0"/>
              </a:rPr>
              <a:t>ä</a:t>
            </a:r>
            <a:r>
              <a:rPr kumimoji="1" lang="de-DE" sz="1800" kern="1200" dirty="0" err="1" smtClean="0">
                <a:solidFill>
                  <a:schemeClr val="tx1"/>
                </a:solidFill>
                <a:effectLst/>
                <a:latin typeface="+mn-lt"/>
                <a:ea typeface="MS PGothic" panose="020B0600070205080204" pitchFamily="34" charset="-128"/>
                <a:cs typeface="MS PGothic" charset="0"/>
              </a:rPr>
              <a:t>bischen</a:t>
            </a:r>
            <a:r>
              <a:rPr kumimoji="1" lang="de-DE" sz="1800" kern="1200" dirty="0" smtClean="0">
                <a:solidFill>
                  <a:schemeClr val="tx1"/>
                </a:solidFill>
                <a:effectLst/>
                <a:latin typeface="+mn-lt"/>
                <a:ea typeface="MS PGothic" panose="020B0600070205080204" pitchFamily="34" charset="-128"/>
                <a:cs typeface="MS PGothic" charset="0"/>
              </a:rPr>
              <a:t> Tagblatt“ erscheint der Artikel „</a:t>
            </a:r>
            <a:r>
              <a:rPr kumimoji="1" lang="ru-RU" sz="1800" kern="1200" dirty="0" err="1" smtClean="0">
                <a:solidFill>
                  <a:schemeClr val="tx1"/>
                </a:solidFill>
                <a:effectLst/>
                <a:latin typeface="+mn-lt"/>
                <a:ea typeface="MS PGothic" panose="020B0600070205080204" pitchFamily="34" charset="-128"/>
                <a:cs typeface="MS PGothic" charset="0"/>
              </a:rPr>
              <a:t>Kinder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stürmt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Hörsaal</a:t>
            </a:r>
            <a:r>
              <a:rPr kumimoji="1" lang="ru-RU" sz="1800" kern="1200" dirty="0" smtClean="0">
                <a:solidFill>
                  <a:schemeClr val="tx1"/>
                </a:solidFill>
                <a:effectLst/>
                <a:latin typeface="+mn-lt"/>
                <a:ea typeface="MS PGothic" panose="020B0600070205080204" pitchFamily="34" charset="-128"/>
                <a:cs typeface="MS PGothic" charset="0"/>
              </a:rPr>
              <a:t>!</a:t>
            </a:r>
            <a:r>
              <a:rPr kumimoji="1" lang="de-DE" sz="1800" kern="1200" dirty="0" smtClean="0">
                <a:solidFill>
                  <a:schemeClr val="tx1"/>
                </a:solidFill>
                <a:effectLst/>
                <a:latin typeface="+mn-lt"/>
                <a:ea typeface="MS PGothic" panose="020B0600070205080204" pitchFamily="34" charset="-128"/>
                <a:cs typeface="MS PGothic" charset="0"/>
              </a:rPr>
              <a: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Die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Zeitung</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hatte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gemeinsam</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mit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der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Universität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Tübingen</a:t>
            </a:r>
            <a:r>
              <a:rPr kumimoji="1" lang="ru-RU" sz="1800" kern="1200" dirty="0" smtClean="0">
                <a:solidFill>
                  <a:schemeClr val="tx1"/>
                </a:solidFill>
                <a:effectLst/>
                <a:latin typeface="+mn-lt"/>
                <a:ea typeface="MS PGothic" panose="020B0600070205080204" pitchFamily="34" charset="-128"/>
                <a:cs typeface="MS PGothic" charset="0"/>
              </a:rPr>
              <a:t> – </a:t>
            </a:r>
            <a:r>
              <a:rPr kumimoji="1" lang="de-DE" sz="1800" kern="1200" dirty="0" smtClean="0">
                <a:solidFill>
                  <a:schemeClr val="tx1"/>
                </a:solidFill>
                <a:effectLst/>
                <a:latin typeface="+mn-lt"/>
                <a:ea typeface="MS PGothic" panose="020B0600070205080204" pitchFamily="34" charset="-128"/>
                <a:cs typeface="MS PGothic" charset="0"/>
              </a:rPr>
              <a:t>einer der besten in Deutschland </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ein einzigartiges Projekt ins Leben gerufen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in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dem</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Hochschulprofessoren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wöchentliche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Vorlesungen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für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Kinder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abhalten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„Warum spucken Vulkane Feuer?“, „Warum lachen wir über Witze?“, „Warum gibt es Arme und Reiche?“ – so lauteten die ersten Themen. Und die Hörsäle waren voll</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bereits im ersten Jahr lag die Zahl der jungen Studierenden bei über</a:t>
            </a:r>
            <a:r>
              <a:rPr kumimoji="1" lang="ru-RU" sz="1800" kern="1200" dirty="0" smtClean="0">
                <a:solidFill>
                  <a:schemeClr val="tx1"/>
                </a:solidFill>
                <a:effectLst/>
                <a:latin typeface="+mn-lt"/>
                <a:ea typeface="MS PGothic" panose="020B0600070205080204" pitchFamily="34" charset="-128"/>
                <a:cs typeface="MS PGothic" charset="0"/>
              </a:rPr>
              <a:t> 5</a:t>
            </a:r>
            <a:r>
              <a:rPr kumimoji="1" lang="de-DE" sz="1800" kern="1200" dirty="0" smtClean="0">
                <a:solidFill>
                  <a:schemeClr val="tx1"/>
                </a:solidFill>
                <a:effectLst/>
                <a:latin typeface="+mn-lt"/>
                <a:ea typeface="MS PGothic" panose="020B0600070205080204" pitchFamily="34" charset="-128"/>
                <a:cs typeface="MS PGothic" charset="0"/>
              </a:rPr>
              <a:t>.</a:t>
            </a:r>
            <a:r>
              <a:rPr kumimoji="1" lang="ru-RU" sz="1800" kern="1200" dirty="0" smtClean="0">
                <a:solidFill>
                  <a:schemeClr val="tx1"/>
                </a:solidFill>
                <a:effectLst/>
                <a:latin typeface="+mn-lt"/>
                <a:ea typeface="MS PGothic" panose="020B0600070205080204" pitchFamily="34" charset="-128"/>
                <a:cs typeface="MS PGothic" charset="0"/>
              </a:rPr>
              <a:t>000. </a:t>
            </a:r>
            <a:endParaRPr kumimoji="1" lang="de-DE" sz="1800" kern="1200" dirty="0" smtClean="0">
              <a:solidFill>
                <a:schemeClr val="tx1"/>
              </a:solidFill>
              <a:effectLst/>
              <a:latin typeface="+mn-lt"/>
              <a:ea typeface="MS PGothic" panose="020B0600070205080204"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Optional:</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Die Kinderuniversität war gegründet worden, um die angeborene Neugierde von Kindern zu fördern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und</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ihnen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kritisches</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Denken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zu</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vemitteln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Sie bietet außerdem die Möglichkeit, unterschiedliche Bereiche der Wissenschaft kennenzulernen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und</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schon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im</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frühen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Alter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bei Kindern Neigungen gegenüber diesem oder jenem Wissenschaftsgebiet zu erkennen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Und das Wichtigste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sie behandelt Fragen, die die Kinder beschäftigen und die mitunter derart kompliziert sein können, dass nur Professoren sie beantworten können</a:t>
            </a:r>
            <a:r>
              <a:rPr kumimoji="1" lang="ru-RU" sz="1800" kern="1200" dirty="0" smtClean="0">
                <a:solidFill>
                  <a:schemeClr val="tx1"/>
                </a:solidFill>
                <a:effectLst/>
                <a:latin typeface="+mn-lt"/>
                <a:ea typeface="MS PGothic" panose="020B0600070205080204" pitchFamily="34" charset="-128"/>
                <a:cs typeface="MS PGothic" charset="0"/>
              </a:rPr>
              <a:t>. </a:t>
            </a:r>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2</a:t>
            </a:fld>
            <a:endParaRPr lang="de-DE" altLang="de-DE"/>
          </a:p>
        </p:txBody>
      </p:sp>
    </p:spTree>
    <p:extLst>
      <p:ext uri="{BB962C8B-B14F-4D97-AF65-F5344CB8AC3E}">
        <p14:creationId xmlns:p14="http://schemas.microsoft.com/office/powerpoint/2010/main" xmlns="" val="4277274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7"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err="1" smtClean="0">
                <a:latin typeface="ClanNarrowLF-Book" charset="0"/>
                <a:ea typeface="MS PGothic" charset="0"/>
              </a:rPr>
              <a:t>Wenn</a:t>
            </a:r>
            <a:r>
              <a:rPr lang="en-US" baseline="0" dirty="0" smtClean="0">
                <a:latin typeface="ClanNarrowLF-Book" charset="0"/>
                <a:ea typeface="MS PGothic" charset="0"/>
              </a:rPr>
              <a:t> das Kind </a:t>
            </a:r>
            <a:r>
              <a:rPr lang="en-US" baseline="0" dirty="0" err="1" smtClean="0">
                <a:latin typeface="ClanNarrowLF-Book" charset="0"/>
                <a:ea typeface="MS PGothic" charset="0"/>
              </a:rPr>
              <a:t>Ihnen</a:t>
            </a:r>
            <a:r>
              <a:rPr lang="en-US" baseline="0" dirty="0" smtClean="0">
                <a:latin typeface="ClanNarrowLF-Book" charset="0"/>
                <a:ea typeface="MS PGothic" charset="0"/>
              </a:rPr>
              <a:t> den Code </a:t>
            </a:r>
            <a:r>
              <a:rPr lang="en-US" baseline="0" dirty="0" err="1" smtClean="0">
                <a:latin typeface="ClanNarrowLF-Book" charset="0"/>
                <a:ea typeface="MS PGothic" charset="0"/>
              </a:rPr>
              <a:t>aus</a:t>
            </a:r>
            <a:r>
              <a:rPr lang="en-US" baseline="0" dirty="0" smtClean="0">
                <a:latin typeface="ClanNarrowLF-Book" charset="0"/>
                <a:ea typeface="MS PGothic" charset="0"/>
              </a:rPr>
              <a:t> </a:t>
            </a:r>
            <a:r>
              <a:rPr lang="en-US" baseline="0" dirty="0" err="1" smtClean="0">
                <a:latin typeface="ClanNarrowLF-Book" charset="0"/>
                <a:ea typeface="MS PGothic" charset="0"/>
              </a:rPr>
              <a:t>seinem</a:t>
            </a:r>
            <a:r>
              <a:rPr lang="en-US" baseline="0" dirty="0" smtClean="0">
                <a:latin typeface="ClanNarrowLF-Book" charset="0"/>
                <a:ea typeface="MS PGothic" charset="0"/>
              </a:rPr>
              <a:t> </a:t>
            </a:r>
            <a:r>
              <a:rPr lang="en-US" baseline="0" dirty="0" err="1" smtClean="0">
                <a:latin typeface="ClanNarrowLF-Book" charset="0"/>
                <a:ea typeface="MS PGothic" charset="0"/>
              </a:rPr>
              <a:t>Profil</a:t>
            </a:r>
            <a:r>
              <a:rPr lang="en-US" baseline="0" dirty="0" smtClean="0">
                <a:latin typeface="ClanNarrowLF-Book" charset="0"/>
                <a:ea typeface="MS PGothic" charset="0"/>
              </a:rPr>
              <a:t> </a:t>
            </a:r>
            <a:r>
              <a:rPr lang="en-US" baseline="0" dirty="0" err="1" smtClean="0">
                <a:latin typeface="ClanNarrowLF-Book" charset="0"/>
                <a:ea typeface="MS PGothic" charset="0"/>
              </a:rPr>
              <a:t>weitergibt</a:t>
            </a:r>
            <a:r>
              <a:rPr lang="en-US" baseline="0" dirty="0" smtClean="0">
                <a:latin typeface="ClanNarrowLF-Book" charset="0"/>
                <a:ea typeface="MS PGothic" charset="0"/>
              </a:rPr>
              <a:t>, </a:t>
            </a:r>
            <a:r>
              <a:rPr lang="en-US" baseline="0" dirty="0" err="1" smtClean="0">
                <a:latin typeface="ClanNarrowLF-Book" charset="0"/>
                <a:ea typeface="MS PGothic" charset="0"/>
              </a:rPr>
              <a:t>können</a:t>
            </a:r>
            <a:r>
              <a:rPr lang="en-US" baseline="0" dirty="0" smtClean="0">
                <a:latin typeface="ClanNarrowLF-Book" charset="0"/>
                <a:ea typeface="MS PGothic" charset="0"/>
              </a:rPr>
              <a:t> </a:t>
            </a:r>
            <a:r>
              <a:rPr lang="en-US" baseline="0" dirty="0" err="1" smtClean="0">
                <a:latin typeface="ClanNarrowLF-Book" charset="0"/>
                <a:ea typeface="MS PGothic" charset="0"/>
              </a:rPr>
              <a:t>Sie</a:t>
            </a:r>
            <a:r>
              <a:rPr lang="en-US" baseline="0" dirty="0" smtClean="0">
                <a:latin typeface="ClanNarrowLF-Book" charset="0"/>
                <a:ea typeface="MS PGothic" charset="0"/>
              </a:rPr>
              <a:t> </a:t>
            </a:r>
            <a:r>
              <a:rPr lang="en-US" baseline="0" dirty="0" err="1" smtClean="0">
                <a:latin typeface="ClanNarrowLF-Book" charset="0"/>
                <a:ea typeface="MS PGothic" charset="0"/>
              </a:rPr>
              <a:t>sein</a:t>
            </a:r>
            <a:r>
              <a:rPr lang="en-US" baseline="0" dirty="0" smtClean="0">
                <a:latin typeface="ClanNarrowLF-Book" charset="0"/>
                <a:ea typeface="MS PGothic" charset="0"/>
              </a:rPr>
              <a:t> </a:t>
            </a:r>
            <a:r>
              <a:rPr lang="en-US" baseline="0" dirty="0" err="1" smtClean="0">
                <a:latin typeface="ClanNarrowLF-Book" charset="0"/>
                <a:ea typeface="MS PGothic" charset="0"/>
              </a:rPr>
              <a:t>Fortschritt</a:t>
            </a:r>
            <a:r>
              <a:rPr lang="en-US" baseline="0" dirty="0" smtClean="0">
                <a:latin typeface="ClanNarrowLF-Book" charset="0"/>
                <a:ea typeface="MS PGothic" charset="0"/>
              </a:rPr>
              <a:t> </a:t>
            </a:r>
            <a:r>
              <a:rPr lang="en-US" baseline="0" dirty="0" err="1" smtClean="0">
                <a:latin typeface="ClanNarrowLF-Book" charset="0"/>
                <a:ea typeface="MS PGothic" charset="0"/>
              </a:rPr>
              <a:t>nachverfolgen</a:t>
            </a:r>
            <a:r>
              <a:rPr lang="en-US" baseline="0" dirty="0" smtClean="0">
                <a:latin typeface="ClanNarrowLF-Book" charset="0"/>
                <a:ea typeface="MS PGothic" charset="0"/>
              </a:rPr>
              <a:t>. </a:t>
            </a:r>
            <a:r>
              <a:rPr lang="en-US" baseline="0" dirty="0" err="1" smtClean="0">
                <a:latin typeface="ClanNarrowLF-Book" charset="0"/>
                <a:ea typeface="MS PGothic" charset="0"/>
              </a:rPr>
              <a:t>Dafür</a:t>
            </a:r>
            <a:r>
              <a:rPr lang="en-US" baseline="0" dirty="0" smtClean="0">
                <a:latin typeface="ClanNarrowLF-Book" charset="0"/>
                <a:ea typeface="MS PGothic" charset="0"/>
              </a:rPr>
              <a:t> </a:t>
            </a:r>
            <a:r>
              <a:rPr lang="en-US" baseline="0" dirty="0" err="1" smtClean="0">
                <a:latin typeface="ClanNarrowLF-Book" charset="0"/>
                <a:ea typeface="MS PGothic" charset="0"/>
              </a:rPr>
              <a:t>müssten</a:t>
            </a:r>
            <a:r>
              <a:rPr lang="en-US" baseline="0" dirty="0" smtClean="0">
                <a:latin typeface="ClanNarrowLF-Book" charset="0"/>
                <a:ea typeface="MS PGothic" charset="0"/>
              </a:rPr>
              <a:t> </a:t>
            </a:r>
            <a:r>
              <a:rPr lang="en-US" baseline="0" dirty="0" err="1" smtClean="0">
                <a:latin typeface="ClanNarrowLF-Book" charset="0"/>
                <a:ea typeface="MS PGothic" charset="0"/>
              </a:rPr>
              <a:t>Sie</a:t>
            </a:r>
            <a:r>
              <a:rPr lang="en-US" baseline="0" dirty="0" smtClean="0">
                <a:latin typeface="ClanNarrowLF-Book" charset="0"/>
                <a:ea typeface="MS PGothic" charset="0"/>
              </a:rPr>
              <a:t> </a:t>
            </a:r>
            <a:r>
              <a:rPr lang="en-US" baseline="0" dirty="0" err="1" smtClean="0">
                <a:latin typeface="ClanNarrowLF-Book" charset="0"/>
                <a:ea typeface="MS PGothic" charset="0"/>
              </a:rPr>
              <a:t>einen</a:t>
            </a:r>
            <a:r>
              <a:rPr lang="en-US" baseline="0" dirty="0" smtClean="0">
                <a:latin typeface="ClanNarrowLF-Book" charset="0"/>
                <a:ea typeface="MS PGothic" charset="0"/>
              </a:rPr>
              <a:t> </a:t>
            </a:r>
            <a:r>
              <a:rPr lang="en-US" baseline="0" dirty="0" err="1" smtClean="0">
                <a:latin typeface="ClanNarrowLF-Book" charset="0"/>
                <a:ea typeface="MS PGothic" charset="0"/>
              </a:rPr>
              <a:t>Elternzugang</a:t>
            </a:r>
            <a:r>
              <a:rPr lang="en-US" baseline="0" dirty="0" smtClean="0">
                <a:latin typeface="ClanNarrowLF-Book" charset="0"/>
                <a:ea typeface="MS PGothic" charset="0"/>
              </a:rPr>
              <a:t> </a:t>
            </a:r>
            <a:r>
              <a:rPr lang="en-US" baseline="0" dirty="0" err="1" smtClean="0">
                <a:latin typeface="ClanNarrowLF-Book" charset="0"/>
                <a:ea typeface="MS PGothic" charset="0"/>
              </a:rPr>
              <a:t>anlegen</a:t>
            </a:r>
            <a:r>
              <a:rPr lang="en-US" baseline="0" dirty="0" smtClean="0">
                <a:latin typeface="ClanNarrowLF-Book" charset="0"/>
                <a:ea typeface="MS PGothic" charset="0"/>
              </a:rPr>
              <a:t> und den Code in den </a:t>
            </a:r>
            <a:r>
              <a:rPr lang="en-US" baseline="0" dirty="0" err="1" smtClean="0">
                <a:latin typeface="ClanNarrowLF-Book" charset="0"/>
                <a:ea typeface="MS PGothic" charset="0"/>
              </a:rPr>
              <a:t>speziellen</a:t>
            </a:r>
            <a:r>
              <a:rPr lang="en-US" baseline="0" dirty="0" smtClean="0">
                <a:latin typeface="ClanNarrowLF-Book" charset="0"/>
                <a:ea typeface="MS PGothic" charset="0"/>
              </a:rPr>
              <a:t> </a:t>
            </a:r>
            <a:r>
              <a:rPr lang="en-US" baseline="0" dirty="0" err="1" smtClean="0">
                <a:latin typeface="ClanNarrowLF-Book" charset="0"/>
                <a:ea typeface="MS PGothic" charset="0"/>
              </a:rPr>
              <a:t>Bereich</a:t>
            </a:r>
            <a:r>
              <a:rPr lang="en-US" baseline="0" dirty="0" smtClean="0">
                <a:latin typeface="ClanNarrowLF-Book" charset="0"/>
                <a:ea typeface="MS PGothic" charset="0"/>
              </a:rPr>
              <a:t> in </a:t>
            </a:r>
            <a:r>
              <a:rPr lang="en-US" baseline="0" dirty="0" err="1" smtClean="0">
                <a:latin typeface="ClanNarrowLF-Book" charset="0"/>
                <a:ea typeface="MS PGothic" charset="0"/>
              </a:rPr>
              <a:t>Ihrem</a:t>
            </a:r>
            <a:r>
              <a:rPr lang="en-US" baseline="0" dirty="0" smtClean="0">
                <a:latin typeface="ClanNarrowLF-Book" charset="0"/>
                <a:ea typeface="MS PGothic" charset="0"/>
              </a:rPr>
              <a:t> </a:t>
            </a:r>
            <a:r>
              <a:rPr lang="en-US" baseline="0" dirty="0" err="1" smtClean="0">
                <a:latin typeface="ClanNarrowLF-Book" charset="0"/>
                <a:ea typeface="MS PGothic" charset="0"/>
              </a:rPr>
              <a:t>Profil</a:t>
            </a:r>
            <a:r>
              <a:rPr lang="en-US" baseline="0" dirty="0" smtClean="0">
                <a:latin typeface="ClanNarrowLF-Book" charset="0"/>
                <a:ea typeface="MS PGothic" charset="0"/>
              </a:rPr>
              <a:t> </a:t>
            </a:r>
            <a:r>
              <a:rPr lang="en-US" baseline="0" dirty="0" err="1" smtClean="0">
                <a:latin typeface="ClanNarrowLF-Book" charset="0"/>
                <a:ea typeface="MS PGothic" charset="0"/>
              </a:rPr>
              <a:t>angeben</a:t>
            </a:r>
            <a:r>
              <a:rPr lang="en-US" baseline="0" dirty="0" smtClean="0">
                <a:latin typeface="ClanNarrowLF-Book" charset="0"/>
                <a:ea typeface="MS PGothic" charset="0"/>
              </a:rPr>
              <a:t>.</a:t>
            </a:r>
            <a:endParaRPr lang="ru-RU" dirty="0">
              <a:latin typeface="ClanNarrowLF-Book" charset="0"/>
              <a:ea typeface="MS PGothic" charset="0"/>
            </a:endParaRPr>
          </a:p>
        </p:txBody>
      </p:sp>
      <p:sp>
        <p:nvSpPr>
          <p:cNvPr id="36868"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3AD9EE05-737E-B949-8C6A-14DFB0B683E8}" type="slidenum">
              <a:rPr lang="de-DE">
                <a:latin typeface="ClanNarrowLF-Book" charset="0"/>
                <a:cs typeface="Arial" charset="0"/>
              </a:rPr>
              <a:pPr/>
              <a:t>26</a:t>
            </a:fld>
            <a:endParaRPr lang="de-DE">
              <a:latin typeface="ClanNarrowLF-Book" charset="0"/>
              <a:cs typeface="Arial" charset="0"/>
            </a:endParaRPr>
          </a:p>
        </p:txBody>
      </p:sp>
    </p:spTree>
    <p:extLst>
      <p:ext uri="{BB962C8B-B14F-4D97-AF65-F5344CB8AC3E}">
        <p14:creationId xmlns:p14="http://schemas.microsoft.com/office/powerpoint/2010/main" xmlns="" val="3296080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Achten Sie auf die Aktualisierungen unserer Website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um hinsichtlich Veranstaltungen der Deutschen Digitalen Kinderuniversität immer auf dem Laufenden zu sein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u="sng" kern="1200" dirty="0" smtClean="0">
                <a:solidFill>
                  <a:schemeClr val="tx1"/>
                </a:solidFill>
                <a:effectLst/>
                <a:latin typeface="+mn-lt"/>
                <a:ea typeface="MS PGothic" panose="020B0600070205080204" pitchFamily="34" charset="-128"/>
                <a:cs typeface="MS PGothic" charset="0"/>
                <a:hlinkClick r:id="rId3"/>
              </a:rPr>
              <a:t>www</a:t>
            </a:r>
            <a:r>
              <a:rPr kumimoji="1" lang="ru-RU" sz="1800" u="sng" kern="1200" dirty="0" smtClean="0">
                <a:solidFill>
                  <a:schemeClr val="tx1"/>
                </a:solidFill>
                <a:effectLst/>
                <a:latin typeface="+mn-lt"/>
                <a:ea typeface="MS PGothic" panose="020B0600070205080204" pitchFamily="34" charset="-128"/>
                <a:cs typeface="MS PGothic" charset="0"/>
                <a:hlinkClick r:id="rId3"/>
              </a:rPr>
              <a:t>.</a:t>
            </a:r>
            <a:r>
              <a:rPr kumimoji="1" lang="de-DE" sz="1800" u="sng" kern="1200" dirty="0" smtClean="0">
                <a:solidFill>
                  <a:schemeClr val="tx1"/>
                </a:solidFill>
                <a:effectLst/>
                <a:latin typeface="+mn-lt"/>
                <a:ea typeface="MS PGothic" panose="020B0600070205080204" pitchFamily="34" charset="-128"/>
                <a:cs typeface="MS PGothic" charset="0"/>
                <a:hlinkClick r:id="rId3"/>
              </a:rPr>
              <a:t>goethe</a:t>
            </a:r>
            <a:r>
              <a:rPr kumimoji="1" lang="ru-RU" sz="1800" u="sng" kern="1200" dirty="0" smtClean="0">
                <a:solidFill>
                  <a:schemeClr val="tx1"/>
                </a:solidFill>
                <a:effectLst/>
                <a:latin typeface="+mn-lt"/>
                <a:ea typeface="MS PGothic" panose="020B0600070205080204" pitchFamily="34" charset="-128"/>
                <a:cs typeface="MS PGothic" charset="0"/>
                <a:hlinkClick r:id="rId3"/>
              </a:rPr>
              <a:t>.</a:t>
            </a:r>
            <a:r>
              <a:rPr kumimoji="1" lang="de-DE" sz="1800" u="sng" kern="1200" dirty="0" smtClean="0">
                <a:solidFill>
                  <a:schemeClr val="tx1"/>
                </a:solidFill>
                <a:effectLst/>
                <a:latin typeface="+mn-lt"/>
                <a:ea typeface="MS PGothic" panose="020B0600070205080204" pitchFamily="34" charset="-128"/>
                <a:cs typeface="MS PGothic" charset="0"/>
                <a:hlinkClick r:id="rId3"/>
              </a:rPr>
              <a:t>de</a:t>
            </a:r>
            <a:r>
              <a:rPr kumimoji="1" lang="ru-RU" sz="1800" u="sng" kern="1200" dirty="0" smtClean="0">
                <a:solidFill>
                  <a:schemeClr val="tx1"/>
                </a:solidFill>
                <a:effectLst/>
                <a:latin typeface="+mn-lt"/>
                <a:ea typeface="MS PGothic" panose="020B0600070205080204" pitchFamily="34" charset="-128"/>
                <a:cs typeface="MS PGothic" charset="0"/>
                <a:hlinkClick r:id="rId3"/>
              </a:rPr>
              <a:t>/</a:t>
            </a:r>
            <a:r>
              <a:rPr kumimoji="1" lang="de-DE" sz="1800" u="sng" kern="1200" dirty="0" smtClean="0">
                <a:solidFill>
                  <a:schemeClr val="tx1"/>
                </a:solidFill>
                <a:effectLst/>
                <a:latin typeface="+mn-lt"/>
                <a:ea typeface="MS PGothic" panose="020B0600070205080204" pitchFamily="34" charset="-128"/>
                <a:cs typeface="MS PGothic" charset="0"/>
                <a:hlinkClick r:id="rId3"/>
              </a:rPr>
              <a:t>kinderuni</a:t>
            </a:r>
            <a:r>
              <a:rPr kumimoji="1" lang="ru-RU" sz="1800" kern="1200" dirty="0" smtClean="0">
                <a:solidFill>
                  <a:schemeClr val="tx1"/>
                </a:solidFill>
                <a:effectLst/>
                <a:latin typeface="+mn-lt"/>
                <a:ea typeface="MS PGothic" panose="020B0600070205080204" pitchFamily="34" charset="-128"/>
                <a:cs typeface="MS PGothic" charset="0"/>
              </a:rPr>
              <a:t>. </a:t>
            </a:r>
          </a:p>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27</a:t>
            </a:fld>
            <a:endParaRPr lang="de-DE" altLang="de-DE"/>
          </a:p>
        </p:txBody>
      </p:sp>
    </p:spTree>
    <p:extLst>
      <p:ext uri="{BB962C8B-B14F-4D97-AF65-F5344CB8AC3E}">
        <p14:creationId xmlns:p14="http://schemas.microsoft.com/office/powerpoint/2010/main" xmlns="" val="3426894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9"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ru-RU" dirty="0">
              <a:latin typeface="ClanNarrowLF-Book" charset="0"/>
              <a:ea typeface="MS PGothic" charset="0"/>
            </a:endParaRPr>
          </a:p>
          <a:p>
            <a:r>
              <a:rPr lang="ru-RU" dirty="0">
                <a:latin typeface="ClanNarrowLF-Book" charset="0"/>
                <a:ea typeface="MS PGothic" charset="0"/>
              </a:rPr>
              <a:t> </a:t>
            </a:r>
          </a:p>
          <a:p>
            <a:endParaRPr lang="ru-RU" dirty="0">
              <a:latin typeface="ClanNarrowLF-Book" charset="0"/>
              <a:ea typeface="MS PGothic" charset="0"/>
            </a:endParaRPr>
          </a:p>
        </p:txBody>
      </p:sp>
      <p:sp>
        <p:nvSpPr>
          <p:cNvPr id="65540"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DFC50F93-2B81-4A41-B552-D255A19729A1}" type="slidenum">
              <a:rPr lang="de-DE">
                <a:latin typeface="ClanNarrowLF-Book" charset="0"/>
                <a:cs typeface="Arial" charset="0"/>
              </a:rPr>
              <a:pPr/>
              <a:t>28</a:t>
            </a:fld>
            <a:endParaRPr lang="de-DE">
              <a:latin typeface="ClanNarrowLF-Book" charset="0"/>
              <a:cs typeface="Arial" charset="0"/>
            </a:endParaRPr>
          </a:p>
        </p:txBody>
      </p:sp>
    </p:spTree>
    <p:extLst>
      <p:ext uri="{BB962C8B-B14F-4D97-AF65-F5344CB8AC3E}">
        <p14:creationId xmlns:p14="http://schemas.microsoft.com/office/powerpoint/2010/main" xmlns="" val="1270753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29</a:t>
            </a:fld>
            <a:endParaRPr lang="de-DE" altLang="de-DE"/>
          </a:p>
        </p:txBody>
      </p:sp>
    </p:spTree>
    <p:extLst>
      <p:ext uri="{BB962C8B-B14F-4D97-AF65-F5344CB8AC3E}">
        <p14:creationId xmlns:p14="http://schemas.microsoft.com/office/powerpoint/2010/main" xmlns="" val="921988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Die Kinderuniversität ist auch auf digitalen Veranstaltungen vertreten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sowohl auf den eigenen als auch auf denen ihrer Partner. </a:t>
            </a:r>
            <a:endParaRPr kumimoji="1" lang="ru-RU" sz="1800" kern="1200" dirty="0" smtClean="0">
              <a:solidFill>
                <a:schemeClr val="tx1"/>
              </a:solidFill>
              <a:effectLst/>
              <a:latin typeface="+mn-lt"/>
              <a:ea typeface="MS PGothic" panose="020B0600070205080204" pitchFamily="34" charset="-128"/>
              <a:cs typeface="MS PGothic" charset="0"/>
            </a:endParaRPr>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30</a:t>
            </a:fld>
            <a:endParaRPr lang="de-DE" altLang="de-DE"/>
          </a:p>
        </p:txBody>
      </p:sp>
    </p:spTree>
    <p:extLst>
      <p:ext uri="{BB962C8B-B14F-4D97-AF65-F5344CB8AC3E}">
        <p14:creationId xmlns:p14="http://schemas.microsoft.com/office/powerpoint/2010/main" xmlns="" val="915054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9"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Außerdem nimmt die Kinderuni vielen Veranstaltungen teil</a:t>
            </a:r>
            <a:endParaRPr kumimoji="1" lang="ru-RU" sz="1800" kern="1200" dirty="0" smtClean="0">
              <a:solidFill>
                <a:schemeClr val="tx1"/>
              </a:solidFill>
              <a:effectLst/>
              <a:latin typeface="+mn-lt"/>
              <a:ea typeface="MS PGothic" panose="020B0600070205080204" pitchFamily="34" charset="-128"/>
              <a:cs typeface="MS PGothic" charset="0"/>
            </a:endParaRPr>
          </a:p>
          <a:p>
            <a:endParaRPr lang="ru-RU" dirty="0">
              <a:latin typeface="ClanNarrowLF-Book" charset="0"/>
              <a:ea typeface="MS PGothic" charset="0"/>
            </a:endParaRPr>
          </a:p>
        </p:txBody>
      </p:sp>
      <p:sp>
        <p:nvSpPr>
          <p:cNvPr id="55300"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8811A678-3EC3-9747-9EF7-21BAB4650D19}" type="slidenum">
              <a:rPr lang="de-DE">
                <a:latin typeface="ClanNarrowLF-Book" charset="0"/>
                <a:cs typeface="Arial" charset="0"/>
              </a:rPr>
              <a:pPr/>
              <a:t>36</a:t>
            </a:fld>
            <a:endParaRPr lang="de-DE">
              <a:latin typeface="ClanNarrowLF-Book" charset="0"/>
              <a:cs typeface="Arial" charset="0"/>
            </a:endParaRPr>
          </a:p>
        </p:txBody>
      </p:sp>
    </p:spTree>
    <p:extLst>
      <p:ext uri="{BB962C8B-B14F-4D97-AF65-F5344CB8AC3E}">
        <p14:creationId xmlns:p14="http://schemas.microsoft.com/office/powerpoint/2010/main" xmlns="" val="3140139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800" dirty="0" smtClean="0">
                <a:latin typeface="Verdana"/>
                <a:cs typeface="Verdana"/>
                <a:hlinkClick r:id="rId3"/>
              </a:rPr>
              <a:t>https://daily.afisha.ru/brain/4990-20-luchshih-detskih-knig-do-leta/</a:t>
            </a:r>
            <a:r>
              <a:rPr lang="de-DE" sz="1800" dirty="0" smtClean="0">
                <a:latin typeface="Verdana"/>
                <a:cs typeface="Verdana"/>
              </a:rPr>
              <a:t> </a:t>
            </a:r>
          </a:p>
          <a:p>
            <a:endParaRPr lang="de-DE" dirty="0"/>
          </a:p>
        </p:txBody>
      </p:sp>
      <p:sp>
        <p:nvSpPr>
          <p:cNvPr id="4" name="Foliennummernplatzhalter 3"/>
          <p:cNvSpPr>
            <a:spLocks noGrp="1"/>
          </p:cNvSpPr>
          <p:nvPr>
            <p:ph type="sldNum" sz="quarter" idx="10"/>
          </p:nvPr>
        </p:nvSpPr>
        <p:spPr/>
        <p:txBody>
          <a:bodyPr/>
          <a:lstStyle/>
          <a:p>
            <a:fld id="{B8F7D684-3695-4C39-A72A-0CC0A724DC0A}" type="slidenum">
              <a:rPr lang="de-DE" altLang="de-DE" smtClean="0"/>
              <a:pPr/>
              <a:t>42</a:t>
            </a:fld>
            <a:endParaRPr lang="de-DE" altLang="de-DE"/>
          </a:p>
        </p:txBody>
      </p:sp>
    </p:spTree>
    <p:extLst>
      <p:ext uri="{BB962C8B-B14F-4D97-AF65-F5344CB8AC3E}">
        <p14:creationId xmlns:p14="http://schemas.microsoft.com/office/powerpoint/2010/main" xmlns="" val="1040941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6"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endParaRPr lang="ru-RU" altLang="de-DE" sz="1700" dirty="0" smtClean="0"/>
          </a:p>
        </p:txBody>
      </p:sp>
      <p:sp>
        <p:nvSpPr>
          <p:cNvPr id="82947"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fld id="{241EC581-732D-427D-8B98-483389C1B895}" type="slidenum">
              <a:rPr kumimoji="0" lang="de-DE" altLang="de-DE" sz="1200">
                <a:latin typeface="ClanNarrowLF-Book" charset="0"/>
              </a:rPr>
              <a:pPr/>
              <a:t>43</a:t>
            </a:fld>
            <a:endParaRPr kumimoji="0" lang="de-DE" altLang="de-DE" sz="1200">
              <a:latin typeface="ClanNarrowLF-Book" charset="0"/>
            </a:endParaRPr>
          </a:p>
        </p:txBody>
      </p:sp>
    </p:spTree>
    <p:extLst>
      <p:ext uri="{BB962C8B-B14F-4D97-AF65-F5344CB8AC3E}">
        <p14:creationId xmlns:p14="http://schemas.microsoft.com/office/powerpoint/2010/main" xmlns="" val="3435625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4"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endParaRPr lang="ru-RU" altLang="de-DE" sz="1700" dirty="0" smtClean="0"/>
          </a:p>
        </p:txBody>
      </p:sp>
      <p:sp>
        <p:nvSpPr>
          <p:cNvPr id="84995"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fld id="{2A210F79-8C69-4BA3-B67C-AAE705A4C29E}" type="slidenum">
              <a:rPr kumimoji="0" lang="de-DE" altLang="de-DE" sz="1200">
                <a:latin typeface="ClanNarrowLF-Book" charset="0"/>
              </a:rPr>
              <a:pPr/>
              <a:t>44</a:t>
            </a:fld>
            <a:endParaRPr kumimoji="0" lang="de-DE" altLang="de-DE" sz="1200">
              <a:latin typeface="ClanNarrowLF-Book" charset="0"/>
            </a:endParaRPr>
          </a:p>
        </p:txBody>
      </p:sp>
    </p:spTree>
    <p:extLst>
      <p:ext uri="{BB962C8B-B14F-4D97-AF65-F5344CB8AC3E}">
        <p14:creationId xmlns:p14="http://schemas.microsoft.com/office/powerpoint/2010/main" xmlns="" val="3946738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Für </a:t>
            </a:r>
            <a:r>
              <a:rPr kumimoji="1" lang="de-DE" sz="1800" kern="1200" dirty="0" err="1" smtClean="0">
                <a:solidFill>
                  <a:schemeClr val="tx1"/>
                </a:solidFill>
                <a:effectLst/>
                <a:latin typeface="+mn-lt"/>
                <a:ea typeface="MS PGothic" panose="020B0600070205080204" pitchFamily="34" charset="-128"/>
                <a:cs typeface="MS PGothic" charset="0"/>
              </a:rPr>
              <a:t>DeutschlehrerInnen</a:t>
            </a:r>
            <a:r>
              <a:rPr kumimoji="1" lang="de-DE" sz="1800" kern="1200" dirty="0" smtClean="0">
                <a:solidFill>
                  <a:schemeClr val="tx1"/>
                </a:solidFill>
                <a:effectLst/>
                <a:latin typeface="+mn-lt"/>
                <a:ea typeface="MS PGothic" panose="020B0600070205080204" pitchFamily="34" charset="-128"/>
                <a:cs typeface="MS PGothic" charset="0"/>
              </a:rPr>
              <a:t>, die ihren Deutschunterricht interessanter und moderner gestalten möchten, haben wir zusätzliche</a:t>
            </a:r>
            <a:r>
              <a:rPr kumimoji="1" lang="de-DE" sz="1800" kern="1200" baseline="0" dirty="0" smtClean="0">
                <a:solidFill>
                  <a:schemeClr val="tx1"/>
                </a:solidFill>
                <a:effectLst/>
                <a:latin typeface="+mn-lt"/>
                <a:ea typeface="MS PGothic" panose="020B0600070205080204" pitchFamily="34" charset="-128"/>
                <a:cs typeface="MS PGothic" charset="0"/>
              </a:rPr>
              <a:t> Angebote </a:t>
            </a:r>
            <a:r>
              <a:rPr kumimoji="1" lang="de-DE" sz="1800" kern="1200" dirty="0" smtClean="0">
                <a:solidFill>
                  <a:schemeClr val="tx1"/>
                </a:solidFill>
                <a:effectLst/>
                <a:latin typeface="+mn-lt"/>
                <a:ea typeface="MS PGothic" panose="020B0600070205080204" pitchFamily="34" charset="-128"/>
                <a:cs typeface="MS PGothic" charset="0"/>
              </a:rPr>
              <a:t>erarbeitet. </a:t>
            </a:r>
          </a:p>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45</a:t>
            </a:fld>
            <a:endParaRPr lang="de-DE" altLang="de-DE"/>
          </a:p>
        </p:txBody>
      </p:sp>
    </p:spTree>
    <p:extLst>
      <p:ext uri="{BB962C8B-B14F-4D97-AF65-F5344CB8AC3E}">
        <p14:creationId xmlns:p14="http://schemas.microsoft.com/office/powerpoint/2010/main" xmlns="" val="366844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kumimoji="1" lang="de-DE" sz="1800" kern="1200" dirty="0" smtClean="0">
                <a:solidFill>
                  <a:schemeClr val="tx1"/>
                </a:solidFill>
                <a:effectLst/>
                <a:latin typeface="+mn-lt"/>
                <a:ea typeface="MS PGothic" panose="020B0600070205080204" pitchFamily="34" charset="-128"/>
                <a:cs typeface="MS PGothic" charset="0"/>
              </a:rPr>
              <a:t>Universitäten in ganz Deutschland begannen, das Format der Kinderuniversität zu übernehmen: Berlin, Hamburg, Düsseldorf, München und noch etwa 70 weitere Städte. Heute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ist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es</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schwierig</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eine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Uni zu finden, an der es kein spezielles Angebot für Kinder gibt. </a:t>
            </a:r>
            <a:endParaRPr kumimoji="1" lang="ru-RU" sz="1800" kern="1200" dirty="0" smtClean="0">
              <a:solidFill>
                <a:schemeClr val="tx1"/>
              </a:solidFill>
              <a:effectLst/>
              <a:latin typeface="+mn-lt"/>
              <a:ea typeface="MS PGothic" panose="020B0600070205080204" pitchFamily="34" charset="-128"/>
              <a:cs typeface="MS PGothic" charset="0"/>
            </a:endParaRPr>
          </a:p>
          <a:p>
            <a:r>
              <a:rPr kumimoji="1" lang="de-DE" sz="1800" kern="1200" dirty="0" smtClean="0">
                <a:solidFill>
                  <a:schemeClr val="tx1"/>
                </a:solidFill>
                <a:effectLst/>
                <a:latin typeface="+mn-lt"/>
                <a:ea typeface="MS PGothic" panose="020B0600070205080204" pitchFamily="34" charset="-128"/>
                <a:cs typeface="MS PGothic" charset="0"/>
              </a:rPr>
              <a:t>Doch Kinderuniversitäten haben sich nicht nur in Deutschland etabliert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In mehr als 40 Ländern auf der ganzen Welt bieten etwa 350 Universitäten, die sich dazu aufgerufen fühlen, Kinder für die Wissenschaft zu interessieren, ähnliche</a:t>
            </a:r>
            <a:r>
              <a:rPr kumimoji="1" lang="de-DE" sz="1800" kern="1200" baseline="0" dirty="0" smtClean="0">
                <a:solidFill>
                  <a:schemeClr val="tx1"/>
                </a:solidFill>
                <a:effectLst/>
                <a:latin typeface="+mn-lt"/>
                <a:ea typeface="MS PGothic" panose="020B0600070205080204" pitchFamily="34" charset="-128"/>
                <a:cs typeface="MS PGothic" charset="0"/>
              </a:rPr>
              <a:t> Formate </a:t>
            </a:r>
            <a:r>
              <a:rPr kumimoji="1" lang="de-DE" sz="1800" kern="1200" dirty="0" smtClean="0">
                <a:solidFill>
                  <a:schemeClr val="tx1"/>
                </a:solidFill>
                <a:effectLst/>
                <a:latin typeface="+mn-lt"/>
                <a:ea typeface="MS PGothic" panose="020B0600070205080204" pitchFamily="34" charset="-128"/>
                <a:cs typeface="MS PGothic" charset="0"/>
              </a:rPr>
              <a:t>an</a:t>
            </a:r>
            <a:r>
              <a:rPr kumimoji="1" lang="ru-RU" sz="1800" kern="1200" dirty="0" smtClean="0">
                <a:solidFill>
                  <a:schemeClr val="tx1"/>
                </a:solidFill>
                <a:effectLst/>
                <a:latin typeface="+mn-lt"/>
                <a:ea typeface="MS PGothic" panose="020B0600070205080204" pitchFamily="34" charset="-128"/>
                <a:cs typeface="MS PGothic" charset="0"/>
              </a:rPr>
              <a:t>. </a:t>
            </a:r>
          </a:p>
          <a:p>
            <a:r>
              <a:rPr kumimoji="1" lang="de-DE" sz="1800" kern="1200" dirty="0" smtClean="0">
                <a:solidFill>
                  <a:schemeClr val="tx1"/>
                </a:solidFill>
                <a:effectLst/>
                <a:latin typeface="+mn-lt"/>
                <a:ea typeface="MS PGothic" panose="020B0600070205080204" pitchFamily="34" charset="-128"/>
                <a:cs typeface="MS PGothic" charset="0"/>
              </a:rPr>
              <a:t>Bei allen Vorteilen des Programms haben diese Kinderunis aber auch ein Defizit – und zwar ein geographisches</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Denn Kinderuniversitäten sind ein rein städtisches Phänomen, das nur in Städten mit hochentwickelten wissenschaftlichen Zentren bestehen kann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Kinder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die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in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Städten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ohne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Universitäten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oder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in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ländlichen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Gebieten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leben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sind</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notgedrungen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aus</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diesem</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Prozess</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ausgeschlossen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und</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haben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keinen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Zugang</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zu</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diesem</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neuen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Bildungsformat.</a:t>
            </a:r>
            <a:r>
              <a:rPr kumimoji="1" lang="de-DE" sz="1800" kern="1200" baseline="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Die Digitale Kinderuniversität soll das ändern</a:t>
            </a:r>
            <a:r>
              <a:rPr kumimoji="1" lang="ru-RU" sz="1800" kern="1200" dirty="0" smtClean="0">
                <a:solidFill>
                  <a:schemeClr val="tx1"/>
                </a:solidFill>
                <a:effectLst/>
                <a:latin typeface="+mn-lt"/>
                <a:ea typeface="MS PGothic" panose="020B0600070205080204" pitchFamily="34" charset="-128"/>
                <a:cs typeface="MS PGothic" charset="0"/>
              </a:rPr>
              <a:t>. </a:t>
            </a:r>
            <a:endParaRPr kumimoji="1" lang="de-DE" sz="1800" kern="1200" dirty="0" smtClean="0">
              <a:solidFill>
                <a:schemeClr val="tx1"/>
              </a:solidFill>
              <a:effectLst/>
              <a:latin typeface="+mn-lt"/>
              <a:ea typeface="MS PGothic" panose="020B0600070205080204" pitchFamily="34" charset="-128"/>
              <a:cs typeface="MS PGothic" charset="0"/>
            </a:endParaRPr>
          </a:p>
          <a:p>
            <a:endParaRPr kumimoji="1" lang="de-DE" sz="1800" kern="1200" dirty="0" smtClean="0">
              <a:solidFill>
                <a:schemeClr val="tx1"/>
              </a:solidFill>
              <a:effectLst/>
              <a:latin typeface="+mn-lt"/>
              <a:ea typeface="MS PGothic" panose="020B0600070205080204" pitchFamily="34" charset="-128"/>
              <a:cs typeface="MS PGothic" charset="0"/>
            </a:endParaRPr>
          </a:p>
          <a:p>
            <a:r>
              <a:rPr kumimoji="1" lang="de-DE" sz="1800" kern="1200" dirty="0" smtClean="0">
                <a:solidFill>
                  <a:schemeClr val="tx1"/>
                </a:solidFill>
                <a:effectLst/>
                <a:latin typeface="+mn-lt"/>
                <a:ea typeface="MS PGothic" panose="020B0600070205080204" pitchFamily="34" charset="-128"/>
                <a:cs typeface="MS PGothic" charset="0"/>
              </a:rPr>
              <a:t> </a:t>
            </a:r>
            <a:r>
              <a:rPr kumimoji="1" lang="ru-RU" sz="1800" kern="1200" dirty="0" smtClean="0">
                <a:solidFill>
                  <a:schemeClr val="tx1"/>
                </a:solidFill>
                <a:effectLst/>
                <a:latin typeface="+mn-lt"/>
                <a:ea typeface="MS PGothic" panose="020B0600070205080204" pitchFamily="34" charset="-128"/>
                <a:cs typeface="MS PGothic" charset="0"/>
              </a:rPr>
              <a:t>  </a:t>
            </a:r>
          </a:p>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3</a:t>
            </a:fld>
            <a:endParaRPr lang="de-DE" altLang="de-DE"/>
          </a:p>
        </p:txBody>
      </p:sp>
    </p:spTree>
    <p:extLst>
      <p:ext uri="{BB962C8B-B14F-4D97-AF65-F5344CB8AC3E}">
        <p14:creationId xmlns:p14="http://schemas.microsoft.com/office/powerpoint/2010/main" xmlns="" val="3317655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Jede Unterrichtseinheit der Deutschen Digitalen Kinderuniversität wird von Arbeitsaufgaben für die Kinder abgerundet, die individuell bearbeitet werden sollen. Das Lernen während der Unterrichtszeit erfordert einen anderen Zugang</a:t>
            </a:r>
            <a:r>
              <a:rPr kumimoji="1" lang="ru-RU" sz="1800" kern="1200" dirty="0" smtClean="0">
                <a:solidFill>
                  <a:schemeClr val="tx1"/>
                </a:solidFill>
                <a:effectLst/>
                <a:latin typeface="+mn-lt"/>
                <a:ea typeface="MS PGothic" panose="020B0600070205080204" pitchFamily="34" charset="-128"/>
                <a:cs typeface="MS PGothic" charset="0"/>
              </a:rPr>
              <a:t>. Hierfür sind vor allem Gruppenarbeit und </a:t>
            </a:r>
            <a:r>
              <a:rPr kumimoji="1" lang="de-DE" sz="1800" kern="1200" dirty="0" smtClean="0">
                <a:solidFill>
                  <a:schemeClr val="tx1"/>
                </a:solidFill>
                <a:effectLst/>
                <a:latin typeface="+mn-lt"/>
                <a:ea typeface="MS PGothic" panose="020B0600070205080204" pitchFamily="34" charset="-128"/>
                <a:cs typeface="MS PGothic" charset="0"/>
              </a:rPr>
              <a:t>anschauliche Experimente geeignet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Daher haben wir didaktische Materialien </a:t>
            </a:r>
            <a:r>
              <a:rPr kumimoji="1" lang="ru-RU" sz="1800" kern="1200" dirty="0" smtClean="0">
                <a:solidFill>
                  <a:schemeClr val="tx1"/>
                </a:solidFill>
                <a:effectLst/>
                <a:latin typeface="+mn-lt"/>
                <a:ea typeface="MS PGothic" panose="020B0600070205080204" pitchFamily="34" charset="-128"/>
                <a:cs typeface="MS PGothic" charset="0"/>
              </a:rPr>
              <a:t>mit Schritt-für-Schritt-Anleitungen </a:t>
            </a:r>
            <a:r>
              <a:rPr kumimoji="1" lang="de-DE" sz="1800" kern="1200" dirty="0" smtClean="0">
                <a:solidFill>
                  <a:schemeClr val="tx1"/>
                </a:solidFill>
                <a:effectLst/>
                <a:latin typeface="+mn-lt"/>
                <a:ea typeface="MS PGothic" panose="020B0600070205080204" pitchFamily="34" charset="-128"/>
                <a:cs typeface="MS PGothic" charset="0"/>
              </a:rPr>
              <a:t>und fertigen Arbeitsblättern </a:t>
            </a:r>
            <a:r>
              <a:rPr kumimoji="1" lang="ru-RU" sz="1800" kern="1200" dirty="0" smtClean="0">
                <a:solidFill>
                  <a:schemeClr val="tx1"/>
                </a:solidFill>
                <a:effectLst/>
                <a:latin typeface="+mn-lt"/>
                <a:ea typeface="MS PGothic" panose="020B0600070205080204" pitchFamily="34" charset="-128"/>
                <a:cs typeface="MS PGothic" charset="0"/>
              </a:rPr>
              <a:t>für LehrerInnen ausgearbeitet, mit Hilfe derer einzelne Lektionen der Kinderuni für den Deutschunterricht </a:t>
            </a:r>
            <a:r>
              <a:rPr kumimoji="1" lang="de-DE" sz="1800" kern="1200" dirty="0" smtClean="0">
                <a:solidFill>
                  <a:schemeClr val="tx1"/>
                </a:solidFill>
                <a:effectLst/>
                <a:latin typeface="+mn-lt"/>
                <a:ea typeface="MS PGothic" panose="020B0600070205080204" pitchFamily="34" charset="-128"/>
                <a:cs typeface="MS PGothic" charset="0"/>
              </a:rPr>
              <a:t>eingesetzt</a:t>
            </a:r>
            <a:r>
              <a:rPr kumimoji="1" lang="ru-RU" sz="1800" kern="1200" dirty="0" smtClean="0">
                <a:solidFill>
                  <a:schemeClr val="tx1"/>
                </a:solidFill>
                <a:effectLst/>
                <a:latin typeface="+mn-lt"/>
                <a:ea typeface="MS PGothic" panose="020B0600070205080204" pitchFamily="34" charset="-128"/>
                <a:cs typeface="MS PGothic" charset="0"/>
              </a:rPr>
              <a:t> werden können.</a:t>
            </a:r>
            <a:endParaRPr kumimoji="1" lang="de-DE" sz="1800" kern="1200" dirty="0" smtClean="0">
              <a:solidFill>
                <a:schemeClr val="tx1"/>
              </a:solidFill>
              <a:effectLst/>
              <a:latin typeface="+mn-lt"/>
              <a:ea typeface="MS PGothic" panose="020B0600070205080204" pitchFamily="34" charset="-128"/>
              <a:cs typeface="MS PGothic" charset="0"/>
            </a:endParaRPr>
          </a:p>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46</a:t>
            </a:fld>
            <a:endParaRPr lang="de-DE" altLang="de-DE"/>
          </a:p>
        </p:txBody>
      </p:sp>
    </p:spTree>
    <p:extLst>
      <p:ext uri="{BB962C8B-B14F-4D97-AF65-F5344CB8AC3E}">
        <p14:creationId xmlns:p14="http://schemas.microsoft.com/office/powerpoint/2010/main" xmlns="" val="672230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Jede Unterrichtseinheit der Deutschen Digitalen Kinderuniversität wird von Arbeitsaufgaben für die Kinder abgerundet, die individuell bearbeitet werden sollen. Das Lernen während der Unterrichtszeit erfordert einen anderen Zugang</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Hierfür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sind</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vor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allem</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Gruppenarbeit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und</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anschauliche Experimente geeignet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Daher haben wir didaktische Materialien </a:t>
            </a:r>
            <a:r>
              <a:rPr kumimoji="1" lang="ru-RU" sz="1800" kern="1200" dirty="0" err="1" smtClean="0">
                <a:solidFill>
                  <a:schemeClr val="tx1"/>
                </a:solidFill>
                <a:effectLst/>
                <a:latin typeface="+mn-lt"/>
                <a:ea typeface="MS PGothic" panose="020B0600070205080204" pitchFamily="34" charset="-128"/>
                <a:cs typeface="MS PGothic" charset="0"/>
              </a:rPr>
              <a:t>mit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Schritt-für-Schritt-Anleitungen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und fertigen Arbeitsblättern </a:t>
            </a:r>
            <a:r>
              <a:rPr kumimoji="1" lang="ru-RU" sz="1800" kern="1200" dirty="0" err="1" smtClean="0">
                <a:solidFill>
                  <a:schemeClr val="tx1"/>
                </a:solidFill>
                <a:effectLst/>
                <a:latin typeface="+mn-lt"/>
                <a:ea typeface="MS PGothic" panose="020B0600070205080204" pitchFamily="34" charset="-128"/>
                <a:cs typeface="MS PGothic" charset="0"/>
              </a:rPr>
              <a:t>für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LehrerInnen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ausgearbeitet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mit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Hilfe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derer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einzelne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Lektionen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der</a:t>
            </a:r>
            <a:r>
              <a:rPr kumimoji="1" lang="ru-RU" sz="1800" kern="1200" dirty="0" smtClean="0">
                <a:solidFill>
                  <a:schemeClr val="tx1"/>
                </a:solidFill>
                <a:effectLst/>
                <a:latin typeface="+mn-lt"/>
                <a:ea typeface="MS PGothic" panose="020B0600070205080204" pitchFamily="34" charset="-128"/>
                <a:cs typeface="MS PGothic" charset="0"/>
              </a:rPr>
              <a:t> Kinderuni </a:t>
            </a:r>
            <a:r>
              <a:rPr kumimoji="1" lang="ru-RU" sz="1800" kern="1200" dirty="0" err="1" smtClean="0">
                <a:solidFill>
                  <a:schemeClr val="tx1"/>
                </a:solidFill>
                <a:effectLst/>
                <a:latin typeface="+mn-lt"/>
                <a:ea typeface="MS PGothic" panose="020B0600070205080204" pitchFamily="34" charset="-128"/>
                <a:cs typeface="MS PGothic" charset="0"/>
              </a:rPr>
              <a:t>für</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Deutschunterricht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eingesetzt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werden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können</a:t>
            </a:r>
            <a:r>
              <a:rPr kumimoji="1" lang="ru-RU" sz="1800" kern="1200" dirty="0" smtClean="0">
                <a:solidFill>
                  <a:schemeClr val="tx1"/>
                </a:solidFill>
                <a:effectLst/>
                <a:latin typeface="+mn-lt"/>
                <a:ea typeface="MS PGothic" panose="020B0600070205080204" pitchFamily="34" charset="-128"/>
                <a:cs typeface="MS PGothic" charset="0"/>
              </a:rPr>
              <a:t>.</a:t>
            </a:r>
            <a:endParaRPr kumimoji="1" lang="de-DE" sz="1800" kern="1200" dirty="0" smtClean="0">
              <a:solidFill>
                <a:schemeClr val="tx1"/>
              </a:solidFill>
              <a:effectLst/>
              <a:latin typeface="+mn-lt"/>
              <a:ea typeface="MS PGothic" panose="020B0600070205080204"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47</a:t>
            </a:fld>
            <a:endParaRPr lang="de-DE" altLang="de-DE"/>
          </a:p>
        </p:txBody>
      </p:sp>
    </p:spTree>
    <p:extLst>
      <p:ext uri="{BB962C8B-B14F-4D97-AF65-F5344CB8AC3E}">
        <p14:creationId xmlns:p14="http://schemas.microsoft.com/office/powerpoint/2010/main" xmlns="" val="1981116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Im Lehrerzugang gibt</a:t>
            </a:r>
            <a:r>
              <a:rPr lang="de-DE" baseline="0" dirty="0" smtClean="0"/>
              <a:t> es in dem Block Weitere Lernmaterialien eine Datenbank mit zusätzlichen Aktivitäten zu der Vorlesung, darunter CLIL-Materialien.</a:t>
            </a:r>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48</a:t>
            </a:fld>
            <a:endParaRPr lang="de-DE" altLang="de-DE"/>
          </a:p>
        </p:txBody>
      </p:sp>
    </p:spTree>
    <p:extLst>
      <p:ext uri="{BB962C8B-B14F-4D97-AF65-F5344CB8AC3E}">
        <p14:creationId xmlns:p14="http://schemas.microsoft.com/office/powerpoint/2010/main" xmlns="" val="1372296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p:cNvSpPr>
            <a:spLocks noGrp="1" noChangeArrowheads="1"/>
          </p:cNvSpPr>
          <p:nvPr>
            <p:ph type="sldNum"/>
          </p:nvPr>
        </p:nvSpPr>
        <p:spPr>
          <a:ln/>
        </p:spPr>
        <p:txBody>
          <a:bodyPr/>
          <a:lstStyle/>
          <a:p>
            <a:fld id="{ADF4E127-02FF-4AA5-8FEC-0DA92B8BECD9}" type="slidenum">
              <a:rPr lang="de-DE" altLang="de-DE"/>
              <a:pPr/>
              <a:t>49</a:t>
            </a:fld>
            <a:endParaRPr lang="de-DE" altLang="de-DE"/>
          </a:p>
        </p:txBody>
      </p:sp>
      <p:sp>
        <p:nvSpPr>
          <p:cNvPr id="3788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3789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xmlns="" val="2007552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p:cNvSpPr>
            <a:spLocks noGrp="1" noChangeArrowheads="1"/>
          </p:cNvSpPr>
          <p:nvPr>
            <p:ph type="sldNum"/>
          </p:nvPr>
        </p:nvSpPr>
        <p:spPr>
          <a:ln/>
        </p:spPr>
        <p:txBody>
          <a:bodyPr/>
          <a:lstStyle/>
          <a:p>
            <a:fld id="{ADF4E127-02FF-4AA5-8FEC-0DA92B8BECD9}" type="slidenum">
              <a:rPr lang="de-DE" altLang="de-DE"/>
              <a:pPr/>
              <a:t>50</a:t>
            </a:fld>
            <a:endParaRPr lang="de-DE" altLang="de-DE"/>
          </a:p>
        </p:txBody>
      </p:sp>
      <p:sp>
        <p:nvSpPr>
          <p:cNvPr id="3788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3789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xmlns="" val="25283170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p:cNvSpPr>
            <a:spLocks noGrp="1" noChangeArrowheads="1"/>
          </p:cNvSpPr>
          <p:nvPr>
            <p:ph type="sldNum"/>
          </p:nvPr>
        </p:nvSpPr>
        <p:spPr>
          <a:ln/>
        </p:spPr>
        <p:txBody>
          <a:bodyPr/>
          <a:lstStyle/>
          <a:p>
            <a:fld id="{ADF4E127-02FF-4AA5-8FEC-0DA92B8BECD9}" type="slidenum">
              <a:rPr lang="de-DE" altLang="de-DE"/>
              <a:pPr/>
              <a:t>51</a:t>
            </a:fld>
            <a:endParaRPr lang="de-DE" altLang="de-DE"/>
          </a:p>
        </p:txBody>
      </p:sp>
      <p:sp>
        <p:nvSpPr>
          <p:cNvPr id="3788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3789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 name="Заметки 1"/>
          <p:cNvSpPr>
            <a:spLocks noGrp="1"/>
          </p:cNvSpPr>
          <p:nvPr>
            <p:ph type="body" idx="1"/>
          </p:nvPr>
        </p:nvSpPr>
        <p:spPr/>
        <p:txBody>
          <a:bodyPr/>
          <a:lstStyle/>
          <a:p>
            <a:endParaRPr lang="ru-RU" dirty="0"/>
          </a:p>
        </p:txBody>
      </p:sp>
    </p:spTree>
    <p:extLst>
      <p:ext uri="{BB962C8B-B14F-4D97-AF65-F5344CB8AC3E}">
        <p14:creationId xmlns:p14="http://schemas.microsoft.com/office/powerpoint/2010/main" xmlns="" val="2023434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p:cNvSpPr>
            <a:spLocks noGrp="1" noChangeArrowheads="1"/>
          </p:cNvSpPr>
          <p:nvPr>
            <p:ph type="sldNum"/>
          </p:nvPr>
        </p:nvSpPr>
        <p:spPr>
          <a:ln/>
        </p:spPr>
        <p:txBody>
          <a:bodyPr/>
          <a:lstStyle/>
          <a:p>
            <a:fld id="{ADF4E127-02FF-4AA5-8FEC-0DA92B8BECD9}" type="slidenum">
              <a:rPr lang="de-DE" altLang="de-DE"/>
              <a:pPr/>
              <a:t>52</a:t>
            </a:fld>
            <a:endParaRPr lang="de-DE" altLang="de-DE"/>
          </a:p>
        </p:txBody>
      </p:sp>
      <p:sp>
        <p:nvSpPr>
          <p:cNvPr id="3788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3789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2" name="Заметки 1"/>
          <p:cNvSpPr>
            <a:spLocks noGrp="1"/>
          </p:cNvSpPr>
          <p:nvPr>
            <p:ph type="body" idx="1"/>
          </p:nvPr>
        </p:nvSpPr>
        <p:spPr/>
        <p:txBody>
          <a:bodyPr/>
          <a:lstStyle/>
          <a:p>
            <a:endParaRPr lang="ru-RU" dirty="0"/>
          </a:p>
        </p:txBody>
      </p:sp>
    </p:spTree>
    <p:extLst>
      <p:ext uri="{BB962C8B-B14F-4D97-AF65-F5344CB8AC3E}">
        <p14:creationId xmlns:p14="http://schemas.microsoft.com/office/powerpoint/2010/main" xmlns="" val="444778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p:cNvSpPr>
            <a:spLocks noGrp="1" noChangeArrowheads="1"/>
          </p:cNvSpPr>
          <p:nvPr>
            <p:ph type="sldNum"/>
          </p:nvPr>
        </p:nvSpPr>
        <p:spPr>
          <a:ln/>
        </p:spPr>
        <p:txBody>
          <a:bodyPr/>
          <a:lstStyle/>
          <a:p>
            <a:fld id="{ADF4E127-02FF-4AA5-8FEC-0DA92B8BECD9}" type="slidenum">
              <a:rPr lang="de-DE" altLang="de-DE"/>
              <a:pPr/>
              <a:t>53</a:t>
            </a:fld>
            <a:endParaRPr lang="de-DE" altLang="de-DE"/>
          </a:p>
        </p:txBody>
      </p:sp>
      <p:sp>
        <p:nvSpPr>
          <p:cNvPr id="3788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3789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xmlns="" val="3978626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p:cNvSpPr>
            <a:spLocks noGrp="1" noChangeArrowheads="1"/>
          </p:cNvSpPr>
          <p:nvPr>
            <p:ph type="sldNum"/>
          </p:nvPr>
        </p:nvSpPr>
        <p:spPr>
          <a:ln/>
        </p:spPr>
        <p:txBody>
          <a:bodyPr/>
          <a:lstStyle/>
          <a:p>
            <a:fld id="{ADF4E127-02FF-4AA5-8FEC-0DA92B8BECD9}" type="slidenum">
              <a:rPr lang="de-DE" altLang="de-DE"/>
              <a:pPr/>
              <a:t>54</a:t>
            </a:fld>
            <a:endParaRPr lang="de-DE" altLang="de-DE"/>
          </a:p>
        </p:txBody>
      </p:sp>
      <p:sp>
        <p:nvSpPr>
          <p:cNvPr id="3788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3789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xmlns="" val="4223843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9"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smtClean="0">
                <a:hlinkClick r:id="rId3"/>
              </a:rPr>
              <a:t>https://www.youtube.com/watch?v=C4NTf_9hAHU</a:t>
            </a:r>
            <a:endParaRPr lang="ru-RU" dirty="0" smtClean="0"/>
          </a:p>
          <a:p>
            <a:endParaRPr lang="ru-RU" dirty="0">
              <a:latin typeface="ClanNarrowLF-Book" charset="0"/>
              <a:ea typeface="MS PGothic" charset="0"/>
            </a:endParaRPr>
          </a:p>
        </p:txBody>
      </p:sp>
      <p:sp>
        <p:nvSpPr>
          <p:cNvPr id="55300"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8811A678-3EC3-9747-9EF7-21BAB4650D19}" type="slidenum">
              <a:rPr lang="de-DE">
                <a:latin typeface="ClanNarrowLF-Book" charset="0"/>
                <a:cs typeface="Arial" charset="0"/>
              </a:rPr>
              <a:pPr/>
              <a:t>55</a:t>
            </a:fld>
            <a:endParaRPr lang="de-DE">
              <a:latin typeface="ClanNarrowLF-Book" charset="0"/>
              <a:cs typeface="Arial" charset="0"/>
            </a:endParaRPr>
          </a:p>
        </p:txBody>
      </p:sp>
    </p:spTree>
    <p:extLst>
      <p:ext uri="{BB962C8B-B14F-4D97-AF65-F5344CB8AC3E}">
        <p14:creationId xmlns:p14="http://schemas.microsoft.com/office/powerpoint/2010/main" xmlns="" val="3212231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smtClean="0">
                <a:latin typeface="ClanNarrowLF-Book" charset="0"/>
                <a:ea typeface="MS PGothic" charset="0"/>
              </a:rPr>
              <a:t>Link zum Trailer auf </a:t>
            </a:r>
            <a:r>
              <a:rPr lang="de-DE" dirty="0" err="1" smtClean="0">
                <a:latin typeface="ClanNarrowLF-Book" charset="0"/>
                <a:ea typeface="MS PGothic" charset="0"/>
              </a:rPr>
              <a:t>Youtube</a:t>
            </a:r>
            <a:r>
              <a:rPr lang="de-DE" dirty="0" smtClean="0">
                <a:latin typeface="ClanNarrowLF-Book" charset="0"/>
                <a:ea typeface="MS PGothic" charset="0"/>
              </a:rPr>
              <a:t>: </a:t>
            </a:r>
            <a:r>
              <a:rPr kumimoji="1" lang="ru-RU" sz="1800" kern="1200" dirty="0" smtClean="0">
                <a:solidFill>
                  <a:schemeClr val="tx1"/>
                </a:solidFill>
                <a:effectLst/>
                <a:latin typeface="+mn-lt"/>
                <a:ea typeface="MS PGothic" panose="020B0600070205080204" pitchFamily="34" charset="-128"/>
                <a:cs typeface="MS PGothic" charset="0"/>
                <a:hlinkClick r:id="rId3"/>
              </a:rPr>
              <a:t>https://youtu.be/KwQmBKuflRo</a:t>
            </a:r>
            <a:r>
              <a:rPr kumimoji="1" lang="ru-RU" sz="1800" kern="1200" dirty="0" smtClean="0">
                <a:solidFill>
                  <a:schemeClr val="tx1"/>
                </a:solidFill>
                <a:effectLst/>
                <a:latin typeface="+mn-lt"/>
                <a:ea typeface="MS PGothic" panose="020B0600070205080204" pitchFamily="34" charset="-128"/>
                <a:cs typeface="MS PGothic" charset="0"/>
              </a:rPr>
              <a:t> </a:t>
            </a:r>
            <a:endParaRPr lang="de-DE" dirty="0" smtClean="0">
              <a:latin typeface="ClanNarrowLF-Book" charset="0"/>
              <a:ea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smtClean="0">
                <a:latin typeface="ClanNarrowLF-Book" charset="0"/>
                <a:ea typeface="MS PGothic" charset="0"/>
              </a:rPr>
              <a:t>Fall</a:t>
            </a:r>
            <a:r>
              <a:rPr lang="de-DE" baseline="0" dirty="0" smtClean="0">
                <a:latin typeface="ClanNarrowLF-Book" charset="0"/>
                <a:ea typeface="MS PGothic" charset="0"/>
              </a:rPr>
              <a:t> die Internetverbindung schwach ist, kann man das Video im Voraus herunterladen unter:</a:t>
            </a:r>
            <a:endParaRPr lang="de-DE" dirty="0" smtClean="0">
              <a:latin typeface="ClanNarrowLF-Book" charset="0"/>
              <a:ea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smtClean="0">
                <a:latin typeface="ClanNarrowLF-Book" charset="0"/>
                <a:ea typeface="MS PGothic" charset="0"/>
                <a:hlinkClick r:id="rId4"/>
              </a:rPr>
              <a:t>http://lernen.goethe.de/kinderuni/vid/trailer-</a:t>
            </a:r>
            <a:r>
              <a:rPr lang="de-DE" dirty="0" smtClean="0">
                <a:latin typeface="ClanNarrowLF-Book" charset="0"/>
                <a:ea typeface="MS PGothic" charset="0"/>
                <a:hlinkClick r:id="rId4"/>
              </a:rPr>
              <a:t>de</a:t>
            </a:r>
            <a:r>
              <a:rPr lang="ru-RU" dirty="0" smtClean="0">
                <a:latin typeface="ClanNarrowLF-Book" charset="0"/>
                <a:ea typeface="MS PGothic" charset="0"/>
                <a:hlinkClick r:id="rId4"/>
              </a:rPr>
              <a:t>.mp4</a:t>
            </a:r>
            <a:r>
              <a:rPr lang="ru-RU" dirty="0" smtClean="0">
                <a:latin typeface="ClanNarrowLF-Book" charset="0"/>
                <a:ea typeface="MS PGothic" charset="0"/>
              </a:rPr>
              <a:t> (</a:t>
            </a:r>
            <a:r>
              <a:rPr lang="en-US" dirty="0" err="1" smtClean="0">
                <a:latin typeface="ClanNarrowLF-Book" charset="0"/>
                <a:ea typeface="MS PGothic" charset="0"/>
              </a:rPr>
              <a:t>wenn</a:t>
            </a:r>
            <a:r>
              <a:rPr lang="en-US" baseline="0" dirty="0" smtClean="0">
                <a:latin typeface="ClanNarrowLF-Book" charset="0"/>
                <a:ea typeface="MS PGothic" charset="0"/>
              </a:rPr>
              <a:t> das </a:t>
            </a:r>
            <a:r>
              <a:rPr lang="en-US" baseline="0" dirty="0" err="1" smtClean="0">
                <a:latin typeface="ClanNarrowLF-Book" charset="0"/>
                <a:ea typeface="MS PGothic" charset="0"/>
              </a:rPr>
              <a:t>Herunterladen</a:t>
            </a:r>
            <a:r>
              <a:rPr lang="en-US" baseline="0" dirty="0" smtClean="0">
                <a:latin typeface="ClanNarrowLF-Book" charset="0"/>
                <a:ea typeface="MS PGothic" charset="0"/>
              </a:rPr>
              <a:t> des Videos </a:t>
            </a:r>
            <a:r>
              <a:rPr lang="en-US" baseline="0" dirty="0" err="1" smtClean="0">
                <a:latin typeface="ClanNarrowLF-Book" charset="0"/>
                <a:ea typeface="MS PGothic" charset="0"/>
              </a:rPr>
              <a:t>nicht</a:t>
            </a:r>
            <a:r>
              <a:rPr lang="en-US" baseline="0" dirty="0" smtClean="0">
                <a:latin typeface="ClanNarrowLF-Book" charset="0"/>
                <a:ea typeface="MS PGothic" charset="0"/>
              </a:rPr>
              <a:t> </a:t>
            </a:r>
            <a:r>
              <a:rPr lang="en-US" baseline="0" dirty="0" err="1" smtClean="0">
                <a:latin typeface="ClanNarrowLF-Book" charset="0"/>
                <a:ea typeface="MS PGothic" charset="0"/>
              </a:rPr>
              <a:t>klappt</a:t>
            </a:r>
            <a:r>
              <a:rPr lang="en-US" baseline="0" dirty="0" smtClean="0">
                <a:latin typeface="ClanNarrowLF-Book" charset="0"/>
                <a:ea typeface="MS PGothic" charset="0"/>
              </a:rPr>
              <a:t>, </a:t>
            </a:r>
            <a:r>
              <a:rPr lang="en-US" baseline="0" dirty="0" err="1" smtClean="0">
                <a:latin typeface="ClanNarrowLF-Book" charset="0"/>
                <a:ea typeface="MS PGothic" charset="0"/>
              </a:rPr>
              <a:t>bitte</a:t>
            </a:r>
            <a:r>
              <a:rPr lang="en-US" baseline="0" dirty="0" smtClean="0">
                <a:latin typeface="ClanNarrowLF-Book" charset="0"/>
                <a:ea typeface="MS PGothic" charset="0"/>
              </a:rPr>
              <a:t> in </a:t>
            </a:r>
            <a:r>
              <a:rPr lang="en-US" baseline="0" dirty="0" err="1" smtClean="0">
                <a:latin typeface="ClanNarrowLF-Book" charset="0"/>
                <a:ea typeface="MS PGothic" charset="0"/>
              </a:rPr>
              <a:t>einem</a:t>
            </a:r>
            <a:r>
              <a:rPr lang="en-US" baseline="0" dirty="0" smtClean="0">
                <a:latin typeface="ClanNarrowLF-Book" charset="0"/>
                <a:ea typeface="MS PGothic" charset="0"/>
              </a:rPr>
              <a:t> </a:t>
            </a:r>
            <a:r>
              <a:rPr lang="en-US" baseline="0" dirty="0" err="1" smtClean="0">
                <a:latin typeface="ClanNarrowLF-Book" charset="0"/>
                <a:ea typeface="MS PGothic" charset="0"/>
              </a:rPr>
              <a:t>anderen</a:t>
            </a:r>
            <a:r>
              <a:rPr lang="en-US" baseline="0" dirty="0" smtClean="0">
                <a:latin typeface="ClanNarrowLF-Book" charset="0"/>
                <a:ea typeface="MS PGothic" charset="0"/>
              </a:rPr>
              <a:t> Browser </a:t>
            </a:r>
            <a:r>
              <a:rPr lang="en-US" baseline="0" dirty="0" err="1" smtClean="0">
                <a:latin typeface="ClanNarrowLF-Book" charset="0"/>
                <a:ea typeface="MS PGothic" charset="0"/>
              </a:rPr>
              <a:t>probieren</a:t>
            </a:r>
            <a:r>
              <a:rPr lang="en-US" baseline="0" dirty="0" smtClean="0">
                <a:latin typeface="ClanNarrowLF-Book" charset="0"/>
                <a:ea typeface="MS PGothic" charset="0"/>
              </a:rPr>
              <a:t>)</a:t>
            </a:r>
            <a:endParaRPr lang="ru-RU" dirty="0" smtClean="0">
              <a:latin typeface="ClanNarrowLF-Book" charset="0"/>
              <a:ea typeface="MS PGothic" charset="0"/>
            </a:endParaRPr>
          </a:p>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5</a:t>
            </a:fld>
            <a:endParaRPr lang="de-DE" altLang="de-DE"/>
          </a:p>
        </p:txBody>
      </p:sp>
    </p:spTree>
    <p:extLst>
      <p:ext uri="{BB962C8B-B14F-4D97-AF65-F5344CB8AC3E}">
        <p14:creationId xmlns:p14="http://schemas.microsoft.com/office/powerpoint/2010/main" xmlns="" val="871400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8F7D684-3695-4C39-A72A-0CC0A724DC0A}" type="slidenum">
              <a:rPr lang="de-DE" altLang="de-DE" smtClean="0"/>
              <a:pPr/>
              <a:t>57</a:t>
            </a:fld>
            <a:endParaRPr lang="de-DE" altLang="de-DE"/>
          </a:p>
        </p:txBody>
      </p:sp>
    </p:spTree>
    <p:extLst>
      <p:ext uri="{BB962C8B-B14F-4D97-AF65-F5344CB8AC3E}">
        <p14:creationId xmlns:p14="http://schemas.microsoft.com/office/powerpoint/2010/main" xmlns="" val="68043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7"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p>
            <a:r>
              <a:rPr kumimoji="1" lang="en-US" sz="1800" kern="1200" dirty="0" smtClean="0">
                <a:solidFill>
                  <a:schemeClr val="tx1"/>
                </a:solidFill>
                <a:effectLst/>
                <a:latin typeface="+mn-lt"/>
                <a:ea typeface="MS PGothic" panose="020B0600070205080204" pitchFamily="34" charset="-128"/>
                <a:cs typeface="MS PGothic" charset="0"/>
              </a:rPr>
              <a:t>Die Kinderuni </a:t>
            </a:r>
            <a:r>
              <a:rPr kumimoji="1" lang="de-DE" sz="1800" kern="1200" dirty="0" smtClean="0">
                <a:solidFill>
                  <a:schemeClr val="tx1"/>
                </a:solidFill>
                <a:effectLst/>
                <a:latin typeface="+mn-lt"/>
                <a:ea typeface="MS PGothic" panose="020B0600070205080204" pitchFamily="34" charset="-128"/>
                <a:cs typeface="MS PGothic" charset="0"/>
              </a:rPr>
              <a:t>ist ein großformatiges Projekt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das nicht nur auf Online-Plattformen begrenzt ist.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en-US" sz="1800" kern="1200" dirty="0" smtClean="0">
                <a:solidFill>
                  <a:schemeClr val="tx1"/>
                </a:solidFill>
                <a:effectLst/>
                <a:latin typeface="+mn-lt"/>
                <a:ea typeface="MS PGothic" panose="020B0600070205080204" pitchFamily="34" charset="-128"/>
                <a:cs typeface="MS PGothic" charset="0"/>
              </a:rPr>
              <a:t>Das</a:t>
            </a:r>
            <a:r>
              <a:rPr kumimoji="1" lang="en-US" sz="1800" kern="1200" baseline="0" dirty="0" smtClean="0">
                <a:solidFill>
                  <a:schemeClr val="tx1"/>
                </a:solidFill>
                <a:effectLst/>
                <a:latin typeface="+mn-lt"/>
                <a:ea typeface="MS PGothic" panose="020B0600070205080204" pitchFamily="34" charset="-128"/>
                <a:cs typeface="MS PGothic" charset="0"/>
              </a:rPr>
              <a:t> </a:t>
            </a:r>
            <a:r>
              <a:rPr kumimoji="1" lang="en-US" sz="1800" kern="1200" baseline="0" dirty="0" err="1" smtClean="0">
                <a:solidFill>
                  <a:schemeClr val="tx1"/>
                </a:solidFill>
                <a:effectLst/>
                <a:latin typeface="+mn-lt"/>
                <a:ea typeface="MS PGothic" panose="020B0600070205080204" pitchFamily="34" charset="-128"/>
                <a:cs typeface="MS PGothic" charset="0"/>
              </a:rPr>
              <a:t>Projekt</a:t>
            </a:r>
            <a:r>
              <a:rPr kumimoji="1" lang="en-US" sz="1800" kern="1200" baseline="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besteht aus drei Teilen</a:t>
            </a:r>
            <a:r>
              <a:rPr kumimoji="1" lang="ru-RU" sz="1800" kern="1200" dirty="0" smtClean="0">
                <a:solidFill>
                  <a:schemeClr val="tx1"/>
                </a:solidFill>
                <a:effectLst/>
                <a:latin typeface="+mn-lt"/>
                <a:ea typeface="MS PGothic" panose="020B0600070205080204" pitchFamily="34" charset="-128"/>
                <a:cs typeface="MS PGothic" charset="0"/>
              </a:rPr>
              <a:t>: </a:t>
            </a:r>
          </a:p>
          <a:p>
            <a:pPr lvl="0"/>
            <a:r>
              <a:rPr kumimoji="1" lang="en-US" sz="1800" kern="1200" dirty="0" smtClean="0">
                <a:solidFill>
                  <a:schemeClr val="tx1"/>
                </a:solidFill>
                <a:effectLst/>
                <a:latin typeface="+mn-lt"/>
                <a:ea typeface="MS PGothic" panose="020B0600070205080204" pitchFamily="34" charset="-128"/>
                <a:cs typeface="MS PGothic" charset="0"/>
              </a:rPr>
              <a:t>DIE KINDERUNI ZU HAUSE</a:t>
            </a:r>
            <a:endParaRPr kumimoji="1" lang="ru-RU" sz="1800" kern="1200" dirty="0" smtClean="0">
              <a:solidFill>
                <a:schemeClr val="tx1"/>
              </a:solidFill>
              <a:effectLst/>
              <a:latin typeface="+mn-lt"/>
              <a:ea typeface="MS PGothic" panose="020B0600070205080204" pitchFamily="34" charset="-128"/>
              <a:cs typeface="MS PGothic" charset="0"/>
            </a:endParaRPr>
          </a:p>
          <a:p>
            <a:r>
              <a:rPr kumimoji="1" lang="de-DE" sz="1800" kern="1200" dirty="0" smtClean="0">
                <a:solidFill>
                  <a:schemeClr val="tx1"/>
                </a:solidFill>
                <a:effectLst/>
                <a:latin typeface="+mn-lt"/>
                <a:ea typeface="MS PGothic" panose="020B0600070205080204" pitchFamily="34" charset="-128"/>
                <a:cs typeface="MS PGothic" charset="0"/>
              </a:rPr>
              <a:t>Jedes Kind kann an der Uni lernen, ohne sein Zuhause zu verlassen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Möglich wird dies durch das Online-Format. </a:t>
            </a:r>
            <a:endParaRPr kumimoji="1" lang="ru-RU" sz="1800" kern="1200" dirty="0" smtClean="0">
              <a:solidFill>
                <a:schemeClr val="tx1"/>
              </a:solidFill>
              <a:effectLst/>
              <a:latin typeface="+mn-lt"/>
              <a:ea typeface="MS PGothic" panose="020B0600070205080204" pitchFamily="34" charset="-128"/>
              <a:cs typeface="MS PGothic" charset="0"/>
            </a:endParaRPr>
          </a:p>
          <a:p>
            <a:pPr lvl="0"/>
            <a:r>
              <a:rPr kumimoji="1" lang="en-US" sz="1800" kern="1200" dirty="0" smtClean="0">
                <a:solidFill>
                  <a:schemeClr val="tx1"/>
                </a:solidFill>
                <a:effectLst/>
                <a:latin typeface="+mn-lt"/>
                <a:ea typeface="MS PGothic" panose="020B0600070205080204" pitchFamily="34" charset="-128"/>
                <a:cs typeface="MS PGothic" charset="0"/>
              </a:rPr>
              <a:t>DIE KINDERUNI AN SCHULEN</a:t>
            </a:r>
            <a:endParaRPr kumimoji="1" lang="ru-RU" sz="1800" kern="1200" dirty="0" smtClean="0">
              <a:solidFill>
                <a:schemeClr val="tx1"/>
              </a:solidFill>
              <a:effectLst/>
              <a:latin typeface="+mn-lt"/>
              <a:ea typeface="MS PGothic" panose="020B0600070205080204" pitchFamily="34" charset="-128"/>
              <a:cs typeface="MS PGothic" charset="0"/>
            </a:endParaRPr>
          </a:p>
          <a:p>
            <a:r>
              <a:rPr kumimoji="1" lang="de-DE" sz="1800" kern="1200" dirty="0" smtClean="0">
                <a:solidFill>
                  <a:schemeClr val="tx1"/>
                </a:solidFill>
                <a:effectLst/>
                <a:latin typeface="+mn-lt"/>
                <a:ea typeface="MS PGothic" panose="020B0600070205080204" pitchFamily="34" charset="-128"/>
                <a:cs typeface="MS PGothic" charset="0"/>
              </a:rPr>
              <a:t>Für </a:t>
            </a:r>
            <a:r>
              <a:rPr kumimoji="1" lang="de-DE" sz="1800" kern="1200" dirty="0" err="1" smtClean="0">
                <a:solidFill>
                  <a:schemeClr val="tx1"/>
                </a:solidFill>
                <a:effectLst/>
                <a:latin typeface="+mn-lt"/>
                <a:ea typeface="MS PGothic" panose="020B0600070205080204" pitchFamily="34" charset="-128"/>
                <a:cs typeface="MS PGothic" charset="0"/>
              </a:rPr>
              <a:t>DeutschlehrerInnen</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die ihren Unterricht vielfältiger gestalten oder zusätzliche Deutschstunden organisieren möchten, sind im Rahmen der Kinderuni didaktische Materialien ausgearbeitet worden.  </a:t>
            </a:r>
            <a:endParaRPr kumimoji="1" lang="ru-RU" sz="1800" kern="1200" dirty="0" smtClean="0">
              <a:solidFill>
                <a:schemeClr val="tx1"/>
              </a:solidFill>
              <a:effectLst/>
              <a:latin typeface="+mn-lt"/>
              <a:ea typeface="MS PGothic" panose="020B0600070205080204" pitchFamily="34" charset="-128"/>
              <a:cs typeface="MS PGothic" charset="0"/>
            </a:endParaRPr>
          </a:p>
          <a:p>
            <a:pPr lvl="0"/>
            <a:r>
              <a:rPr kumimoji="1" lang="en-US" sz="1800" kern="1200" dirty="0" smtClean="0">
                <a:solidFill>
                  <a:schemeClr val="tx1"/>
                </a:solidFill>
                <a:effectLst/>
                <a:latin typeface="+mn-lt"/>
                <a:ea typeface="MS PGothic" panose="020B0600070205080204" pitchFamily="34" charset="-128"/>
                <a:cs typeface="MS PGothic" charset="0"/>
              </a:rPr>
              <a:t>DIE KINDERUNI </a:t>
            </a:r>
            <a:r>
              <a:rPr kumimoji="1" lang="de-DE" sz="1800" kern="1200" dirty="0" smtClean="0">
                <a:solidFill>
                  <a:schemeClr val="tx1"/>
                </a:solidFill>
                <a:effectLst/>
                <a:latin typeface="+mn-lt"/>
                <a:ea typeface="MS PGothic" panose="020B0600070205080204" pitchFamily="34" charset="-128"/>
                <a:cs typeface="MS PGothic" charset="0"/>
              </a:rPr>
              <a:t>LIVE</a:t>
            </a:r>
            <a:endParaRPr kumimoji="1" lang="ru-RU" sz="1800" kern="1200" dirty="0" smtClean="0">
              <a:solidFill>
                <a:schemeClr val="tx1"/>
              </a:solidFill>
              <a:effectLst/>
              <a:latin typeface="+mn-lt"/>
              <a:ea typeface="MS PGothic" panose="020B0600070205080204" pitchFamily="34" charset="-128"/>
              <a:cs typeface="MS PGothic" charset="0"/>
            </a:endParaRPr>
          </a:p>
          <a:p>
            <a:r>
              <a:rPr kumimoji="1" lang="de-DE" sz="1800" kern="1200" dirty="0" smtClean="0">
                <a:solidFill>
                  <a:schemeClr val="tx1"/>
                </a:solidFill>
                <a:effectLst/>
                <a:latin typeface="+mn-lt"/>
                <a:ea typeface="MS PGothic" panose="020B0600070205080204" pitchFamily="34" charset="-128"/>
                <a:cs typeface="MS PGothic" charset="0"/>
              </a:rPr>
              <a:t>Unsere Kinderuni nimmt an vielen Veranstaltungen teil und arbeitet mit vielfältigen Partnern zusammen – so kann man die Kinderuni auch live kennenlernen.  </a:t>
            </a:r>
            <a:endParaRPr kumimoji="1" lang="ru-RU" sz="1800" kern="1200" dirty="0" smtClean="0">
              <a:solidFill>
                <a:schemeClr val="tx1"/>
              </a:solidFill>
              <a:effectLst/>
              <a:latin typeface="+mn-lt"/>
              <a:ea typeface="MS PGothic" panose="020B0600070205080204" pitchFamily="34" charset="-128"/>
              <a:cs typeface="MS PGothic" charset="0"/>
            </a:endParaRPr>
          </a:p>
          <a:p>
            <a:pPr>
              <a:lnSpc>
                <a:spcPct val="90000"/>
              </a:lnSpc>
            </a:pPr>
            <a:endParaRPr lang="ru-RU" sz="1500" dirty="0">
              <a:latin typeface="ClanNarrowLF-Book" charset="0"/>
              <a:ea typeface="MS PGothic" charset="0"/>
            </a:endParaRPr>
          </a:p>
        </p:txBody>
      </p:sp>
      <p:sp>
        <p:nvSpPr>
          <p:cNvPr id="16388"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fld id="{59087CD7-CD3C-A84B-A753-842FF4121504}" type="slidenum">
              <a:rPr lang="de-DE">
                <a:latin typeface="ClanNarrowLF-Book" charset="0"/>
                <a:cs typeface="Arial" charset="0"/>
              </a:rPr>
              <a:pPr/>
              <a:t>6</a:t>
            </a:fld>
            <a:endParaRPr lang="de-DE">
              <a:latin typeface="ClanNarrowLF-Book" charset="0"/>
              <a:cs typeface="Arial" charset="0"/>
            </a:endParaRPr>
          </a:p>
        </p:txBody>
      </p:sp>
    </p:spTree>
    <p:extLst>
      <p:ext uri="{BB962C8B-B14F-4D97-AF65-F5344CB8AC3E}">
        <p14:creationId xmlns:p14="http://schemas.microsoft.com/office/powerpoint/2010/main" xmlns="" val="32266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800" kern="1200" dirty="0" err="1" smtClean="0">
                <a:solidFill>
                  <a:schemeClr val="tx1"/>
                </a:solidFill>
                <a:effectLst/>
                <a:latin typeface="+mn-lt"/>
                <a:ea typeface="MS PGothic" panose="020B0600070205080204" pitchFamily="34" charset="-128"/>
                <a:cs typeface="MS PGothic" charset="0"/>
              </a:rPr>
              <a:t>Unsere</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Universität</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ist</a:t>
            </a:r>
            <a:r>
              <a:rPr kumimoji="1" lang="en-US" sz="1800" kern="1200" dirty="0" smtClean="0">
                <a:solidFill>
                  <a:schemeClr val="tx1"/>
                </a:solidFill>
                <a:effectLst/>
                <a:latin typeface="+mn-lt"/>
                <a:ea typeface="MS PGothic" panose="020B0600070205080204" pitchFamily="34" charset="-128"/>
                <a:cs typeface="MS PGothic" charset="0"/>
              </a:rPr>
              <a:t> digital. </a:t>
            </a:r>
            <a:r>
              <a:rPr kumimoji="1" lang="en-US" sz="1800" kern="1200" dirty="0" err="1" smtClean="0">
                <a:solidFill>
                  <a:schemeClr val="tx1"/>
                </a:solidFill>
                <a:effectLst/>
                <a:latin typeface="+mn-lt"/>
                <a:ea typeface="MS PGothic" panose="020B0600070205080204" pitchFamily="34" charset="-128"/>
                <a:cs typeface="MS PGothic" charset="0"/>
              </a:rPr>
              <a:t>Alle</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Unterrichtsstunden</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sind</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kostenlos</a:t>
            </a:r>
            <a:r>
              <a:rPr kumimoji="1" lang="en-US" sz="1800" kern="1200" dirty="0" smtClean="0">
                <a:solidFill>
                  <a:schemeClr val="tx1"/>
                </a:solidFill>
                <a:effectLst/>
                <a:latin typeface="+mn-lt"/>
                <a:ea typeface="MS PGothic" panose="020B0600070205080204" pitchFamily="34" charset="-128"/>
                <a:cs typeface="MS PGothic" charset="0"/>
              </a:rPr>
              <a:t> und </a:t>
            </a:r>
            <a:r>
              <a:rPr kumimoji="1" lang="en-US" sz="1800" kern="1200" dirty="0" err="1" smtClean="0">
                <a:solidFill>
                  <a:schemeClr val="tx1"/>
                </a:solidFill>
                <a:effectLst/>
                <a:latin typeface="+mn-lt"/>
                <a:ea typeface="MS PGothic" panose="020B0600070205080204" pitchFamily="34" charset="-128"/>
                <a:cs typeface="MS PGothic" charset="0"/>
              </a:rPr>
              <a:t>zudem</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zeitlich</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ungebunden</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über</a:t>
            </a:r>
            <a:r>
              <a:rPr kumimoji="1" lang="en-US" sz="1800" kern="1200" dirty="0" smtClean="0">
                <a:solidFill>
                  <a:schemeClr val="tx1"/>
                </a:solidFill>
                <a:effectLst/>
                <a:latin typeface="+mn-lt"/>
                <a:ea typeface="MS PGothic" panose="020B0600070205080204" pitchFamily="34" charset="-128"/>
                <a:cs typeface="MS PGothic" charset="0"/>
              </a:rPr>
              <a:t> die </a:t>
            </a:r>
            <a:r>
              <a:rPr kumimoji="1" lang="en-US" sz="1800" kern="1200" dirty="0" err="1" smtClean="0">
                <a:solidFill>
                  <a:schemeClr val="tx1"/>
                </a:solidFill>
                <a:effectLst/>
                <a:latin typeface="+mn-lt"/>
                <a:ea typeface="MS PGothic" panose="020B0600070205080204" pitchFamily="34" charset="-128"/>
                <a:cs typeface="MS PGothic" charset="0"/>
              </a:rPr>
              <a:t>Plattform</a:t>
            </a:r>
            <a:r>
              <a:rPr kumimoji="1" lang="en-US" sz="1800" kern="1200" dirty="0" smtClean="0">
                <a:solidFill>
                  <a:schemeClr val="tx1"/>
                </a:solidFill>
                <a:effectLst/>
                <a:latin typeface="+mn-lt"/>
                <a:ea typeface="MS PGothic" panose="020B0600070205080204" pitchFamily="34" charset="-128"/>
                <a:cs typeface="MS PGothic" charset="0"/>
              </a:rPr>
              <a:t> des Goethe-</a:t>
            </a:r>
            <a:r>
              <a:rPr kumimoji="1" lang="en-US" sz="1800" kern="1200" dirty="0" err="1" smtClean="0">
                <a:solidFill>
                  <a:schemeClr val="tx1"/>
                </a:solidFill>
                <a:effectLst/>
                <a:latin typeface="+mn-lt"/>
                <a:ea typeface="MS PGothic" panose="020B0600070205080204" pitchFamily="34" charset="-128"/>
                <a:cs typeface="MS PGothic" charset="0"/>
              </a:rPr>
              <a:t>Instituts</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zugänglich</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Alles</a:t>
            </a:r>
            <a:r>
              <a:rPr kumimoji="1" lang="en-US" sz="1800" kern="1200" dirty="0" smtClean="0">
                <a:solidFill>
                  <a:schemeClr val="tx1"/>
                </a:solidFill>
                <a:effectLst/>
                <a:latin typeface="+mn-lt"/>
                <a:ea typeface="MS PGothic" panose="020B0600070205080204" pitchFamily="34" charset="-128"/>
                <a:cs typeface="MS PGothic" charset="0"/>
              </a:rPr>
              <a:t>, was man </a:t>
            </a:r>
            <a:r>
              <a:rPr kumimoji="1" lang="en-US" sz="1800" kern="1200" dirty="0" err="1" smtClean="0">
                <a:solidFill>
                  <a:schemeClr val="tx1"/>
                </a:solidFill>
                <a:effectLst/>
                <a:latin typeface="+mn-lt"/>
                <a:ea typeface="MS PGothic" panose="020B0600070205080204" pitchFamily="34" charset="-128"/>
                <a:cs typeface="MS PGothic" charset="0"/>
              </a:rPr>
              <a:t>dazu</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braucht</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sind</a:t>
            </a:r>
            <a:r>
              <a:rPr kumimoji="1" lang="en-US" sz="1800" kern="1200" dirty="0" smtClean="0">
                <a:solidFill>
                  <a:schemeClr val="tx1"/>
                </a:solidFill>
                <a:effectLst/>
                <a:latin typeface="+mn-lt"/>
                <a:ea typeface="MS PGothic" panose="020B0600070205080204" pitchFamily="34" charset="-128"/>
                <a:cs typeface="MS PGothic" charset="0"/>
              </a:rPr>
              <a:t> </a:t>
            </a:r>
            <a:r>
              <a:rPr kumimoji="1" lang="en-US" sz="1800" kern="1200" dirty="0" err="1" smtClean="0">
                <a:solidFill>
                  <a:schemeClr val="tx1"/>
                </a:solidFill>
                <a:effectLst/>
                <a:latin typeface="+mn-lt"/>
                <a:ea typeface="MS PGothic" panose="020B0600070205080204" pitchFamily="34" charset="-128"/>
                <a:cs typeface="MS PGothic" charset="0"/>
              </a:rPr>
              <a:t>ein</a:t>
            </a:r>
            <a:r>
              <a:rPr kumimoji="1" lang="en-US" sz="1800" kern="1200" dirty="0" smtClean="0">
                <a:solidFill>
                  <a:schemeClr val="tx1"/>
                </a:solidFill>
                <a:effectLst/>
                <a:latin typeface="+mn-lt"/>
                <a:ea typeface="MS PGothic" panose="020B0600070205080204" pitchFamily="34" charset="-128"/>
                <a:cs typeface="MS PGothic" charset="0"/>
              </a:rPr>
              <a:t> Computer und </a:t>
            </a:r>
            <a:r>
              <a:rPr kumimoji="1" lang="en-US" sz="1800" kern="1200" dirty="0" err="1" smtClean="0">
                <a:solidFill>
                  <a:schemeClr val="tx1"/>
                </a:solidFill>
                <a:effectLst/>
                <a:latin typeface="+mn-lt"/>
                <a:ea typeface="MS PGothic" panose="020B0600070205080204" pitchFamily="34" charset="-128"/>
                <a:cs typeface="MS PGothic" charset="0"/>
              </a:rPr>
              <a:t>ein</a:t>
            </a:r>
            <a:r>
              <a:rPr kumimoji="1" lang="en-US" sz="1800" kern="1200" dirty="0" smtClean="0">
                <a:solidFill>
                  <a:schemeClr val="tx1"/>
                </a:solidFill>
                <a:effectLst/>
                <a:latin typeface="+mn-lt"/>
                <a:ea typeface="MS PGothic" panose="020B0600070205080204" pitchFamily="34" charset="-128"/>
                <a:cs typeface="MS PGothic" charset="0"/>
              </a:rPr>
              <a:t> Internet-Anschluss. </a:t>
            </a:r>
            <a:endParaRPr kumimoji="1" lang="ru-RU" sz="1800" kern="1200" dirty="0" smtClean="0">
              <a:solidFill>
                <a:schemeClr val="tx1"/>
              </a:solidFill>
              <a:effectLst/>
              <a:latin typeface="+mn-lt"/>
              <a:ea typeface="MS PGothic" panose="020B0600070205080204" pitchFamily="34" charset="-128"/>
              <a:cs typeface="MS PGothic" charset="0"/>
            </a:endParaRPr>
          </a:p>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7</a:t>
            </a:fld>
            <a:endParaRPr lang="de-DE" altLang="de-DE"/>
          </a:p>
        </p:txBody>
      </p:sp>
    </p:spTree>
    <p:extLst>
      <p:ext uri="{BB962C8B-B14F-4D97-AF65-F5344CB8AC3E}">
        <p14:creationId xmlns:p14="http://schemas.microsoft.com/office/powerpoint/2010/main" xmlns="" val="3699947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de-DE" sz="1800" kern="1200" dirty="0" smtClean="0">
                <a:solidFill>
                  <a:schemeClr val="tx1"/>
                </a:solidFill>
                <a:effectLst/>
                <a:latin typeface="+mn-lt"/>
                <a:ea typeface="MS PGothic" panose="020B0600070205080204" pitchFamily="34" charset="-128"/>
                <a:cs typeface="MS PGothic" charset="0"/>
              </a:rPr>
              <a:t>Die drei Fakultäten der Kinderuni entsprechen den drei Wissensgebieten, die Kinder in ihrem Alltagsleben umgeben: Mensch, Umwelt und Technik. </a:t>
            </a:r>
            <a:r>
              <a:rPr kumimoji="1" lang="ru-RU" sz="1800" kern="1200" dirty="0" err="1" smtClean="0">
                <a:solidFill>
                  <a:schemeClr val="tx1"/>
                </a:solidFill>
                <a:effectLst/>
                <a:latin typeface="+mn-lt"/>
                <a:ea typeface="MS PGothic" panose="020B0600070205080204" pitchFamily="34" charset="-128"/>
                <a:cs typeface="MS PGothic" charset="0"/>
              </a:rPr>
              <a:t>Die</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ru-RU" sz="1800" kern="1200" dirty="0" err="1" smtClean="0">
                <a:solidFill>
                  <a:schemeClr val="tx1"/>
                </a:solidFill>
                <a:effectLst/>
                <a:latin typeface="+mn-lt"/>
                <a:ea typeface="MS PGothic" panose="020B0600070205080204" pitchFamily="34" charset="-128"/>
                <a:cs typeface="MS PGothic" charset="0"/>
              </a:rPr>
              <a:t>Fakultät</a:t>
            </a:r>
            <a:r>
              <a:rPr kumimoji="1" lang="ru-RU" sz="1800" kern="1200" dirty="0" smtClean="0">
                <a:solidFill>
                  <a:schemeClr val="tx1"/>
                </a:solidFill>
                <a:effectLst/>
                <a:latin typeface="+mn-lt"/>
                <a:ea typeface="MS PGothic" panose="020B0600070205080204" pitchFamily="34" charset="-128"/>
                <a:cs typeface="MS PGothic" charset="0"/>
              </a:rPr>
              <a:t> </a:t>
            </a:r>
            <a:r>
              <a:rPr kumimoji="1" lang="de-DE" sz="1800" kern="1200" dirty="0" smtClean="0">
                <a:solidFill>
                  <a:schemeClr val="tx1"/>
                </a:solidFill>
                <a:effectLst/>
                <a:latin typeface="+mn-lt"/>
                <a:ea typeface="MS PGothic" panose="020B0600070205080204" pitchFamily="34" charset="-128"/>
                <a:cs typeface="MS PGothic" charset="0"/>
              </a:rPr>
              <a:t>„Mensch“ beschäftigt sich mit Themen wie Medizin, fremde Kulturen, Essen, Kunst und Sport. Die Fakultät „Umwelt“ ist auf Pflanzen und Tiere ausgerichtet. „Technik“ ist die anspruchsvollste Fakultät, denn hier werden die Funktionsprozesse unterschiedlichster Geräte erörtert. </a:t>
            </a:r>
            <a:endParaRPr kumimoji="1" lang="ru-RU" sz="1800" kern="1200" dirty="0" smtClean="0">
              <a:solidFill>
                <a:schemeClr val="tx1"/>
              </a:solidFill>
              <a:effectLst/>
              <a:latin typeface="+mn-lt"/>
              <a:ea typeface="MS PGothic" panose="020B0600070205080204" pitchFamily="34" charset="-128"/>
              <a:cs typeface="MS PGothic" charset="0"/>
            </a:endParaRPr>
          </a:p>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8</a:t>
            </a:fld>
            <a:endParaRPr lang="de-DE" altLang="de-DE"/>
          </a:p>
        </p:txBody>
      </p:sp>
    </p:spTree>
    <p:extLst>
      <p:ext uri="{BB962C8B-B14F-4D97-AF65-F5344CB8AC3E}">
        <p14:creationId xmlns:p14="http://schemas.microsoft.com/office/powerpoint/2010/main" xmlns="" val="144077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Können Sie die Fragen beantworten? Lösungen:</a:t>
            </a:r>
            <a:r>
              <a:rPr lang="de-DE" baseline="0" dirty="0" smtClean="0"/>
              <a:t> https://www.goethe.de/resources/files/pdf142/quiz_kinderuni_de_loesungen.pdf</a:t>
            </a:r>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9</a:t>
            </a:fld>
            <a:endParaRPr lang="de-DE" altLang="de-DE"/>
          </a:p>
        </p:txBody>
      </p:sp>
    </p:spTree>
    <p:extLst>
      <p:ext uri="{BB962C8B-B14F-4D97-AF65-F5344CB8AC3E}">
        <p14:creationId xmlns:p14="http://schemas.microsoft.com/office/powerpoint/2010/main" xmlns="" val="328853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smtClean="0"/>
              <a:t>Können Sie die Fragen beantworten? Lösungen:</a:t>
            </a:r>
            <a:r>
              <a:rPr lang="de-DE" baseline="0" dirty="0" smtClean="0"/>
              <a:t> https://www.goethe.de/resources/files/pdf142/quiz_kinderuni_de_loesungen.pdf</a:t>
            </a:r>
            <a:endParaRPr lang="ru-RU" dirty="0" smtClean="0"/>
          </a:p>
          <a:p>
            <a:endParaRPr lang="ru-RU" dirty="0"/>
          </a:p>
        </p:txBody>
      </p:sp>
      <p:sp>
        <p:nvSpPr>
          <p:cNvPr id="4" name="Номер слайда 3"/>
          <p:cNvSpPr>
            <a:spLocks noGrp="1"/>
          </p:cNvSpPr>
          <p:nvPr>
            <p:ph type="sldNum" sz="quarter" idx="10"/>
          </p:nvPr>
        </p:nvSpPr>
        <p:spPr/>
        <p:txBody>
          <a:bodyPr/>
          <a:lstStyle/>
          <a:p>
            <a:fld id="{B8F7D684-3695-4C39-A72A-0CC0A724DC0A}" type="slidenum">
              <a:rPr lang="de-DE" altLang="de-DE" smtClean="0"/>
              <a:pPr/>
              <a:t>10</a:t>
            </a:fld>
            <a:endParaRPr lang="de-DE" altLang="de-DE"/>
          </a:p>
        </p:txBody>
      </p:sp>
    </p:spTree>
    <p:extLst>
      <p:ext uri="{BB962C8B-B14F-4D97-AF65-F5344CB8AC3E}">
        <p14:creationId xmlns:p14="http://schemas.microsoft.com/office/powerpoint/2010/main" xmlns="" val="1462357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3" name="Grafik 6" descr="PPT_Titel.png"/>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bwMode="gray">
          <a:xfrm>
            <a:off x="431800" y="441325"/>
            <a:ext cx="6877050" cy="5975350"/>
          </a:xfrm>
        </p:spPr>
        <p:txBody>
          <a:bodyPr anchor="ctr"/>
          <a:lstStyle>
            <a:lvl1pPr>
              <a:lnSpc>
                <a:spcPct val="80000"/>
              </a:lnSpc>
              <a:defRPr sz="4500" cap="all" baseline="0">
                <a:solidFill>
                  <a:schemeClr val="bg1"/>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xmlns="" val="300107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OLETT: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687705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3"/>
          </p:nvPr>
        </p:nvSpPr>
        <p:spPr/>
        <p:txBody>
          <a:bodyPr/>
          <a:lstStyle>
            <a:lvl1pPr>
              <a:defRPr/>
            </a:lvl1pPr>
          </a:lstStyle>
          <a:p>
            <a:fld id="{5E9442AD-0D29-49AD-8800-0F0B0BB4BA05}" type="datetime1">
              <a:rPr lang="de-DE" altLang="de-DE"/>
              <a:pPr/>
              <a:t>28.03.2018</a:t>
            </a:fld>
            <a:endParaRPr lang="de-DE" altLang="de-DE"/>
          </a:p>
        </p:txBody>
      </p:sp>
      <p:sp>
        <p:nvSpPr>
          <p:cNvPr id="5" name="Fußzeilenplatzhalter 4"/>
          <p:cNvSpPr>
            <a:spLocks noGrp="1"/>
          </p:cNvSpPr>
          <p:nvPr>
            <p:ph type="ftr" sz="quarter" idx="14"/>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51486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OLETT: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Textplatzhalter 7"/>
          <p:cNvSpPr>
            <a:spLocks noGrp="1"/>
          </p:cNvSpPr>
          <p:nvPr>
            <p:ph type="body" sz="quarter" idx="13"/>
          </p:nvPr>
        </p:nvSpPr>
        <p:spPr bwMode="gray">
          <a:xfrm>
            <a:off x="4643438" y="1722298"/>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4"/>
          </p:nvPr>
        </p:nvSpPr>
        <p:spPr/>
        <p:txBody>
          <a:bodyPr/>
          <a:lstStyle>
            <a:lvl1pPr>
              <a:defRPr/>
            </a:lvl1pPr>
          </a:lstStyle>
          <a:p>
            <a:fld id="{3955D6B0-6649-434A-BC51-696205413F4B}" type="datetime1">
              <a:rPr lang="de-DE" altLang="de-DE"/>
              <a:pPr/>
              <a:t>28.03.2018</a:t>
            </a:fld>
            <a:endParaRPr lang="de-DE" altLang="de-DE"/>
          </a:p>
        </p:txBody>
      </p:sp>
      <p:sp>
        <p:nvSpPr>
          <p:cNvPr id="7" name="Fußzeilenplatzhalter 4"/>
          <p:cNvSpPr>
            <a:spLocks noGrp="1"/>
          </p:cNvSpPr>
          <p:nvPr>
            <p:ph type="ftr" sz="quarter" idx="15"/>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1231606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LLBL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smtClean="0"/>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fld id="{361067EF-FB7D-4D75-BE51-B28AEDDB7C2B}" type="datetime1">
              <a:rPr lang="de-DE" altLang="de-DE"/>
              <a:pPr/>
              <a:t>28.03.2018</a:t>
            </a:fld>
            <a:endParaRPr lang="de-DE" altLang="de-DE"/>
          </a:p>
        </p:txBody>
      </p:sp>
      <p:sp>
        <p:nvSpPr>
          <p:cNvPr id="4" name="Fußzeilenplatzhalter 4"/>
          <p:cNvSpPr>
            <a:spLocks noGrp="1"/>
          </p:cNvSpPr>
          <p:nvPr>
            <p:ph type="ftr" sz="quarter" idx="11"/>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516996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LBLAU: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687705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3"/>
          </p:nvPr>
        </p:nvSpPr>
        <p:spPr/>
        <p:txBody>
          <a:bodyPr/>
          <a:lstStyle>
            <a:lvl1pPr>
              <a:defRPr/>
            </a:lvl1pPr>
          </a:lstStyle>
          <a:p>
            <a:fld id="{96F085C3-A358-4CC2-AACE-2EFD5D238C68}" type="datetime1">
              <a:rPr lang="de-DE" altLang="de-DE"/>
              <a:pPr/>
              <a:t>28.03.2018</a:t>
            </a:fld>
            <a:endParaRPr lang="de-DE" altLang="de-DE"/>
          </a:p>
        </p:txBody>
      </p:sp>
      <p:sp>
        <p:nvSpPr>
          <p:cNvPr id="5" name="Fußzeilenplatzhalter 4"/>
          <p:cNvSpPr>
            <a:spLocks noGrp="1"/>
          </p:cNvSpPr>
          <p:nvPr>
            <p:ph type="ftr" sz="quarter" idx="14"/>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2380399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LBLAU: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4"/>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Textplatzhalter 7"/>
          <p:cNvSpPr>
            <a:spLocks noGrp="1"/>
          </p:cNvSpPr>
          <p:nvPr>
            <p:ph type="body" sz="quarter" idx="13"/>
          </p:nvPr>
        </p:nvSpPr>
        <p:spPr bwMode="gray">
          <a:xfrm>
            <a:off x="4643438" y="1722298"/>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4"/>
          </p:nvPr>
        </p:nvSpPr>
        <p:spPr/>
        <p:txBody>
          <a:bodyPr/>
          <a:lstStyle>
            <a:lvl1pPr>
              <a:defRPr/>
            </a:lvl1pPr>
          </a:lstStyle>
          <a:p>
            <a:fld id="{DB6AB4C5-7E55-4239-8EA0-F78B8A3BDDD1}" type="datetime1">
              <a:rPr lang="de-DE" altLang="de-DE"/>
              <a:pPr/>
              <a:t>28.03.2018</a:t>
            </a:fld>
            <a:endParaRPr lang="de-DE" altLang="de-DE"/>
          </a:p>
        </p:txBody>
      </p:sp>
      <p:sp>
        <p:nvSpPr>
          <p:cNvPr id="7" name="Fußzeilenplatzhalter 4"/>
          <p:cNvSpPr>
            <a:spLocks noGrp="1"/>
          </p:cNvSpPr>
          <p:nvPr>
            <p:ph type="ftr" sz="quarter" idx="15"/>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238971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UNKELBLAU: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smtClean="0"/>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fld id="{1CA2CEE5-818B-42E1-891A-28316450E652}" type="datetime1">
              <a:rPr lang="de-DE" altLang="de-DE"/>
              <a:pPr/>
              <a:t>28.03.2018</a:t>
            </a:fld>
            <a:endParaRPr lang="de-DE" altLang="de-DE"/>
          </a:p>
        </p:txBody>
      </p:sp>
      <p:sp>
        <p:nvSpPr>
          <p:cNvPr id="4" name="Fußzeilenplatzhalter 4"/>
          <p:cNvSpPr>
            <a:spLocks noGrp="1"/>
          </p:cNvSpPr>
          <p:nvPr>
            <p:ph type="ftr" sz="quarter" idx="11"/>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582590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UNKELBLAU: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687705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3"/>
          </p:nvPr>
        </p:nvSpPr>
        <p:spPr/>
        <p:txBody>
          <a:bodyPr/>
          <a:lstStyle>
            <a:lvl1pPr>
              <a:defRPr/>
            </a:lvl1pPr>
          </a:lstStyle>
          <a:p>
            <a:fld id="{E70ED4EF-66A9-4A1E-8534-C6B1E06A3F7F}" type="datetime1">
              <a:rPr lang="de-DE" altLang="de-DE"/>
              <a:pPr/>
              <a:t>28.03.2018</a:t>
            </a:fld>
            <a:endParaRPr lang="de-DE" altLang="de-DE"/>
          </a:p>
        </p:txBody>
      </p:sp>
      <p:sp>
        <p:nvSpPr>
          <p:cNvPr id="5" name="Fußzeilenplatzhalter 4"/>
          <p:cNvSpPr>
            <a:spLocks noGrp="1"/>
          </p:cNvSpPr>
          <p:nvPr>
            <p:ph type="ftr" sz="quarter" idx="14"/>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319761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UNKELBLAU: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5"/>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Textplatzhalter 7"/>
          <p:cNvSpPr>
            <a:spLocks noGrp="1"/>
          </p:cNvSpPr>
          <p:nvPr>
            <p:ph type="body" sz="quarter" idx="13"/>
          </p:nvPr>
        </p:nvSpPr>
        <p:spPr bwMode="gray">
          <a:xfrm>
            <a:off x="4643438" y="1722298"/>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4"/>
          </p:nvPr>
        </p:nvSpPr>
        <p:spPr/>
        <p:txBody>
          <a:bodyPr/>
          <a:lstStyle>
            <a:lvl1pPr>
              <a:defRPr/>
            </a:lvl1pPr>
          </a:lstStyle>
          <a:p>
            <a:fld id="{CD125A74-6AE1-4757-9B62-CACEAA6439CB}" type="datetime1">
              <a:rPr lang="de-DE" altLang="de-DE"/>
              <a:pPr/>
              <a:t>28.03.2018</a:t>
            </a:fld>
            <a:endParaRPr lang="de-DE" altLang="de-DE"/>
          </a:p>
        </p:txBody>
      </p:sp>
      <p:sp>
        <p:nvSpPr>
          <p:cNvPr id="7" name="Fußzeilenplatzhalter 4"/>
          <p:cNvSpPr>
            <a:spLocks noGrp="1"/>
          </p:cNvSpPr>
          <p:nvPr>
            <p:ph type="ftr" sz="quarter" idx="15"/>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2240597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smtClean="0"/>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fld id="{BE2D3712-471B-4CF8-B928-33323B8B8610}" type="datetime1">
              <a:rPr lang="de-DE" altLang="de-DE"/>
              <a:pPr/>
              <a:t>28.03.2018</a:t>
            </a:fld>
            <a:endParaRPr lang="de-DE" altLang="de-DE"/>
          </a:p>
        </p:txBody>
      </p:sp>
      <p:sp>
        <p:nvSpPr>
          <p:cNvPr id="4" name="Fußzeilenplatzhalter 4"/>
          <p:cNvSpPr>
            <a:spLocks noGrp="1"/>
          </p:cNvSpPr>
          <p:nvPr>
            <p:ph type="ftr" sz="quarter" idx="11"/>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443130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ANGE: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687705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3"/>
          </p:nvPr>
        </p:nvSpPr>
        <p:spPr/>
        <p:txBody>
          <a:bodyPr/>
          <a:lstStyle>
            <a:lvl1pPr>
              <a:defRPr/>
            </a:lvl1pPr>
          </a:lstStyle>
          <a:p>
            <a:fld id="{29EBA9DC-43F4-40BF-853C-C7570A55FD4E}" type="datetime1">
              <a:rPr lang="de-DE" altLang="de-DE"/>
              <a:pPr/>
              <a:t>28.03.2018</a:t>
            </a:fld>
            <a:endParaRPr lang="de-DE" altLang="de-DE"/>
          </a:p>
        </p:txBody>
      </p:sp>
      <p:sp>
        <p:nvSpPr>
          <p:cNvPr id="5" name="Fußzeilenplatzhalter 4"/>
          <p:cNvSpPr>
            <a:spLocks noGrp="1"/>
          </p:cNvSpPr>
          <p:nvPr>
            <p:ph type="ftr" sz="quarter" idx="14"/>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198315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1"/>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6877051" cy="4694377"/>
          </a:xfrm>
        </p:spPr>
        <p:txBody>
          <a:bodyPr/>
          <a:lstStyle>
            <a:lvl1pPr marL="355600" indent="-355600">
              <a:spcBef>
                <a:spcPts val="1200"/>
              </a:spcBef>
              <a:buFont typeface="+mj-lt"/>
              <a:buAutoNum type="arabicPeriod"/>
              <a:defRPr sz="2100" cap="all" baseline="0"/>
            </a:lvl1pPr>
            <a:lvl2pPr marL="625475" indent="-273050">
              <a:lnSpc>
                <a:spcPct val="120000"/>
              </a:lnSpc>
              <a:buFont typeface="+mj-lt"/>
              <a:buAutoNum type="arabicPeriod"/>
              <a:defRPr sz="1600" cap="none" baseline="0"/>
            </a:lvl2pPr>
            <a:lvl3pPr marL="808038" indent="-182563">
              <a:lnSpc>
                <a:spcPct val="120000"/>
              </a:lnSpc>
              <a:tabLst/>
              <a:defRPr sz="1600" cap="none" baseline="0"/>
            </a:lvl3pPr>
            <a:lvl4pPr marL="984250" indent="-176213" defTabSz="987425">
              <a:lnSpc>
                <a:spcPct val="120000"/>
              </a:lnSpc>
              <a:defRPr sz="1600" cap="none" baseline="0"/>
            </a:lvl4pPr>
            <a:lvl5pPr marL="1166813" indent="-182563">
              <a:lnSpc>
                <a:spcPct val="120000"/>
              </a:lnSpc>
              <a:defRPr sz="1600"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3"/>
          </p:nvPr>
        </p:nvSpPr>
        <p:spPr/>
        <p:txBody>
          <a:bodyPr/>
          <a:lstStyle>
            <a:lvl1pPr>
              <a:defRPr/>
            </a:lvl1pPr>
          </a:lstStyle>
          <a:p>
            <a:fld id="{F94468F8-BA6B-4BC3-AED4-FA2DABCD2E4B}" type="datetime1">
              <a:rPr lang="de-DE" altLang="de-DE"/>
              <a:pPr/>
              <a:t>28.03.2018</a:t>
            </a:fld>
            <a:endParaRPr lang="de-DE" altLang="de-DE"/>
          </a:p>
        </p:txBody>
      </p:sp>
      <p:sp>
        <p:nvSpPr>
          <p:cNvPr id="5" name="Fußzeilenplatzhalter 4"/>
          <p:cNvSpPr>
            <a:spLocks noGrp="1"/>
          </p:cNvSpPr>
          <p:nvPr>
            <p:ph type="ftr" sz="quarter" idx="14"/>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3136918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RANGE: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6"/>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Textplatzhalter 7"/>
          <p:cNvSpPr>
            <a:spLocks noGrp="1"/>
          </p:cNvSpPr>
          <p:nvPr>
            <p:ph type="body" sz="quarter" idx="13"/>
          </p:nvPr>
        </p:nvSpPr>
        <p:spPr bwMode="gray">
          <a:xfrm>
            <a:off x="4643438" y="1722298"/>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4"/>
          </p:nvPr>
        </p:nvSpPr>
        <p:spPr/>
        <p:txBody>
          <a:bodyPr/>
          <a:lstStyle>
            <a:lvl1pPr>
              <a:defRPr/>
            </a:lvl1pPr>
          </a:lstStyle>
          <a:p>
            <a:fld id="{F8429303-0861-4986-838E-48242A183CBD}" type="datetime1">
              <a:rPr lang="de-DE" altLang="de-DE"/>
              <a:pPr/>
              <a:t>28.03.2018</a:t>
            </a:fld>
            <a:endParaRPr lang="de-DE" altLang="de-DE"/>
          </a:p>
        </p:txBody>
      </p:sp>
      <p:sp>
        <p:nvSpPr>
          <p:cNvPr id="7" name="Fußzeilenplatzhalter 4"/>
          <p:cNvSpPr>
            <a:spLocks noGrp="1"/>
          </p:cNvSpPr>
          <p:nvPr>
            <p:ph type="ftr" sz="quarter" idx="15"/>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4241921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AU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smtClean="0"/>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fld id="{7FBD4B3D-23E2-4657-A059-275FFDFCAF19}" type="datetime1">
              <a:rPr lang="de-DE" altLang="de-DE"/>
              <a:pPr/>
              <a:t>28.03.2018</a:t>
            </a:fld>
            <a:endParaRPr lang="de-DE" altLang="de-DE"/>
          </a:p>
        </p:txBody>
      </p:sp>
      <p:sp>
        <p:nvSpPr>
          <p:cNvPr id="4" name="Fußzeilenplatzhalter 4"/>
          <p:cNvSpPr>
            <a:spLocks noGrp="1"/>
          </p:cNvSpPr>
          <p:nvPr>
            <p:ph type="ftr" sz="quarter" idx="11"/>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2072810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U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687705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3"/>
          </p:nvPr>
        </p:nvSpPr>
        <p:spPr/>
        <p:txBody>
          <a:bodyPr/>
          <a:lstStyle>
            <a:lvl1pPr>
              <a:defRPr/>
            </a:lvl1pPr>
          </a:lstStyle>
          <a:p>
            <a:fld id="{5EF84523-9F03-40B7-871E-8C2042611260}" type="datetime1">
              <a:rPr lang="de-DE" altLang="de-DE"/>
              <a:pPr/>
              <a:t>28.03.2018</a:t>
            </a:fld>
            <a:endParaRPr lang="de-DE" altLang="de-DE"/>
          </a:p>
        </p:txBody>
      </p:sp>
      <p:sp>
        <p:nvSpPr>
          <p:cNvPr id="5" name="Fußzeilenplatzhalter 4"/>
          <p:cNvSpPr>
            <a:spLocks noGrp="1"/>
          </p:cNvSpPr>
          <p:nvPr>
            <p:ph type="ftr" sz="quarter" idx="14"/>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590969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AU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tx2"/>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Textplatzhalter 7"/>
          <p:cNvSpPr>
            <a:spLocks noGrp="1"/>
          </p:cNvSpPr>
          <p:nvPr>
            <p:ph type="body" sz="quarter" idx="13"/>
          </p:nvPr>
        </p:nvSpPr>
        <p:spPr bwMode="gray">
          <a:xfrm>
            <a:off x="4643438" y="1722298"/>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4"/>
          </p:nvPr>
        </p:nvSpPr>
        <p:spPr/>
        <p:txBody>
          <a:bodyPr/>
          <a:lstStyle>
            <a:lvl1pPr>
              <a:defRPr/>
            </a:lvl1pPr>
          </a:lstStyle>
          <a:p>
            <a:fld id="{4F3512F7-FAC7-4C05-87A9-588F871C4E9A}" type="datetime1">
              <a:rPr lang="de-DE" altLang="de-DE"/>
              <a:pPr/>
              <a:t>28.03.2018</a:t>
            </a:fld>
            <a:endParaRPr lang="de-DE" altLang="de-DE"/>
          </a:p>
        </p:txBody>
      </p:sp>
      <p:sp>
        <p:nvSpPr>
          <p:cNvPr id="7" name="Fußzeilenplatzhalter 4"/>
          <p:cNvSpPr>
            <a:spLocks noGrp="1"/>
          </p:cNvSpPr>
          <p:nvPr>
            <p:ph type="ftr" sz="quarter" idx="15"/>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122180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IGE: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smtClean="0"/>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fld id="{A0E7B1EC-63C9-4AE8-8AB5-A23F33EE3158}" type="datetime1">
              <a:rPr lang="de-DE" altLang="de-DE"/>
              <a:pPr/>
              <a:t>28.03.2018</a:t>
            </a:fld>
            <a:endParaRPr lang="de-DE" altLang="de-DE"/>
          </a:p>
        </p:txBody>
      </p:sp>
      <p:sp>
        <p:nvSpPr>
          <p:cNvPr id="4" name="Fußzeilenplatzhalter 4"/>
          <p:cNvSpPr>
            <a:spLocks noGrp="1"/>
          </p:cNvSpPr>
          <p:nvPr>
            <p:ph type="ftr" sz="quarter" idx="11"/>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1904107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IGE: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687705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3"/>
          </p:nvPr>
        </p:nvSpPr>
        <p:spPr/>
        <p:txBody>
          <a:bodyPr/>
          <a:lstStyle>
            <a:lvl1pPr>
              <a:defRPr/>
            </a:lvl1pPr>
          </a:lstStyle>
          <a:p>
            <a:fld id="{4EC57251-F6DE-40C4-AA49-E77DA81C77EF}" type="datetime1">
              <a:rPr lang="de-DE" altLang="de-DE"/>
              <a:pPr/>
              <a:t>28.03.2018</a:t>
            </a:fld>
            <a:endParaRPr lang="de-DE" altLang="de-DE"/>
          </a:p>
        </p:txBody>
      </p:sp>
      <p:sp>
        <p:nvSpPr>
          <p:cNvPr id="5" name="Fußzeilenplatzhalter 4"/>
          <p:cNvSpPr>
            <a:spLocks noGrp="1"/>
          </p:cNvSpPr>
          <p:nvPr>
            <p:ph type="ftr" sz="quarter" idx="14"/>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1431687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IGE: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bg2"/>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Textplatzhalter 7"/>
          <p:cNvSpPr>
            <a:spLocks noGrp="1"/>
          </p:cNvSpPr>
          <p:nvPr>
            <p:ph type="body" sz="quarter" idx="13"/>
          </p:nvPr>
        </p:nvSpPr>
        <p:spPr bwMode="gray">
          <a:xfrm>
            <a:off x="4643438" y="1722298"/>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4"/>
          </p:nvPr>
        </p:nvSpPr>
        <p:spPr/>
        <p:txBody>
          <a:bodyPr/>
          <a:lstStyle>
            <a:lvl1pPr>
              <a:defRPr/>
            </a:lvl1pPr>
          </a:lstStyle>
          <a:p>
            <a:fld id="{DD645293-96C1-4152-932C-04C64BEFE355}" type="datetime1">
              <a:rPr lang="de-DE" altLang="de-DE"/>
              <a:pPr/>
              <a:t>28.03.2018</a:t>
            </a:fld>
            <a:endParaRPr lang="de-DE" altLang="de-DE"/>
          </a:p>
        </p:txBody>
      </p:sp>
      <p:sp>
        <p:nvSpPr>
          <p:cNvPr id="7" name="Fußzeilenplatzhalter 4"/>
          <p:cNvSpPr>
            <a:spLocks noGrp="1"/>
          </p:cNvSpPr>
          <p:nvPr>
            <p:ph type="ftr" sz="quarter" idx="15"/>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679085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sp>
        <p:nvSpPr>
          <p:cNvPr id="3" name="Rechteck 2"/>
          <p:cNvSpPr/>
          <p:nvPr userDrawn="1"/>
        </p:nvSpPr>
        <p:spPr bwMode="gray">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2" name="Titel 1"/>
          <p:cNvSpPr>
            <a:spLocks noGrp="1"/>
          </p:cNvSpPr>
          <p:nvPr>
            <p:ph type="title"/>
          </p:nvPr>
        </p:nvSpPr>
        <p:spPr bwMode="gray">
          <a:xfrm>
            <a:off x="431800" y="548680"/>
            <a:ext cx="6877050" cy="5862066"/>
          </a:xfrm>
        </p:spPr>
        <p:txBody>
          <a:bodyPr anchor="ctr"/>
          <a:lstStyle>
            <a:lvl1pPr>
              <a:defRPr sz="3800" cap="all" baseline="0">
                <a:solidFill>
                  <a:schemeClr val="bg1"/>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xmlns="" val="3116742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smtClean="0"/>
            </a:lvl1pPr>
          </a:lstStyle>
          <a:p>
            <a:pPr>
              <a:defRPr/>
            </a:pPr>
            <a:fld id="{39F35746-F98D-AC46-8336-23DA54C9DEA1}" type="datetime1">
              <a:rPr lang="de-DE"/>
              <a:pPr>
                <a:defRPr/>
              </a:pPr>
              <a:t>28.03.2018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E3D84CD-17EB-024B-A93D-26F80C9B3B21}" type="slidenum">
              <a:rPr lang="de-DE"/>
              <a:pPr>
                <a:defRPr/>
              </a:pPr>
              <a:t>‹#›</a:t>
            </a:fld>
            <a:endParaRPr lang="de-DE"/>
          </a:p>
        </p:txBody>
      </p:sp>
    </p:spTree>
    <p:extLst>
      <p:ext uri="{BB962C8B-B14F-4D97-AF65-F5344CB8AC3E}">
        <p14:creationId xmlns:p14="http://schemas.microsoft.com/office/powerpoint/2010/main" xmlns="" val="1809279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0D5FD42-F0C6-418E-8B36-6729C8EFEF93}" type="datetimeFigureOut">
              <a:rPr lang="de-DE" smtClean="0"/>
              <a:pPr/>
              <a:t>28.03.2018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a:xfrm>
            <a:off x="6457950" y="6356351"/>
            <a:ext cx="2057400" cy="365125"/>
          </a:xfrm>
          <a:prstGeom prst="rect">
            <a:avLst/>
          </a:prstGeom>
        </p:spPr>
        <p:txBody>
          <a:bodyPr/>
          <a:lstStyle/>
          <a:p>
            <a:fld id="{42AC0616-3025-4600-BD21-473C746E26C8}" type="slidenum">
              <a:rPr lang="de-DE" smtClean="0"/>
              <a:pPr/>
              <a:t>‹#›</a:t>
            </a:fld>
            <a:endParaRPr lang="de-DE"/>
          </a:p>
        </p:txBody>
      </p:sp>
    </p:spTree>
    <p:extLst>
      <p:ext uri="{BB962C8B-B14F-4D97-AF65-F5344CB8AC3E}">
        <p14:creationId xmlns:p14="http://schemas.microsoft.com/office/powerpoint/2010/main" xmlns="" val="239227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Ü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smtClean="0"/>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fld id="{B460406C-4A85-4EE6-9DCE-1BCBFF6F4CF1}" type="datetime1">
              <a:rPr lang="de-DE" altLang="de-DE"/>
              <a:pPr/>
              <a:t>28.03.2018</a:t>
            </a:fld>
            <a:endParaRPr lang="de-DE" altLang="de-DE"/>
          </a:p>
        </p:txBody>
      </p:sp>
      <p:sp>
        <p:nvSpPr>
          <p:cNvPr id="4" name="Fußzeilenplatzhalter 4"/>
          <p:cNvSpPr>
            <a:spLocks noGrp="1"/>
          </p:cNvSpPr>
          <p:nvPr>
            <p:ph type="ftr" sz="quarter" idx="11"/>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1204055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Ü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687705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3"/>
          </p:nvPr>
        </p:nvSpPr>
        <p:spPr/>
        <p:txBody>
          <a:bodyPr/>
          <a:lstStyle>
            <a:lvl1pPr>
              <a:defRPr/>
            </a:lvl1pPr>
          </a:lstStyle>
          <a:p>
            <a:fld id="{F9828492-4C80-4CF3-ACFD-405C70D6A298}" type="datetime1">
              <a:rPr lang="de-DE" altLang="de-DE"/>
              <a:pPr/>
              <a:t>28.03.2018</a:t>
            </a:fld>
            <a:endParaRPr lang="de-DE" altLang="de-DE"/>
          </a:p>
        </p:txBody>
      </p:sp>
      <p:sp>
        <p:nvSpPr>
          <p:cNvPr id="5" name="Fußzeilenplatzhalter 4"/>
          <p:cNvSpPr>
            <a:spLocks noGrp="1"/>
          </p:cNvSpPr>
          <p:nvPr>
            <p:ph type="ftr" sz="quarter" idx="14"/>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342526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Ü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Textplatzhalter 7"/>
          <p:cNvSpPr>
            <a:spLocks noGrp="1"/>
          </p:cNvSpPr>
          <p:nvPr>
            <p:ph type="body" sz="quarter" idx="13"/>
          </p:nvPr>
        </p:nvSpPr>
        <p:spPr bwMode="gray">
          <a:xfrm>
            <a:off x="4643438" y="1722298"/>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4"/>
          </p:nvPr>
        </p:nvSpPr>
        <p:spPr/>
        <p:txBody>
          <a:bodyPr/>
          <a:lstStyle>
            <a:lvl1pPr>
              <a:defRPr/>
            </a:lvl1pPr>
          </a:lstStyle>
          <a:p>
            <a:fld id="{4802C5E8-668F-4044-ACC4-B56942FE3A80}" type="datetime1">
              <a:rPr lang="de-DE" altLang="de-DE"/>
              <a:pPr/>
              <a:t>28.03.2018</a:t>
            </a:fld>
            <a:endParaRPr lang="de-DE" altLang="de-DE"/>
          </a:p>
        </p:txBody>
      </p:sp>
      <p:sp>
        <p:nvSpPr>
          <p:cNvPr id="7" name="Fußzeilenplatzhalter 4"/>
          <p:cNvSpPr>
            <a:spLocks noGrp="1"/>
          </p:cNvSpPr>
          <p:nvPr>
            <p:ph type="ftr" sz="quarter" idx="15"/>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1823995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NKELGRÜN: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smtClean="0"/>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fld id="{956A13C0-5178-45A7-B939-0D5A79B90363}" type="datetime1">
              <a:rPr lang="de-DE" altLang="de-DE"/>
              <a:pPr/>
              <a:t>28.03.2018</a:t>
            </a:fld>
            <a:endParaRPr lang="de-DE" altLang="de-DE"/>
          </a:p>
        </p:txBody>
      </p:sp>
      <p:sp>
        <p:nvSpPr>
          <p:cNvPr id="4" name="Fußzeilenplatzhalter 4"/>
          <p:cNvSpPr>
            <a:spLocks noGrp="1"/>
          </p:cNvSpPr>
          <p:nvPr>
            <p:ph type="ftr" sz="quarter" idx="11"/>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342083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UNKELGRÜN: ein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6877051"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3"/>
          </p:nvPr>
        </p:nvSpPr>
        <p:spPr/>
        <p:txBody>
          <a:bodyPr/>
          <a:lstStyle>
            <a:lvl1pPr>
              <a:defRPr/>
            </a:lvl1pPr>
          </a:lstStyle>
          <a:p>
            <a:fld id="{AFEAD2A0-FC2A-4F89-B88A-1128D9878793}" type="datetime1">
              <a:rPr lang="de-DE" altLang="de-DE"/>
              <a:pPr/>
              <a:t>28.03.2018</a:t>
            </a:fld>
            <a:endParaRPr lang="de-DE" altLang="de-DE"/>
          </a:p>
        </p:txBody>
      </p:sp>
      <p:sp>
        <p:nvSpPr>
          <p:cNvPr id="5" name="Fußzeilenplatzhalter 4"/>
          <p:cNvSpPr>
            <a:spLocks noGrp="1"/>
          </p:cNvSpPr>
          <p:nvPr>
            <p:ph type="ftr" sz="quarter" idx="14"/>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2916329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UNKELGRÜN: zweispaltiger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2"/>
                </a:solidFill>
              </a:defRPr>
            </a:lvl1pPr>
          </a:lstStyle>
          <a:p>
            <a:r>
              <a:rPr lang="de-DE" smtClean="0"/>
              <a:t>Titelmasterformat durch Klicken bearbeiten</a:t>
            </a:r>
            <a:endParaRPr lang="de-DE" dirty="0"/>
          </a:p>
        </p:txBody>
      </p:sp>
      <p:sp>
        <p:nvSpPr>
          <p:cNvPr id="8" name="Textplatzhalter 7"/>
          <p:cNvSpPr>
            <a:spLocks noGrp="1"/>
          </p:cNvSpPr>
          <p:nvPr>
            <p:ph type="body" sz="quarter" idx="12"/>
          </p:nvPr>
        </p:nvSpPr>
        <p:spPr bwMode="gray">
          <a:xfrm>
            <a:off x="431800" y="1722297"/>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Textplatzhalter 7"/>
          <p:cNvSpPr>
            <a:spLocks noGrp="1"/>
          </p:cNvSpPr>
          <p:nvPr>
            <p:ph type="body" sz="quarter" idx="13"/>
          </p:nvPr>
        </p:nvSpPr>
        <p:spPr bwMode="gray">
          <a:xfrm>
            <a:off x="4643438" y="1722298"/>
            <a:ext cx="4068763" cy="4694377"/>
          </a:xfrm>
        </p:spPr>
        <p:txBody>
          <a:bodyPr/>
          <a:lstStyle>
            <a:lvl1pPr>
              <a:defRPr cap="all" baseline="0"/>
            </a:lvl1pPr>
            <a:lvl2pPr>
              <a:lnSpc>
                <a:spcPct val="120000"/>
              </a:lnSpc>
              <a:defRPr cap="none" baseline="0"/>
            </a:lvl2pPr>
            <a:lvl3pPr>
              <a:lnSpc>
                <a:spcPct val="120000"/>
              </a:lnSpc>
              <a:defRPr cap="none" baseline="0"/>
            </a:lvl3pPr>
            <a:lvl4pPr>
              <a:lnSpc>
                <a:spcPct val="120000"/>
              </a:lnSpc>
              <a:defRPr cap="none" baseline="0"/>
            </a:lvl4pPr>
            <a:lvl5pPr>
              <a:lnSpc>
                <a:spcPct val="120000"/>
              </a:lnSpc>
              <a:defRPr cap="none" baseline="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4"/>
          </p:nvPr>
        </p:nvSpPr>
        <p:spPr/>
        <p:txBody>
          <a:bodyPr/>
          <a:lstStyle>
            <a:lvl1pPr>
              <a:defRPr/>
            </a:lvl1pPr>
          </a:lstStyle>
          <a:p>
            <a:fld id="{2664DF65-7B5D-431A-ACD6-7B37F459973A}" type="datetime1">
              <a:rPr lang="de-DE" altLang="de-DE"/>
              <a:pPr/>
              <a:t>28.03.2018</a:t>
            </a:fld>
            <a:endParaRPr lang="de-DE" altLang="de-DE"/>
          </a:p>
        </p:txBody>
      </p:sp>
      <p:sp>
        <p:nvSpPr>
          <p:cNvPr id="7" name="Fußzeilenplatzhalter 4"/>
          <p:cNvSpPr>
            <a:spLocks noGrp="1"/>
          </p:cNvSpPr>
          <p:nvPr>
            <p:ph type="ftr" sz="quarter" idx="15"/>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400865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OLETT: Kapiteltrenner">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lvl1pPr>
              <a:defRPr cap="all" baseline="0">
                <a:solidFill>
                  <a:schemeClr val="accent3"/>
                </a:solidFill>
              </a:defRPr>
            </a:lvl1pPr>
          </a:lstStyle>
          <a:p>
            <a:r>
              <a:rPr lang="de-DE" smtClean="0"/>
              <a:t>Titelmasterformat durch Klicken bearbeiten</a:t>
            </a:r>
            <a:endParaRPr lang="de-DE" dirty="0"/>
          </a:p>
        </p:txBody>
      </p:sp>
      <p:sp>
        <p:nvSpPr>
          <p:cNvPr id="3" name="Datumsplatzhalter 3"/>
          <p:cNvSpPr>
            <a:spLocks noGrp="1"/>
          </p:cNvSpPr>
          <p:nvPr>
            <p:ph type="dt" sz="half" idx="10"/>
          </p:nvPr>
        </p:nvSpPr>
        <p:spPr/>
        <p:txBody>
          <a:bodyPr/>
          <a:lstStyle>
            <a:lvl1pPr>
              <a:defRPr/>
            </a:lvl1pPr>
          </a:lstStyle>
          <a:p>
            <a:fld id="{02CF330D-5E39-4967-BE73-907F751B3562}" type="datetime1">
              <a:rPr lang="de-DE" altLang="de-DE"/>
              <a:pPr/>
              <a:t>28.03.2018</a:t>
            </a:fld>
            <a:endParaRPr lang="de-DE" altLang="de-DE"/>
          </a:p>
        </p:txBody>
      </p:sp>
      <p:sp>
        <p:nvSpPr>
          <p:cNvPr id="4" name="Fußzeilenplatzhalter 4"/>
          <p:cNvSpPr>
            <a:spLocks noGrp="1"/>
          </p:cNvSpPr>
          <p:nvPr>
            <p:ph type="ftr" sz="quarter" idx="11"/>
          </p:nvPr>
        </p:nvSpPr>
        <p:spPr/>
        <p:txBody>
          <a:bodyPr/>
          <a:lstStyle>
            <a:lvl1pPr>
              <a:defRPr/>
            </a:lvl1pPr>
          </a:lstStyle>
          <a:p>
            <a:pPr>
              <a:defRPr/>
            </a:pPr>
            <a:r>
              <a:rPr lang="de-DE"/>
              <a:t>Projektentwurf </a:t>
            </a:r>
            <a:r>
              <a:rPr lang="de-DE" err="1"/>
              <a:t>DaF</a:t>
            </a:r>
            <a:r>
              <a:rPr lang="de-DE"/>
              <a:t>-Marketing</a:t>
            </a:r>
          </a:p>
        </p:txBody>
      </p:sp>
    </p:spTree>
    <p:extLst>
      <p:ext uri="{BB962C8B-B14F-4D97-AF65-F5344CB8AC3E}">
        <p14:creationId xmlns:p14="http://schemas.microsoft.com/office/powerpoint/2010/main" xmlns="" val="144670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431800" y="420688"/>
            <a:ext cx="6119813" cy="1208087"/>
          </a:xfrm>
          <a:prstGeom prst="rect">
            <a:avLst/>
          </a:prstGeom>
        </p:spPr>
        <p:txBody>
          <a:bodyPr vert="horz" lIns="0" tIns="0" rIns="0" bIns="0" rtlCol="0" anchor="t" anchorCtr="0">
            <a:noAutofit/>
          </a:bodyPr>
          <a:lstStyle/>
          <a:p>
            <a:r>
              <a:rPr lang="de-DE" noProof="0" dirty="0" smtClean="0"/>
              <a:t>TITELMASTERFORMAT DURCH KLICKEN BEARBEITEN</a:t>
            </a:r>
            <a:endParaRPr lang="de-DE" noProof="0" dirty="0"/>
          </a:p>
        </p:txBody>
      </p:sp>
      <p:sp>
        <p:nvSpPr>
          <p:cNvPr id="3" name="Textplatzhalter 2"/>
          <p:cNvSpPr>
            <a:spLocks noGrp="1"/>
          </p:cNvSpPr>
          <p:nvPr>
            <p:ph type="body" idx="1"/>
          </p:nvPr>
        </p:nvSpPr>
        <p:spPr bwMode="gray">
          <a:xfrm>
            <a:off x="431800" y="1722438"/>
            <a:ext cx="6877050" cy="4694237"/>
          </a:xfrm>
          <a:prstGeom prst="rect">
            <a:avLst/>
          </a:prstGeom>
        </p:spPr>
        <p:txBody>
          <a:bodyPr vert="horz" wrap="square" lIns="0" tIns="0" rIns="0" bIns="0" numCol="1" anchor="t" anchorCtr="0" compatLnSpc="1">
            <a:prstTxWarp prst="textNoShape">
              <a:avLst/>
            </a:prstTxWarp>
            <a:noAutofit/>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bwMode="gray">
          <a:xfrm>
            <a:off x="6696075" y="736600"/>
            <a:ext cx="2016125" cy="142875"/>
          </a:xfrm>
          <a:prstGeom prst="rect">
            <a:avLst/>
          </a:prstGeom>
        </p:spPr>
        <p:txBody>
          <a:bodyPr vert="horz" wrap="none" lIns="0" tIns="0" rIns="0" bIns="0" numCol="1" anchor="ctr" anchorCtr="0" compatLnSpc="1">
            <a:prstTxWarp prst="textNoShape">
              <a:avLst/>
            </a:prstTxWarp>
          </a:bodyPr>
          <a:lstStyle>
            <a:lvl1pPr algn="r" eaLnBrk="1" hangingPunct="1">
              <a:defRPr sz="900">
                <a:latin typeface="Verdana" panose="020B0604030504040204" pitchFamily="34" charset="0"/>
                <a:cs typeface="Arial" panose="020B0604020202020204" pitchFamily="34" charset="0"/>
              </a:defRPr>
            </a:lvl1pPr>
          </a:lstStyle>
          <a:p>
            <a:fld id="{C1810FC9-6984-4DB5-B104-894111660B85}" type="datetime1">
              <a:rPr lang="de-DE" altLang="de-DE"/>
              <a:pPr/>
              <a:t>28.03.2018</a:t>
            </a:fld>
            <a:endParaRPr lang="de-DE" altLang="de-DE"/>
          </a:p>
        </p:txBody>
      </p:sp>
      <p:sp>
        <p:nvSpPr>
          <p:cNvPr id="5" name="Fußzeilenplatzhalter 4"/>
          <p:cNvSpPr>
            <a:spLocks noGrp="1"/>
          </p:cNvSpPr>
          <p:nvPr>
            <p:ph type="ftr" sz="quarter" idx="3"/>
          </p:nvPr>
        </p:nvSpPr>
        <p:spPr bwMode="gray">
          <a:xfrm>
            <a:off x="6696075" y="577850"/>
            <a:ext cx="2016125" cy="144463"/>
          </a:xfrm>
          <a:prstGeom prst="rect">
            <a:avLst/>
          </a:prstGeom>
        </p:spPr>
        <p:txBody>
          <a:bodyPr vert="horz" wrap="none" lIns="0" tIns="0" rIns="0" bIns="0" rtlCol="0" anchor="ctr"/>
          <a:lstStyle>
            <a:lvl1pPr algn="r" eaLnBrk="1" fontAlgn="auto" hangingPunct="1">
              <a:spcBef>
                <a:spcPts val="0"/>
              </a:spcBef>
              <a:spcAft>
                <a:spcPts val="0"/>
              </a:spcAft>
              <a:defRPr sz="900">
                <a:solidFill>
                  <a:schemeClr val="tx1"/>
                </a:solidFill>
                <a:latin typeface="+mn-lt"/>
                <a:ea typeface="+mn-ea"/>
                <a:cs typeface="+mn-cs"/>
              </a:defRPr>
            </a:lvl1pPr>
          </a:lstStyle>
          <a:p>
            <a:pPr>
              <a:defRPr/>
            </a:pPr>
            <a:r>
              <a:rPr lang="de-DE"/>
              <a:t>Projektentwurf </a:t>
            </a:r>
            <a:r>
              <a:rPr lang="de-DE" err="1"/>
              <a:t>DaF</a:t>
            </a:r>
            <a:r>
              <a:rPr lang="de-DE"/>
              <a:t>-Marketing</a:t>
            </a:r>
          </a:p>
        </p:txBody>
      </p:sp>
      <p:sp>
        <p:nvSpPr>
          <p:cNvPr id="1030" name="Textfeld 9"/>
          <p:cNvSpPr txBox="1">
            <a:spLocks noChangeArrowheads="1"/>
          </p:cNvSpPr>
          <p:nvPr/>
        </p:nvSpPr>
        <p:spPr bwMode="gray">
          <a:xfrm>
            <a:off x="6696075" y="419100"/>
            <a:ext cx="2016125" cy="144463"/>
          </a:xfrm>
          <a:prstGeom prst="rect">
            <a:avLst/>
          </a:prstGeom>
          <a:noFill/>
          <a:ln>
            <a:noFill/>
          </a:ln>
          <a:extLst/>
        </p:spPr>
        <p:txBody>
          <a:bodyPr wrap="none" lIns="0" tIns="0" rIns="0" bIns="0" anchor="ct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pPr algn="r" eaLnBrk="1" hangingPunct="1"/>
            <a:r>
              <a:rPr kumimoji="0" lang="de-DE" altLang="de-DE" sz="900">
                <a:latin typeface="Verdana" panose="020B0604030504040204" pitchFamily="34" charset="0"/>
                <a:cs typeface="Arial" panose="020B0604020202020204" pitchFamily="34" charset="0"/>
              </a:rPr>
              <a:t>Seite </a:t>
            </a:r>
            <a:fld id="{DB6F40E5-B702-4A1F-8EDD-A09E79C3CA61}" type="slidenum">
              <a:rPr kumimoji="0" lang="de-DE" altLang="de-DE" sz="900">
                <a:latin typeface="Verdana" panose="020B0604030504040204" pitchFamily="34" charset="0"/>
                <a:cs typeface="Arial" panose="020B0604020202020204" pitchFamily="34" charset="0"/>
              </a:rPr>
              <a:pPr algn="r" eaLnBrk="1" hangingPunct="1"/>
              <a:t>‹#›</a:t>
            </a:fld>
            <a:endParaRPr kumimoji="0" lang="de-DE" altLang="de-DE" sz="900">
              <a:latin typeface="Verdana" panose="020B060403050404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6705" r:id="rId1"/>
    <p:sldLayoutId id="2147486680" r:id="rId2"/>
    <p:sldLayoutId id="2147486681" r:id="rId3"/>
    <p:sldLayoutId id="2147486682" r:id="rId4"/>
    <p:sldLayoutId id="2147486683" r:id="rId5"/>
    <p:sldLayoutId id="2147486684" r:id="rId6"/>
    <p:sldLayoutId id="2147486685" r:id="rId7"/>
    <p:sldLayoutId id="2147486686" r:id="rId8"/>
    <p:sldLayoutId id="2147486687" r:id="rId9"/>
    <p:sldLayoutId id="2147486688" r:id="rId10"/>
    <p:sldLayoutId id="2147486689" r:id="rId11"/>
    <p:sldLayoutId id="2147486690" r:id="rId12"/>
    <p:sldLayoutId id="2147486691" r:id="rId13"/>
    <p:sldLayoutId id="2147486692" r:id="rId14"/>
    <p:sldLayoutId id="2147486693" r:id="rId15"/>
    <p:sldLayoutId id="2147486694" r:id="rId16"/>
    <p:sldLayoutId id="2147486695" r:id="rId17"/>
    <p:sldLayoutId id="2147486696" r:id="rId18"/>
    <p:sldLayoutId id="2147486697" r:id="rId19"/>
    <p:sldLayoutId id="2147486698" r:id="rId20"/>
    <p:sldLayoutId id="2147486699" r:id="rId21"/>
    <p:sldLayoutId id="2147486700" r:id="rId22"/>
    <p:sldLayoutId id="2147486701" r:id="rId23"/>
    <p:sldLayoutId id="2147486702" r:id="rId24"/>
    <p:sldLayoutId id="2147486703" r:id="rId25"/>
    <p:sldLayoutId id="2147486704" r:id="rId26"/>
    <p:sldLayoutId id="2147486706" r:id="rId27"/>
    <p:sldLayoutId id="2147486708" r:id="rId28"/>
    <p:sldLayoutId id="2147486709" r:id="rId29"/>
  </p:sldLayoutIdLst>
  <p:hf sldNum="0" hdr="0"/>
  <p:txStyles>
    <p:titleStyle>
      <a:lvl1pPr algn="l" rtl="0" eaLnBrk="0" fontAlgn="base" hangingPunct="0">
        <a:lnSpc>
          <a:spcPct val="85000"/>
        </a:lnSpc>
        <a:spcBef>
          <a:spcPct val="0"/>
        </a:spcBef>
        <a:spcAft>
          <a:spcPct val="0"/>
        </a:spcAft>
        <a:defRPr sz="2600" b="1" kern="1200" cap="all">
          <a:solidFill>
            <a:schemeClr val="accent1"/>
          </a:solidFill>
          <a:latin typeface="+mj-lt"/>
          <a:ea typeface="MS PGothic" panose="020B0600070205080204" pitchFamily="34" charset="-128"/>
          <a:cs typeface="MS PGothic" charset="0"/>
        </a:defRPr>
      </a:lvl1pPr>
      <a:lvl2pPr algn="l" rtl="0" eaLnBrk="0" fontAlgn="base" hangingPunct="0">
        <a:lnSpc>
          <a:spcPct val="85000"/>
        </a:lnSpc>
        <a:spcBef>
          <a:spcPct val="0"/>
        </a:spcBef>
        <a:spcAft>
          <a:spcPct val="0"/>
        </a:spcAft>
        <a:defRPr sz="2600" b="1">
          <a:solidFill>
            <a:schemeClr val="accent1"/>
          </a:solidFill>
          <a:latin typeface="Verdana" pitchFamily="34" charset="0"/>
          <a:ea typeface="MS PGothic" panose="020B0600070205080204" pitchFamily="34" charset="-128"/>
          <a:cs typeface="MS PGothic" charset="0"/>
        </a:defRPr>
      </a:lvl2pPr>
      <a:lvl3pPr algn="l" rtl="0" eaLnBrk="0" fontAlgn="base" hangingPunct="0">
        <a:lnSpc>
          <a:spcPct val="85000"/>
        </a:lnSpc>
        <a:spcBef>
          <a:spcPct val="0"/>
        </a:spcBef>
        <a:spcAft>
          <a:spcPct val="0"/>
        </a:spcAft>
        <a:defRPr sz="2600" b="1">
          <a:solidFill>
            <a:schemeClr val="accent1"/>
          </a:solidFill>
          <a:latin typeface="Verdana" pitchFamily="34" charset="0"/>
          <a:ea typeface="MS PGothic" panose="020B0600070205080204" pitchFamily="34" charset="-128"/>
          <a:cs typeface="MS PGothic" charset="0"/>
        </a:defRPr>
      </a:lvl3pPr>
      <a:lvl4pPr algn="l" rtl="0" eaLnBrk="0" fontAlgn="base" hangingPunct="0">
        <a:lnSpc>
          <a:spcPct val="85000"/>
        </a:lnSpc>
        <a:spcBef>
          <a:spcPct val="0"/>
        </a:spcBef>
        <a:spcAft>
          <a:spcPct val="0"/>
        </a:spcAft>
        <a:defRPr sz="2600" b="1">
          <a:solidFill>
            <a:schemeClr val="accent1"/>
          </a:solidFill>
          <a:latin typeface="Verdana" pitchFamily="34" charset="0"/>
          <a:ea typeface="MS PGothic" panose="020B0600070205080204" pitchFamily="34" charset="-128"/>
          <a:cs typeface="MS PGothic" charset="0"/>
        </a:defRPr>
      </a:lvl4pPr>
      <a:lvl5pPr algn="l" rtl="0" eaLnBrk="0" fontAlgn="base" hangingPunct="0">
        <a:lnSpc>
          <a:spcPct val="85000"/>
        </a:lnSpc>
        <a:spcBef>
          <a:spcPct val="0"/>
        </a:spcBef>
        <a:spcAft>
          <a:spcPct val="0"/>
        </a:spcAft>
        <a:defRPr sz="2600" b="1">
          <a:solidFill>
            <a:schemeClr val="accent1"/>
          </a:solidFill>
          <a:latin typeface="Verdana" pitchFamily="34" charset="0"/>
          <a:ea typeface="MS PGothic" panose="020B0600070205080204" pitchFamily="34" charset="-128"/>
          <a:cs typeface="MS PGothic" charset="0"/>
        </a:defRPr>
      </a:lvl5pPr>
      <a:lvl6pPr marL="457200" algn="l" rtl="0" fontAlgn="base">
        <a:lnSpc>
          <a:spcPct val="85000"/>
        </a:lnSpc>
        <a:spcBef>
          <a:spcPct val="0"/>
        </a:spcBef>
        <a:spcAft>
          <a:spcPct val="0"/>
        </a:spcAft>
        <a:defRPr sz="2600" b="1">
          <a:solidFill>
            <a:schemeClr val="accent1"/>
          </a:solidFill>
          <a:latin typeface="Verdana" pitchFamily="34" charset="0"/>
        </a:defRPr>
      </a:lvl6pPr>
      <a:lvl7pPr marL="914400" algn="l" rtl="0" fontAlgn="base">
        <a:lnSpc>
          <a:spcPct val="85000"/>
        </a:lnSpc>
        <a:spcBef>
          <a:spcPct val="0"/>
        </a:spcBef>
        <a:spcAft>
          <a:spcPct val="0"/>
        </a:spcAft>
        <a:defRPr sz="2600" b="1">
          <a:solidFill>
            <a:schemeClr val="accent1"/>
          </a:solidFill>
          <a:latin typeface="Verdana" pitchFamily="34" charset="0"/>
        </a:defRPr>
      </a:lvl7pPr>
      <a:lvl8pPr marL="1371600" algn="l" rtl="0" fontAlgn="base">
        <a:lnSpc>
          <a:spcPct val="85000"/>
        </a:lnSpc>
        <a:spcBef>
          <a:spcPct val="0"/>
        </a:spcBef>
        <a:spcAft>
          <a:spcPct val="0"/>
        </a:spcAft>
        <a:defRPr sz="2600" b="1">
          <a:solidFill>
            <a:schemeClr val="accent1"/>
          </a:solidFill>
          <a:latin typeface="Verdana" pitchFamily="34" charset="0"/>
        </a:defRPr>
      </a:lvl8pPr>
      <a:lvl9pPr marL="1828800" algn="l" rtl="0" fontAlgn="base">
        <a:lnSpc>
          <a:spcPct val="85000"/>
        </a:lnSpc>
        <a:spcBef>
          <a:spcPct val="0"/>
        </a:spcBef>
        <a:spcAft>
          <a:spcPct val="0"/>
        </a:spcAft>
        <a:defRPr sz="2600" b="1">
          <a:solidFill>
            <a:schemeClr val="accent1"/>
          </a:solidFill>
          <a:latin typeface="Verdana" pitchFamily="34" charset="0"/>
        </a:defRPr>
      </a:lvl9pPr>
    </p:titleStyle>
    <p:bodyStyle>
      <a:lvl1pPr marL="342900" indent="-342900" algn="l" rtl="0" eaLnBrk="0" fontAlgn="base" hangingPunct="0">
        <a:spcBef>
          <a:spcPct val="0"/>
        </a:spcBef>
        <a:spcAft>
          <a:spcPct val="0"/>
        </a:spcAft>
        <a:buFont typeface="Arial" panose="020B0604020202020204" pitchFamily="34" charset="0"/>
        <a:defRPr sz="2100" b="1" kern="1200" cap="all">
          <a:solidFill>
            <a:schemeClr val="tx1"/>
          </a:solidFill>
          <a:latin typeface="+mj-lt"/>
          <a:ea typeface="MS PGothic" panose="020B0600070205080204" pitchFamily="34" charset="-128"/>
          <a:cs typeface="MS PGothic" charset="0"/>
        </a:defRPr>
      </a:lvl1pPr>
      <a:lvl2pPr marL="742950" indent="-285750" algn="l" rtl="0" eaLnBrk="0" fontAlgn="base" hangingPunct="0">
        <a:lnSpc>
          <a:spcPct val="120000"/>
        </a:lnSpc>
        <a:spcBef>
          <a:spcPct val="0"/>
        </a:spcBef>
        <a:spcAft>
          <a:spcPct val="0"/>
        </a:spcAft>
        <a:buFont typeface="Arial" panose="020B0604020202020204" pitchFamily="34" charset="0"/>
        <a:defRPr kumimoji="1" sz="1600" kern="1200">
          <a:solidFill>
            <a:schemeClr val="tx1"/>
          </a:solidFill>
          <a:latin typeface="+mn-lt"/>
          <a:ea typeface="MS PGothic" panose="020B0600070205080204" pitchFamily="34" charset="-128"/>
          <a:cs typeface="MS PGothic" charset="0"/>
        </a:defRPr>
      </a:lvl2pPr>
      <a:lvl3pPr marL="182563" indent="-182563" algn="l" rtl="0" eaLnBrk="0" fontAlgn="base" hangingPunct="0">
        <a:lnSpc>
          <a:spcPct val="120000"/>
        </a:lnSpc>
        <a:spcBef>
          <a:spcPct val="0"/>
        </a:spcBef>
        <a:spcAft>
          <a:spcPct val="0"/>
        </a:spcAft>
        <a:buFont typeface="Arial" panose="020B0604020202020204" pitchFamily="34" charset="0"/>
        <a:buChar char="•"/>
        <a:defRPr kumimoji="1" sz="1600" kern="1200">
          <a:solidFill>
            <a:schemeClr val="tx1"/>
          </a:solidFill>
          <a:latin typeface="+mn-lt"/>
          <a:ea typeface="MS PGothic" panose="020B0600070205080204" pitchFamily="34" charset="-128"/>
          <a:cs typeface="MS PGothic" charset="0"/>
        </a:defRPr>
      </a:lvl3pPr>
      <a:lvl4pPr marL="358775" indent="-176213" algn="l" rtl="0" eaLnBrk="0" fontAlgn="base" hangingPunct="0">
        <a:lnSpc>
          <a:spcPct val="120000"/>
        </a:lnSpc>
        <a:spcBef>
          <a:spcPct val="0"/>
        </a:spcBef>
        <a:spcAft>
          <a:spcPct val="0"/>
        </a:spcAft>
        <a:buFont typeface="Arial" panose="020B0604020202020204" pitchFamily="34" charset="0"/>
        <a:buChar char="•"/>
        <a:defRPr kumimoji="1" sz="1600" kern="1200">
          <a:solidFill>
            <a:schemeClr val="tx1"/>
          </a:solidFill>
          <a:latin typeface="+mn-lt"/>
          <a:ea typeface="MS PGothic" panose="020B0600070205080204" pitchFamily="34" charset="-128"/>
          <a:cs typeface="MS PGothic" charset="0"/>
        </a:defRPr>
      </a:lvl4pPr>
      <a:lvl5pPr marL="541338" indent="-182563" algn="l" rtl="0" eaLnBrk="0" fontAlgn="base" hangingPunct="0">
        <a:lnSpc>
          <a:spcPct val="120000"/>
        </a:lnSpc>
        <a:spcBef>
          <a:spcPct val="0"/>
        </a:spcBef>
        <a:spcAft>
          <a:spcPct val="0"/>
        </a:spcAft>
        <a:buFont typeface="Arial" panose="020B0604020202020204" pitchFamily="34" charset="0"/>
        <a:buChar char="•"/>
        <a:defRPr kumimoji="1" sz="1600"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hyperlink" Target="kinderuni.goethe.de" TargetMode="External"/><Relationship Id="rId4" Type="http://schemas.openxmlformats.org/officeDocument/2006/relationships/hyperlink" Target="https://www.goethe.de/ins/ru/de/spr/eng/kin/kin.html?wt_sc=kinderun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hyperlink" Target="https://www.youtube.com/watch?v=C4NTf_9hAHU"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facebook.com/digitalekinderuni/"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hyperlink" Target="http://www.instagram.com/digitalekinderuni" TargetMode="External"/><Relationship Id="rId3" Type="http://schemas.openxmlformats.org/officeDocument/2006/relationships/image" Target="../media/image76.png"/><Relationship Id="rId7" Type="http://schemas.openxmlformats.org/officeDocument/2006/relationships/hyperlink" Target="https://www.facebook.com/digitalekinderuni/" TargetMode="External"/><Relationship Id="rId2" Type="http://schemas.openxmlformats.org/officeDocument/2006/relationships/notesSlide" Target="../notesSlides/notesSlide40.xml"/><Relationship Id="rId1" Type="http://schemas.openxmlformats.org/officeDocument/2006/relationships/slideLayout" Target="../slideLayouts/slideLayout27.xml"/><Relationship Id="rId6" Type="http://schemas.openxmlformats.org/officeDocument/2006/relationships/hyperlink" Target="http://www.facebook.com/digitalekinderuni"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el 1"/>
          <p:cNvSpPr>
            <a:spLocks noGrp="1"/>
          </p:cNvSpPr>
          <p:nvPr>
            <p:ph type="title"/>
          </p:nvPr>
        </p:nvSpPr>
        <p:spPr>
          <a:xfrm>
            <a:off x="323528" y="1916832"/>
            <a:ext cx="7488832" cy="3672408"/>
          </a:xfrm>
        </p:spPr>
        <p:txBody>
          <a:bodyPr wrap="square" numCol="1" compatLnSpc="1">
            <a:prstTxWarp prst="textNoShape">
              <a:avLst/>
            </a:prstTxWarp>
          </a:bodyPr>
          <a:lstStyle/>
          <a:p>
            <a:pPr eaLnBrk="1" hangingPunct="1"/>
            <a:r>
              <a:rPr lang="de-DE" altLang="de-DE" sz="4000" cap="none" dirty="0" smtClean="0">
                <a:solidFill>
                  <a:schemeClr val="accent3"/>
                </a:solidFill>
              </a:rPr>
              <a:t/>
            </a:r>
            <a:br>
              <a:rPr lang="de-DE" altLang="de-DE" sz="4000" cap="none" dirty="0" smtClean="0">
                <a:solidFill>
                  <a:schemeClr val="accent3"/>
                </a:solidFill>
              </a:rPr>
            </a:br>
            <a:r>
              <a:rPr lang="de-DE" altLang="de-DE" sz="4000" cap="none" dirty="0" smtClean="0">
                <a:solidFill>
                  <a:schemeClr val="accent3"/>
                </a:solidFill>
              </a:rPr>
              <a:t/>
            </a:r>
            <a:br>
              <a:rPr lang="de-DE" altLang="de-DE" sz="4000" cap="none" dirty="0" smtClean="0">
                <a:solidFill>
                  <a:schemeClr val="accent3"/>
                </a:solidFill>
              </a:rPr>
            </a:br>
            <a:r>
              <a:rPr lang="de-DE" altLang="de-DE" sz="4000" cap="none" dirty="0">
                <a:solidFill>
                  <a:schemeClr val="accent3"/>
                </a:solidFill>
              </a:rPr>
              <a:t/>
            </a:r>
            <a:br>
              <a:rPr lang="de-DE" altLang="de-DE" sz="4000" cap="none" dirty="0">
                <a:solidFill>
                  <a:schemeClr val="accent3"/>
                </a:solidFill>
              </a:rPr>
            </a:br>
            <a:r>
              <a:rPr lang="de-DE" altLang="de-DE" sz="4000" cap="none" dirty="0" smtClean="0">
                <a:solidFill>
                  <a:schemeClr val="accent3"/>
                </a:solidFill>
              </a:rPr>
              <a:t/>
            </a:r>
            <a:br>
              <a:rPr lang="de-DE" altLang="de-DE" sz="4000" cap="none" dirty="0" smtClean="0">
                <a:solidFill>
                  <a:schemeClr val="accent3"/>
                </a:solidFill>
              </a:rPr>
            </a:br>
            <a:r>
              <a:rPr lang="de-DE" altLang="de-DE" sz="4000" cap="none" dirty="0">
                <a:solidFill>
                  <a:schemeClr val="accent3"/>
                </a:solidFill>
              </a:rPr>
              <a:t/>
            </a:r>
            <a:br>
              <a:rPr lang="de-DE" altLang="de-DE" sz="4000" cap="none" dirty="0">
                <a:solidFill>
                  <a:schemeClr val="accent3"/>
                </a:solidFill>
              </a:rPr>
            </a:br>
            <a:r>
              <a:rPr lang="de-DE" altLang="de-DE" sz="4400" cap="none" dirty="0" smtClean="0">
                <a:latin typeface="+mn-lt"/>
              </a:rPr>
              <a:t>DEUTSCHE DIGITALE</a:t>
            </a:r>
            <a:br>
              <a:rPr lang="de-DE" altLang="de-DE" sz="4400" cap="none" dirty="0" smtClean="0">
                <a:latin typeface="+mn-lt"/>
              </a:rPr>
            </a:br>
            <a:r>
              <a:rPr lang="de-DE" altLang="de-DE" sz="4400" cap="none" dirty="0" smtClean="0">
                <a:latin typeface="+mn-lt"/>
              </a:rPr>
              <a:t>KINDERUNIVERSITÄT</a:t>
            </a:r>
            <a:r>
              <a:rPr lang="de-DE" altLang="de-DE" sz="4000" cap="none" dirty="0" smtClean="0">
                <a:solidFill>
                  <a:schemeClr val="accent3"/>
                </a:solidFill>
                <a:latin typeface="+mn-lt"/>
              </a:rPr>
              <a:t/>
            </a:r>
            <a:br>
              <a:rPr lang="de-DE" altLang="de-DE" sz="4000" cap="none" dirty="0" smtClean="0">
                <a:solidFill>
                  <a:schemeClr val="accent3"/>
                </a:solidFill>
                <a:latin typeface="+mn-lt"/>
              </a:rPr>
            </a:br>
            <a:r>
              <a:rPr lang="de-DE" altLang="de-DE" sz="4000" cap="none" dirty="0" smtClean="0">
                <a:solidFill>
                  <a:schemeClr val="accent3"/>
                </a:solidFill>
              </a:rPr>
              <a:t/>
            </a:r>
            <a:br>
              <a:rPr lang="de-DE" altLang="de-DE" sz="4000" cap="none" dirty="0" smtClean="0">
                <a:solidFill>
                  <a:schemeClr val="accent3"/>
                </a:solidFill>
              </a:rPr>
            </a:br>
            <a:r>
              <a:rPr lang="de-DE" altLang="de-DE" sz="2400" cap="none" dirty="0" smtClean="0">
                <a:solidFill>
                  <a:schemeClr val="accent5"/>
                </a:solidFill>
                <a:latin typeface="+mn-lt"/>
              </a:rPr>
              <a:t>DAS BILDUNGSPROJEKT FÜR KINDER </a:t>
            </a:r>
            <a:r>
              <a:rPr lang="ru-RU" altLang="de-DE" sz="2400" cap="none" dirty="0" smtClean="0">
                <a:solidFill>
                  <a:schemeClr val="accent5"/>
                </a:solidFill>
                <a:latin typeface="+mn-lt"/>
              </a:rPr>
              <a:t/>
            </a:r>
            <a:br>
              <a:rPr lang="ru-RU" altLang="de-DE" sz="2400" cap="none" dirty="0" smtClean="0">
                <a:solidFill>
                  <a:schemeClr val="accent5"/>
                </a:solidFill>
                <a:latin typeface="+mn-lt"/>
              </a:rPr>
            </a:br>
            <a:r>
              <a:rPr lang="de-DE" altLang="de-DE" sz="2400" cap="none" dirty="0" smtClean="0">
                <a:solidFill>
                  <a:schemeClr val="accent5"/>
                </a:solidFill>
                <a:latin typeface="+mn-lt"/>
              </a:rPr>
              <a:t>VON 8 BIS 12 JAHREN</a:t>
            </a:r>
            <a:r>
              <a:rPr lang="de-DE" altLang="de-DE" sz="4000" cap="none" dirty="0" smtClean="0">
                <a:solidFill>
                  <a:schemeClr val="accent3"/>
                </a:solidFill>
              </a:rPr>
              <a:t/>
            </a:r>
            <a:br>
              <a:rPr lang="de-DE" altLang="de-DE" sz="4000" cap="none" dirty="0" smtClean="0">
                <a:solidFill>
                  <a:schemeClr val="accent3"/>
                </a:solidFill>
              </a:rPr>
            </a:br>
            <a:r>
              <a:rPr lang="de-DE" altLang="de-DE" sz="4000" cap="none" dirty="0">
                <a:solidFill>
                  <a:schemeClr val="accent3"/>
                </a:solidFill>
              </a:rPr>
              <a:t/>
            </a:r>
            <a:br>
              <a:rPr lang="de-DE" altLang="de-DE" sz="4000" cap="none" dirty="0">
                <a:solidFill>
                  <a:schemeClr val="accent3"/>
                </a:solidFill>
              </a:rPr>
            </a:br>
            <a:r>
              <a:rPr lang="de-DE" altLang="de-DE" sz="4000" cap="none" dirty="0" smtClean="0">
                <a:solidFill>
                  <a:schemeClr val="accent3"/>
                </a:solidFill>
              </a:rPr>
              <a:t/>
            </a:r>
            <a:br>
              <a:rPr lang="de-DE" altLang="de-DE" sz="4000" cap="none" dirty="0" smtClean="0">
                <a:solidFill>
                  <a:schemeClr val="accent3"/>
                </a:solidFill>
              </a:rPr>
            </a:br>
            <a:r>
              <a:rPr lang="ru-RU" altLang="de-DE" sz="4000" cap="none" dirty="0" smtClean="0">
                <a:solidFill>
                  <a:schemeClr val="accent3"/>
                </a:solidFill>
              </a:rPr>
              <a:t/>
            </a:r>
            <a:br>
              <a:rPr lang="ru-RU" altLang="de-DE" sz="4000" cap="none" dirty="0" smtClean="0">
                <a:solidFill>
                  <a:schemeClr val="accent3"/>
                </a:solidFill>
              </a:rPr>
            </a:br>
            <a:r>
              <a:rPr lang="de-DE" altLang="de-DE" sz="4000" cap="none" dirty="0" smtClean="0">
                <a:solidFill>
                  <a:schemeClr val="accent3"/>
                </a:solidFill>
              </a:rPr>
              <a:t/>
            </a:r>
            <a:br>
              <a:rPr lang="de-DE" altLang="de-DE" sz="4000" cap="none" dirty="0" smtClean="0">
                <a:solidFill>
                  <a:schemeClr val="accent3"/>
                </a:solidFill>
              </a:rPr>
            </a:br>
            <a:endParaRPr lang="de-DE" altLang="de-DE" sz="4000" cap="none" dirty="0" smtClean="0">
              <a:solidFill>
                <a:schemeClr val="accent3"/>
              </a:solidFill>
            </a:endParaRPr>
          </a:p>
        </p:txBody>
      </p:sp>
    </p:spTree>
    <p:extLst>
      <p:ext uri="{BB962C8B-B14F-4D97-AF65-F5344CB8AC3E}">
        <p14:creationId xmlns:p14="http://schemas.microsoft.com/office/powerpoint/2010/main" xmlns="" val="2329166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Снимок экрана 2018-01-22 в 8.54.56.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7800" y="571500"/>
            <a:ext cx="8788400" cy="5715000"/>
          </a:xfrm>
          <a:prstGeom prst="rect">
            <a:avLst/>
          </a:prstGeom>
        </p:spPr>
      </p:pic>
    </p:spTree>
    <p:extLst>
      <p:ext uri="{BB962C8B-B14F-4D97-AF65-F5344CB8AC3E}">
        <p14:creationId xmlns:p14="http://schemas.microsoft.com/office/powerpoint/2010/main" xmlns="" val="338173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Снимок экрана 2018-01-22 в 8.55.34.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4300" y="495300"/>
            <a:ext cx="8902700" cy="5867400"/>
          </a:xfrm>
          <a:prstGeom prst="rect">
            <a:avLst/>
          </a:prstGeom>
        </p:spPr>
      </p:pic>
    </p:spTree>
    <p:extLst>
      <p:ext uri="{BB962C8B-B14F-4D97-AF65-F5344CB8AC3E}">
        <p14:creationId xmlns:p14="http://schemas.microsoft.com/office/powerpoint/2010/main" xmlns="" val="57636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Рисунок 2" descr="D:\[ ARBEIT ]\6_GIMOS_KinderUni\PR\logosvektor\Logo_Vektor_Mensch.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19925" y="5049838"/>
            <a:ext cx="197167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Titel 1"/>
          <p:cNvSpPr>
            <a:spLocks noGrp="1"/>
          </p:cNvSpPr>
          <p:nvPr>
            <p:ph type="title"/>
          </p:nvPr>
        </p:nvSpPr>
        <p:spPr/>
        <p:txBody>
          <a:bodyPr wrap="square" numCol="1" compatLnSpc="1">
            <a:prstTxWarp prst="textNoShape">
              <a:avLst/>
            </a:prstTxWarp>
          </a:bodyPr>
          <a:lstStyle/>
          <a:p>
            <a:r>
              <a:rPr lang="de-DE" sz="2800" cap="none" dirty="0" smtClean="0">
                <a:solidFill>
                  <a:srgbClr val="59004A"/>
                </a:solidFill>
                <a:latin typeface="Verdana" charset="0"/>
                <a:ea typeface="MS PGothic" charset="0"/>
              </a:rPr>
              <a:t>FAKULTÄT </a:t>
            </a:r>
            <a:r>
              <a:rPr lang="de-DE" sz="2800" i="1" cap="none" dirty="0" smtClean="0">
                <a:solidFill>
                  <a:srgbClr val="59004A"/>
                </a:solidFill>
                <a:latin typeface="Verdana" charset="0"/>
                <a:ea typeface="MS PGothic" charset="0"/>
              </a:rPr>
              <a:t>MENSCH</a:t>
            </a:r>
            <a:endParaRPr lang="ru-RU" sz="2800" i="1" cap="none" dirty="0">
              <a:solidFill>
                <a:srgbClr val="59004A"/>
              </a:solidFill>
              <a:latin typeface="Verdana" charset="0"/>
              <a:ea typeface="MS PGothic" charset="0"/>
            </a:endParaRPr>
          </a:p>
        </p:txBody>
      </p:sp>
      <p:sp>
        <p:nvSpPr>
          <p:cNvPr id="21507" name="TextBox 4"/>
          <p:cNvSpPr txBox="1">
            <a:spLocks noChangeArrowheads="1"/>
          </p:cNvSpPr>
          <p:nvPr/>
        </p:nvSpPr>
        <p:spPr bwMode="auto">
          <a:xfrm>
            <a:off x="395288" y="1125538"/>
            <a:ext cx="8064500" cy="521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lvl="0">
              <a:spcAft>
                <a:spcPts val="600"/>
              </a:spcAft>
            </a:pPr>
            <a:r>
              <a:rPr lang="de-DE" sz="2400" i="1" dirty="0">
                <a:latin typeface="Verdana"/>
                <a:cs typeface="Verdana"/>
              </a:rPr>
              <a:t>Wie schreiben Blinde</a:t>
            </a:r>
            <a:r>
              <a:rPr lang="ru-RU" sz="2400" i="1" dirty="0">
                <a:latin typeface="Verdana"/>
                <a:cs typeface="Verdana"/>
              </a:rPr>
              <a:t>?</a:t>
            </a:r>
          </a:p>
          <a:p>
            <a:pPr lvl="0">
              <a:spcAft>
                <a:spcPts val="600"/>
              </a:spcAft>
            </a:pPr>
            <a:r>
              <a:rPr lang="de-DE" sz="2400" i="1" dirty="0">
                <a:latin typeface="Verdana"/>
                <a:cs typeface="Verdana"/>
              </a:rPr>
              <a:t>Wie ist ein Schattentheater aufgebaut</a:t>
            </a:r>
            <a:r>
              <a:rPr lang="ru-RU" sz="2400" i="1" dirty="0">
                <a:latin typeface="Verdana"/>
                <a:cs typeface="Verdana"/>
              </a:rPr>
              <a:t>? </a:t>
            </a:r>
          </a:p>
          <a:p>
            <a:pPr lvl="0">
              <a:spcAft>
                <a:spcPts val="600"/>
              </a:spcAft>
            </a:pPr>
            <a:r>
              <a:rPr lang="de-DE" sz="2400" i="1" dirty="0">
                <a:latin typeface="Verdana"/>
                <a:cs typeface="Verdana"/>
              </a:rPr>
              <a:t>Was ist </a:t>
            </a:r>
            <a:r>
              <a:rPr lang="de-DE" sz="2400" i="1" dirty="0" err="1">
                <a:latin typeface="Verdana"/>
                <a:cs typeface="Verdana"/>
              </a:rPr>
              <a:t>Beatboxing</a:t>
            </a:r>
            <a:r>
              <a:rPr lang="ru-RU" sz="2400" i="1" dirty="0">
                <a:latin typeface="Verdana"/>
                <a:cs typeface="Verdana"/>
              </a:rPr>
              <a:t>?</a:t>
            </a:r>
          </a:p>
          <a:p>
            <a:pPr lvl="0">
              <a:spcAft>
                <a:spcPts val="600"/>
              </a:spcAft>
            </a:pPr>
            <a:r>
              <a:rPr lang="de-DE" sz="2400" i="1" dirty="0">
                <a:latin typeface="Verdana"/>
                <a:cs typeface="Verdana"/>
              </a:rPr>
              <a:t>Wie entwirft man Graffiti</a:t>
            </a:r>
            <a:r>
              <a:rPr lang="ru-RU" sz="2400" i="1" dirty="0">
                <a:latin typeface="Verdana"/>
                <a:cs typeface="Verdana"/>
              </a:rPr>
              <a:t>?</a:t>
            </a:r>
          </a:p>
          <a:p>
            <a:pPr lvl="0">
              <a:spcAft>
                <a:spcPts val="600"/>
              </a:spcAft>
            </a:pPr>
            <a:r>
              <a:rPr lang="de-DE" sz="2400" i="1" dirty="0">
                <a:latin typeface="Verdana"/>
                <a:cs typeface="Verdana"/>
              </a:rPr>
              <a:t>Warum haben gemalte Herzen eine bestimmte Form</a:t>
            </a:r>
            <a:r>
              <a:rPr lang="ru-RU" sz="2400" i="1" dirty="0" smtClean="0">
                <a:latin typeface="Verdana"/>
                <a:cs typeface="Verdana"/>
              </a:rPr>
              <a:t>?</a:t>
            </a:r>
            <a:endParaRPr lang="de-DE" sz="2400" i="1" dirty="0" smtClean="0">
              <a:latin typeface="Verdana"/>
              <a:cs typeface="Verdana"/>
            </a:endParaRPr>
          </a:p>
          <a:p>
            <a:pPr lvl="0">
              <a:spcAft>
                <a:spcPts val="600"/>
              </a:spcAft>
            </a:pPr>
            <a:r>
              <a:rPr lang="de-DE" sz="2400" i="1" dirty="0" smtClean="0">
                <a:latin typeface="Verdana"/>
                <a:cs typeface="Verdana"/>
              </a:rPr>
              <a:t>Warum </a:t>
            </a:r>
            <a:r>
              <a:rPr lang="de-DE" sz="2400" i="1" dirty="0">
                <a:latin typeface="Verdana"/>
                <a:cs typeface="Verdana"/>
              </a:rPr>
              <a:t>schlägt unser Herz in den amerikanischen Bergen schneller</a:t>
            </a:r>
            <a:r>
              <a:rPr lang="ru-RU" sz="2400" i="1" dirty="0">
                <a:latin typeface="Verdana"/>
                <a:cs typeface="Verdana"/>
              </a:rPr>
              <a:t>?</a:t>
            </a:r>
          </a:p>
          <a:p>
            <a:pPr lvl="0">
              <a:spcAft>
                <a:spcPts val="600"/>
              </a:spcAft>
            </a:pPr>
            <a:r>
              <a:rPr lang="de-DE" sz="2400" i="1" dirty="0">
                <a:latin typeface="Verdana"/>
                <a:cs typeface="Verdana"/>
              </a:rPr>
              <a:t>Woraus besteht Blut</a:t>
            </a:r>
            <a:r>
              <a:rPr lang="ru-RU" sz="2400" i="1" dirty="0">
                <a:latin typeface="Verdana"/>
                <a:cs typeface="Verdana"/>
              </a:rPr>
              <a:t>?</a:t>
            </a:r>
          </a:p>
          <a:p>
            <a:pPr lvl="0">
              <a:spcAft>
                <a:spcPts val="600"/>
              </a:spcAft>
            </a:pPr>
            <a:r>
              <a:rPr lang="de-DE" sz="2400" i="1" dirty="0">
                <a:latin typeface="Verdana"/>
                <a:cs typeface="Verdana"/>
              </a:rPr>
              <a:t>Wie heilt eine Wunde</a:t>
            </a:r>
            <a:r>
              <a:rPr lang="ru-RU" sz="2400" i="1" dirty="0">
                <a:latin typeface="Verdana"/>
                <a:cs typeface="Verdana"/>
              </a:rPr>
              <a:t>?</a:t>
            </a:r>
          </a:p>
          <a:p>
            <a:pPr lvl="0">
              <a:spcAft>
                <a:spcPts val="600"/>
              </a:spcAft>
            </a:pPr>
            <a:r>
              <a:rPr lang="de-DE" sz="2400" i="1" dirty="0">
                <a:latin typeface="Verdana"/>
                <a:cs typeface="Verdana"/>
              </a:rPr>
              <a:t>Wie </a:t>
            </a:r>
            <a:r>
              <a:rPr lang="de-DE" sz="2400" i="1" dirty="0" smtClean="0">
                <a:latin typeface="Verdana"/>
                <a:cs typeface="Verdana"/>
              </a:rPr>
              <a:t>macht man </a:t>
            </a:r>
            <a:r>
              <a:rPr lang="de-DE" sz="2400" i="1" dirty="0">
                <a:latin typeface="Verdana"/>
                <a:cs typeface="Verdana"/>
              </a:rPr>
              <a:t>aus einer Möhre eine </a:t>
            </a:r>
            <a:r>
              <a:rPr lang="de-DE" sz="2400" i="1" dirty="0" smtClean="0">
                <a:latin typeface="Verdana"/>
                <a:cs typeface="Verdana"/>
              </a:rPr>
              <a:t>Rose</a:t>
            </a:r>
            <a:r>
              <a:rPr lang="ru-RU" sz="2400" i="1" dirty="0" smtClean="0">
                <a:latin typeface="Verdana"/>
                <a:cs typeface="Verdana"/>
              </a:rPr>
              <a:t>?</a:t>
            </a:r>
            <a:endParaRPr lang="ru-RU" sz="2400" i="1" dirty="0">
              <a:latin typeface="Verdana"/>
              <a:cs typeface="Verdana"/>
            </a:endParaRPr>
          </a:p>
          <a:p>
            <a:pPr lvl="0">
              <a:spcAft>
                <a:spcPts val="600"/>
              </a:spcAft>
            </a:pPr>
            <a:r>
              <a:rPr lang="de-DE" sz="2400" i="1" dirty="0">
                <a:latin typeface="Verdana"/>
                <a:cs typeface="Verdana"/>
              </a:rPr>
              <a:t>Was ist im Inneren eines Gummibärchens</a:t>
            </a:r>
            <a:r>
              <a:rPr lang="ru-RU" sz="2400" i="1" dirty="0" smtClean="0">
                <a:latin typeface="Verdana"/>
                <a:cs typeface="Verdana"/>
              </a:rPr>
              <a:t>?</a:t>
            </a:r>
            <a:endParaRPr lang="ru-RU" sz="2400" i="1" dirty="0">
              <a:latin typeface="Verdana"/>
              <a:cs typeface="Verdana"/>
            </a:endParaRPr>
          </a:p>
        </p:txBody>
      </p:sp>
    </p:spTree>
    <p:extLst>
      <p:ext uri="{BB962C8B-B14F-4D97-AF65-F5344CB8AC3E}">
        <p14:creationId xmlns:p14="http://schemas.microsoft.com/office/powerpoint/2010/main" xmlns="" val="3063205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3" descr="D:\[ ARBEIT ]\6_GIMOS_KinderUni\PR\logosvektor\Logo_Vektor_Natur.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92963" y="4941888"/>
            <a:ext cx="1949450" cy="179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itel 1"/>
          <p:cNvSpPr>
            <a:spLocks noGrp="1"/>
          </p:cNvSpPr>
          <p:nvPr>
            <p:ph type="title"/>
          </p:nvPr>
        </p:nvSpPr>
        <p:spPr/>
        <p:txBody>
          <a:bodyPr wrap="square" numCol="1" compatLnSpc="1">
            <a:prstTxWarp prst="textNoShape">
              <a:avLst/>
            </a:prstTxWarp>
          </a:bodyPr>
          <a:lstStyle/>
          <a:p>
            <a:r>
              <a:rPr lang="de-DE" sz="2800" cap="none" dirty="0" smtClean="0">
                <a:solidFill>
                  <a:srgbClr val="5AC8F5"/>
                </a:solidFill>
                <a:latin typeface="Verdana" charset="0"/>
                <a:ea typeface="MS PGothic" charset="0"/>
              </a:rPr>
              <a:t>FAKULTÄT</a:t>
            </a:r>
            <a:r>
              <a:rPr lang="de-DE" sz="2800" cap="none" dirty="0">
                <a:solidFill>
                  <a:srgbClr val="5AC8F5"/>
                </a:solidFill>
                <a:latin typeface="Verdana" charset="0"/>
                <a:ea typeface="MS PGothic" charset="0"/>
              </a:rPr>
              <a:t> </a:t>
            </a:r>
            <a:r>
              <a:rPr lang="de-DE" sz="2800" i="1" cap="none" dirty="0" smtClean="0">
                <a:solidFill>
                  <a:srgbClr val="5AC8F5"/>
                </a:solidFill>
                <a:latin typeface="Verdana" charset="0"/>
                <a:ea typeface="MS PGothic" charset="0"/>
              </a:rPr>
              <a:t>NATUR</a:t>
            </a:r>
            <a:r>
              <a:rPr lang="ru-RU" sz="2800" i="1" cap="none" dirty="0" smtClean="0">
                <a:solidFill>
                  <a:srgbClr val="5AC8F5"/>
                </a:solidFill>
                <a:latin typeface="Verdana" charset="0"/>
                <a:ea typeface="MS PGothic" charset="0"/>
              </a:rPr>
              <a:t> </a:t>
            </a:r>
            <a:endParaRPr lang="ru-RU" sz="2800" i="1" cap="none" dirty="0">
              <a:solidFill>
                <a:srgbClr val="5AC8F5"/>
              </a:solidFill>
              <a:latin typeface="Verdana" charset="0"/>
              <a:ea typeface="MS PGothic" charset="0"/>
            </a:endParaRPr>
          </a:p>
        </p:txBody>
      </p:sp>
      <p:sp>
        <p:nvSpPr>
          <p:cNvPr id="22532" name="TextBox 4"/>
          <p:cNvSpPr txBox="1">
            <a:spLocks noChangeArrowheads="1"/>
          </p:cNvSpPr>
          <p:nvPr/>
        </p:nvSpPr>
        <p:spPr bwMode="auto">
          <a:xfrm>
            <a:off x="395288" y="1125538"/>
            <a:ext cx="8064500" cy="492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lvl="0">
              <a:spcAft>
                <a:spcPts val="600"/>
              </a:spcAft>
            </a:pPr>
            <a:r>
              <a:rPr lang="de-DE" sz="2400" i="1" dirty="0">
                <a:latin typeface="Verdana"/>
                <a:cs typeface="Verdana"/>
              </a:rPr>
              <a:t>Warum rauscht eine Muschel</a:t>
            </a:r>
            <a:r>
              <a:rPr lang="ru-RU" sz="2400" i="1" dirty="0">
                <a:latin typeface="Verdana"/>
                <a:cs typeface="Verdana"/>
              </a:rPr>
              <a:t>?</a:t>
            </a:r>
          </a:p>
          <a:p>
            <a:pPr lvl="0">
              <a:spcAft>
                <a:spcPts val="600"/>
              </a:spcAft>
            </a:pPr>
            <a:r>
              <a:rPr lang="de-DE" sz="2400" i="1" dirty="0">
                <a:latin typeface="Verdana"/>
                <a:cs typeface="Verdana"/>
              </a:rPr>
              <a:t>Drehen sich Sonnenblumen immer zur Sonne hin</a:t>
            </a:r>
            <a:r>
              <a:rPr lang="ru-RU" sz="2400" i="1" dirty="0">
                <a:latin typeface="Verdana"/>
                <a:cs typeface="Verdana"/>
              </a:rPr>
              <a:t>?</a:t>
            </a:r>
          </a:p>
          <a:p>
            <a:pPr lvl="0">
              <a:spcAft>
                <a:spcPts val="600"/>
              </a:spcAft>
            </a:pPr>
            <a:r>
              <a:rPr lang="de-DE" sz="2400" i="1" dirty="0">
                <a:latin typeface="Verdana"/>
                <a:cs typeface="Verdana"/>
              </a:rPr>
              <a:t>Wie lässt sich die Länge eines Flusses messen</a:t>
            </a:r>
            <a:r>
              <a:rPr lang="ru-RU" sz="2400" i="1" dirty="0">
                <a:latin typeface="Verdana"/>
                <a:cs typeface="Verdana"/>
              </a:rPr>
              <a:t>?</a:t>
            </a:r>
          </a:p>
          <a:p>
            <a:pPr lvl="0">
              <a:spcAft>
                <a:spcPts val="600"/>
              </a:spcAft>
            </a:pPr>
            <a:r>
              <a:rPr lang="de-DE" sz="2400" i="1" dirty="0" smtClean="0">
                <a:latin typeface="Verdana"/>
                <a:cs typeface="Verdana"/>
              </a:rPr>
              <a:t>Wie kann man Vögel verscheuchen</a:t>
            </a:r>
            <a:r>
              <a:rPr lang="ru-RU" sz="2400" i="1" dirty="0" smtClean="0">
                <a:latin typeface="Verdana"/>
                <a:cs typeface="Verdana"/>
              </a:rPr>
              <a:t>?</a:t>
            </a:r>
            <a:endParaRPr lang="ru-RU" sz="2400" i="1" dirty="0">
              <a:latin typeface="Verdana"/>
              <a:cs typeface="Verdana"/>
            </a:endParaRPr>
          </a:p>
          <a:p>
            <a:pPr lvl="0">
              <a:spcAft>
                <a:spcPts val="600"/>
              </a:spcAft>
            </a:pPr>
            <a:r>
              <a:rPr lang="ru-RU" sz="2400" i="1" dirty="0" err="1">
                <a:latin typeface="Verdana"/>
                <a:cs typeface="Verdana"/>
              </a:rPr>
              <a:t>Wie</a:t>
            </a:r>
            <a:r>
              <a:rPr lang="ru-RU" sz="2400" i="1" dirty="0">
                <a:latin typeface="Verdana"/>
                <a:cs typeface="Verdana"/>
              </a:rPr>
              <a:t> </a:t>
            </a:r>
            <a:r>
              <a:rPr lang="ru-RU" sz="2400" i="1" dirty="0" err="1">
                <a:latin typeface="Verdana"/>
                <a:cs typeface="Verdana"/>
              </a:rPr>
              <a:t>werden</a:t>
            </a:r>
            <a:r>
              <a:rPr lang="ru-RU" sz="2400" i="1" dirty="0">
                <a:latin typeface="Verdana"/>
                <a:cs typeface="Verdana"/>
              </a:rPr>
              <a:t> </a:t>
            </a:r>
            <a:r>
              <a:rPr lang="ru-RU" sz="2400" i="1" dirty="0" err="1">
                <a:latin typeface="Verdana"/>
                <a:cs typeface="Verdana"/>
              </a:rPr>
              <a:t>Blindenhunde</a:t>
            </a:r>
            <a:r>
              <a:rPr lang="ru-RU" sz="2400" i="1" dirty="0">
                <a:latin typeface="Verdana"/>
                <a:cs typeface="Verdana"/>
              </a:rPr>
              <a:t> </a:t>
            </a:r>
            <a:r>
              <a:rPr lang="ru-RU" sz="2400" i="1" dirty="0" err="1">
                <a:latin typeface="Verdana"/>
                <a:cs typeface="Verdana"/>
              </a:rPr>
              <a:t>ausgebildet</a:t>
            </a:r>
            <a:r>
              <a:rPr lang="ru-RU" sz="2400" i="1" dirty="0">
                <a:latin typeface="Verdana"/>
                <a:cs typeface="Verdana"/>
              </a:rPr>
              <a:t>?</a:t>
            </a:r>
          </a:p>
          <a:p>
            <a:pPr lvl="0">
              <a:spcAft>
                <a:spcPts val="600"/>
              </a:spcAft>
            </a:pPr>
            <a:r>
              <a:rPr lang="de-DE" sz="2400" i="1" dirty="0">
                <a:latin typeface="Verdana"/>
                <a:cs typeface="Verdana"/>
              </a:rPr>
              <a:t>Warum glühen Glühwürmchen</a:t>
            </a:r>
            <a:r>
              <a:rPr lang="ru-RU" sz="2400" i="1" dirty="0">
                <a:latin typeface="Verdana"/>
                <a:cs typeface="Verdana"/>
              </a:rPr>
              <a:t>?</a:t>
            </a:r>
          </a:p>
          <a:p>
            <a:pPr lvl="0">
              <a:spcAft>
                <a:spcPts val="600"/>
              </a:spcAft>
            </a:pPr>
            <a:r>
              <a:rPr lang="de-DE" sz="2400" i="1" dirty="0">
                <a:latin typeface="Verdana"/>
                <a:cs typeface="Verdana"/>
              </a:rPr>
              <a:t>Wie baut eine Spinne ihr Spinnennetz</a:t>
            </a:r>
            <a:r>
              <a:rPr lang="ru-RU" sz="2400" i="1" dirty="0">
                <a:latin typeface="Verdana"/>
                <a:cs typeface="Verdana"/>
              </a:rPr>
              <a:t>?</a:t>
            </a:r>
          </a:p>
          <a:p>
            <a:pPr lvl="0">
              <a:spcAft>
                <a:spcPts val="600"/>
              </a:spcAft>
            </a:pPr>
            <a:r>
              <a:rPr lang="de-DE" sz="2400" i="1" dirty="0">
                <a:latin typeface="Verdana"/>
                <a:cs typeface="Verdana"/>
              </a:rPr>
              <a:t>Warum knackt ein Lagerfeuer</a:t>
            </a:r>
            <a:r>
              <a:rPr lang="ru-RU" sz="2400" i="1" dirty="0">
                <a:latin typeface="Verdana"/>
                <a:cs typeface="Verdana"/>
              </a:rPr>
              <a:t>?</a:t>
            </a:r>
          </a:p>
          <a:p>
            <a:pPr lvl="0">
              <a:spcAft>
                <a:spcPts val="600"/>
              </a:spcAft>
            </a:pPr>
            <a:r>
              <a:rPr lang="de-DE" sz="2400" i="1" dirty="0">
                <a:latin typeface="Verdana"/>
                <a:cs typeface="Verdana"/>
              </a:rPr>
              <a:t>Wozu braucht der Apfel seinen Stiel</a:t>
            </a:r>
            <a:r>
              <a:rPr lang="ru-RU" sz="2400" i="1" dirty="0">
                <a:latin typeface="Verdana"/>
                <a:cs typeface="Verdana"/>
              </a:rPr>
              <a:t>?</a:t>
            </a:r>
          </a:p>
          <a:p>
            <a:pPr lvl="0">
              <a:spcAft>
                <a:spcPts val="0"/>
              </a:spcAft>
            </a:pPr>
            <a:r>
              <a:rPr lang="de-DE" sz="2400" i="1" dirty="0">
                <a:latin typeface="Verdana"/>
                <a:cs typeface="Verdana"/>
              </a:rPr>
              <a:t>Warum tun sich Ameisen nicht weh, wenn </a:t>
            </a:r>
            <a:endParaRPr lang="de-DE" sz="2400" i="1" dirty="0" smtClean="0">
              <a:latin typeface="Verdana"/>
              <a:cs typeface="Verdana"/>
            </a:endParaRPr>
          </a:p>
          <a:p>
            <a:pPr lvl="0">
              <a:spcAft>
                <a:spcPts val="600"/>
              </a:spcAft>
            </a:pPr>
            <a:r>
              <a:rPr lang="de-DE" sz="2400" i="1" dirty="0" smtClean="0">
                <a:latin typeface="Verdana"/>
                <a:cs typeface="Verdana"/>
              </a:rPr>
              <a:t>sie </a:t>
            </a:r>
            <a:r>
              <a:rPr lang="de-DE" sz="2400" i="1" dirty="0">
                <a:latin typeface="Verdana"/>
                <a:cs typeface="Verdana"/>
              </a:rPr>
              <a:t>vom Baum fallen</a:t>
            </a:r>
            <a:r>
              <a:rPr lang="ru-RU" sz="2400" i="1" dirty="0" smtClean="0">
                <a:latin typeface="Verdana"/>
                <a:cs typeface="Verdana"/>
              </a:rPr>
              <a:t>?</a:t>
            </a:r>
            <a:endParaRPr lang="ru-RU" sz="2400" i="1" dirty="0">
              <a:latin typeface="Verdana"/>
              <a:cs typeface="Verdana"/>
            </a:endParaRPr>
          </a:p>
        </p:txBody>
      </p:sp>
    </p:spTree>
    <p:extLst>
      <p:ext uri="{BB962C8B-B14F-4D97-AF65-F5344CB8AC3E}">
        <p14:creationId xmlns:p14="http://schemas.microsoft.com/office/powerpoint/2010/main" xmlns="" val="143533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wrap="square" numCol="1" compatLnSpc="1">
            <a:prstTxWarp prst="textNoShape">
              <a:avLst/>
            </a:prstTxWarp>
          </a:bodyPr>
          <a:lstStyle/>
          <a:p>
            <a:r>
              <a:rPr lang="de-DE" sz="2800" cap="none" dirty="0" smtClean="0">
                <a:solidFill>
                  <a:srgbClr val="EB6400"/>
                </a:solidFill>
                <a:latin typeface="Verdana" charset="0"/>
                <a:ea typeface="MS PGothic" charset="0"/>
              </a:rPr>
              <a:t>FAKULTÄT </a:t>
            </a:r>
            <a:r>
              <a:rPr lang="de-DE" sz="2800" i="1" cap="none" dirty="0" smtClean="0">
                <a:solidFill>
                  <a:srgbClr val="EB6400"/>
                </a:solidFill>
                <a:latin typeface="Verdana" charset="0"/>
                <a:ea typeface="MS PGothic" charset="0"/>
              </a:rPr>
              <a:t>TECHNIK</a:t>
            </a:r>
            <a:r>
              <a:rPr lang="ru-RU" sz="2800" cap="none" dirty="0" smtClean="0">
                <a:solidFill>
                  <a:srgbClr val="EB6400"/>
                </a:solidFill>
                <a:latin typeface="Verdana" charset="0"/>
                <a:ea typeface="MS PGothic" charset="0"/>
              </a:rPr>
              <a:t> </a:t>
            </a:r>
            <a:r>
              <a:rPr lang="ru-RU" sz="2800" cap="none" dirty="0">
                <a:solidFill>
                  <a:srgbClr val="EB6400"/>
                </a:solidFill>
                <a:latin typeface="Verdana" charset="0"/>
                <a:ea typeface="MS PGothic" charset="0"/>
              </a:rPr>
              <a:t/>
            </a:r>
            <a:br>
              <a:rPr lang="ru-RU" sz="2800" cap="none" dirty="0">
                <a:solidFill>
                  <a:srgbClr val="EB6400"/>
                </a:solidFill>
                <a:latin typeface="Verdana" charset="0"/>
                <a:ea typeface="MS PGothic" charset="0"/>
              </a:rPr>
            </a:br>
            <a:endParaRPr lang="ru-RU" sz="2800" cap="none" dirty="0">
              <a:solidFill>
                <a:srgbClr val="EB6400"/>
              </a:solidFill>
              <a:latin typeface="Verdana" charset="0"/>
              <a:ea typeface="MS PGothic" charset="0"/>
            </a:endParaRPr>
          </a:p>
        </p:txBody>
      </p:sp>
      <p:sp>
        <p:nvSpPr>
          <p:cNvPr id="23555" name="TextBox 4"/>
          <p:cNvSpPr txBox="1">
            <a:spLocks noChangeArrowheads="1"/>
          </p:cNvSpPr>
          <p:nvPr/>
        </p:nvSpPr>
        <p:spPr bwMode="auto">
          <a:xfrm>
            <a:off x="395288" y="1125538"/>
            <a:ext cx="8064500" cy="4847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lvl="0">
              <a:spcAft>
                <a:spcPts val="600"/>
              </a:spcAft>
            </a:pPr>
            <a:r>
              <a:rPr lang="de-DE" sz="2400" i="1" dirty="0">
                <a:latin typeface="Verdana"/>
                <a:cs typeface="Verdana"/>
              </a:rPr>
              <a:t>Wie fahren Autos mit Hilfe eines Autopiloten</a:t>
            </a:r>
            <a:r>
              <a:rPr lang="ru-RU" sz="2400" i="1" dirty="0">
                <a:latin typeface="Verdana"/>
                <a:cs typeface="Verdana"/>
              </a:rPr>
              <a:t>?</a:t>
            </a:r>
          </a:p>
          <a:p>
            <a:pPr lvl="0">
              <a:spcAft>
                <a:spcPts val="600"/>
              </a:spcAft>
            </a:pPr>
            <a:r>
              <a:rPr lang="de-DE" sz="2400" i="1" dirty="0">
                <a:latin typeface="Verdana"/>
                <a:cs typeface="Verdana"/>
              </a:rPr>
              <a:t>Wie macht man ein Computerspiel</a:t>
            </a:r>
            <a:r>
              <a:rPr lang="ru-RU" sz="2400" i="1" dirty="0">
                <a:latin typeface="Verdana"/>
                <a:cs typeface="Verdana"/>
              </a:rPr>
              <a:t>?</a:t>
            </a:r>
          </a:p>
          <a:p>
            <a:pPr lvl="0">
              <a:spcAft>
                <a:spcPts val="600"/>
              </a:spcAft>
            </a:pPr>
            <a:r>
              <a:rPr lang="de-DE" sz="2400" i="1" dirty="0">
                <a:latin typeface="Verdana"/>
                <a:cs typeface="Verdana"/>
              </a:rPr>
              <a:t>Wie malt man mit Licht</a:t>
            </a:r>
            <a:r>
              <a:rPr lang="ru-RU" sz="2400" i="1" dirty="0">
                <a:latin typeface="Verdana"/>
                <a:cs typeface="Verdana"/>
              </a:rPr>
              <a:t>?</a:t>
            </a:r>
          </a:p>
          <a:p>
            <a:pPr lvl="0">
              <a:spcAft>
                <a:spcPts val="600"/>
              </a:spcAft>
            </a:pPr>
            <a:r>
              <a:rPr lang="de-DE" sz="2400" i="1" dirty="0">
                <a:latin typeface="Verdana"/>
                <a:cs typeface="Verdana"/>
              </a:rPr>
              <a:t>Wie setzt sich ein Feuerwerk zusammen</a:t>
            </a:r>
            <a:r>
              <a:rPr lang="ru-RU" sz="2400" i="1" dirty="0">
                <a:latin typeface="Verdana"/>
                <a:cs typeface="Verdana"/>
              </a:rPr>
              <a:t>?</a:t>
            </a:r>
          </a:p>
          <a:p>
            <a:pPr lvl="0">
              <a:spcAft>
                <a:spcPts val="600"/>
              </a:spcAft>
            </a:pPr>
            <a:r>
              <a:rPr lang="de-DE" sz="2400" i="1" dirty="0">
                <a:latin typeface="Verdana"/>
                <a:cs typeface="Verdana"/>
              </a:rPr>
              <a:t>Was ist ein 3D-Druck</a:t>
            </a:r>
            <a:r>
              <a:rPr lang="ru-RU" sz="2400" i="1" dirty="0">
                <a:latin typeface="Verdana"/>
                <a:cs typeface="Verdana"/>
              </a:rPr>
              <a:t>?</a:t>
            </a:r>
          </a:p>
          <a:p>
            <a:pPr lvl="0">
              <a:spcAft>
                <a:spcPts val="600"/>
              </a:spcAft>
            </a:pPr>
            <a:r>
              <a:rPr lang="de-DE" sz="2400" i="1" dirty="0">
                <a:latin typeface="Verdana"/>
                <a:cs typeface="Verdana"/>
              </a:rPr>
              <a:t>Wie funktioniert ein Schlagbaum</a:t>
            </a:r>
            <a:r>
              <a:rPr lang="ru-RU" sz="2400" i="1" dirty="0">
                <a:latin typeface="Verdana"/>
                <a:cs typeface="Verdana"/>
              </a:rPr>
              <a:t>?</a:t>
            </a:r>
          </a:p>
          <a:p>
            <a:pPr lvl="0">
              <a:spcAft>
                <a:spcPts val="600"/>
              </a:spcAft>
            </a:pPr>
            <a:r>
              <a:rPr lang="de-DE" sz="2400" i="1" dirty="0">
                <a:latin typeface="Verdana"/>
                <a:cs typeface="Verdana"/>
              </a:rPr>
              <a:t>Woher weiß die Anzeige an der Haltestelle, wann ein Zug kommt</a:t>
            </a:r>
            <a:r>
              <a:rPr lang="ru-RU" sz="2400" i="1" dirty="0">
                <a:latin typeface="Verdana"/>
                <a:cs typeface="Verdana"/>
              </a:rPr>
              <a:t>?</a:t>
            </a:r>
          </a:p>
          <a:p>
            <a:pPr lvl="0">
              <a:spcAft>
                <a:spcPts val="600"/>
              </a:spcAft>
            </a:pPr>
            <a:r>
              <a:rPr lang="de-DE" sz="2400" i="1" dirty="0">
                <a:latin typeface="Verdana"/>
                <a:cs typeface="Verdana"/>
              </a:rPr>
              <a:t>Woher kommen die Schlaglöcher auf den Straßen</a:t>
            </a:r>
            <a:r>
              <a:rPr lang="ru-RU" sz="2400" i="1" dirty="0">
                <a:latin typeface="Verdana"/>
                <a:cs typeface="Verdana"/>
              </a:rPr>
              <a:t>?</a:t>
            </a:r>
          </a:p>
          <a:p>
            <a:pPr lvl="0">
              <a:spcAft>
                <a:spcPts val="600"/>
              </a:spcAft>
            </a:pPr>
            <a:r>
              <a:rPr lang="de-DE" sz="2400" i="1" dirty="0">
                <a:latin typeface="Verdana"/>
                <a:cs typeface="Verdana"/>
              </a:rPr>
              <a:t>Aus was wird ein Luftballon hergestellt</a:t>
            </a:r>
            <a:r>
              <a:rPr lang="ru-RU" sz="2400" i="1" dirty="0" smtClean="0">
                <a:latin typeface="Verdana"/>
                <a:cs typeface="Verdana"/>
              </a:rPr>
              <a:t>?</a:t>
            </a:r>
            <a:endParaRPr lang="ru-RU" sz="2400" i="1" dirty="0">
              <a:latin typeface="Verdana"/>
              <a:cs typeface="Verdana"/>
            </a:endParaRPr>
          </a:p>
          <a:p>
            <a:pPr lvl="0">
              <a:spcAft>
                <a:spcPts val="600"/>
              </a:spcAft>
            </a:pPr>
            <a:r>
              <a:rPr lang="de-DE" sz="2400" i="1" dirty="0">
                <a:latin typeface="Verdana"/>
                <a:cs typeface="Verdana"/>
              </a:rPr>
              <a:t>Wie gewinnt man Windenergie</a:t>
            </a:r>
            <a:r>
              <a:rPr lang="ru-RU" sz="2400" i="1" dirty="0" smtClean="0">
                <a:latin typeface="Verdana"/>
                <a:cs typeface="Verdana"/>
              </a:rPr>
              <a:t>?</a:t>
            </a:r>
            <a:endParaRPr lang="ru-RU" sz="2400" i="1" dirty="0">
              <a:latin typeface="Verdana"/>
              <a:cs typeface="Verdana"/>
            </a:endParaRPr>
          </a:p>
        </p:txBody>
      </p:sp>
      <p:pic>
        <p:nvPicPr>
          <p:cNvPr id="23556" name="Рисунок 4" descr="D:\[ ARBEIT ]\6_GIMOS_KinderUni\PR\logosvektor\Logo_Vektor_Technik.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38963" y="5053013"/>
            <a:ext cx="218440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3911075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p:txBody>
          <a:bodyPr wrap="square" numCol="1" compatLnSpc="1">
            <a:prstTxWarp prst="textNoShape">
              <a:avLst/>
            </a:prstTxWarp>
          </a:bodyPr>
          <a:lstStyle/>
          <a:p>
            <a:r>
              <a:rPr lang="de-DE" sz="2800" cap="none" dirty="0" smtClean="0">
                <a:solidFill>
                  <a:srgbClr val="59004A"/>
                </a:solidFill>
                <a:latin typeface="Verdana" charset="0"/>
                <a:ea typeface="MS PGothic" charset="0"/>
              </a:rPr>
              <a:t>ANMELDUNG</a:t>
            </a:r>
            <a:endParaRPr lang="ru-RU" sz="2800" cap="none" dirty="0">
              <a:solidFill>
                <a:srgbClr val="59004A"/>
              </a:solidFill>
              <a:latin typeface="Verdana" charset="0"/>
              <a:ea typeface="MS PGothic" charset="0"/>
            </a:endParaRPr>
          </a:p>
        </p:txBody>
      </p:sp>
      <p:pic>
        <p:nvPicPr>
          <p:cNvPr id="2" name="Изображение 1" descr="Снимок экрана 2017-10-13 в 21.48.11.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308100"/>
            <a:ext cx="9144000" cy="4238513"/>
          </a:xfrm>
          <a:prstGeom prst="rect">
            <a:avLst/>
          </a:prstGeom>
        </p:spPr>
      </p:pic>
    </p:spTree>
    <p:extLst>
      <p:ext uri="{BB962C8B-B14F-4D97-AF65-F5344CB8AC3E}">
        <p14:creationId xmlns:p14="http://schemas.microsoft.com/office/powerpoint/2010/main" xmlns="" val="212998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wrap="square" numCol="1" compatLnSpc="1">
            <a:prstTxWarp prst="textNoShape">
              <a:avLst/>
            </a:prstTxWarp>
          </a:bodyPr>
          <a:lstStyle/>
          <a:p>
            <a:r>
              <a:rPr lang="de-DE" sz="2800" cap="none" dirty="0" smtClean="0">
                <a:solidFill>
                  <a:srgbClr val="59004A"/>
                </a:solidFill>
                <a:latin typeface="Verdana" charset="0"/>
                <a:ea typeface="MS PGothic" charset="0"/>
              </a:rPr>
              <a:t>ANMELDUNG</a:t>
            </a:r>
            <a:endParaRPr lang="ru-RU" sz="2800" cap="none" dirty="0">
              <a:solidFill>
                <a:srgbClr val="59004A"/>
              </a:solidFill>
              <a:latin typeface="Verdana" charset="0"/>
              <a:ea typeface="MS PGothic" charset="0"/>
            </a:endParaRPr>
          </a:p>
        </p:txBody>
      </p:sp>
      <p:pic>
        <p:nvPicPr>
          <p:cNvPr id="2" name="Изображение 1" descr="Снимок экрана 2017-10-13 в 21.49.0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980728"/>
            <a:ext cx="9144000" cy="5702157"/>
          </a:xfrm>
          <a:prstGeom prst="rect">
            <a:avLst/>
          </a:prstGeom>
        </p:spPr>
      </p:pic>
    </p:spTree>
    <p:extLst>
      <p:ext uri="{BB962C8B-B14F-4D97-AF65-F5344CB8AC3E}">
        <p14:creationId xmlns:p14="http://schemas.microsoft.com/office/powerpoint/2010/main" xmlns="" val="2753421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wrap="square" numCol="1" compatLnSpc="1">
            <a:prstTxWarp prst="textNoShape">
              <a:avLst/>
            </a:prstTxWarp>
          </a:bodyPr>
          <a:lstStyle/>
          <a:p>
            <a:r>
              <a:rPr lang="de-DE" sz="2800" cap="none" dirty="0" smtClean="0">
                <a:solidFill>
                  <a:srgbClr val="59004A"/>
                </a:solidFill>
                <a:latin typeface="Verdana" charset="0"/>
                <a:ea typeface="MS PGothic" charset="0"/>
              </a:rPr>
              <a:t>PROFIL</a:t>
            </a:r>
            <a:endParaRPr lang="ru-RU" sz="2800" cap="none" dirty="0">
              <a:solidFill>
                <a:srgbClr val="59004A"/>
              </a:solidFill>
              <a:latin typeface="Verdana" charset="0"/>
              <a:ea typeface="MS PGothic" charset="0"/>
            </a:endParaRPr>
          </a:p>
        </p:txBody>
      </p:sp>
      <p:pic>
        <p:nvPicPr>
          <p:cNvPr id="2" name="Изображение 1" descr="Снимок экрана 2017-10-13 в 21.50.19.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117600"/>
            <a:ext cx="9144000" cy="4616032"/>
          </a:xfrm>
          <a:prstGeom prst="rect">
            <a:avLst/>
          </a:prstGeom>
        </p:spPr>
      </p:pic>
    </p:spTree>
    <p:extLst>
      <p:ext uri="{BB962C8B-B14F-4D97-AF65-F5344CB8AC3E}">
        <p14:creationId xmlns:p14="http://schemas.microsoft.com/office/powerpoint/2010/main" xmlns="" val="1653214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lum bright="70000" contrast="-70000"/>
          </a:blip>
          <a:stretch>
            <a:fillRect/>
          </a:stretch>
        </p:blipFill>
        <p:spPr>
          <a:xfrm>
            <a:off x="0" y="2727589"/>
            <a:ext cx="9144000" cy="4154947"/>
          </a:xfrm>
          <a:prstGeom prst="rect">
            <a:avLst/>
          </a:prstGeom>
        </p:spPr>
      </p:pic>
      <p:sp>
        <p:nvSpPr>
          <p:cNvPr id="2" name="Titel 1"/>
          <p:cNvSpPr>
            <a:spLocks noGrp="1"/>
          </p:cNvSpPr>
          <p:nvPr>
            <p:ph type="title"/>
          </p:nvPr>
        </p:nvSpPr>
        <p:spPr>
          <a:xfrm>
            <a:off x="-1" y="844756"/>
            <a:ext cx="8748465" cy="591158"/>
          </a:xfrm>
          <a:solidFill>
            <a:srgbClr val="A0C814"/>
          </a:solidFill>
        </p:spPr>
        <p:txBody>
          <a:bodyPr anchor="ctr">
            <a:normAutofit/>
          </a:bodyPr>
          <a:lstStyle/>
          <a:p>
            <a:pPr algn="ctr"/>
            <a:r>
              <a:rPr lang="de-DE" sz="18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Fange mit einer beliebigen Vorlesung einer der drei Fakultäten an</a:t>
            </a:r>
            <a:endParaRPr lang="de-DE" sz="1800" cap="none"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feld 9"/>
          <p:cNvSpPr txBox="1"/>
          <p:nvPr/>
        </p:nvSpPr>
        <p:spPr>
          <a:xfrm>
            <a:off x="-2" y="227566"/>
            <a:ext cx="2267745" cy="507831"/>
          </a:xfrm>
          <a:prstGeom prst="rect">
            <a:avLst/>
          </a:prstGeom>
          <a:solidFill>
            <a:srgbClr val="5AC8F5"/>
          </a:solidFill>
        </p:spPr>
        <p:txBody>
          <a:bodyPr wrap="square" rtlCol="0">
            <a:spAutoFit/>
          </a:bodyPr>
          <a:lstStyle/>
          <a:p>
            <a:r>
              <a:rPr lang="de-DE" sz="2700" b="1" dirty="0" smtClean="0">
                <a:solidFill>
                  <a:schemeClr val="bg1"/>
                </a:solidFill>
                <a:latin typeface="+mn-lt"/>
              </a:rPr>
              <a:t>SCHRITT</a:t>
            </a:r>
            <a:r>
              <a:rPr lang="ru-RU" sz="2700" b="1" dirty="0" smtClean="0">
                <a:solidFill>
                  <a:schemeClr val="bg1"/>
                </a:solidFill>
                <a:latin typeface="+mn-lt"/>
              </a:rPr>
              <a:t> 1</a:t>
            </a:r>
            <a:endParaRPr lang="de-DE" sz="2700" b="1" dirty="0">
              <a:solidFill>
                <a:schemeClr val="bg1"/>
              </a:solidFill>
              <a:latin typeface="+mn-lt"/>
            </a:endParaRPr>
          </a:p>
        </p:txBody>
      </p:sp>
      <p:pic>
        <p:nvPicPr>
          <p:cNvPr id="4" name="Grafik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97424" y="2366460"/>
            <a:ext cx="2493130" cy="2311339"/>
          </a:xfrm>
          <a:prstGeom prst="rect">
            <a:avLst/>
          </a:prstGeom>
        </p:spPr>
      </p:pic>
      <p:pic>
        <p:nvPicPr>
          <p:cNvPr id="11" name="Grafik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70386" y="2366460"/>
            <a:ext cx="2381734" cy="2381734"/>
          </a:xfrm>
          <a:prstGeom prst="rect">
            <a:avLst/>
          </a:prstGeom>
        </p:spPr>
      </p:pic>
      <p:pic>
        <p:nvPicPr>
          <p:cNvPr id="12" name="Grafik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868144" y="2348880"/>
            <a:ext cx="2520280" cy="2237324"/>
          </a:xfrm>
          <a:prstGeom prst="rect">
            <a:avLst/>
          </a:prstGeom>
        </p:spPr>
      </p:pic>
    </p:spTree>
    <p:extLst>
      <p:ext uri="{BB962C8B-B14F-4D97-AF65-F5344CB8AC3E}">
        <p14:creationId xmlns:p14="http://schemas.microsoft.com/office/powerpoint/2010/main" xmlns="" val="1059646762"/>
      </p:ext>
    </p:extLst>
  </p:cSld>
  <p:clrMapOvr>
    <a:masterClrMapping/>
  </p:clrMapOvr>
  <mc:AlternateContent xmlns:mc="http://schemas.openxmlformats.org/markup-compatibility/2006">
    <mc:Choice xmlns:p14="http://schemas.microsoft.com/office/powerpoint/2010/main" xmlns="" Requires="p14">
      <p:transition p14:dur="10" advClick="0" advTm="8000"/>
    </mc:Choice>
    <mc:Fallback>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750"/>
                                        <p:tgtEl>
                                          <p:spTgt spid="2"/>
                                        </p:tgtEl>
                                      </p:cBhvr>
                                    </p:animEffect>
                                  </p:childTnLst>
                                </p:cTn>
                              </p:par>
                            </p:childTnLst>
                          </p:cTn>
                        </p:par>
                        <p:par>
                          <p:cTn id="14" fill="hold">
                            <p:stCondLst>
                              <p:cond delay="2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childTnLst>
                          </p:cTn>
                        </p:par>
                        <p:par>
                          <p:cTn id="20" fill="hold">
                            <p:stCondLst>
                              <p:cond delay="3250"/>
                            </p:stCondLst>
                            <p:childTnLst>
                              <p:par>
                                <p:cTn id="21" presetID="53" presetClass="entr" presetSubtype="16"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 calcmode="lin" valueType="num">
                                      <p:cBhvr>
                                        <p:cTn id="23" dur="750" fill="hold"/>
                                        <p:tgtEl>
                                          <p:spTgt spid="11"/>
                                        </p:tgtEl>
                                        <p:attrNameLst>
                                          <p:attrName>ppt_w</p:attrName>
                                        </p:attrNameLst>
                                      </p:cBhvr>
                                      <p:tavLst>
                                        <p:tav tm="0">
                                          <p:val>
                                            <p:fltVal val="0"/>
                                          </p:val>
                                        </p:tav>
                                        <p:tav tm="100000">
                                          <p:val>
                                            <p:strVal val="#ppt_w"/>
                                          </p:val>
                                        </p:tav>
                                      </p:tavLst>
                                    </p:anim>
                                    <p:anim calcmode="lin" valueType="num">
                                      <p:cBhvr>
                                        <p:cTn id="24" dur="750" fill="hold"/>
                                        <p:tgtEl>
                                          <p:spTgt spid="11"/>
                                        </p:tgtEl>
                                        <p:attrNameLst>
                                          <p:attrName>ppt_h</p:attrName>
                                        </p:attrNameLst>
                                      </p:cBhvr>
                                      <p:tavLst>
                                        <p:tav tm="0">
                                          <p:val>
                                            <p:fltVal val="0"/>
                                          </p:val>
                                        </p:tav>
                                        <p:tav tm="100000">
                                          <p:val>
                                            <p:strVal val="#ppt_h"/>
                                          </p:val>
                                        </p:tav>
                                      </p:tavLst>
                                    </p:anim>
                                    <p:animEffect transition="in" filter="fade">
                                      <p:cBhvr>
                                        <p:cTn id="25" dur="750"/>
                                        <p:tgtEl>
                                          <p:spTgt spid="11"/>
                                        </p:tgtEl>
                                      </p:cBhvr>
                                    </p:animEffect>
                                  </p:childTnLst>
                                </p:cTn>
                              </p:par>
                            </p:childTnLst>
                          </p:cTn>
                        </p:par>
                        <p:par>
                          <p:cTn id="26" fill="hold">
                            <p:stCondLst>
                              <p:cond delay="4500"/>
                            </p:stCondLst>
                            <p:childTnLst>
                              <p:par>
                                <p:cTn id="27" presetID="53" presetClass="entr" presetSubtype="16" fill="hold" nodeType="afterEffect">
                                  <p:stCondLst>
                                    <p:cond delay="500"/>
                                  </p:stCondLst>
                                  <p:childTnLst>
                                    <p:set>
                                      <p:cBhvr>
                                        <p:cTn id="28" dur="1" fill="hold">
                                          <p:stCondLst>
                                            <p:cond delay="0"/>
                                          </p:stCondLst>
                                        </p:cTn>
                                        <p:tgtEl>
                                          <p:spTgt spid="12"/>
                                        </p:tgtEl>
                                        <p:attrNameLst>
                                          <p:attrName>style.visibility</p:attrName>
                                        </p:attrNameLst>
                                      </p:cBhvr>
                                      <p:to>
                                        <p:strVal val="visible"/>
                                      </p:to>
                                    </p:set>
                                    <p:anim calcmode="lin" valueType="num">
                                      <p:cBhvr>
                                        <p:cTn id="29" dur="750" fill="hold"/>
                                        <p:tgtEl>
                                          <p:spTgt spid="12"/>
                                        </p:tgtEl>
                                        <p:attrNameLst>
                                          <p:attrName>ppt_w</p:attrName>
                                        </p:attrNameLst>
                                      </p:cBhvr>
                                      <p:tavLst>
                                        <p:tav tm="0">
                                          <p:val>
                                            <p:fltVal val="0"/>
                                          </p:val>
                                        </p:tav>
                                        <p:tav tm="100000">
                                          <p:val>
                                            <p:strVal val="#ppt_w"/>
                                          </p:val>
                                        </p:tav>
                                      </p:tavLst>
                                    </p:anim>
                                    <p:anim calcmode="lin" valueType="num">
                                      <p:cBhvr>
                                        <p:cTn id="30" dur="750" fill="hold"/>
                                        <p:tgtEl>
                                          <p:spTgt spid="12"/>
                                        </p:tgtEl>
                                        <p:attrNameLst>
                                          <p:attrName>ppt_h</p:attrName>
                                        </p:attrNameLst>
                                      </p:cBhvr>
                                      <p:tavLst>
                                        <p:tav tm="0">
                                          <p:val>
                                            <p:fltVal val="0"/>
                                          </p:val>
                                        </p:tav>
                                        <p:tav tm="100000">
                                          <p:val>
                                            <p:strVal val="#ppt_h"/>
                                          </p:val>
                                        </p:tav>
                                      </p:tavLst>
                                    </p:anim>
                                    <p:animEffect transition="in" filter="fade">
                                      <p:cBhvr>
                                        <p:cTn id="31" dur="75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395536" y="1124744"/>
            <a:ext cx="7489696" cy="51845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r>
              <a:rPr lang="ru-RU" sz="1600" dirty="0">
                <a:latin typeface="Verdana"/>
                <a:cs typeface="Verdana"/>
              </a:rPr>
              <a:t> </a:t>
            </a:r>
            <a:endParaRPr lang="de-DE" sz="1600" dirty="0">
              <a:latin typeface="Verdana"/>
              <a:cs typeface="Verdana"/>
            </a:endParaRPr>
          </a:p>
          <a:p>
            <a:endParaRPr lang="en-US" sz="1600" dirty="0" smtClean="0">
              <a:latin typeface="Verdana"/>
              <a:cs typeface="Verdana"/>
            </a:endParaRPr>
          </a:p>
          <a:p>
            <a:endParaRPr lang="en-US" sz="1600" dirty="0">
              <a:latin typeface="Verdana"/>
              <a:cs typeface="Verdana"/>
            </a:endParaRPr>
          </a:p>
          <a:p>
            <a:endParaRPr lang="en-US" sz="1600" dirty="0" smtClean="0">
              <a:latin typeface="Verdana"/>
              <a:cs typeface="Verdana"/>
            </a:endParaRPr>
          </a:p>
          <a:p>
            <a:endParaRPr lang="en-US" sz="1600" dirty="0">
              <a:latin typeface="Verdana"/>
              <a:cs typeface="Verdana"/>
            </a:endParaRPr>
          </a:p>
          <a:p>
            <a:endParaRPr lang="en-US" sz="1600" dirty="0" smtClean="0">
              <a:latin typeface="Verdana"/>
              <a:cs typeface="Verdana"/>
            </a:endParaRPr>
          </a:p>
          <a:p>
            <a:endParaRPr lang="en-US" sz="1600" dirty="0">
              <a:latin typeface="Verdana"/>
              <a:cs typeface="Verdana"/>
            </a:endParaRPr>
          </a:p>
          <a:p>
            <a:endParaRPr lang="en-US" sz="1600" dirty="0" smtClean="0">
              <a:latin typeface="Verdana"/>
              <a:cs typeface="Verdana"/>
            </a:endParaRPr>
          </a:p>
          <a:p>
            <a:endParaRPr lang="en-US" sz="1600" dirty="0" smtClean="0">
              <a:latin typeface="Verdana"/>
              <a:cs typeface="Verdana"/>
            </a:endParaRPr>
          </a:p>
          <a:p>
            <a:endParaRPr lang="en-US" sz="1600" dirty="0">
              <a:latin typeface="Verdana"/>
              <a:cs typeface="Verdana"/>
            </a:endParaRPr>
          </a:p>
          <a:p>
            <a:endParaRPr lang="en-US" sz="1600" dirty="0" smtClean="0">
              <a:latin typeface="Verdana"/>
              <a:cs typeface="Verdana"/>
            </a:endParaRPr>
          </a:p>
          <a:p>
            <a:endParaRPr lang="en-US" sz="1600" dirty="0">
              <a:latin typeface="Verdana"/>
              <a:cs typeface="Verdana"/>
            </a:endParaRPr>
          </a:p>
          <a:p>
            <a:endParaRPr lang="en-US" sz="1600" dirty="0" smtClean="0">
              <a:latin typeface="Verdana"/>
              <a:cs typeface="Verdana"/>
            </a:endParaRPr>
          </a:p>
          <a:p>
            <a:endParaRPr lang="de-DE" sz="1600" dirty="0">
              <a:latin typeface="Verdana"/>
              <a:cs typeface="Verdana"/>
            </a:endParaRPr>
          </a:p>
        </p:txBody>
      </p:sp>
      <p:pic>
        <p:nvPicPr>
          <p:cNvPr id="15368" name="Picture 8"/>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60641" y="305641"/>
            <a:ext cx="1738080" cy="6537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1" name="Titel 1"/>
          <p:cNvSpPr>
            <a:spLocks noGrp="1"/>
          </p:cNvSpPr>
          <p:nvPr>
            <p:ph type="title"/>
          </p:nvPr>
        </p:nvSpPr>
        <p:spPr>
          <a:xfrm>
            <a:off x="431800" y="420689"/>
            <a:ext cx="7380560" cy="488032"/>
          </a:xfrm>
        </p:spPr>
        <p:txBody>
          <a:bodyPr/>
          <a:lstStyle/>
          <a:p>
            <a:r>
              <a:rPr lang="de-DE" altLang="de-DE" sz="2800" dirty="0" smtClean="0"/>
              <a:t>LEHRENDE AN DER KINDERUNI</a:t>
            </a:r>
            <a:endParaRPr lang="de-DE" sz="2800" dirty="0"/>
          </a:p>
        </p:txBody>
      </p:sp>
      <p:pic>
        <p:nvPicPr>
          <p:cNvPr id="3" name="Изображение 2" descr="Снимок экрана 2016-11-07 в 1.36.14.png"/>
          <p:cNvPicPr>
            <a:picLocks noChangeAspect="1"/>
          </p:cNvPicPr>
          <p:nvPr/>
        </p:nvPicPr>
        <p:blipFill rotWithShape="1">
          <a:blip r:embed="rId4" cstate="print">
            <a:extLst>
              <a:ext uri="{28A0092B-C50C-407E-A947-70E740481C1C}">
                <a14:useLocalDpi xmlns:a14="http://schemas.microsoft.com/office/drawing/2010/main" xmlns="" val="0"/>
              </a:ext>
            </a:extLst>
          </a:blip>
          <a:srcRect t="691"/>
          <a:stretch/>
        </p:blipFill>
        <p:spPr>
          <a:xfrm>
            <a:off x="251520" y="1412776"/>
            <a:ext cx="4027609" cy="4680000"/>
          </a:xfrm>
          <a:prstGeom prst="rect">
            <a:avLst/>
          </a:prstGeom>
        </p:spPr>
      </p:pic>
      <p:pic>
        <p:nvPicPr>
          <p:cNvPr id="4" name="Изображение 3" descr="Снимок экрана 2016-11-07 в 1.37.17.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55976" y="1268760"/>
            <a:ext cx="4661317" cy="4680000"/>
          </a:xfrm>
          <a:prstGeom prst="rect">
            <a:avLst/>
          </a:prstGeom>
        </p:spPr>
      </p:pic>
    </p:spTree>
    <p:extLst>
      <p:ext uri="{BB962C8B-B14F-4D97-AF65-F5344CB8AC3E}">
        <p14:creationId xmlns:p14="http://schemas.microsoft.com/office/powerpoint/2010/main" xmlns="" val="6753663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Изображение 1"/>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0" y="0"/>
            <a:ext cx="9163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TextBox 4"/>
          <p:cNvSpPr txBox="1">
            <a:spLocks noChangeArrowheads="1"/>
          </p:cNvSpPr>
          <p:nvPr/>
        </p:nvSpPr>
        <p:spPr bwMode="auto">
          <a:xfrm>
            <a:off x="107950" y="5530006"/>
            <a:ext cx="8712200" cy="923330"/>
          </a:xfrm>
          <a:prstGeom prst="rect">
            <a:avLst/>
          </a:prstGeom>
          <a:noFill/>
          <a:ln>
            <a:noFill/>
          </a:ln>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endParaRPr kumimoji="1" lang="ru-RU" b="1" dirty="0">
              <a:solidFill>
                <a:srgbClr val="000000"/>
              </a:solidFill>
              <a:latin typeface="Verdana" charset="0"/>
            </a:endParaRPr>
          </a:p>
          <a:p>
            <a:pPr eaLnBrk="1" hangingPunct="1"/>
            <a:endParaRPr kumimoji="1" lang="ru-RU" b="1" dirty="0">
              <a:solidFill>
                <a:srgbClr val="000000"/>
              </a:solidFill>
              <a:latin typeface="Verdana" charset="0"/>
            </a:endParaRPr>
          </a:p>
          <a:p>
            <a:pPr eaLnBrk="1" hangingPunct="1"/>
            <a:r>
              <a:rPr kumimoji="1" lang="ru-RU" b="1" dirty="0">
                <a:solidFill>
                  <a:srgbClr val="000000"/>
                </a:solidFill>
                <a:latin typeface="Verdana" charset="0"/>
              </a:rPr>
              <a:t> </a:t>
            </a:r>
            <a:endParaRPr lang="de-DE" b="1" dirty="0">
              <a:solidFill>
                <a:srgbClr val="000000"/>
              </a:solidFill>
              <a:latin typeface="Verdana" charset="0"/>
            </a:endParaRPr>
          </a:p>
        </p:txBody>
      </p:sp>
      <p:sp>
        <p:nvSpPr>
          <p:cNvPr id="2" name="TextBox 1"/>
          <p:cNvSpPr txBox="1"/>
          <p:nvPr/>
        </p:nvSpPr>
        <p:spPr>
          <a:xfrm>
            <a:off x="-1" y="5589240"/>
            <a:ext cx="5148065" cy="830997"/>
          </a:xfrm>
          <a:prstGeom prst="rect">
            <a:avLst/>
          </a:prstGeom>
          <a:solidFill>
            <a:schemeClr val="accent1"/>
          </a:solidFill>
          <a:ln>
            <a:noFill/>
          </a:ln>
        </p:spPr>
        <p:txBody>
          <a:bodyPr wrap="square" rtlCol="0">
            <a:spAutoFit/>
          </a:bodyPr>
          <a:lstStyle/>
          <a:p>
            <a:r>
              <a:rPr lang="de-DE" sz="2400" b="1" dirty="0">
                <a:solidFill>
                  <a:schemeClr val="bg1"/>
                </a:solidFill>
                <a:latin typeface="+mn-lt"/>
                <a:cs typeface="Arial" panose="020B0604020202020204" pitchFamily="34" charset="0"/>
              </a:rPr>
              <a:t>„Kinder, stürmt den </a:t>
            </a:r>
            <a:r>
              <a:rPr lang="de-DE" sz="2400" b="1" dirty="0" smtClean="0">
                <a:solidFill>
                  <a:schemeClr val="bg1"/>
                </a:solidFill>
                <a:latin typeface="+mn-lt"/>
                <a:cs typeface="Verdana"/>
              </a:rPr>
              <a:t>Hörsaal </a:t>
            </a:r>
          </a:p>
          <a:p>
            <a:r>
              <a:rPr lang="de-DE" sz="2400" b="1" dirty="0" smtClean="0">
                <a:solidFill>
                  <a:schemeClr val="bg1"/>
                </a:solidFill>
                <a:latin typeface="+mn-lt"/>
                <a:cs typeface="Verdana"/>
              </a:rPr>
              <a:t>und lernt Deutsch!“</a:t>
            </a:r>
          </a:p>
        </p:txBody>
      </p:sp>
      <p:sp>
        <p:nvSpPr>
          <p:cNvPr id="5" name="Titel 1"/>
          <p:cNvSpPr>
            <a:spLocks noGrp="1"/>
          </p:cNvSpPr>
          <p:nvPr>
            <p:ph type="title"/>
          </p:nvPr>
        </p:nvSpPr>
        <p:spPr>
          <a:xfrm>
            <a:off x="1" y="404665"/>
            <a:ext cx="3491879" cy="504056"/>
          </a:xfrm>
          <a:solidFill>
            <a:schemeClr val="accent1"/>
          </a:solidFill>
        </p:spPr>
        <p:txBody>
          <a:bodyPr/>
          <a:lstStyle/>
          <a:p>
            <a:pPr>
              <a:defRPr/>
            </a:pPr>
            <a:r>
              <a:rPr lang="de-DE" sz="800" dirty="0" smtClean="0">
                <a:solidFill>
                  <a:srgbClr val="FFFFFF"/>
                </a:solidFill>
                <a:latin typeface="+mn-lt"/>
              </a:rPr>
              <a:t/>
            </a:r>
            <a:br>
              <a:rPr lang="de-DE" sz="800" dirty="0" smtClean="0">
                <a:solidFill>
                  <a:srgbClr val="FFFFFF"/>
                </a:solidFill>
                <a:latin typeface="+mn-lt"/>
              </a:rPr>
            </a:br>
            <a:r>
              <a:rPr lang="de-DE" sz="800" dirty="0" smtClean="0">
                <a:solidFill>
                  <a:srgbClr val="FFFFFF"/>
                </a:solidFill>
                <a:latin typeface="+mn-lt"/>
              </a:rPr>
              <a:t>  </a:t>
            </a:r>
            <a:r>
              <a:rPr lang="de-DE" sz="2800" dirty="0" smtClean="0">
                <a:solidFill>
                  <a:srgbClr val="FFFFFF"/>
                </a:solidFill>
                <a:latin typeface="+mn-lt"/>
              </a:rPr>
              <a:t>Ausgangslage </a:t>
            </a:r>
            <a:endParaRPr lang="de-DE" sz="2800" dirty="0">
              <a:solidFill>
                <a:srgbClr val="FFFFFF"/>
              </a:solidFill>
              <a:latin typeface="+mn-lt"/>
              <a:ea typeface="ＭＳ Ｐゴシック" charset="0"/>
              <a:cs typeface="ＭＳ Ｐゴシック" charset="0"/>
            </a:endParaRPr>
          </a:p>
        </p:txBody>
      </p:sp>
    </p:spTree>
    <p:extLst>
      <p:ext uri="{BB962C8B-B14F-4D97-AF65-F5344CB8AC3E}">
        <p14:creationId xmlns:p14="http://schemas.microsoft.com/office/powerpoint/2010/main" xmlns="" val="1682533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lum bright="70000" contrast="-70000"/>
          </a:blip>
          <a:stretch>
            <a:fillRect/>
          </a:stretch>
        </p:blipFill>
        <p:spPr>
          <a:xfrm>
            <a:off x="0" y="2727589"/>
            <a:ext cx="9144000" cy="4154947"/>
          </a:xfrm>
          <a:prstGeom prst="rect">
            <a:avLst/>
          </a:prstGeom>
        </p:spPr>
      </p:pic>
      <p:sp>
        <p:nvSpPr>
          <p:cNvPr id="2" name="Titel 1"/>
          <p:cNvSpPr>
            <a:spLocks noGrp="1"/>
          </p:cNvSpPr>
          <p:nvPr>
            <p:ph type="title"/>
          </p:nvPr>
        </p:nvSpPr>
        <p:spPr>
          <a:xfrm>
            <a:off x="16607" y="920879"/>
            <a:ext cx="7147681" cy="491898"/>
          </a:xfrm>
          <a:solidFill>
            <a:srgbClr val="A0C814"/>
          </a:solidFill>
        </p:spPr>
        <p:txBody>
          <a:bodyPr anchor="ctr">
            <a:normAutofit/>
          </a:bodyPr>
          <a:lstStyle/>
          <a:p>
            <a:pPr algn="ctr"/>
            <a:r>
              <a:rPr lang="de-DE" sz="2000" cap="none" dirty="0" smtClean="0">
                <a:solidFill>
                  <a:schemeClr val="bg1"/>
                </a:solidFill>
                <a:latin typeface="+mn-lt"/>
              </a:rPr>
              <a:t>Fange deutsche Wörter</a:t>
            </a:r>
            <a:r>
              <a:rPr lang="ru-RU" sz="2000" cap="none" dirty="0" smtClean="0">
                <a:solidFill>
                  <a:schemeClr val="bg1"/>
                </a:solidFill>
                <a:latin typeface="+mn-lt"/>
              </a:rPr>
              <a:t>, </a:t>
            </a:r>
            <a:r>
              <a:rPr lang="de-DE" sz="2000" cap="none" dirty="0" smtClean="0">
                <a:solidFill>
                  <a:schemeClr val="bg1"/>
                </a:solidFill>
                <a:latin typeface="+mn-lt"/>
              </a:rPr>
              <a:t>indem du sie anklickst</a:t>
            </a:r>
            <a:endParaRPr lang="de-DE" sz="2000" cap="none" dirty="0">
              <a:solidFill>
                <a:schemeClr val="bg1"/>
              </a:solidFill>
              <a:latin typeface="+mn-lt"/>
            </a:endParaRPr>
          </a:p>
        </p:txBody>
      </p:sp>
      <p:sp>
        <p:nvSpPr>
          <p:cNvPr id="10" name="Textfeld 9"/>
          <p:cNvSpPr txBox="1"/>
          <p:nvPr/>
        </p:nvSpPr>
        <p:spPr>
          <a:xfrm>
            <a:off x="0" y="260648"/>
            <a:ext cx="2411760" cy="507831"/>
          </a:xfrm>
          <a:prstGeom prst="rect">
            <a:avLst/>
          </a:prstGeom>
          <a:solidFill>
            <a:srgbClr val="5AC8F5"/>
          </a:solidFill>
        </p:spPr>
        <p:txBody>
          <a:bodyPr wrap="square" rtlCol="0">
            <a:spAutoFit/>
          </a:bodyPr>
          <a:lstStyle/>
          <a:p>
            <a:r>
              <a:rPr lang="de-DE" sz="2700" b="1" dirty="0" smtClean="0">
                <a:solidFill>
                  <a:schemeClr val="bg1"/>
                </a:solidFill>
                <a:latin typeface="+mn-lt"/>
              </a:rPr>
              <a:t>SCHRITT</a:t>
            </a:r>
            <a:r>
              <a:rPr lang="ru-RU" sz="2700" b="1" dirty="0" smtClean="0">
                <a:solidFill>
                  <a:schemeClr val="bg1"/>
                </a:solidFill>
                <a:latin typeface="+mn-lt"/>
              </a:rPr>
              <a:t> 2</a:t>
            </a:r>
            <a:endParaRPr lang="de-DE" sz="2700" b="1" dirty="0">
              <a:solidFill>
                <a:schemeClr val="bg1"/>
              </a:solidFill>
              <a:latin typeface="+mn-lt"/>
            </a:endParaRPr>
          </a:p>
        </p:txBody>
      </p:sp>
      <p:sp>
        <p:nvSpPr>
          <p:cNvPr id="8" name="Titel 1"/>
          <p:cNvSpPr txBox="1">
            <a:spLocks/>
          </p:cNvSpPr>
          <p:nvPr/>
        </p:nvSpPr>
        <p:spPr>
          <a:xfrm>
            <a:off x="5076825" y="3829050"/>
            <a:ext cx="4067175" cy="962026"/>
          </a:xfrm>
          <a:prstGeom prst="rect">
            <a:avLst/>
          </a:prstGeom>
          <a:solidFill>
            <a:srgbClr val="A0C814"/>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300" b="1" dirty="0">
                <a:solidFill>
                  <a:schemeClr val="bg1"/>
                </a:solidFill>
                <a:latin typeface="Verdana" panose="020B0604030504040204" pitchFamily="34" charset="0"/>
                <a:ea typeface="Verdana" panose="020B0604030504040204" pitchFamily="34" charset="0"/>
                <a:cs typeface="Verdana" panose="020B0604030504040204" pitchFamily="34" charset="0"/>
              </a:rPr>
              <a:t>Alle Wörter gefangen</a:t>
            </a:r>
            <a:r>
              <a:rPr lang="ru-RU" sz="33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de-DE" sz="33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feld 8"/>
          <p:cNvSpPr txBox="1"/>
          <p:nvPr/>
        </p:nvSpPr>
        <p:spPr>
          <a:xfrm>
            <a:off x="5686425" y="4943475"/>
            <a:ext cx="3457575" cy="830997"/>
          </a:xfrm>
          <a:prstGeom prst="rect">
            <a:avLst/>
          </a:prstGeom>
          <a:solidFill>
            <a:srgbClr val="EB6400"/>
          </a:solidFill>
        </p:spPr>
        <p:txBody>
          <a:bodyPr wrap="square" rtlCol="0">
            <a:spAutoFit/>
          </a:bodyPr>
          <a:lstStyle/>
          <a:p>
            <a:r>
              <a:rPr 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Mache weiter mit den Aufgaben</a:t>
            </a:r>
            <a:r>
              <a:rPr lang="ru-RU" sz="24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Grafik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5233" y="1682638"/>
            <a:ext cx="4666360" cy="3400425"/>
          </a:xfrm>
          <a:prstGeom prst="rect">
            <a:avLst/>
          </a:prstGeom>
        </p:spPr>
      </p:pic>
    </p:spTree>
    <p:extLst>
      <p:ext uri="{BB962C8B-B14F-4D97-AF65-F5344CB8AC3E}">
        <p14:creationId xmlns:p14="http://schemas.microsoft.com/office/powerpoint/2010/main" xmlns="" val="2742310"/>
      </p:ext>
    </p:extLst>
  </p:cSld>
  <p:clrMapOvr>
    <a:masterClrMapping/>
  </p:clrMapOvr>
  <mc:AlternateContent xmlns:mc="http://schemas.openxmlformats.org/markup-compatibility/2006">
    <mc:Choice xmlns:p14="http://schemas.microsoft.com/office/powerpoint/2010/main" xmlns="" Requires="p14">
      <p:transition p14:dur="10" advClick="0" advTm="10000"/>
    </mc:Choice>
    <mc:Fallback>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750"/>
                                        <p:tgtEl>
                                          <p:spTgt spid="2"/>
                                        </p:tgtEl>
                                      </p:cBhvr>
                                    </p:animEffect>
                                  </p:childTnLst>
                                </p:cTn>
                              </p:par>
                            </p:childTnLst>
                          </p:cTn>
                        </p:par>
                        <p:par>
                          <p:cTn id="14" fill="hold">
                            <p:stCondLst>
                              <p:cond delay="2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16" presetClass="entr" presetSubtype="21"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750"/>
                                        <p:tgtEl>
                                          <p:spTgt spid="8"/>
                                        </p:tgtEl>
                                      </p:cBhvr>
                                    </p:animEffect>
                                  </p:childTnLst>
                                </p:cTn>
                              </p:par>
                            </p:childTnLst>
                          </p:cTn>
                        </p:par>
                        <p:par>
                          <p:cTn id="24" fill="hold">
                            <p:stCondLst>
                              <p:cond delay="4750"/>
                            </p:stCondLst>
                            <p:childTnLst>
                              <p:par>
                                <p:cTn id="25" presetID="2" presetClass="entr" presetSubtype="4"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ppt_x"/>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wrap="square" numCol="1" compatLnSpc="1">
            <a:prstTxWarp prst="textNoShape">
              <a:avLst/>
            </a:prstTxWarp>
          </a:bodyPr>
          <a:lstStyle/>
          <a:p>
            <a:r>
              <a:rPr lang="en-US" sz="2800" cap="none" dirty="0" smtClean="0">
                <a:solidFill>
                  <a:srgbClr val="5AC8F5"/>
                </a:solidFill>
                <a:latin typeface="Verdana" charset="0"/>
                <a:ea typeface="MS PGothic" charset="0"/>
              </a:rPr>
              <a:t>WÖRTERLISTEN</a:t>
            </a:r>
            <a:endParaRPr lang="ru-RU" sz="2800" cap="none" dirty="0">
              <a:solidFill>
                <a:srgbClr val="5AC8F5"/>
              </a:solidFill>
              <a:latin typeface="Verdana" charset="0"/>
              <a:ea typeface="MS PGothic"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8144" y="2411760"/>
            <a:ext cx="3133914" cy="44462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Изображение 2" descr="Снимок экрана 2018-01-21 в 17.53.11.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613384"/>
            <a:ext cx="5749959" cy="3600400"/>
          </a:xfrm>
          <a:prstGeom prst="rect">
            <a:avLst/>
          </a:prstGeom>
        </p:spPr>
      </p:pic>
    </p:spTree>
    <p:extLst>
      <p:ext uri="{BB962C8B-B14F-4D97-AF65-F5344CB8AC3E}">
        <p14:creationId xmlns:p14="http://schemas.microsoft.com/office/powerpoint/2010/main" xmlns="" val="3491483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cstate="print">
            <a:lum bright="70000" contrast="-70000"/>
          </a:blip>
          <a:stretch>
            <a:fillRect/>
          </a:stretch>
        </p:blipFill>
        <p:spPr>
          <a:xfrm>
            <a:off x="0" y="2727589"/>
            <a:ext cx="9144000" cy="4154947"/>
          </a:xfrm>
          <a:prstGeom prst="rect">
            <a:avLst/>
          </a:prstGeom>
        </p:spPr>
      </p:pic>
      <p:sp>
        <p:nvSpPr>
          <p:cNvPr id="2" name="Titel 1"/>
          <p:cNvSpPr>
            <a:spLocks noGrp="1"/>
          </p:cNvSpPr>
          <p:nvPr>
            <p:ph type="title"/>
          </p:nvPr>
        </p:nvSpPr>
        <p:spPr>
          <a:xfrm>
            <a:off x="1" y="1039358"/>
            <a:ext cx="6750044" cy="544236"/>
          </a:xfrm>
          <a:solidFill>
            <a:srgbClr val="A0C814"/>
          </a:solidFill>
        </p:spPr>
        <p:txBody>
          <a:bodyPr anchor="ctr">
            <a:noAutofit/>
          </a:bodyPr>
          <a:lstStyle/>
          <a:p>
            <a:pPr algn="ctr">
              <a:lnSpc>
                <a:spcPct val="100000"/>
              </a:lnSpc>
            </a:pPr>
            <a:r>
              <a:rPr lang="de-DE" sz="20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Löse die aufgaben und bekomme zwei Badges</a:t>
            </a:r>
            <a:endParaRPr lang="de-DE" sz="2000" cap="none"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Grafik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13500" y="2210438"/>
            <a:ext cx="1836545" cy="1836545"/>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35188" y="2354156"/>
            <a:ext cx="1572897" cy="1572897"/>
          </a:xfrm>
          <a:prstGeom prst="rect">
            <a:avLst/>
          </a:prstGeom>
        </p:spPr>
      </p:pic>
      <p:sp>
        <p:nvSpPr>
          <p:cNvPr id="15" name="Textfeld 14"/>
          <p:cNvSpPr txBox="1"/>
          <p:nvPr/>
        </p:nvSpPr>
        <p:spPr>
          <a:xfrm>
            <a:off x="5695950" y="4913533"/>
            <a:ext cx="3448049" cy="830997"/>
          </a:xfrm>
          <a:prstGeom prst="rect">
            <a:avLst/>
          </a:prstGeom>
          <a:solidFill>
            <a:srgbClr val="EB6400"/>
          </a:solidFill>
        </p:spPr>
        <p:txBody>
          <a:bodyPr wrap="square" rtlCol="0">
            <a:spAutoFit/>
          </a:bodyPr>
          <a:lstStyle/>
          <a:p>
            <a:r>
              <a:rPr 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Wähle die nächste Vorlesung</a:t>
            </a:r>
            <a:r>
              <a:rPr lang="ru-RU"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feld 17"/>
          <p:cNvSpPr txBox="1"/>
          <p:nvPr/>
        </p:nvSpPr>
        <p:spPr>
          <a:xfrm>
            <a:off x="0" y="332656"/>
            <a:ext cx="2339752" cy="507831"/>
          </a:xfrm>
          <a:prstGeom prst="rect">
            <a:avLst/>
          </a:prstGeom>
          <a:solidFill>
            <a:srgbClr val="5AC8F5"/>
          </a:solidFill>
        </p:spPr>
        <p:txBody>
          <a:bodyPr wrap="square" rtlCol="0">
            <a:spAutoFit/>
          </a:bodyPr>
          <a:lstStyle/>
          <a:p>
            <a:r>
              <a:rPr lang="de-DE" sz="2700" b="1" dirty="0" smtClean="0">
                <a:solidFill>
                  <a:schemeClr val="bg1"/>
                </a:solidFill>
                <a:latin typeface="+mn-lt"/>
              </a:rPr>
              <a:t>SCHRITT</a:t>
            </a:r>
            <a:r>
              <a:rPr lang="ru-RU" sz="2700" b="1" dirty="0" smtClean="0">
                <a:solidFill>
                  <a:schemeClr val="bg1"/>
                </a:solidFill>
                <a:latin typeface="+mn-lt"/>
              </a:rPr>
              <a:t> 3</a:t>
            </a:r>
            <a:endParaRPr lang="de-DE" sz="2700" b="1" dirty="0">
              <a:solidFill>
                <a:schemeClr val="bg1"/>
              </a:solidFill>
              <a:latin typeface="+mn-lt"/>
            </a:endParaRPr>
          </a:p>
        </p:txBody>
      </p:sp>
      <p:sp>
        <p:nvSpPr>
          <p:cNvPr id="10" name="Titel 1"/>
          <p:cNvSpPr txBox="1">
            <a:spLocks/>
          </p:cNvSpPr>
          <p:nvPr/>
        </p:nvSpPr>
        <p:spPr>
          <a:xfrm>
            <a:off x="3457576" y="4147629"/>
            <a:ext cx="5686424" cy="595650"/>
          </a:xfrm>
          <a:prstGeom prst="rect">
            <a:avLst/>
          </a:prstGeom>
          <a:solidFill>
            <a:srgbClr val="A0C814"/>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300" b="1" dirty="0">
                <a:solidFill>
                  <a:schemeClr val="bg1"/>
                </a:solidFill>
                <a:latin typeface="Verdana" panose="020B0604030504040204" pitchFamily="34" charset="0"/>
                <a:ea typeface="Verdana" panose="020B0604030504040204" pitchFamily="34" charset="0"/>
                <a:cs typeface="Verdana" panose="020B0604030504040204" pitchFamily="34" charset="0"/>
              </a:rPr>
              <a:t>Zwei Badges erhalten</a:t>
            </a:r>
            <a:r>
              <a:rPr lang="ru-RU" sz="33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de-DE" sz="33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Grafik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89159" y="2568510"/>
            <a:ext cx="2414924" cy="2980922"/>
          </a:xfrm>
          <a:prstGeom prst="rect">
            <a:avLst/>
          </a:prstGeom>
        </p:spPr>
      </p:pic>
    </p:spTree>
    <p:extLst>
      <p:ext uri="{BB962C8B-B14F-4D97-AF65-F5344CB8AC3E}">
        <p14:creationId xmlns:p14="http://schemas.microsoft.com/office/powerpoint/2010/main" xmlns="" val="295755575"/>
      </p:ext>
    </p:extLst>
  </p:cSld>
  <p:clrMapOvr>
    <a:masterClrMapping/>
  </p:clrMapOvr>
  <mc:AlternateContent xmlns:mc="http://schemas.openxmlformats.org/markup-compatibility/2006">
    <mc:Choice xmlns:p14="http://schemas.microsoft.com/office/powerpoint/2010/main" xmlns="" Requires="p14">
      <p:transition p14:dur="10" advClick="0" advTm="11000"/>
    </mc:Choice>
    <mc:Fallback>
      <p:transition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750" fill="hold"/>
                                        <p:tgtEl>
                                          <p:spTgt spid="18"/>
                                        </p:tgtEl>
                                        <p:attrNameLst>
                                          <p:attrName>ppt_w</p:attrName>
                                        </p:attrNameLst>
                                      </p:cBhvr>
                                      <p:tavLst>
                                        <p:tav tm="0">
                                          <p:val>
                                            <p:fltVal val="0"/>
                                          </p:val>
                                        </p:tav>
                                        <p:tav tm="100000">
                                          <p:val>
                                            <p:strVal val="#ppt_w"/>
                                          </p:val>
                                        </p:tav>
                                      </p:tavLst>
                                    </p:anim>
                                    <p:anim calcmode="lin" valueType="num">
                                      <p:cBhvr>
                                        <p:cTn id="8" dur="750" fill="hold"/>
                                        <p:tgtEl>
                                          <p:spTgt spid="18"/>
                                        </p:tgtEl>
                                        <p:attrNameLst>
                                          <p:attrName>ppt_h</p:attrName>
                                        </p:attrNameLst>
                                      </p:cBhvr>
                                      <p:tavLst>
                                        <p:tav tm="0">
                                          <p:val>
                                            <p:fltVal val="0"/>
                                          </p:val>
                                        </p:tav>
                                        <p:tav tm="100000">
                                          <p:val>
                                            <p:strVal val="#ppt_h"/>
                                          </p:val>
                                        </p:tav>
                                      </p:tavLst>
                                    </p:anim>
                                    <p:animEffect transition="in" filter="fade">
                                      <p:cBhvr>
                                        <p:cTn id="9" dur="750"/>
                                        <p:tgtEl>
                                          <p:spTgt spid="18"/>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750"/>
                                        <p:tgtEl>
                                          <p:spTgt spid="2"/>
                                        </p:tgtEl>
                                      </p:cBhvr>
                                    </p:animEffect>
                                  </p:childTnLst>
                                </p:cTn>
                              </p:par>
                            </p:childTnLst>
                          </p:cTn>
                        </p:par>
                        <p:par>
                          <p:cTn id="14" fill="hold">
                            <p:stCondLst>
                              <p:cond delay="25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53" presetClass="entr" presetSubtype="1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750" fill="hold"/>
                                        <p:tgtEl>
                                          <p:spTgt spid="14"/>
                                        </p:tgtEl>
                                        <p:attrNameLst>
                                          <p:attrName>ppt_w</p:attrName>
                                        </p:attrNameLst>
                                      </p:cBhvr>
                                      <p:tavLst>
                                        <p:tav tm="0">
                                          <p:val>
                                            <p:fltVal val="0"/>
                                          </p:val>
                                        </p:tav>
                                        <p:tav tm="100000">
                                          <p:val>
                                            <p:strVal val="#ppt_w"/>
                                          </p:val>
                                        </p:tav>
                                      </p:tavLst>
                                    </p:anim>
                                    <p:anim calcmode="lin" valueType="num">
                                      <p:cBhvr>
                                        <p:cTn id="24" dur="750" fill="hold"/>
                                        <p:tgtEl>
                                          <p:spTgt spid="14"/>
                                        </p:tgtEl>
                                        <p:attrNameLst>
                                          <p:attrName>ppt_h</p:attrName>
                                        </p:attrNameLst>
                                      </p:cBhvr>
                                      <p:tavLst>
                                        <p:tav tm="0">
                                          <p:val>
                                            <p:fltVal val="0"/>
                                          </p:val>
                                        </p:tav>
                                        <p:tav tm="100000">
                                          <p:val>
                                            <p:strVal val="#ppt_h"/>
                                          </p:val>
                                        </p:tav>
                                      </p:tavLst>
                                    </p:anim>
                                    <p:animEffect transition="in" filter="fade">
                                      <p:cBhvr>
                                        <p:cTn id="25" dur="750"/>
                                        <p:tgtEl>
                                          <p:spTgt spid="14"/>
                                        </p:tgtEl>
                                      </p:cBhvr>
                                    </p:animEffect>
                                  </p:childTnLst>
                                </p:cTn>
                              </p:par>
                            </p:childTnLst>
                          </p:cTn>
                        </p:par>
                        <p:par>
                          <p:cTn id="26" fill="hold">
                            <p:stCondLst>
                              <p:cond delay="425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750" fill="hold"/>
                                        <p:tgtEl>
                                          <p:spTgt spid="13"/>
                                        </p:tgtEl>
                                        <p:attrNameLst>
                                          <p:attrName>ppt_w</p:attrName>
                                        </p:attrNameLst>
                                      </p:cBhvr>
                                      <p:tavLst>
                                        <p:tav tm="0">
                                          <p:val>
                                            <p:fltVal val="0"/>
                                          </p:val>
                                        </p:tav>
                                        <p:tav tm="100000">
                                          <p:val>
                                            <p:strVal val="#ppt_w"/>
                                          </p:val>
                                        </p:tav>
                                      </p:tavLst>
                                    </p:anim>
                                    <p:anim calcmode="lin" valueType="num">
                                      <p:cBhvr>
                                        <p:cTn id="30" dur="750" fill="hold"/>
                                        <p:tgtEl>
                                          <p:spTgt spid="13"/>
                                        </p:tgtEl>
                                        <p:attrNameLst>
                                          <p:attrName>ppt_h</p:attrName>
                                        </p:attrNameLst>
                                      </p:cBhvr>
                                      <p:tavLst>
                                        <p:tav tm="0">
                                          <p:val>
                                            <p:fltVal val="0"/>
                                          </p:val>
                                        </p:tav>
                                        <p:tav tm="100000">
                                          <p:val>
                                            <p:strVal val="#ppt_h"/>
                                          </p:val>
                                        </p:tav>
                                      </p:tavLst>
                                    </p:anim>
                                    <p:animEffect transition="in" filter="fade">
                                      <p:cBhvr>
                                        <p:cTn id="31" dur="750"/>
                                        <p:tgtEl>
                                          <p:spTgt spid="13"/>
                                        </p:tgtEl>
                                      </p:cBhvr>
                                    </p:animEffect>
                                  </p:childTnLst>
                                </p:cTn>
                              </p:par>
                            </p:childTnLst>
                          </p:cTn>
                        </p:par>
                        <p:par>
                          <p:cTn id="32" fill="hold">
                            <p:stCondLst>
                              <p:cond delay="5000"/>
                            </p:stCondLst>
                            <p:childTnLst>
                              <p:par>
                                <p:cTn id="33" presetID="16" presetClass="entr" presetSubtype="21"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750"/>
                                        <p:tgtEl>
                                          <p:spTgt spid="10"/>
                                        </p:tgtEl>
                                      </p:cBhvr>
                                    </p:animEffect>
                                  </p:childTnLst>
                                </p:cTn>
                              </p:par>
                            </p:childTnLst>
                          </p:cTn>
                        </p:par>
                        <p:par>
                          <p:cTn id="36" fill="hold">
                            <p:stCondLst>
                              <p:cond delay="6250"/>
                            </p:stCondLst>
                            <p:childTnLst>
                              <p:par>
                                <p:cTn id="37" presetID="2" presetClass="entr" presetSubtype="4" fill="hold" grpId="0" nodeType="afterEffect">
                                  <p:stCondLst>
                                    <p:cond delay="50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1000" fill="hold"/>
                                        <p:tgtEl>
                                          <p:spTgt spid="15"/>
                                        </p:tgtEl>
                                        <p:attrNameLst>
                                          <p:attrName>ppt_x</p:attrName>
                                        </p:attrNameLst>
                                      </p:cBhvr>
                                      <p:tavLst>
                                        <p:tav tm="0">
                                          <p:val>
                                            <p:strVal val="#ppt_x"/>
                                          </p:val>
                                        </p:tav>
                                        <p:tav tm="100000">
                                          <p:val>
                                            <p:strVal val="#ppt_x"/>
                                          </p:val>
                                        </p:tav>
                                      </p:tavLst>
                                    </p:anim>
                                    <p:anim calcmode="lin" valueType="num">
                                      <p:cBhvr additive="base">
                                        <p:cTn id="40" dur="1000" fill="hold"/>
                                        <p:tgtEl>
                                          <p:spTgt spid="15"/>
                                        </p:tgtEl>
                                        <p:attrNameLst>
                                          <p:attrName>ppt_y</p:attrName>
                                        </p:attrNameLst>
                                      </p:cBhvr>
                                      <p:tavLst>
                                        <p:tav tm="0">
                                          <p:val>
                                            <p:strVal val="1+#ppt_h/2"/>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800" y="420689"/>
            <a:ext cx="6119813" cy="344016"/>
          </a:xfrm>
        </p:spPr>
        <p:txBody>
          <a:bodyPr/>
          <a:lstStyle/>
          <a:p>
            <a:r>
              <a:rPr lang="de-DE" sz="2800" cap="none" dirty="0" smtClean="0">
                <a:solidFill>
                  <a:schemeClr val="accent1"/>
                </a:solidFill>
                <a:latin typeface="+mn-lt"/>
                <a:ea typeface="MS PGothic" charset="0"/>
              </a:rPr>
              <a:t>DIE SPRACHE?</a:t>
            </a:r>
            <a:endParaRPr lang="ru-RU" sz="2800" dirty="0">
              <a:latin typeface="+mn-lt"/>
            </a:endParaRPr>
          </a:p>
        </p:txBody>
      </p:sp>
      <p:pic>
        <p:nvPicPr>
          <p:cNvPr id="7" name="Рисунок 6" descr="RU.png"/>
          <p:cNvPicPr>
            <a:picLocks noChangeAspect="1"/>
          </p:cNvPicPr>
          <p:nvPr/>
        </p:nvPicPr>
        <p:blipFill>
          <a:blip r:embed="rId3" cstate="print"/>
          <a:stretch>
            <a:fillRect/>
          </a:stretch>
        </p:blipFill>
        <p:spPr>
          <a:xfrm>
            <a:off x="299441" y="1009312"/>
            <a:ext cx="6434075" cy="3643824"/>
          </a:xfrm>
          <a:prstGeom prst="rect">
            <a:avLst/>
          </a:prstGeom>
        </p:spPr>
      </p:pic>
      <p:pic>
        <p:nvPicPr>
          <p:cNvPr id="8" name="Рисунок 7" descr="DE.png"/>
          <p:cNvPicPr>
            <a:picLocks noChangeAspect="1"/>
          </p:cNvPicPr>
          <p:nvPr/>
        </p:nvPicPr>
        <p:blipFill>
          <a:blip r:embed="rId4" cstate="print"/>
          <a:stretch>
            <a:fillRect/>
          </a:stretch>
        </p:blipFill>
        <p:spPr>
          <a:xfrm>
            <a:off x="2411760" y="3212976"/>
            <a:ext cx="6480720" cy="3519139"/>
          </a:xfrm>
          <a:prstGeom prst="rect">
            <a:avLst/>
          </a:prstGeom>
        </p:spPr>
      </p:pic>
      <p:sp>
        <p:nvSpPr>
          <p:cNvPr id="3" name="Textfeld 2"/>
          <p:cNvSpPr txBox="1"/>
          <p:nvPr/>
        </p:nvSpPr>
        <p:spPr>
          <a:xfrm>
            <a:off x="6733516" y="1412776"/>
            <a:ext cx="2086956" cy="1897443"/>
          </a:xfrm>
          <a:prstGeom prst="rect">
            <a:avLst/>
          </a:prstGeom>
          <a:noFill/>
        </p:spPr>
        <p:txBody>
          <a:bodyPr wrap="square" rtlCol="0">
            <a:spAutoFit/>
          </a:bodyPr>
          <a:lstStyle/>
          <a:p>
            <a:pPr>
              <a:lnSpc>
                <a:spcPct val="115000"/>
              </a:lnSpc>
              <a:spcAft>
                <a:spcPts val="0"/>
              </a:spcAft>
            </a:pPr>
            <a:r>
              <a:rPr lang="de-DE" sz="1600" b="1" dirty="0">
                <a:solidFill>
                  <a:schemeClr val="accent3"/>
                </a:solidFill>
                <a:latin typeface="+mn-lt"/>
                <a:cs typeface="Verdana"/>
              </a:rPr>
              <a:t>In der </a:t>
            </a:r>
            <a:endParaRPr lang="de-DE" sz="1600" b="1" dirty="0" smtClean="0">
              <a:solidFill>
                <a:schemeClr val="accent3"/>
              </a:solidFill>
              <a:latin typeface="+mn-lt"/>
              <a:cs typeface="Verdana"/>
            </a:endParaRPr>
          </a:p>
          <a:p>
            <a:pPr>
              <a:lnSpc>
                <a:spcPct val="115000"/>
              </a:lnSpc>
              <a:spcAft>
                <a:spcPts val="0"/>
              </a:spcAft>
            </a:pPr>
            <a:r>
              <a:rPr lang="de-DE" sz="1600" b="1" dirty="0" smtClean="0">
                <a:solidFill>
                  <a:schemeClr val="accent3"/>
                </a:solidFill>
                <a:latin typeface="+mn-lt"/>
                <a:cs typeface="Verdana"/>
              </a:rPr>
              <a:t>Landessprache </a:t>
            </a:r>
            <a:endParaRPr lang="de-DE" sz="1600" b="1" dirty="0">
              <a:solidFill>
                <a:schemeClr val="accent3"/>
              </a:solidFill>
              <a:latin typeface="+mn-lt"/>
              <a:cs typeface="Verdana"/>
            </a:endParaRPr>
          </a:p>
          <a:p>
            <a:pPr>
              <a:lnSpc>
                <a:spcPct val="115000"/>
              </a:lnSpc>
              <a:spcAft>
                <a:spcPts val="0"/>
              </a:spcAft>
            </a:pPr>
            <a:endParaRPr lang="de-DE" sz="1400" b="1" dirty="0" smtClean="0">
              <a:solidFill>
                <a:schemeClr val="accent3"/>
              </a:solidFill>
              <a:latin typeface="+mn-lt"/>
              <a:cs typeface="Verdana"/>
            </a:endParaRPr>
          </a:p>
          <a:p>
            <a:pPr>
              <a:lnSpc>
                <a:spcPct val="115000"/>
              </a:lnSpc>
              <a:spcAft>
                <a:spcPts val="0"/>
              </a:spcAft>
            </a:pPr>
            <a:r>
              <a:rPr lang="de-DE" sz="1400" b="1" u="sng" dirty="0" smtClean="0">
                <a:solidFill>
                  <a:schemeClr val="accent1"/>
                </a:solidFill>
                <a:latin typeface="+mn-lt"/>
                <a:cs typeface="Verdana"/>
              </a:rPr>
              <a:t>mit </a:t>
            </a:r>
            <a:r>
              <a:rPr lang="de-DE" sz="1400" b="1" u="sng" dirty="0">
                <a:solidFill>
                  <a:schemeClr val="accent1"/>
                </a:solidFill>
                <a:latin typeface="+mn-lt"/>
                <a:cs typeface="Verdana"/>
              </a:rPr>
              <a:t>Untertitel</a:t>
            </a:r>
          </a:p>
          <a:p>
            <a:pPr marL="171450" indent="-171450">
              <a:lnSpc>
                <a:spcPct val="115000"/>
              </a:lnSpc>
              <a:spcAft>
                <a:spcPts val="0"/>
              </a:spcAft>
              <a:buFont typeface="Arial"/>
              <a:buChar char="•"/>
            </a:pPr>
            <a:r>
              <a:rPr lang="de-DE" sz="1400" b="1" dirty="0">
                <a:solidFill>
                  <a:schemeClr val="accent3"/>
                </a:solidFill>
                <a:latin typeface="+mn-lt"/>
                <a:cs typeface="Verdana"/>
              </a:rPr>
              <a:t>auf Deutsch</a:t>
            </a:r>
          </a:p>
          <a:p>
            <a:pPr marL="171450" indent="-171450">
              <a:lnSpc>
                <a:spcPct val="115000"/>
              </a:lnSpc>
              <a:spcAft>
                <a:spcPts val="0"/>
              </a:spcAft>
              <a:buFont typeface="Arial"/>
              <a:buChar char="•"/>
            </a:pPr>
            <a:r>
              <a:rPr lang="de-DE" sz="1400" b="1" dirty="0">
                <a:solidFill>
                  <a:schemeClr val="accent3"/>
                </a:solidFill>
                <a:latin typeface="+mn-lt"/>
                <a:ea typeface="Calibri" panose="020F0502020204030204" pitchFamily="34" charset="0"/>
                <a:cs typeface="Verdana"/>
              </a:rPr>
              <a:t>in der Landessprache</a:t>
            </a:r>
          </a:p>
        </p:txBody>
      </p:sp>
      <p:sp>
        <p:nvSpPr>
          <p:cNvPr id="6" name="Textfeld 5"/>
          <p:cNvSpPr txBox="1"/>
          <p:nvPr/>
        </p:nvSpPr>
        <p:spPr>
          <a:xfrm>
            <a:off x="431800" y="4897743"/>
            <a:ext cx="2086956" cy="1614288"/>
          </a:xfrm>
          <a:prstGeom prst="rect">
            <a:avLst/>
          </a:prstGeom>
          <a:noFill/>
        </p:spPr>
        <p:txBody>
          <a:bodyPr wrap="square" rtlCol="0">
            <a:spAutoFit/>
          </a:bodyPr>
          <a:lstStyle/>
          <a:p>
            <a:pPr>
              <a:lnSpc>
                <a:spcPct val="115000"/>
              </a:lnSpc>
              <a:spcAft>
                <a:spcPts val="0"/>
              </a:spcAft>
            </a:pPr>
            <a:r>
              <a:rPr lang="de-DE" b="1" dirty="0" smtClean="0">
                <a:solidFill>
                  <a:schemeClr val="accent3"/>
                </a:solidFill>
                <a:latin typeface="+mn-lt"/>
                <a:cs typeface="Verdana"/>
              </a:rPr>
              <a:t>Auf Deutsch</a:t>
            </a:r>
            <a:endParaRPr lang="de-DE" b="1" dirty="0">
              <a:solidFill>
                <a:schemeClr val="accent3"/>
              </a:solidFill>
              <a:latin typeface="+mn-lt"/>
              <a:cs typeface="Verdana"/>
            </a:endParaRPr>
          </a:p>
          <a:p>
            <a:pPr>
              <a:lnSpc>
                <a:spcPct val="115000"/>
              </a:lnSpc>
              <a:spcAft>
                <a:spcPts val="0"/>
              </a:spcAft>
            </a:pPr>
            <a:endParaRPr lang="de-DE" sz="1200" b="1" dirty="0" smtClean="0">
              <a:solidFill>
                <a:schemeClr val="accent3"/>
              </a:solidFill>
              <a:latin typeface="+mn-lt"/>
              <a:cs typeface="Verdana"/>
            </a:endParaRPr>
          </a:p>
          <a:p>
            <a:pPr>
              <a:lnSpc>
                <a:spcPct val="115000"/>
              </a:lnSpc>
              <a:spcAft>
                <a:spcPts val="0"/>
              </a:spcAft>
            </a:pPr>
            <a:r>
              <a:rPr lang="de-DE" sz="1400" b="1" u="sng" dirty="0" smtClean="0">
                <a:solidFill>
                  <a:schemeClr val="accent1"/>
                </a:solidFill>
                <a:latin typeface="+mn-lt"/>
                <a:cs typeface="Verdana"/>
              </a:rPr>
              <a:t>mit </a:t>
            </a:r>
            <a:r>
              <a:rPr lang="de-DE" sz="1400" b="1" u="sng" dirty="0">
                <a:solidFill>
                  <a:schemeClr val="accent1"/>
                </a:solidFill>
                <a:latin typeface="+mn-lt"/>
                <a:cs typeface="Verdana"/>
              </a:rPr>
              <a:t>Untertitel</a:t>
            </a:r>
          </a:p>
          <a:p>
            <a:pPr marL="171450" indent="-171450">
              <a:lnSpc>
                <a:spcPct val="115000"/>
              </a:lnSpc>
              <a:spcAft>
                <a:spcPts val="0"/>
              </a:spcAft>
              <a:buFont typeface="Arial"/>
              <a:buChar char="•"/>
            </a:pPr>
            <a:r>
              <a:rPr lang="de-DE" sz="1400" b="1" dirty="0">
                <a:solidFill>
                  <a:schemeClr val="accent3"/>
                </a:solidFill>
                <a:latin typeface="+mn-lt"/>
                <a:cs typeface="Verdana"/>
              </a:rPr>
              <a:t>auf Deutsch</a:t>
            </a:r>
          </a:p>
          <a:p>
            <a:pPr marL="171450" indent="-171450">
              <a:lnSpc>
                <a:spcPct val="115000"/>
              </a:lnSpc>
              <a:spcAft>
                <a:spcPts val="0"/>
              </a:spcAft>
              <a:buFont typeface="Arial"/>
              <a:buChar char="•"/>
            </a:pPr>
            <a:r>
              <a:rPr lang="de-DE" sz="1400" b="1" dirty="0">
                <a:solidFill>
                  <a:schemeClr val="accent3"/>
                </a:solidFill>
                <a:latin typeface="+mn-lt"/>
                <a:ea typeface="Calibri" panose="020F0502020204030204" pitchFamily="34" charset="0"/>
                <a:cs typeface="Verdana"/>
              </a:rPr>
              <a:t>in der Landessprache</a:t>
            </a:r>
          </a:p>
        </p:txBody>
      </p:sp>
    </p:spTree>
    <p:extLst>
      <p:ext uri="{BB962C8B-B14F-4D97-AF65-F5344CB8AC3E}">
        <p14:creationId xmlns:p14="http://schemas.microsoft.com/office/powerpoint/2010/main" xmlns="" val="1866518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cstate="print">
            <a:lum bright="70000" contrast="-70000"/>
          </a:blip>
          <a:stretch>
            <a:fillRect/>
          </a:stretch>
        </p:blipFill>
        <p:spPr>
          <a:xfrm>
            <a:off x="0" y="2727589"/>
            <a:ext cx="9144000" cy="4154947"/>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99722" y="4476206"/>
            <a:ext cx="1080000" cy="1080000"/>
          </a:xfrm>
          <a:prstGeom prst="rect">
            <a:avLst/>
          </a:prstGeom>
        </p:spPr>
      </p:pic>
      <p:pic>
        <p:nvPicPr>
          <p:cNvPr id="12" name="Grafik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46397" y="4001213"/>
            <a:ext cx="1080000" cy="1080000"/>
          </a:xfrm>
          <a:prstGeom prst="rect">
            <a:avLst/>
          </a:prstGeom>
        </p:spPr>
      </p:pic>
      <p:pic>
        <p:nvPicPr>
          <p:cNvPr id="13" name="Grafik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26397" y="3536261"/>
            <a:ext cx="1080000" cy="1080000"/>
          </a:xfrm>
          <a:prstGeom prst="rect">
            <a:avLst/>
          </a:prstGeom>
        </p:spPr>
      </p:pic>
      <p:pic>
        <p:nvPicPr>
          <p:cNvPr id="14" name="Grafik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506397" y="3091743"/>
            <a:ext cx="1080000" cy="1080000"/>
          </a:xfrm>
          <a:prstGeom prst="rect">
            <a:avLst/>
          </a:prstGeom>
        </p:spPr>
      </p:pic>
      <p:pic>
        <p:nvPicPr>
          <p:cNvPr id="15" name="Grafik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586397" y="2647225"/>
            <a:ext cx="1080000" cy="1080000"/>
          </a:xfrm>
          <a:prstGeom prst="rect">
            <a:avLst/>
          </a:prstGeom>
        </p:spPr>
      </p:pic>
      <p:pic>
        <p:nvPicPr>
          <p:cNvPr id="16" name="Grafik 1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666397" y="1589343"/>
            <a:ext cx="1890000" cy="1890000"/>
          </a:xfrm>
          <a:prstGeom prst="rect">
            <a:avLst/>
          </a:prstGeom>
        </p:spPr>
      </p:pic>
      <p:sp>
        <p:nvSpPr>
          <p:cNvPr id="9" name="Textfeld 8"/>
          <p:cNvSpPr txBox="1"/>
          <p:nvPr/>
        </p:nvSpPr>
        <p:spPr>
          <a:xfrm>
            <a:off x="5292080" y="4913533"/>
            <a:ext cx="3851919" cy="830997"/>
          </a:xfrm>
          <a:prstGeom prst="rect">
            <a:avLst/>
          </a:prstGeom>
          <a:solidFill>
            <a:srgbClr val="EB6400"/>
          </a:solidFill>
        </p:spPr>
        <p:txBody>
          <a:bodyPr wrap="square" rtlCol="0">
            <a:spAutoFit/>
          </a:bodyPr>
          <a:lstStyle/>
          <a:p>
            <a:r>
              <a:rPr 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rPr>
              <a:t>Mache deine Karriere in der Wissenschaft</a:t>
            </a:r>
            <a:r>
              <a:rPr lang="ru-RU" sz="24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de-DE"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itel 1"/>
          <p:cNvSpPr txBox="1">
            <a:spLocks/>
          </p:cNvSpPr>
          <p:nvPr/>
        </p:nvSpPr>
        <p:spPr bwMode="gray">
          <a:xfrm>
            <a:off x="0" y="837217"/>
            <a:ext cx="7308304" cy="695580"/>
          </a:xfrm>
          <a:prstGeom prst="rect">
            <a:avLst/>
          </a:prstGeom>
          <a:solidFill>
            <a:srgbClr val="A0C814"/>
          </a:solidFill>
        </p:spPr>
        <p:txBody>
          <a:bodyPr vert="horz" lIns="0" tIns="0" rIns="0" bIns="0" rtlCol="0" anchor="ctr" anchorCtr="0">
            <a:noAutofit/>
          </a:bodyPr>
          <a:lstStyle>
            <a:lvl1pPr algn="l" rtl="0" eaLnBrk="0" fontAlgn="base" hangingPunct="0">
              <a:lnSpc>
                <a:spcPct val="85000"/>
              </a:lnSpc>
              <a:spcBef>
                <a:spcPct val="0"/>
              </a:spcBef>
              <a:spcAft>
                <a:spcPct val="0"/>
              </a:spcAft>
              <a:defRPr sz="2600" b="1" kern="1200" cap="all">
                <a:solidFill>
                  <a:schemeClr val="accent1"/>
                </a:solidFill>
                <a:latin typeface="+mj-lt"/>
                <a:ea typeface="MS PGothic" panose="020B0600070205080204" pitchFamily="34" charset="-128"/>
                <a:cs typeface="MS PGothic" charset="0"/>
              </a:defRPr>
            </a:lvl1pPr>
            <a:lvl2pPr algn="l" rtl="0" eaLnBrk="0" fontAlgn="base" hangingPunct="0">
              <a:lnSpc>
                <a:spcPct val="85000"/>
              </a:lnSpc>
              <a:spcBef>
                <a:spcPct val="0"/>
              </a:spcBef>
              <a:spcAft>
                <a:spcPct val="0"/>
              </a:spcAft>
              <a:defRPr sz="2600" b="1">
                <a:solidFill>
                  <a:schemeClr val="accent1"/>
                </a:solidFill>
                <a:latin typeface="Verdana" pitchFamily="34" charset="0"/>
                <a:ea typeface="MS PGothic" panose="020B0600070205080204" pitchFamily="34" charset="-128"/>
                <a:cs typeface="MS PGothic" charset="0"/>
              </a:defRPr>
            </a:lvl2pPr>
            <a:lvl3pPr algn="l" rtl="0" eaLnBrk="0" fontAlgn="base" hangingPunct="0">
              <a:lnSpc>
                <a:spcPct val="85000"/>
              </a:lnSpc>
              <a:spcBef>
                <a:spcPct val="0"/>
              </a:spcBef>
              <a:spcAft>
                <a:spcPct val="0"/>
              </a:spcAft>
              <a:defRPr sz="2600" b="1">
                <a:solidFill>
                  <a:schemeClr val="accent1"/>
                </a:solidFill>
                <a:latin typeface="Verdana" pitchFamily="34" charset="0"/>
                <a:ea typeface="MS PGothic" panose="020B0600070205080204" pitchFamily="34" charset="-128"/>
                <a:cs typeface="MS PGothic" charset="0"/>
              </a:defRPr>
            </a:lvl3pPr>
            <a:lvl4pPr algn="l" rtl="0" eaLnBrk="0" fontAlgn="base" hangingPunct="0">
              <a:lnSpc>
                <a:spcPct val="85000"/>
              </a:lnSpc>
              <a:spcBef>
                <a:spcPct val="0"/>
              </a:spcBef>
              <a:spcAft>
                <a:spcPct val="0"/>
              </a:spcAft>
              <a:defRPr sz="2600" b="1">
                <a:solidFill>
                  <a:schemeClr val="accent1"/>
                </a:solidFill>
                <a:latin typeface="Verdana" pitchFamily="34" charset="0"/>
                <a:ea typeface="MS PGothic" panose="020B0600070205080204" pitchFamily="34" charset="-128"/>
                <a:cs typeface="MS PGothic" charset="0"/>
              </a:defRPr>
            </a:lvl4pPr>
            <a:lvl5pPr algn="l" rtl="0" eaLnBrk="0" fontAlgn="base" hangingPunct="0">
              <a:lnSpc>
                <a:spcPct val="85000"/>
              </a:lnSpc>
              <a:spcBef>
                <a:spcPct val="0"/>
              </a:spcBef>
              <a:spcAft>
                <a:spcPct val="0"/>
              </a:spcAft>
              <a:defRPr sz="2600" b="1">
                <a:solidFill>
                  <a:schemeClr val="accent1"/>
                </a:solidFill>
                <a:latin typeface="Verdana" pitchFamily="34" charset="0"/>
                <a:ea typeface="MS PGothic" panose="020B0600070205080204" pitchFamily="34" charset="-128"/>
                <a:cs typeface="MS PGothic" charset="0"/>
              </a:defRPr>
            </a:lvl5pPr>
            <a:lvl6pPr marL="457200" algn="l" rtl="0" fontAlgn="base">
              <a:lnSpc>
                <a:spcPct val="85000"/>
              </a:lnSpc>
              <a:spcBef>
                <a:spcPct val="0"/>
              </a:spcBef>
              <a:spcAft>
                <a:spcPct val="0"/>
              </a:spcAft>
              <a:defRPr sz="2600" b="1">
                <a:solidFill>
                  <a:schemeClr val="accent1"/>
                </a:solidFill>
                <a:latin typeface="Verdana" pitchFamily="34" charset="0"/>
              </a:defRPr>
            </a:lvl6pPr>
            <a:lvl7pPr marL="914400" algn="l" rtl="0" fontAlgn="base">
              <a:lnSpc>
                <a:spcPct val="85000"/>
              </a:lnSpc>
              <a:spcBef>
                <a:spcPct val="0"/>
              </a:spcBef>
              <a:spcAft>
                <a:spcPct val="0"/>
              </a:spcAft>
              <a:defRPr sz="2600" b="1">
                <a:solidFill>
                  <a:schemeClr val="accent1"/>
                </a:solidFill>
                <a:latin typeface="Verdana" pitchFamily="34" charset="0"/>
              </a:defRPr>
            </a:lvl7pPr>
            <a:lvl8pPr marL="1371600" algn="l" rtl="0" fontAlgn="base">
              <a:lnSpc>
                <a:spcPct val="85000"/>
              </a:lnSpc>
              <a:spcBef>
                <a:spcPct val="0"/>
              </a:spcBef>
              <a:spcAft>
                <a:spcPct val="0"/>
              </a:spcAft>
              <a:defRPr sz="2600" b="1">
                <a:solidFill>
                  <a:schemeClr val="accent1"/>
                </a:solidFill>
                <a:latin typeface="Verdana" pitchFamily="34" charset="0"/>
              </a:defRPr>
            </a:lvl8pPr>
            <a:lvl9pPr marL="1828800" algn="l" rtl="0" fontAlgn="base">
              <a:lnSpc>
                <a:spcPct val="85000"/>
              </a:lnSpc>
              <a:spcBef>
                <a:spcPct val="0"/>
              </a:spcBef>
              <a:spcAft>
                <a:spcPct val="0"/>
              </a:spcAft>
              <a:defRPr sz="2600" b="1">
                <a:solidFill>
                  <a:schemeClr val="accent1"/>
                </a:solidFill>
                <a:latin typeface="Verdana" pitchFamily="34" charset="0"/>
              </a:defRPr>
            </a:lvl9pPr>
          </a:lstStyle>
          <a:p>
            <a:pPr>
              <a:lnSpc>
                <a:spcPct val="100000"/>
              </a:lnSpc>
            </a:pPr>
            <a:r>
              <a:rPr lang="de-DE" sz="2000"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 Fange </a:t>
            </a:r>
            <a:r>
              <a:rPr lang="de-DE" sz="2000" cap="none" dirty="0">
                <a:solidFill>
                  <a:schemeClr val="bg1"/>
                </a:solidFill>
                <a:latin typeface="Verdana" panose="020B0604030504040204" pitchFamily="34" charset="0"/>
                <a:ea typeface="Verdana" panose="020B0604030504040204" pitchFamily="34" charset="0"/>
                <a:cs typeface="Verdana" panose="020B0604030504040204" pitchFamily="34" charset="0"/>
              </a:rPr>
              <a:t>Wörter, löse Aufgaben und sammle Badges</a:t>
            </a:r>
          </a:p>
        </p:txBody>
      </p:sp>
    </p:spTree>
    <p:extLst>
      <p:ext uri="{BB962C8B-B14F-4D97-AF65-F5344CB8AC3E}">
        <p14:creationId xmlns:p14="http://schemas.microsoft.com/office/powerpoint/2010/main" xmlns="" val="1489683222"/>
      </p:ext>
    </p:extLst>
  </p:cSld>
  <p:clrMapOvr>
    <a:masterClrMapping/>
  </p:clrMapOvr>
  <mc:AlternateContent xmlns:mc="http://schemas.openxmlformats.org/markup-compatibility/2006">
    <mc:Choice xmlns:p14="http://schemas.microsoft.com/office/powerpoint/2010/main" xmlns="" Requires="p14">
      <p:transition p14:dur="10" advClick="0" advTm="10000"/>
    </mc:Choice>
    <mc:Fallback>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14"/>
                                        </p:tgtEl>
                                      </p:cBhvr>
                                    </p:animEffect>
                                    <p:animScale>
                                      <p:cBhvr>
                                        <p:cTn id="19" dur="250" autoRev="1" fill="hold"/>
                                        <p:tgtEl>
                                          <p:spTgt spid="14"/>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1000" tmFilter="0, 0; .2, .5; .8, .5; 1, 0"/>
                                        <p:tgtEl>
                                          <p:spTgt spid="16"/>
                                        </p:tgtEl>
                                      </p:cBhvr>
                                    </p:animEffect>
                                    <p:animScale>
                                      <p:cBhvr>
                                        <p:cTn id="27" dur="500" autoRev="1" fill="hold"/>
                                        <p:tgtEl>
                                          <p:spTgt spid="16"/>
                                        </p:tgtEl>
                                      </p:cBhvr>
                                      <p:by x="105000" y="105000"/>
                                    </p:animScale>
                                  </p:childTnLst>
                                </p:cTn>
                              </p:par>
                            </p:childTnLst>
                          </p:cTn>
                        </p:par>
                        <p:par>
                          <p:cTn id="28" fill="hold">
                            <p:stCondLst>
                              <p:cond delay="3500"/>
                            </p:stCondLst>
                            <p:childTnLst>
                              <p:par>
                                <p:cTn id="29" presetID="2" presetClass="entr" presetSubtype="4"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Снимок экрана 2018-01-21 в 18.52.39.png"/>
          <p:cNvPicPr>
            <a:picLocks noChangeAspect="1"/>
          </p:cNvPicPr>
          <p:nvPr/>
        </p:nvPicPr>
        <p:blipFill rotWithShape="1">
          <a:blip r:embed="rId3" cstate="print">
            <a:extLst>
              <a:ext uri="{28A0092B-C50C-407E-A947-70E740481C1C}">
                <a14:useLocalDpi xmlns:a14="http://schemas.microsoft.com/office/drawing/2010/main" xmlns="" val="0"/>
              </a:ext>
            </a:extLst>
          </a:blip>
          <a:srcRect b="1205"/>
          <a:stretch/>
        </p:blipFill>
        <p:spPr>
          <a:xfrm>
            <a:off x="0" y="116632"/>
            <a:ext cx="4631456" cy="6506271"/>
          </a:xfrm>
          <a:prstGeom prst="rect">
            <a:avLst/>
          </a:prstGeom>
        </p:spPr>
      </p:pic>
      <p:pic>
        <p:nvPicPr>
          <p:cNvPr id="4" name="Изображение 3" descr="Снимок экрана 2018-01-21 в 18.52.50.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4744" y="188640"/>
            <a:ext cx="4569256" cy="6548406"/>
          </a:xfrm>
          <a:prstGeom prst="rect">
            <a:avLst/>
          </a:prstGeom>
        </p:spPr>
      </p:pic>
    </p:spTree>
    <p:extLst>
      <p:ext uri="{BB962C8B-B14F-4D97-AF65-F5344CB8AC3E}">
        <p14:creationId xmlns:p14="http://schemas.microsoft.com/office/powerpoint/2010/main" xmlns="" val="1411204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268760"/>
            <a:ext cx="8230777" cy="49131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5842" name="Titel 1"/>
          <p:cNvSpPr>
            <a:spLocks noGrp="1"/>
          </p:cNvSpPr>
          <p:nvPr>
            <p:ph type="title"/>
          </p:nvPr>
        </p:nvSpPr>
        <p:spPr>
          <a:xfrm>
            <a:off x="431800" y="420688"/>
            <a:ext cx="7308850" cy="704850"/>
          </a:xfrm>
        </p:spPr>
        <p:txBody>
          <a:bodyPr wrap="square" numCol="1" compatLnSpc="1">
            <a:prstTxWarp prst="textNoShape">
              <a:avLst/>
            </a:prstTxWarp>
          </a:bodyPr>
          <a:lstStyle/>
          <a:p>
            <a:pPr marL="342900" indent="-342900"/>
            <a:r>
              <a:rPr lang="de-DE" sz="2800" cap="none" dirty="0" smtClean="0">
                <a:solidFill>
                  <a:schemeClr val="accent1"/>
                </a:solidFill>
                <a:latin typeface="Verdana" charset="0"/>
                <a:ea typeface="MS PGothic" charset="0"/>
              </a:rPr>
              <a:t>ELTERNZUGANG</a:t>
            </a:r>
            <a:endParaRPr lang="ru-RU" sz="2800" cap="none" dirty="0">
              <a:solidFill>
                <a:schemeClr val="accent1"/>
              </a:solidFill>
              <a:latin typeface="Verdana" charset="0"/>
              <a:ea typeface="MS PGothic" charset="0"/>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29622" y="3972964"/>
            <a:ext cx="5895975" cy="2190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xmlns="" val="3296719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12"/>
          <p:cNvSpPr/>
          <p:nvPr/>
        </p:nvSpPr>
        <p:spPr>
          <a:xfrm>
            <a:off x="0" y="857251"/>
            <a:ext cx="9144000" cy="671513"/>
          </a:xfrm>
          <a:prstGeom prst="rect">
            <a:avLst/>
          </a:prstGeom>
          <a:solidFill>
            <a:srgbClr val="A0C81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solidFill>
                <a:prstClr val="white"/>
              </a:solidFill>
            </a:endParaRPr>
          </a:p>
        </p:txBody>
      </p:sp>
      <p:sp>
        <p:nvSpPr>
          <p:cNvPr id="3" name="Textfeld 2"/>
          <p:cNvSpPr txBox="1"/>
          <p:nvPr/>
        </p:nvSpPr>
        <p:spPr>
          <a:xfrm>
            <a:off x="315446" y="973716"/>
            <a:ext cx="4014240" cy="461665"/>
          </a:xfrm>
          <a:prstGeom prst="rect">
            <a:avLst/>
          </a:prstGeom>
          <a:noFill/>
        </p:spPr>
        <p:txBody>
          <a:bodyPr wrap="none" rtlCol="0">
            <a:spAutoFit/>
          </a:bodyPr>
          <a:lstStyle/>
          <a:p>
            <a:r>
              <a:rPr lang="de-DE" sz="2400" b="1" cap="all" dirty="0">
                <a:solidFill>
                  <a:schemeClr val="bg1"/>
                </a:solidFill>
                <a:latin typeface="+mn-lt"/>
              </a:rPr>
              <a:t>Link zur Kinderuni</a:t>
            </a:r>
          </a:p>
        </p:txBody>
      </p:sp>
      <p:pic>
        <p:nvPicPr>
          <p:cNvPr id="2" name="Grafik 1"/>
          <p:cNvPicPr>
            <a:picLocks noChangeAspect="1"/>
          </p:cNvPicPr>
          <p:nvPr/>
        </p:nvPicPr>
        <p:blipFill>
          <a:blip r:embed="rId3" cstate="print"/>
          <a:stretch>
            <a:fillRect/>
          </a:stretch>
        </p:blipFill>
        <p:spPr>
          <a:xfrm>
            <a:off x="5220072" y="2276872"/>
            <a:ext cx="2857500" cy="2857500"/>
          </a:xfrm>
          <a:prstGeom prst="rect">
            <a:avLst/>
          </a:prstGeom>
        </p:spPr>
      </p:pic>
      <p:sp>
        <p:nvSpPr>
          <p:cNvPr id="4" name="Textfeld 3"/>
          <p:cNvSpPr txBox="1"/>
          <p:nvPr/>
        </p:nvSpPr>
        <p:spPr>
          <a:xfrm>
            <a:off x="683568" y="2996952"/>
            <a:ext cx="4149849" cy="1569660"/>
          </a:xfrm>
          <a:prstGeom prst="rect">
            <a:avLst/>
          </a:prstGeom>
          <a:noFill/>
        </p:spPr>
        <p:txBody>
          <a:bodyPr wrap="square" rtlCol="0">
            <a:spAutoFit/>
          </a:bodyPr>
          <a:lstStyle/>
          <a:p>
            <a:r>
              <a:rPr lang="de-DE" sz="2600" b="1" dirty="0" smtClean="0">
                <a:solidFill>
                  <a:schemeClr val="accent1"/>
                </a:solidFill>
                <a:latin typeface="+mn-lt"/>
                <a:hlinkClick r:id="rId4"/>
              </a:rPr>
              <a:t>goethe.de/</a:t>
            </a:r>
            <a:r>
              <a:rPr lang="de-DE" sz="2600" b="1" dirty="0" err="1" smtClean="0">
                <a:solidFill>
                  <a:schemeClr val="accent1"/>
                </a:solidFill>
                <a:latin typeface="+mn-lt"/>
                <a:hlinkClick r:id="rId4"/>
              </a:rPr>
              <a:t>kinderuni</a:t>
            </a:r>
            <a:r>
              <a:rPr lang="de-DE" sz="2600" b="1" dirty="0" smtClean="0">
                <a:solidFill>
                  <a:schemeClr val="accent1"/>
                </a:solidFill>
                <a:latin typeface="+mn-lt"/>
              </a:rPr>
              <a:t>  </a:t>
            </a:r>
            <a:endParaRPr lang="de-DE" sz="2600" b="1" dirty="0">
              <a:solidFill>
                <a:schemeClr val="accent1"/>
              </a:solidFill>
              <a:latin typeface="+mn-lt"/>
            </a:endParaRPr>
          </a:p>
          <a:p>
            <a:endParaRPr lang="de-DE" sz="2600" dirty="0">
              <a:solidFill>
                <a:schemeClr val="accent1"/>
              </a:solidFill>
              <a:latin typeface="+mn-lt"/>
            </a:endParaRPr>
          </a:p>
          <a:p>
            <a:r>
              <a:rPr lang="de-DE" sz="2600" b="1" u="sng" dirty="0" smtClean="0">
                <a:solidFill>
                  <a:schemeClr val="accent1"/>
                </a:solidFill>
                <a:latin typeface="+mn-lt"/>
                <a:hlinkClick r:id="rId5" action="ppaction://hlinkfile"/>
              </a:rPr>
              <a:t>kinderuni.goethe.de</a:t>
            </a:r>
            <a:r>
              <a:rPr lang="de-DE" sz="2600" b="1" u="sng" dirty="0" smtClean="0">
                <a:solidFill>
                  <a:schemeClr val="accent1"/>
                </a:solidFill>
                <a:latin typeface="+mn-lt"/>
              </a:rPr>
              <a:t>  </a:t>
            </a:r>
            <a:endParaRPr lang="de-DE" sz="2600" b="1" u="sng" dirty="0">
              <a:solidFill>
                <a:schemeClr val="accent1"/>
              </a:solidFill>
              <a:latin typeface="+mn-lt"/>
            </a:endParaRPr>
          </a:p>
          <a:p>
            <a:endParaRPr lang="de-DE" dirty="0"/>
          </a:p>
        </p:txBody>
      </p:sp>
    </p:spTree>
    <p:extLst>
      <p:ext uri="{BB962C8B-B14F-4D97-AF65-F5344CB8AC3E}">
        <p14:creationId xmlns:p14="http://schemas.microsoft.com/office/powerpoint/2010/main" xmlns="" val="2391087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p:cNvSpPr>
            <a:spLocks noGrp="1"/>
          </p:cNvSpPr>
          <p:nvPr>
            <p:ph type="title"/>
          </p:nvPr>
        </p:nvSpPr>
        <p:spPr>
          <a:xfrm>
            <a:off x="431800" y="420688"/>
            <a:ext cx="4140200" cy="704850"/>
          </a:xfrm>
        </p:spPr>
        <p:txBody>
          <a:bodyPr wrap="square" numCol="1" compatLnSpc="1">
            <a:prstTxWarp prst="textNoShape">
              <a:avLst/>
            </a:prstTxWarp>
          </a:bodyPr>
          <a:lstStyle/>
          <a:p>
            <a:pPr marL="342900" indent="-342900"/>
            <a:r>
              <a:rPr lang="de-DE" sz="2800" cap="none" dirty="0" smtClean="0">
                <a:latin typeface="Verdana" charset="0"/>
                <a:ea typeface="MS PGothic" charset="0"/>
              </a:rPr>
              <a:t>AUSPROBIEREN</a:t>
            </a:r>
            <a:r>
              <a:rPr lang="ru-RU" sz="2800" cap="none" dirty="0" smtClean="0">
                <a:latin typeface="Verdana" charset="0"/>
                <a:ea typeface="MS PGothic" charset="0"/>
              </a:rPr>
              <a:t>?</a:t>
            </a:r>
            <a:endParaRPr lang="ru-RU" sz="2800" cap="none" dirty="0">
              <a:latin typeface="Verdana" charset="0"/>
              <a:ea typeface="MS PGothic" charset="0"/>
            </a:endParaRPr>
          </a:p>
        </p:txBody>
      </p:sp>
      <p:pic>
        <p:nvPicPr>
          <p:cNvPr id="64515" name="Grafik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63" y="809625"/>
            <a:ext cx="9148763" cy="602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5390033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4"/>
          <p:cNvSpPr txBox="1">
            <a:spLocks noChangeArrowheads="1"/>
          </p:cNvSpPr>
          <p:nvPr/>
        </p:nvSpPr>
        <p:spPr bwMode="auto">
          <a:xfrm>
            <a:off x="179388" y="5733256"/>
            <a:ext cx="8569325" cy="923330"/>
          </a:xfrm>
          <a:prstGeom prst="rect">
            <a:avLst/>
          </a:prstGeom>
          <a:noFill/>
          <a:ln>
            <a:noFill/>
          </a:ln>
          <a:extLst/>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r>
              <a:rPr lang="en-US" b="1" dirty="0" smtClean="0">
                <a:solidFill>
                  <a:schemeClr val="accent4"/>
                </a:solidFill>
                <a:latin typeface="Verdana" charset="0"/>
              </a:rPr>
              <a:t>www.goethe.de/kinderuni</a:t>
            </a:r>
          </a:p>
          <a:p>
            <a:pPr>
              <a:defRPr/>
            </a:pPr>
            <a:r>
              <a:rPr lang="en-US" b="1" dirty="0" err="1" smtClean="0">
                <a:solidFill>
                  <a:schemeClr val="accent1"/>
                </a:solidFill>
                <a:latin typeface="Verdana" charset="0"/>
              </a:rPr>
              <a:t>kinderuni@goethe.de</a:t>
            </a:r>
            <a:r>
              <a:rPr lang="en-US" b="1" dirty="0" smtClean="0">
                <a:solidFill>
                  <a:schemeClr val="accent1"/>
                </a:solidFill>
                <a:latin typeface="Verdana" charset="0"/>
              </a:rPr>
              <a:t>	</a:t>
            </a:r>
            <a:r>
              <a:rPr lang="en-US" b="1" dirty="0" smtClean="0">
                <a:solidFill>
                  <a:schemeClr val="accent5"/>
                </a:solidFill>
                <a:latin typeface="Verdana" charset="0"/>
              </a:rPr>
              <a:t>	</a:t>
            </a:r>
            <a:r>
              <a:rPr lang="en-US" b="1" dirty="0" smtClean="0">
                <a:solidFill>
                  <a:schemeClr val="accent1"/>
                </a:solidFill>
                <a:latin typeface="Verdana" charset="0"/>
              </a:rPr>
              <a:t> </a:t>
            </a:r>
          </a:p>
          <a:p>
            <a:pPr>
              <a:defRPr/>
            </a:pPr>
            <a:endParaRPr lang="en-US" b="1" dirty="0" smtClean="0">
              <a:latin typeface="Verdana" charset="0"/>
            </a:endParaRPr>
          </a:p>
        </p:txBody>
      </p:sp>
      <p:sp>
        <p:nvSpPr>
          <p:cNvPr id="67587" name="Titel 1"/>
          <p:cNvSpPr>
            <a:spLocks noGrp="1"/>
          </p:cNvSpPr>
          <p:nvPr>
            <p:ph type="title"/>
          </p:nvPr>
        </p:nvSpPr>
        <p:spPr/>
        <p:txBody>
          <a:bodyPr wrap="square" numCol="1" compatLnSpc="1">
            <a:prstTxWarp prst="textNoShape">
              <a:avLst/>
            </a:prstTxWarp>
          </a:bodyPr>
          <a:lstStyle/>
          <a:p>
            <a:r>
              <a:rPr lang="de-DE" sz="2800" cap="none" dirty="0" smtClean="0">
                <a:solidFill>
                  <a:srgbClr val="A0C814"/>
                </a:solidFill>
                <a:latin typeface="Verdana" charset="0"/>
                <a:ea typeface="MS PGothic" charset="0"/>
              </a:rPr>
              <a:t>FRAGEN</a:t>
            </a:r>
            <a:endParaRPr lang="de-DE" sz="2800" cap="none" dirty="0">
              <a:solidFill>
                <a:srgbClr val="A0C814"/>
              </a:solidFill>
              <a:latin typeface="Verdana" charset="0"/>
              <a:ea typeface="MS PGothic" charset="0"/>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806" r="1143"/>
          <a:stretch/>
        </p:blipFill>
        <p:spPr bwMode="auto">
          <a:xfrm>
            <a:off x="972003" y="753801"/>
            <a:ext cx="7080952" cy="49166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xmlns="" val="65514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243" name="Titel 1"/>
          <p:cNvSpPr>
            <a:spLocks noGrp="1"/>
          </p:cNvSpPr>
          <p:nvPr>
            <p:ph type="title"/>
          </p:nvPr>
        </p:nvSpPr>
        <p:spPr>
          <a:xfrm>
            <a:off x="431800" y="420688"/>
            <a:ext cx="7956550" cy="1208087"/>
          </a:xfrm>
        </p:spPr>
        <p:txBody>
          <a:bodyPr wrap="square" numCol="1" compatLnSpc="1">
            <a:prstTxWarp prst="textNoShape">
              <a:avLst/>
            </a:prstTxWarp>
          </a:bodyPr>
          <a:lstStyle/>
          <a:p>
            <a:r>
              <a:rPr lang="de-DE" sz="2800" cap="none" dirty="0" smtClean="0">
                <a:solidFill>
                  <a:schemeClr val="bg1"/>
                </a:solidFill>
                <a:latin typeface="Verdana" charset="0"/>
                <a:ea typeface="MS PGothic" charset="0"/>
              </a:rPr>
              <a:t>KINDERUNIVERSITÄTEN IN DEUTSCHLAND</a:t>
            </a:r>
            <a:endParaRPr lang="de-DE" sz="2800" cap="none" dirty="0">
              <a:solidFill>
                <a:schemeClr val="bg1"/>
              </a:solidFill>
              <a:latin typeface="Verdana" charset="0"/>
              <a:ea typeface="MS PGothic" charset="0"/>
            </a:endParaRPr>
          </a:p>
        </p:txBody>
      </p:sp>
      <p:pic>
        <p:nvPicPr>
          <p:cNvPr id="2" name="Изображение 1" descr="Снимок экрана 2016-09-23 в 23.30.16.png"/>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xmlns=""/>
              </a:ext>
            </a:extLst>
          </a:blip>
          <a:stretch>
            <a:fillRect/>
          </a:stretch>
        </p:blipFill>
        <p:spPr>
          <a:xfrm>
            <a:off x="539552" y="1124744"/>
            <a:ext cx="4050102" cy="5517232"/>
          </a:xfrm>
          <a:prstGeom prst="rect">
            <a:avLst/>
          </a:prstGeom>
        </p:spPr>
      </p:pic>
      <p:pic>
        <p:nvPicPr>
          <p:cNvPr id="6" name="Изображение 2" descr="Снимок экрана 2016-09-23 в 23.41.45.png"/>
          <p:cNvPicPr>
            <a:picLocks noChangeAspect="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6227763" y="2708275"/>
            <a:ext cx="2819400" cy="40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640907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431800" y="420688"/>
            <a:ext cx="6119813" cy="847725"/>
          </a:xfrm>
        </p:spPr>
        <p:txBody>
          <a:bodyPr wrap="square" numCol="1" compatLnSpc="1">
            <a:prstTxWarp prst="textNoShape">
              <a:avLst/>
            </a:prstTxWarp>
          </a:bodyPr>
          <a:lstStyle/>
          <a:p>
            <a:pPr marL="342900" indent="-342900"/>
            <a:r>
              <a:rPr lang="de-DE" sz="2800" cap="none" dirty="0" smtClean="0">
                <a:latin typeface="+mn-lt"/>
                <a:ea typeface="MS PGothic" charset="0"/>
              </a:rPr>
              <a:t>KINDERUNI LIVE</a:t>
            </a:r>
            <a:endParaRPr lang="ru-RU" sz="2800" cap="none" dirty="0">
              <a:latin typeface="Verdana" charset="0"/>
              <a:ea typeface="MS PGothic" charset="0"/>
            </a:endParaRPr>
          </a:p>
        </p:txBody>
      </p:sp>
      <p:pic>
        <p:nvPicPr>
          <p:cNvPr id="6" name="Изображение 5" descr="22528857_1938807422826853_3618341421385021919_o.jpg"/>
          <p:cNvPicPr>
            <a:picLocks noChangeAspect="1"/>
          </p:cNvPicPr>
          <p:nvPr/>
        </p:nvPicPr>
        <p:blipFill rotWithShape="1">
          <a:blip r:embed="rId3" cstate="print">
            <a:extLst>
              <a:ext uri="{28A0092B-C50C-407E-A947-70E740481C1C}">
                <a14:useLocalDpi xmlns:a14="http://schemas.microsoft.com/office/drawing/2010/main" xmlns="" val="0"/>
              </a:ext>
            </a:extLst>
          </a:blip>
          <a:srcRect t="14695"/>
          <a:stretch/>
        </p:blipFill>
        <p:spPr>
          <a:xfrm>
            <a:off x="18111" y="1628800"/>
            <a:ext cx="9161771" cy="5210299"/>
          </a:xfrm>
          <a:prstGeom prst="rect">
            <a:avLst/>
          </a:prstGeom>
        </p:spPr>
      </p:pic>
    </p:spTree>
    <p:extLst>
      <p:ext uri="{BB962C8B-B14F-4D97-AF65-F5344CB8AC3E}">
        <p14:creationId xmlns:p14="http://schemas.microsoft.com/office/powerpoint/2010/main" xmlns="" val="1978688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22529047_1938808296160099_8031713788200757334_o.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62" y="762000"/>
            <a:ext cx="9144000" cy="6096000"/>
          </a:xfrm>
          <a:prstGeom prst="rect">
            <a:avLst/>
          </a:prstGeom>
        </p:spPr>
      </p:pic>
    </p:spTree>
    <p:extLst>
      <p:ext uri="{BB962C8B-B14F-4D97-AF65-F5344CB8AC3E}">
        <p14:creationId xmlns:p14="http://schemas.microsoft.com/office/powerpoint/2010/main" xmlns="" val="2368061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22529046_1938807936160135_7268356699763207955_o.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xmlns="" val="7361121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22548773_1938807649493497_4218335934839578586_o.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xmlns="" val="14288788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22548920_1938807216160207_5277990809176921443_o.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xmlns="" val="16056215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22712398_1938808349493427_6859133115803472805_o.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xmlns="" val="14787813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Изображение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04825"/>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feld 5"/>
          <p:cNvSpPr txBox="1"/>
          <p:nvPr/>
        </p:nvSpPr>
        <p:spPr>
          <a:xfrm>
            <a:off x="0" y="5732463"/>
            <a:ext cx="5940425" cy="401637"/>
          </a:xfrm>
          <a:prstGeom prst="rect">
            <a:avLst/>
          </a:prstGeom>
          <a:solidFill>
            <a:schemeClr val="accent4"/>
          </a:solidFill>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r>
              <a:rPr lang="de-DE" sz="2000" b="1" dirty="0">
                <a:solidFill>
                  <a:schemeClr val="bg1"/>
                </a:solidFill>
                <a:latin typeface="Verdana" charset="0"/>
              </a:rPr>
              <a:t>KINDERUNI</a:t>
            </a:r>
            <a:r>
              <a:rPr lang="ru-RU" sz="2000" b="1" dirty="0">
                <a:solidFill>
                  <a:schemeClr val="bg1"/>
                </a:solidFill>
                <a:latin typeface="Verdana" charset="0"/>
              </a:rPr>
              <a:t> </a:t>
            </a:r>
            <a:r>
              <a:rPr lang="en-US" sz="2000" b="1" dirty="0" smtClean="0">
                <a:solidFill>
                  <a:schemeClr val="bg1"/>
                </a:solidFill>
                <a:latin typeface="Verdana" charset="0"/>
              </a:rPr>
              <a:t>BEI AFISHA PICNIC</a:t>
            </a:r>
            <a:endParaRPr lang="de-DE" sz="2000" b="1" dirty="0">
              <a:solidFill>
                <a:schemeClr val="bg1"/>
              </a:solidFill>
              <a:latin typeface="Verdana" charset="0"/>
            </a:endParaRPr>
          </a:p>
        </p:txBody>
      </p:sp>
    </p:spTree>
    <p:extLst>
      <p:ext uri="{BB962C8B-B14F-4D97-AF65-F5344CB8AC3E}">
        <p14:creationId xmlns:p14="http://schemas.microsoft.com/office/powerpoint/2010/main" xmlns="" val="18317054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el 1"/>
          <p:cNvSpPr>
            <a:spLocks noGrp="1"/>
          </p:cNvSpPr>
          <p:nvPr>
            <p:ph type="title"/>
          </p:nvPr>
        </p:nvSpPr>
        <p:spPr>
          <a:xfrm>
            <a:off x="431800" y="420688"/>
            <a:ext cx="8280400" cy="1208087"/>
          </a:xfrm>
          <a:noFill/>
        </p:spPr>
        <p:txBody>
          <a:bodyPr wrap="square" numCol="1" compatLnSpc="1">
            <a:prstTxWarp prst="textNoShape">
              <a:avLst/>
            </a:prstTxWarp>
          </a:bodyPr>
          <a:lstStyle/>
          <a:p>
            <a:pPr eaLnBrk="1" hangingPunct="1"/>
            <a:r>
              <a:rPr lang="en-US" sz="2800" cap="none" dirty="0" smtClean="0">
                <a:solidFill>
                  <a:schemeClr val="accent1"/>
                </a:solidFill>
              </a:rPr>
              <a:t>AKTIONEN AM KINDERUNI-STAND</a:t>
            </a:r>
            <a:endParaRPr lang="de-DE" sz="2800" cap="none" dirty="0" smtClean="0">
              <a:solidFill>
                <a:schemeClr val="accent1"/>
              </a:solidFill>
            </a:endParaRPr>
          </a:p>
        </p:txBody>
      </p:sp>
      <p:sp>
        <p:nvSpPr>
          <p:cNvPr id="33794" name="Datumsplatzhalter 2"/>
          <p:cNvSpPr txBox="1">
            <a:spLocks noGrp="1"/>
          </p:cNvSpPr>
          <p:nvPr/>
        </p:nvSpPr>
        <p:spPr bwMode="gray">
          <a:xfrm>
            <a:off x="6696075" y="736600"/>
            <a:ext cx="2016125" cy="142875"/>
          </a:xfrm>
          <a:prstGeom prst="rect">
            <a:avLst/>
          </a:prstGeom>
          <a:noFill/>
          <a:ln w="9525">
            <a:noFill/>
            <a:miter lim="800000"/>
            <a:headEnd/>
            <a:tailEnd/>
          </a:ln>
        </p:spPr>
        <p:txBody>
          <a:bodyPr wrap="none" lIns="0" tIns="0" rIns="0" bIns="0" anchor="ctr"/>
          <a:lstStyle/>
          <a:p>
            <a:pPr algn="r"/>
            <a:fld id="{B440D2BA-887E-41B7-A12C-8303CADB05CA}" type="datetime1">
              <a:rPr lang="de-DE" sz="900">
                <a:latin typeface="Verdana" pitchFamily="34" charset="0"/>
              </a:rPr>
              <a:pPr algn="r"/>
              <a:t>28.03.2018</a:t>
            </a:fld>
            <a:endParaRPr lang="de-DE" sz="900" dirty="0">
              <a:latin typeface="Verdana" pitchFamily="34" charset="0"/>
            </a:endParaRPr>
          </a:p>
        </p:txBody>
      </p:sp>
      <p:sp>
        <p:nvSpPr>
          <p:cNvPr id="3" name="Прямоугольник 2"/>
          <p:cNvSpPr/>
          <p:nvPr/>
        </p:nvSpPr>
        <p:spPr>
          <a:xfrm>
            <a:off x="755576" y="1340768"/>
            <a:ext cx="3384376" cy="1862048"/>
          </a:xfrm>
          <a:prstGeom prst="rect">
            <a:avLst/>
          </a:prstGeom>
        </p:spPr>
        <p:txBody>
          <a:bodyPr wrap="square">
            <a:spAutoFit/>
          </a:bodyPr>
          <a:lstStyle/>
          <a:p>
            <a:pPr marL="285750" indent="-285750">
              <a:spcAft>
                <a:spcPts val="600"/>
              </a:spcAft>
              <a:buFont typeface="Arial"/>
              <a:buChar char="•"/>
            </a:pPr>
            <a:r>
              <a:rPr lang="de-DE" sz="2000" b="1" dirty="0">
                <a:latin typeface="Verdana"/>
                <a:cs typeface="Verdana"/>
              </a:rPr>
              <a:t>3D-Drucker</a:t>
            </a:r>
          </a:p>
          <a:p>
            <a:pPr marL="285750" indent="-285750">
              <a:spcAft>
                <a:spcPts val="600"/>
              </a:spcAft>
              <a:buFont typeface="Arial"/>
              <a:buChar char="•"/>
            </a:pPr>
            <a:r>
              <a:rPr lang="de-DE" sz="2000" b="1" dirty="0">
                <a:latin typeface="Verdana"/>
                <a:cs typeface="Verdana"/>
              </a:rPr>
              <a:t>VR-Brille</a:t>
            </a:r>
          </a:p>
          <a:p>
            <a:pPr marL="285750" indent="-285750">
              <a:spcAft>
                <a:spcPts val="600"/>
              </a:spcAft>
              <a:buFont typeface="Arial"/>
              <a:buChar char="•"/>
            </a:pPr>
            <a:r>
              <a:rPr lang="de-DE" sz="2000" b="1" dirty="0" err="1" smtClean="0">
                <a:latin typeface="Verdana"/>
                <a:cs typeface="Verdana"/>
              </a:rPr>
              <a:t>Makey-Makey</a:t>
            </a:r>
            <a:r>
              <a:rPr lang="de-DE" sz="2000" b="1" dirty="0" smtClean="0">
                <a:latin typeface="Verdana"/>
                <a:cs typeface="Verdana"/>
              </a:rPr>
              <a:t> (Tönendes Gemüse)</a:t>
            </a:r>
          </a:p>
          <a:p>
            <a:pPr marL="285750" indent="-285750">
              <a:spcAft>
                <a:spcPts val="600"/>
              </a:spcAft>
              <a:buFont typeface="Arial"/>
              <a:buChar char="•"/>
            </a:pPr>
            <a:r>
              <a:rPr lang="de-DE" sz="2000" b="1" dirty="0" err="1" smtClean="0">
                <a:latin typeface="Verdana"/>
                <a:cs typeface="Verdana"/>
              </a:rPr>
              <a:t>EggBot</a:t>
            </a:r>
            <a:endParaRPr lang="de-DE" sz="2000" b="1" dirty="0">
              <a:latin typeface="Verdana"/>
              <a:cs typeface="Verdana"/>
            </a:endParaRPr>
          </a:p>
        </p:txBody>
      </p:sp>
      <p:pic>
        <p:nvPicPr>
          <p:cNvPr id="2" name="Изображение 1" descr="2018-01-31 01.35.55.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07562" y="908720"/>
            <a:ext cx="3936437" cy="2952328"/>
          </a:xfrm>
          <a:prstGeom prst="rect">
            <a:avLst/>
          </a:prstGeom>
        </p:spPr>
      </p:pic>
      <p:pic>
        <p:nvPicPr>
          <p:cNvPr id="4" name="Изображение 3" descr="2018-01-31 01.36.45.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87624" y="3941676"/>
            <a:ext cx="3888432" cy="2916324"/>
          </a:xfrm>
          <a:prstGeom prst="rect">
            <a:avLst/>
          </a:prstGeom>
        </p:spPr>
      </p:pic>
      <p:pic>
        <p:nvPicPr>
          <p:cNvPr id="5" name="Изображение 4" descr="2018-01-31 01.37.36.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20072" y="3915054"/>
            <a:ext cx="3923928" cy="2942946"/>
          </a:xfrm>
          <a:prstGeom prst="rect">
            <a:avLst/>
          </a:prstGeom>
        </p:spPr>
      </p:pic>
    </p:spTree>
    <p:extLst>
      <p:ext uri="{BB962C8B-B14F-4D97-AF65-F5344CB8AC3E}">
        <p14:creationId xmlns:p14="http://schemas.microsoft.com/office/powerpoint/2010/main" xmlns="" val="24740153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Grafik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feld 5"/>
          <p:cNvSpPr txBox="1"/>
          <p:nvPr/>
        </p:nvSpPr>
        <p:spPr>
          <a:xfrm>
            <a:off x="0" y="5732463"/>
            <a:ext cx="5940425" cy="401637"/>
          </a:xfrm>
          <a:prstGeom prst="rect">
            <a:avLst/>
          </a:prstGeom>
          <a:solidFill>
            <a:schemeClr val="accent4"/>
          </a:solidFill>
        </p:spPr>
        <p:txBody>
          <a:bodyPr>
            <a:spAutoFit/>
          </a:bodyP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r>
              <a:rPr lang="de-DE" sz="2000" b="1" dirty="0" smtClean="0">
                <a:solidFill>
                  <a:schemeClr val="bg1"/>
                </a:solidFill>
                <a:latin typeface="Verdana" charset="0"/>
              </a:rPr>
              <a:t>KINDERUNI-EXPERIMENTE</a:t>
            </a:r>
            <a:endParaRPr lang="de-DE" sz="2000" b="1" dirty="0">
              <a:solidFill>
                <a:schemeClr val="bg1"/>
              </a:solidFill>
              <a:latin typeface="Verdana" charset="0"/>
            </a:endParaRPr>
          </a:p>
        </p:txBody>
      </p:sp>
    </p:spTree>
    <p:extLst>
      <p:ext uri="{BB962C8B-B14F-4D97-AF65-F5344CB8AC3E}">
        <p14:creationId xmlns:p14="http://schemas.microsoft.com/office/powerpoint/2010/main" xmlns="" val="21805965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el 1"/>
          <p:cNvSpPr>
            <a:spLocks noGrp="1"/>
          </p:cNvSpPr>
          <p:nvPr>
            <p:ph type="title"/>
          </p:nvPr>
        </p:nvSpPr>
        <p:spPr>
          <a:xfrm>
            <a:off x="323528" y="275431"/>
            <a:ext cx="6804496" cy="1208087"/>
          </a:xfrm>
          <a:noFill/>
        </p:spPr>
        <p:txBody>
          <a:bodyPr wrap="square" numCol="1" compatLnSpc="1">
            <a:prstTxWarp prst="textNoShape">
              <a:avLst/>
            </a:prstTxWarp>
          </a:bodyPr>
          <a:lstStyle/>
          <a:p>
            <a:pPr eaLnBrk="1" hangingPunct="1"/>
            <a:r>
              <a:rPr lang="en-US" sz="2800" cap="none" dirty="0" smtClean="0">
                <a:solidFill>
                  <a:schemeClr val="accent1"/>
                </a:solidFill>
              </a:rPr>
              <a:t>KINDERUNI IM WINTERCAMP</a:t>
            </a:r>
            <a:endParaRPr lang="de-DE" sz="2800" cap="none" dirty="0" smtClean="0">
              <a:solidFill>
                <a:schemeClr val="accent1"/>
              </a:solidFill>
            </a:endParaRPr>
          </a:p>
        </p:txBody>
      </p:sp>
      <p:sp>
        <p:nvSpPr>
          <p:cNvPr id="33794" name="Datumsplatzhalter 2"/>
          <p:cNvSpPr txBox="1">
            <a:spLocks noGrp="1"/>
          </p:cNvSpPr>
          <p:nvPr/>
        </p:nvSpPr>
        <p:spPr bwMode="gray">
          <a:xfrm>
            <a:off x="6696075" y="736600"/>
            <a:ext cx="2016125" cy="142875"/>
          </a:xfrm>
          <a:prstGeom prst="rect">
            <a:avLst/>
          </a:prstGeom>
          <a:noFill/>
          <a:ln w="9525">
            <a:noFill/>
            <a:miter lim="800000"/>
            <a:headEnd/>
            <a:tailEnd/>
          </a:ln>
        </p:spPr>
        <p:txBody>
          <a:bodyPr wrap="none" lIns="0" tIns="0" rIns="0" bIns="0" anchor="ctr"/>
          <a:lstStyle/>
          <a:p>
            <a:pPr algn="r"/>
            <a:fld id="{B440D2BA-887E-41B7-A12C-8303CADB05CA}" type="datetime1">
              <a:rPr lang="de-DE" sz="900">
                <a:latin typeface="Verdana" pitchFamily="34" charset="0"/>
              </a:rPr>
              <a:pPr algn="r"/>
              <a:t>28.03.2018</a:t>
            </a:fld>
            <a:endParaRPr lang="de-DE" sz="900" dirty="0">
              <a:latin typeface="Verdana" pitchFamily="34" charset="0"/>
            </a:endParaRPr>
          </a:p>
        </p:txBody>
      </p:sp>
      <p:pic>
        <p:nvPicPr>
          <p:cNvPr id="4" name="Изображение 3" descr="IMG_9101.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64705"/>
            <a:ext cx="9117376" cy="6093296"/>
          </a:xfrm>
          <a:prstGeom prst="rect">
            <a:avLst/>
          </a:prstGeom>
        </p:spPr>
      </p:pic>
    </p:spTree>
    <p:extLst>
      <p:ext uri="{BB962C8B-B14F-4D97-AF65-F5344CB8AC3E}">
        <p14:creationId xmlns:p14="http://schemas.microsoft.com/office/powerpoint/2010/main" xmlns="" val="792302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sz="2800" dirty="0" smtClean="0">
                <a:solidFill>
                  <a:srgbClr val="003969"/>
                </a:solidFill>
                <a:ea typeface="ＭＳ Ｐゴシック" charset="0"/>
                <a:cs typeface="ＭＳ Ｐゴシック" charset="0"/>
              </a:rPr>
              <a:t>PROJEKTIDEE</a:t>
            </a:r>
            <a:endParaRPr lang="de-DE" sz="2800" dirty="0">
              <a:solidFill>
                <a:srgbClr val="003969"/>
              </a:solidFill>
              <a:ea typeface="ＭＳ Ｐゴシック" charset="0"/>
              <a:cs typeface="ＭＳ Ｐゴシック" charset="0"/>
            </a:endParaRPr>
          </a:p>
        </p:txBody>
      </p:sp>
      <p:sp>
        <p:nvSpPr>
          <p:cNvPr id="54274" name="TextBox 4"/>
          <p:cNvSpPr txBox="1">
            <a:spLocks noChangeArrowheads="1"/>
          </p:cNvSpPr>
          <p:nvPr/>
        </p:nvSpPr>
        <p:spPr bwMode="auto">
          <a:xfrm>
            <a:off x="251520" y="1052736"/>
            <a:ext cx="80645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MS PGothic" charset="0"/>
                <a:cs typeface="MS PGothic" charset="0"/>
              </a:defRPr>
            </a:lvl1pPr>
            <a:lvl2pPr marL="742950" indent="-285750">
              <a:defRPr kumimoji="1" sz="2400">
                <a:solidFill>
                  <a:schemeClr val="tx1"/>
                </a:solidFill>
                <a:latin typeface="Arial" charset="0"/>
                <a:ea typeface="MS PGothic" charset="0"/>
                <a:cs typeface="MS PGothic" charset="0"/>
              </a:defRPr>
            </a:lvl2pPr>
            <a:lvl3pPr marL="1143000" indent="-228600">
              <a:defRPr kumimoji="1" sz="2400">
                <a:solidFill>
                  <a:schemeClr val="tx1"/>
                </a:solidFill>
                <a:latin typeface="Arial" charset="0"/>
                <a:ea typeface="MS PGothic" charset="0"/>
                <a:cs typeface="MS PGothic" charset="0"/>
              </a:defRPr>
            </a:lvl3pPr>
            <a:lvl4pPr marL="1600200" indent="-228600">
              <a:defRPr kumimoji="1" sz="2400">
                <a:solidFill>
                  <a:schemeClr val="tx1"/>
                </a:solidFill>
                <a:latin typeface="Arial" charset="0"/>
                <a:ea typeface="MS PGothic" charset="0"/>
                <a:cs typeface="MS PGothic" charset="0"/>
              </a:defRPr>
            </a:lvl4pPr>
            <a:lvl5pPr marL="2057400" indent="-228600">
              <a:defRPr kumimoji="1"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Arial" charset="0"/>
                <a:ea typeface="MS PGothic" charset="0"/>
                <a:cs typeface="MS PGothic" charset="0"/>
              </a:defRPr>
            </a:lvl9pPr>
          </a:lstStyle>
          <a:p>
            <a:pPr eaLnBrk="1" hangingPunct="1"/>
            <a:r>
              <a:rPr kumimoji="0" lang="de-DE" sz="1800" b="1" dirty="0" smtClean="0">
                <a:latin typeface="Verdana" charset="0"/>
              </a:rPr>
              <a:t>Die Deutsche </a:t>
            </a:r>
            <a:r>
              <a:rPr kumimoji="0" lang="de-DE" sz="1800" b="1" dirty="0">
                <a:latin typeface="Verdana" charset="0"/>
              </a:rPr>
              <a:t>Digitale Kinderuniversität </a:t>
            </a:r>
            <a:r>
              <a:rPr kumimoji="0" lang="de-DE" sz="1800" dirty="0">
                <a:latin typeface="Verdana" charset="0"/>
              </a:rPr>
              <a:t>ist ein digitaler Ausbildungsort für Kinder</a:t>
            </a:r>
            <a:r>
              <a:rPr kumimoji="0" lang="ru-RU" sz="1800" dirty="0">
                <a:latin typeface="Verdana" charset="0"/>
              </a:rPr>
              <a:t> </a:t>
            </a:r>
            <a:r>
              <a:rPr kumimoji="0" lang="de-DE" sz="1800" dirty="0">
                <a:latin typeface="Verdana" charset="0"/>
              </a:rPr>
              <a:t>mit der Grundstruktur einer </a:t>
            </a:r>
            <a:r>
              <a:rPr kumimoji="0" lang="de-DE" sz="1800" dirty="0" smtClean="0">
                <a:latin typeface="Verdana" charset="0"/>
              </a:rPr>
              <a:t>Universität.</a:t>
            </a:r>
            <a:endParaRPr kumimoji="0" lang="ru-RU" sz="1800" dirty="0">
              <a:latin typeface="Verdana" charset="0"/>
            </a:endParaRPr>
          </a:p>
          <a:p>
            <a:pPr eaLnBrk="1" hangingPunct="1"/>
            <a:endParaRPr kumimoji="0" lang="de-DE" sz="1800" dirty="0" smtClean="0">
              <a:latin typeface="Verdana" charset="0"/>
            </a:endParaRPr>
          </a:p>
          <a:p>
            <a:pPr eaLnBrk="1" hangingPunct="1"/>
            <a:r>
              <a:rPr kumimoji="0" lang="de-DE" sz="1800" dirty="0" smtClean="0">
                <a:latin typeface="Verdana" charset="0"/>
              </a:rPr>
              <a:t>Sie soll bei </a:t>
            </a:r>
            <a:r>
              <a:rPr kumimoji="0" lang="de-DE" sz="1800" dirty="0">
                <a:latin typeface="Verdana" charset="0"/>
              </a:rPr>
              <a:t>der angeborenen </a:t>
            </a:r>
            <a:r>
              <a:rPr kumimoji="0" lang="de-DE" sz="1800" b="1" dirty="0">
                <a:latin typeface="Verdana" charset="0"/>
              </a:rPr>
              <a:t>Neugier</a:t>
            </a:r>
            <a:r>
              <a:rPr kumimoji="0" lang="de-DE" sz="1800" dirty="0">
                <a:latin typeface="Verdana" charset="0"/>
              </a:rPr>
              <a:t> von Kindern </a:t>
            </a:r>
            <a:r>
              <a:rPr kumimoji="0" lang="de-DE" sz="1800" dirty="0" smtClean="0">
                <a:latin typeface="Verdana" charset="0"/>
              </a:rPr>
              <a:t>ansetzen, </a:t>
            </a:r>
            <a:r>
              <a:rPr kumimoji="0" lang="en-US" sz="1800" b="1" dirty="0" err="1" smtClean="0">
                <a:latin typeface="Verdana" charset="0"/>
              </a:rPr>
              <a:t>Wissen</a:t>
            </a:r>
            <a:r>
              <a:rPr kumimoji="0" lang="en-US" sz="1800" dirty="0" smtClean="0">
                <a:latin typeface="Verdana" charset="0"/>
              </a:rPr>
              <a:t> </a:t>
            </a:r>
            <a:r>
              <a:rPr kumimoji="0" lang="en-US" sz="1800" dirty="0" err="1" smtClean="0">
                <a:latin typeface="Verdana" charset="0"/>
              </a:rPr>
              <a:t>vermitteln</a:t>
            </a:r>
            <a:r>
              <a:rPr kumimoji="0" lang="de-DE" sz="1800" dirty="0" smtClean="0">
                <a:latin typeface="Verdana" charset="0"/>
              </a:rPr>
              <a:t>, sie </a:t>
            </a:r>
            <a:r>
              <a:rPr kumimoji="0" lang="de-DE" sz="1800" dirty="0">
                <a:latin typeface="Verdana" charset="0"/>
              </a:rPr>
              <a:t>mit der </a:t>
            </a:r>
            <a:r>
              <a:rPr kumimoji="0" lang="de-DE" sz="1800" b="1" dirty="0">
                <a:latin typeface="Verdana" charset="0"/>
              </a:rPr>
              <a:t>deutschen Sprache</a:t>
            </a:r>
            <a:r>
              <a:rPr kumimoji="0" lang="de-DE" sz="1800" dirty="0">
                <a:latin typeface="Verdana" charset="0"/>
              </a:rPr>
              <a:t> bekannt </a:t>
            </a:r>
            <a:r>
              <a:rPr kumimoji="0" lang="de-DE" sz="1800" dirty="0" smtClean="0">
                <a:latin typeface="Verdana" charset="0"/>
              </a:rPr>
              <a:t>machen</a:t>
            </a:r>
            <a:r>
              <a:rPr kumimoji="0" lang="ru-RU" sz="1800" dirty="0" smtClean="0">
                <a:latin typeface="Verdana" charset="0"/>
              </a:rPr>
              <a:t> </a:t>
            </a:r>
            <a:r>
              <a:rPr kumimoji="0" lang="en-US" sz="1800" dirty="0" smtClean="0">
                <a:latin typeface="Verdana" charset="0"/>
              </a:rPr>
              <a:t>und </a:t>
            </a:r>
            <a:r>
              <a:rPr kumimoji="0" lang="en-US" sz="1800" b="1" dirty="0" err="1" smtClean="0">
                <a:latin typeface="Verdana" charset="0"/>
              </a:rPr>
              <a:t>Spaß</a:t>
            </a:r>
            <a:r>
              <a:rPr kumimoji="0" lang="en-US" sz="1800" b="1" dirty="0" smtClean="0">
                <a:latin typeface="Verdana" charset="0"/>
              </a:rPr>
              <a:t> am </a:t>
            </a:r>
            <a:r>
              <a:rPr kumimoji="0" lang="en-US" sz="1800" b="1" dirty="0" err="1" smtClean="0">
                <a:latin typeface="Verdana" charset="0"/>
              </a:rPr>
              <a:t>Lernen</a:t>
            </a:r>
            <a:r>
              <a:rPr kumimoji="0" lang="en-US" sz="1800" b="1" dirty="0" smtClean="0">
                <a:latin typeface="Verdana" charset="0"/>
              </a:rPr>
              <a:t> </a:t>
            </a:r>
            <a:r>
              <a:rPr kumimoji="0" lang="en-US" sz="1800" dirty="0" err="1" smtClean="0">
                <a:latin typeface="Verdana" charset="0"/>
              </a:rPr>
              <a:t>bringen</a:t>
            </a:r>
            <a:endParaRPr kumimoji="0" lang="de-DE" sz="1800" dirty="0" smtClean="0">
              <a:latin typeface="Verdana" charset="0"/>
            </a:endParaRPr>
          </a:p>
          <a:p>
            <a:pPr eaLnBrk="1" hangingPunct="1"/>
            <a:endParaRPr kumimoji="0" lang="de-DE" sz="1800" dirty="0">
              <a:latin typeface="Verdana" charset="0"/>
            </a:endParaRPr>
          </a:p>
        </p:txBody>
      </p:sp>
      <p:pic>
        <p:nvPicPr>
          <p:cNvPr id="5" name="Grafik 2"/>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3304124" y="3075646"/>
            <a:ext cx="5796136" cy="3782354"/>
          </a:xfrm>
          <a:prstGeom prst="rect">
            <a:avLst/>
          </a:prstGeom>
        </p:spPr>
      </p:pic>
    </p:spTree>
    <p:extLst>
      <p:ext uri="{BB962C8B-B14F-4D97-AF65-F5344CB8AC3E}">
        <p14:creationId xmlns:p14="http://schemas.microsoft.com/office/powerpoint/2010/main" xmlns="" val="37785166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el 1"/>
          <p:cNvSpPr>
            <a:spLocks noGrp="1"/>
          </p:cNvSpPr>
          <p:nvPr>
            <p:ph type="title"/>
          </p:nvPr>
        </p:nvSpPr>
        <p:spPr>
          <a:xfrm>
            <a:off x="395536" y="275431"/>
            <a:ext cx="6804496" cy="1208087"/>
          </a:xfrm>
          <a:noFill/>
        </p:spPr>
        <p:txBody>
          <a:bodyPr wrap="square" numCol="1" compatLnSpc="1">
            <a:prstTxWarp prst="textNoShape">
              <a:avLst/>
            </a:prstTxWarp>
          </a:bodyPr>
          <a:lstStyle/>
          <a:p>
            <a:pPr eaLnBrk="1" hangingPunct="1"/>
            <a:r>
              <a:rPr lang="en-US" sz="2800" cap="none" dirty="0" smtClean="0">
                <a:solidFill>
                  <a:schemeClr val="accent1"/>
                </a:solidFill>
              </a:rPr>
              <a:t>KINDERUNI IM WINTERCAMP</a:t>
            </a:r>
            <a:endParaRPr lang="de-DE" sz="2800" cap="none" dirty="0" smtClean="0">
              <a:solidFill>
                <a:schemeClr val="accent1"/>
              </a:solidFill>
            </a:endParaRPr>
          </a:p>
        </p:txBody>
      </p:sp>
      <p:sp>
        <p:nvSpPr>
          <p:cNvPr id="33794" name="Datumsplatzhalter 2"/>
          <p:cNvSpPr txBox="1">
            <a:spLocks noGrp="1"/>
          </p:cNvSpPr>
          <p:nvPr/>
        </p:nvSpPr>
        <p:spPr bwMode="gray">
          <a:xfrm>
            <a:off x="6696075" y="736600"/>
            <a:ext cx="2016125" cy="142875"/>
          </a:xfrm>
          <a:prstGeom prst="rect">
            <a:avLst/>
          </a:prstGeom>
          <a:noFill/>
          <a:ln w="9525">
            <a:noFill/>
            <a:miter lim="800000"/>
            <a:headEnd/>
            <a:tailEnd/>
          </a:ln>
        </p:spPr>
        <p:txBody>
          <a:bodyPr wrap="none" lIns="0" tIns="0" rIns="0" bIns="0" anchor="ctr"/>
          <a:lstStyle/>
          <a:p>
            <a:pPr algn="r"/>
            <a:fld id="{B440D2BA-887E-41B7-A12C-8303CADB05CA}" type="datetime1">
              <a:rPr lang="de-DE" sz="900">
                <a:latin typeface="Verdana" pitchFamily="34" charset="0"/>
              </a:rPr>
              <a:pPr algn="r"/>
              <a:t>28.03.2018</a:t>
            </a:fld>
            <a:endParaRPr lang="de-DE" sz="900" dirty="0">
              <a:latin typeface="Verdana" pitchFamily="34" charset="0"/>
            </a:endParaRPr>
          </a:p>
        </p:txBody>
      </p:sp>
      <p:pic>
        <p:nvPicPr>
          <p:cNvPr id="2" name="Изображение 1" descr="IMG_9103.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483" y="757927"/>
            <a:ext cx="9127517" cy="6100074"/>
          </a:xfrm>
          <a:prstGeom prst="rect">
            <a:avLst/>
          </a:prstGeom>
        </p:spPr>
      </p:pic>
    </p:spTree>
    <p:extLst>
      <p:ext uri="{BB962C8B-B14F-4D97-AF65-F5344CB8AC3E}">
        <p14:creationId xmlns:p14="http://schemas.microsoft.com/office/powerpoint/2010/main" xmlns="" val="16150401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el 1"/>
          <p:cNvSpPr>
            <a:spLocks noGrp="1"/>
          </p:cNvSpPr>
          <p:nvPr>
            <p:ph type="title"/>
          </p:nvPr>
        </p:nvSpPr>
        <p:spPr>
          <a:xfrm>
            <a:off x="323528" y="275431"/>
            <a:ext cx="6804496" cy="1208087"/>
          </a:xfrm>
          <a:noFill/>
        </p:spPr>
        <p:txBody>
          <a:bodyPr wrap="square" numCol="1" compatLnSpc="1">
            <a:prstTxWarp prst="textNoShape">
              <a:avLst/>
            </a:prstTxWarp>
          </a:bodyPr>
          <a:lstStyle/>
          <a:p>
            <a:pPr eaLnBrk="1" hangingPunct="1"/>
            <a:r>
              <a:rPr lang="en-US" sz="2800" cap="none" dirty="0" smtClean="0">
                <a:solidFill>
                  <a:schemeClr val="accent1"/>
                </a:solidFill>
              </a:rPr>
              <a:t>KINDERUNI IM WINTERCAMP</a:t>
            </a:r>
            <a:endParaRPr lang="de-DE" sz="2800" cap="none" dirty="0" smtClean="0">
              <a:solidFill>
                <a:schemeClr val="accent1"/>
              </a:solidFill>
            </a:endParaRPr>
          </a:p>
        </p:txBody>
      </p:sp>
      <p:sp>
        <p:nvSpPr>
          <p:cNvPr id="33794" name="Datumsplatzhalter 2"/>
          <p:cNvSpPr txBox="1">
            <a:spLocks noGrp="1"/>
          </p:cNvSpPr>
          <p:nvPr/>
        </p:nvSpPr>
        <p:spPr bwMode="gray">
          <a:xfrm>
            <a:off x="6696075" y="736600"/>
            <a:ext cx="2016125" cy="142875"/>
          </a:xfrm>
          <a:prstGeom prst="rect">
            <a:avLst/>
          </a:prstGeom>
          <a:noFill/>
          <a:ln w="9525">
            <a:noFill/>
            <a:miter lim="800000"/>
            <a:headEnd/>
            <a:tailEnd/>
          </a:ln>
        </p:spPr>
        <p:txBody>
          <a:bodyPr wrap="none" lIns="0" tIns="0" rIns="0" bIns="0" anchor="ctr"/>
          <a:lstStyle/>
          <a:p>
            <a:pPr algn="r"/>
            <a:fld id="{B440D2BA-887E-41B7-A12C-8303CADB05CA}" type="datetime1">
              <a:rPr lang="de-DE" sz="900">
                <a:latin typeface="Verdana" pitchFamily="34" charset="0"/>
              </a:rPr>
              <a:pPr algn="r"/>
              <a:t>28.03.2018</a:t>
            </a:fld>
            <a:endParaRPr lang="de-DE" sz="900" dirty="0">
              <a:latin typeface="Verdana" pitchFamily="34" charset="0"/>
            </a:endParaRPr>
          </a:p>
        </p:txBody>
      </p:sp>
      <p:pic>
        <p:nvPicPr>
          <p:cNvPr id="3" name="Изображение 2" descr="IMG_9093.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20542"/>
            <a:ext cx="9144000" cy="6111089"/>
          </a:xfrm>
          <a:prstGeom prst="rect">
            <a:avLst/>
          </a:prstGeom>
        </p:spPr>
      </p:pic>
    </p:spTree>
    <p:extLst>
      <p:ext uri="{BB962C8B-B14F-4D97-AF65-F5344CB8AC3E}">
        <p14:creationId xmlns:p14="http://schemas.microsoft.com/office/powerpoint/2010/main" xmlns="" val="638405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4"/>
          <p:cNvSpPr/>
          <p:nvPr/>
        </p:nvSpPr>
        <p:spPr>
          <a:xfrm>
            <a:off x="0" y="1"/>
            <a:ext cx="9144000" cy="895351"/>
          </a:xfrm>
          <a:prstGeom prst="rect">
            <a:avLst/>
          </a:prstGeom>
          <a:solidFill>
            <a:srgbClr val="A0C81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2" name="Titel 1"/>
          <p:cNvSpPr>
            <a:spLocks noGrp="1"/>
          </p:cNvSpPr>
          <p:nvPr>
            <p:ph type="title"/>
          </p:nvPr>
        </p:nvSpPr>
        <p:spPr>
          <a:xfrm>
            <a:off x="395536" y="188640"/>
            <a:ext cx="8208912" cy="1208087"/>
          </a:xfrm>
        </p:spPr>
        <p:txBody>
          <a:bodyPr>
            <a:normAutofit/>
          </a:bodyPr>
          <a:lstStyle/>
          <a:p>
            <a:r>
              <a:rPr lang="de-DE" sz="2800" b="1" dirty="0" smtClean="0">
                <a:solidFill>
                  <a:schemeClr val="bg1"/>
                </a:solidFill>
                <a:latin typeface="Verdana"/>
                <a:cs typeface="Verdana"/>
              </a:rPr>
              <a:t>die Kinderuni als Buch </a:t>
            </a:r>
            <a:endParaRPr lang="de-DE" sz="2800" b="1" dirty="0">
              <a:solidFill>
                <a:schemeClr val="bg1"/>
              </a:solidFill>
              <a:latin typeface="Verdana"/>
              <a:cs typeface="Verdana"/>
            </a:endParaRPr>
          </a:p>
        </p:txBody>
      </p:sp>
      <p:pic>
        <p:nvPicPr>
          <p:cNvPr id="3" name="Grafik 2"/>
          <p:cNvPicPr>
            <a:picLocks noChangeAspect="1"/>
          </p:cNvPicPr>
          <p:nvPr/>
        </p:nvPicPr>
        <p:blipFill rotWithShape="1">
          <a:blip r:embed="rId3" cstate="print"/>
          <a:srcRect r="27343"/>
          <a:stretch/>
        </p:blipFill>
        <p:spPr>
          <a:xfrm>
            <a:off x="0" y="869609"/>
            <a:ext cx="5076056" cy="5988391"/>
          </a:xfrm>
          <a:prstGeom prst="rect">
            <a:avLst/>
          </a:prstGeom>
        </p:spPr>
      </p:pic>
      <p:sp>
        <p:nvSpPr>
          <p:cNvPr id="5" name="Textfeld 4"/>
          <p:cNvSpPr txBox="1"/>
          <p:nvPr/>
        </p:nvSpPr>
        <p:spPr>
          <a:xfrm>
            <a:off x="5148064" y="2492896"/>
            <a:ext cx="3588875" cy="1323439"/>
          </a:xfrm>
          <a:prstGeom prst="rect">
            <a:avLst/>
          </a:prstGeom>
          <a:noFill/>
        </p:spPr>
        <p:txBody>
          <a:bodyPr wrap="square" rtlCol="0">
            <a:spAutoFit/>
          </a:bodyPr>
          <a:lstStyle/>
          <a:p>
            <a:r>
              <a:rPr lang="de-DE" sz="2000" dirty="0">
                <a:latin typeface="Verdana"/>
                <a:cs typeface="Verdana"/>
              </a:rPr>
              <a:t>A</a:t>
            </a:r>
            <a:r>
              <a:rPr lang="de-DE" sz="2000" dirty="0" smtClean="0">
                <a:latin typeface="Verdana"/>
                <a:cs typeface="Verdana"/>
              </a:rPr>
              <a:t>uf </a:t>
            </a:r>
            <a:r>
              <a:rPr lang="de-DE" sz="2000" i="1" dirty="0" err="1" smtClean="0">
                <a:latin typeface="Verdana"/>
                <a:cs typeface="Verdana"/>
              </a:rPr>
              <a:t>Afisha</a:t>
            </a:r>
            <a:r>
              <a:rPr lang="de-DE" sz="2000" i="1" dirty="0" smtClean="0">
                <a:latin typeface="Verdana"/>
                <a:cs typeface="Verdana"/>
              </a:rPr>
              <a:t> </a:t>
            </a:r>
            <a:r>
              <a:rPr lang="de-DE" sz="2000" i="1" dirty="0" err="1" smtClean="0">
                <a:latin typeface="Verdana"/>
                <a:cs typeface="Verdana"/>
              </a:rPr>
              <a:t>daily</a:t>
            </a:r>
            <a:r>
              <a:rPr lang="de-DE" sz="2000" i="1" dirty="0" smtClean="0">
                <a:latin typeface="Verdana"/>
                <a:cs typeface="Verdana"/>
              </a:rPr>
              <a:t> </a:t>
            </a:r>
            <a:r>
              <a:rPr lang="de-DE" sz="2000" dirty="0" smtClean="0">
                <a:latin typeface="Verdana"/>
                <a:cs typeface="Verdana"/>
              </a:rPr>
              <a:t>gelistet</a:t>
            </a:r>
          </a:p>
          <a:p>
            <a:endParaRPr lang="de-DE" sz="2000" dirty="0" smtClean="0">
              <a:latin typeface="Verdana"/>
              <a:cs typeface="Verdana"/>
            </a:endParaRPr>
          </a:p>
          <a:p>
            <a:r>
              <a:rPr lang="de-DE" sz="2000" b="1" i="1" dirty="0" smtClean="0">
                <a:latin typeface="Verdana"/>
                <a:cs typeface="Verdana"/>
              </a:rPr>
              <a:t>20 beste Kinderbücher bis zum Sommer</a:t>
            </a:r>
          </a:p>
        </p:txBody>
      </p:sp>
    </p:spTree>
    <p:extLst>
      <p:ext uri="{BB962C8B-B14F-4D97-AF65-F5344CB8AC3E}">
        <p14:creationId xmlns:p14="http://schemas.microsoft.com/office/powerpoint/2010/main" xmlns="" val="20868841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Изображение 3" descr="Снимок экрана 2017-09-09 в 0.10.45.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65100"/>
            <a:ext cx="9144000" cy="651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87083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Изображение 3" descr="Снимок экрана 2017-09-09 в 0.06.49.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67691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0" name="Изображение 4" descr="Снимок экрана 2017-09-09 в 0.06.42.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95513" y="1989138"/>
            <a:ext cx="66675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982627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Изображение 4" descr="4.26_4.JP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el 1"/>
          <p:cNvSpPr>
            <a:spLocks noGrp="1"/>
          </p:cNvSpPr>
          <p:nvPr>
            <p:ph type="title"/>
          </p:nvPr>
        </p:nvSpPr>
        <p:spPr/>
        <p:txBody>
          <a:bodyPr/>
          <a:lstStyle/>
          <a:p>
            <a:pPr>
              <a:defRPr/>
            </a:pPr>
            <a:r>
              <a:rPr lang="de-DE" sz="2800" dirty="0" smtClean="0">
                <a:solidFill>
                  <a:schemeClr val="accent6"/>
                </a:solidFill>
              </a:rPr>
              <a:t>KINDERUNI IN DER SCHULE</a:t>
            </a:r>
            <a:endParaRPr lang="de-DE" sz="2800" dirty="0">
              <a:solidFill>
                <a:schemeClr val="accent6"/>
              </a:solidFill>
            </a:endParaRPr>
          </a:p>
        </p:txBody>
      </p:sp>
    </p:spTree>
    <p:extLst>
      <p:ext uri="{BB962C8B-B14F-4D97-AF65-F5344CB8AC3E}">
        <p14:creationId xmlns:p14="http://schemas.microsoft.com/office/powerpoint/2010/main" xmlns="" val="34875396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431800" y="420688"/>
            <a:ext cx="6119813" cy="847725"/>
          </a:xfrm>
        </p:spPr>
        <p:txBody>
          <a:bodyPr wrap="square" numCol="1" compatLnSpc="1">
            <a:prstTxWarp prst="textNoShape">
              <a:avLst/>
            </a:prstTxWarp>
          </a:bodyPr>
          <a:lstStyle/>
          <a:p>
            <a:pPr marL="342900" indent="-342900"/>
            <a:r>
              <a:rPr lang="de-DE" sz="2800" cap="none" dirty="0" smtClean="0">
                <a:solidFill>
                  <a:schemeClr val="accent1"/>
                </a:solidFill>
                <a:latin typeface="+mn-lt"/>
                <a:ea typeface="MS PGothic" charset="0"/>
              </a:rPr>
              <a:t>KINDERUNI AN SCHULEN</a:t>
            </a:r>
            <a:r>
              <a:rPr lang="de-DE" sz="2800" cap="none" dirty="0" smtClean="0">
                <a:solidFill>
                  <a:schemeClr val="accent1"/>
                </a:solidFill>
                <a:latin typeface="Verdana" charset="0"/>
                <a:ea typeface="MS PGothic" charset="0"/>
              </a:rPr>
              <a:t/>
            </a:r>
            <a:br>
              <a:rPr lang="de-DE" sz="2800" cap="none" dirty="0" smtClean="0">
                <a:solidFill>
                  <a:schemeClr val="accent1"/>
                </a:solidFill>
                <a:latin typeface="Verdana" charset="0"/>
                <a:ea typeface="MS PGothic" charset="0"/>
              </a:rPr>
            </a:br>
            <a:endParaRPr lang="ru-RU" sz="2800" cap="none" dirty="0">
              <a:solidFill>
                <a:schemeClr val="accent1"/>
              </a:solidFill>
              <a:latin typeface="Verdana" charset="0"/>
              <a:ea typeface="MS PGothic" charset="0"/>
            </a:endParaRPr>
          </a:p>
        </p:txBody>
      </p:sp>
      <p:sp>
        <p:nvSpPr>
          <p:cNvPr id="4" name="Прямоугольник 2"/>
          <p:cNvSpPr>
            <a:spLocks noChangeArrowheads="1"/>
          </p:cNvSpPr>
          <p:nvPr/>
        </p:nvSpPr>
        <p:spPr bwMode="auto">
          <a:xfrm>
            <a:off x="431800" y="1006103"/>
            <a:ext cx="792088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en-US" sz="1800" b="1" dirty="0">
                <a:latin typeface="+mj-lt"/>
                <a:cs typeface="Verdana"/>
              </a:rPr>
              <a:t>DIDAKTISCHE MATERIALIEN</a:t>
            </a:r>
          </a:p>
          <a:p>
            <a:pPr marL="285750" lvl="1">
              <a:buFont typeface="Arial"/>
              <a:buChar char="•"/>
            </a:pPr>
            <a:r>
              <a:rPr lang="de-DE" sz="1800" dirty="0" smtClean="0">
                <a:latin typeface="+mj-lt"/>
                <a:cs typeface="Verdana"/>
              </a:rPr>
              <a:t>Didaktisierungen zu allen Vorlesungen</a:t>
            </a:r>
            <a:endParaRPr lang="en-US" sz="1800" dirty="0">
              <a:latin typeface="+mj-lt"/>
              <a:cs typeface="Verdana"/>
            </a:endParaRPr>
          </a:p>
          <a:p>
            <a:pPr marL="285750" lvl="1">
              <a:buFont typeface="Arial"/>
              <a:buChar char="•"/>
            </a:pPr>
            <a:r>
              <a:rPr lang="de-DE" sz="1800" dirty="0">
                <a:latin typeface="+mj-lt"/>
                <a:cs typeface="Verdana"/>
              </a:rPr>
              <a:t>Datenbank mit Didaktisierungen im Lehrerzugang</a:t>
            </a:r>
            <a:r>
              <a:rPr lang="en-US" sz="1800" dirty="0">
                <a:latin typeface="+mj-lt"/>
                <a:cs typeface="Verdana"/>
              </a:rPr>
              <a:t>, </a:t>
            </a:r>
            <a:r>
              <a:rPr lang="en-US" sz="1800" dirty="0" err="1">
                <a:latin typeface="+mj-lt"/>
                <a:cs typeface="Verdana"/>
              </a:rPr>
              <a:t>inkl</a:t>
            </a:r>
            <a:r>
              <a:rPr lang="en-US" sz="1800" dirty="0">
                <a:latin typeface="+mj-lt"/>
                <a:cs typeface="Verdana"/>
              </a:rPr>
              <a:t>. CLIL</a:t>
            </a:r>
          </a:p>
          <a:p>
            <a:pPr marL="285750" lvl="1"/>
            <a:endParaRPr lang="ru-RU" sz="1800" b="1" dirty="0">
              <a:latin typeface="+mn-lt"/>
              <a:cs typeface="Verdana"/>
            </a:endParaRPr>
          </a:p>
          <a:p>
            <a:pPr marL="285750" lvl="1"/>
            <a:r>
              <a:rPr lang="de-DE" sz="1800" b="1" dirty="0" smtClean="0">
                <a:latin typeface="+mn-lt"/>
                <a:cs typeface="Verdana"/>
              </a:rPr>
              <a:t>ZUGANG FÜR LEHRER</a:t>
            </a:r>
          </a:p>
          <a:p>
            <a:pPr>
              <a:buFont typeface="Arial"/>
              <a:buChar char="•"/>
            </a:pPr>
            <a:r>
              <a:rPr lang="de-DE" sz="1800" dirty="0" smtClean="0">
                <a:latin typeface="+mn-lt"/>
                <a:cs typeface="Verdana"/>
              </a:rPr>
              <a:t>PDFs mit Didaktisierungen zum Herunterladen</a:t>
            </a:r>
          </a:p>
          <a:p>
            <a:pPr>
              <a:buFont typeface="Arial"/>
              <a:buChar char="•"/>
            </a:pPr>
            <a:r>
              <a:rPr lang="de-DE" sz="1800" dirty="0" smtClean="0">
                <a:latin typeface="+mn-lt"/>
                <a:cs typeface="Verdana"/>
              </a:rPr>
              <a:t>Fortschritt des Kinders über Zugangscode</a:t>
            </a:r>
            <a:endParaRPr lang="ru-RU" sz="1800" dirty="0" smtClean="0">
              <a:latin typeface="+mn-lt"/>
              <a:cs typeface="Verdana"/>
            </a:endParaRPr>
          </a:p>
          <a:p>
            <a:endParaRPr lang="en-US" sz="1800" dirty="0">
              <a:latin typeface="+mn-lt"/>
              <a:cs typeface="Verdana"/>
            </a:endParaRPr>
          </a:p>
          <a:p>
            <a:r>
              <a:rPr lang="en-US" sz="1800" b="1" dirty="0" smtClean="0">
                <a:latin typeface="+mn-lt"/>
                <a:cs typeface="Verdana"/>
              </a:rPr>
              <a:t>FORTBILDUNGEN</a:t>
            </a:r>
          </a:p>
          <a:p>
            <a:pPr>
              <a:buFont typeface="Arial"/>
              <a:buChar char="•"/>
            </a:pPr>
            <a:r>
              <a:rPr lang="en-US" sz="1800" dirty="0" err="1" smtClean="0">
                <a:latin typeface="+mn-lt"/>
                <a:cs typeface="Verdana"/>
              </a:rPr>
              <a:t>für</a:t>
            </a:r>
            <a:r>
              <a:rPr lang="en-US" sz="1800" dirty="0" smtClean="0">
                <a:latin typeface="+mn-lt"/>
                <a:cs typeface="Verdana"/>
              </a:rPr>
              <a:t> </a:t>
            </a:r>
            <a:r>
              <a:rPr lang="en-US" sz="1800" dirty="0" err="1" smtClean="0">
                <a:latin typeface="+mn-lt"/>
                <a:cs typeface="Verdana"/>
              </a:rPr>
              <a:t>Deutschlehrende</a:t>
            </a:r>
            <a:r>
              <a:rPr lang="en-US" sz="1800" dirty="0" smtClean="0">
                <a:latin typeface="+mn-lt"/>
                <a:cs typeface="Verdana"/>
              </a:rPr>
              <a:t>  - </a:t>
            </a:r>
            <a:r>
              <a:rPr lang="en-US" sz="1800" dirty="0" err="1" smtClean="0">
                <a:latin typeface="+mn-lt"/>
                <a:cs typeface="Verdana"/>
              </a:rPr>
              <a:t>Seminare</a:t>
            </a:r>
            <a:r>
              <a:rPr lang="en-US" sz="1800" dirty="0" smtClean="0">
                <a:latin typeface="+mn-lt"/>
                <a:cs typeface="Verdana"/>
              </a:rPr>
              <a:t> </a:t>
            </a:r>
            <a:r>
              <a:rPr lang="en-US" sz="1800" dirty="0" err="1" smtClean="0">
                <a:latin typeface="+mn-lt"/>
                <a:cs typeface="Verdana"/>
              </a:rPr>
              <a:t>ab</a:t>
            </a:r>
            <a:r>
              <a:rPr lang="en-US" sz="1800" dirty="0" smtClean="0">
                <a:latin typeface="+mn-lt"/>
                <a:cs typeface="Verdana"/>
              </a:rPr>
              <a:t> </a:t>
            </a:r>
            <a:r>
              <a:rPr lang="en-US" sz="1800" dirty="0" err="1" smtClean="0">
                <a:latin typeface="+mn-lt"/>
                <a:cs typeface="Verdana"/>
              </a:rPr>
              <a:t>Herbst</a:t>
            </a:r>
            <a:r>
              <a:rPr lang="en-US" sz="1800" dirty="0" smtClean="0">
                <a:latin typeface="+mn-lt"/>
                <a:cs typeface="Verdana"/>
              </a:rPr>
              <a:t> 2018</a:t>
            </a:r>
          </a:p>
          <a:p>
            <a:pPr>
              <a:buFont typeface="Arial"/>
              <a:buChar char="•"/>
            </a:pPr>
            <a:r>
              <a:rPr lang="en-US" sz="1800" dirty="0" smtClean="0">
                <a:latin typeface="+mn-lt"/>
                <a:cs typeface="Verdana"/>
              </a:rPr>
              <a:t>Online-</a:t>
            </a:r>
            <a:r>
              <a:rPr lang="en-US" sz="1800" dirty="0" err="1" smtClean="0">
                <a:latin typeface="+mn-lt"/>
                <a:cs typeface="Verdana"/>
              </a:rPr>
              <a:t>Kurs</a:t>
            </a:r>
            <a:r>
              <a:rPr lang="en-US" sz="1800" dirty="0" smtClean="0">
                <a:latin typeface="+mn-lt"/>
                <a:cs typeface="Verdana"/>
              </a:rPr>
              <a:t> </a:t>
            </a:r>
            <a:r>
              <a:rPr lang="en-US" sz="1800" dirty="0" err="1" smtClean="0">
                <a:latin typeface="+mn-lt"/>
                <a:cs typeface="Verdana"/>
              </a:rPr>
              <a:t>ab</a:t>
            </a:r>
            <a:r>
              <a:rPr lang="en-US" sz="1800" dirty="0" smtClean="0">
                <a:latin typeface="+mn-lt"/>
                <a:cs typeface="Verdana"/>
              </a:rPr>
              <a:t> </a:t>
            </a:r>
            <a:r>
              <a:rPr lang="en-US" sz="1800" dirty="0" err="1" smtClean="0">
                <a:latin typeface="+mn-lt"/>
                <a:cs typeface="Verdana"/>
              </a:rPr>
              <a:t>Herbst</a:t>
            </a:r>
            <a:r>
              <a:rPr lang="en-US" sz="1800" dirty="0" smtClean="0">
                <a:latin typeface="+mn-lt"/>
                <a:cs typeface="Verdana"/>
              </a:rPr>
              <a:t> 2018</a:t>
            </a:r>
          </a:p>
          <a:p>
            <a:pPr>
              <a:buFont typeface="Arial"/>
              <a:buChar char="•"/>
            </a:pPr>
            <a:endParaRPr lang="en-US" sz="1800" dirty="0">
              <a:latin typeface="+mj-lt"/>
            </a:endParaRPr>
          </a:p>
        </p:txBody>
      </p:sp>
      <p:pic>
        <p:nvPicPr>
          <p:cNvPr id="5" name="Grafik 4"/>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148064" y="4221088"/>
            <a:ext cx="3707904" cy="2448405"/>
          </a:xfrm>
          <a:prstGeom prst="rect">
            <a:avLst/>
          </a:prstGeom>
        </p:spPr>
      </p:pic>
      <p:pic>
        <p:nvPicPr>
          <p:cNvPr id="6" name="Изображение 1" descr="Снимок экрана 2017-09-08 в 23.31.28.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4437112"/>
            <a:ext cx="3887788" cy="2297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30541049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screen">
            <a:extLst>
              <a:ext uri="{28A0092B-C50C-407E-A947-70E740481C1C}">
                <a14:useLocalDpi xmlns:a14="http://schemas.microsoft.com/office/drawing/2010/main" xmlns=""/>
              </a:ext>
            </a:extLst>
          </a:blip>
          <a:srcRect r="208" b="12924"/>
          <a:stretch/>
        </p:blipFill>
        <p:spPr>
          <a:xfrm>
            <a:off x="467544" y="2348880"/>
            <a:ext cx="8191916" cy="4248722"/>
          </a:xfrm>
          <a:prstGeom prst="rect">
            <a:avLst/>
          </a:prstGeom>
        </p:spPr>
      </p:pic>
      <p:sp>
        <p:nvSpPr>
          <p:cNvPr id="9" name="Прямоугольник 2"/>
          <p:cNvSpPr>
            <a:spLocks noChangeArrowheads="1"/>
          </p:cNvSpPr>
          <p:nvPr/>
        </p:nvSpPr>
        <p:spPr bwMode="auto">
          <a:xfrm>
            <a:off x="467544" y="1052736"/>
            <a:ext cx="792088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de-DE" sz="1800" b="1" dirty="0" smtClean="0">
                <a:latin typeface="+mn-lt"/>
                <a:cs typeface="Verdana"/>
              </a:rPr>
              <a:t>LERNSZENARIEN</a:t>
            </a:r>
          </a:p>
          <a:p>
            <a:r>
              <a:rPr lang="de-DE" sz="1800" dirty="0" smtClean="0">
                <a:latin typeface="+mn-lt"/>
                <a:cs typeface="Verdana"/>
              </a:rPr>
              <a:t>mit Hinweisen und Arbeitsblättern zur Videosequenz</a:t>
            </a:r>
          </a:p>
          <a:p>
            <a:r>
              <a:rPr lang="ru-RU" sz="1800" dirty="0" smtClean="0">
                <a:latin typeface="Verdana" charset="0"/>
              </a:rPr>
              <a:t>3 </a:t>
            </a:r>
            <a:r>
              <a:rPr lang="de-DE" sz="1800" dirty="0" smtClean="0">
                <a:latin typeface="Verdana" charset="0"/>
              </a:rPr>
              <a:t>UE a </a:t>
            </a:r>
            <a:r>
              <a:rPr lang="ru-RU" sz="1800" dirty="0" smtClean="0">
                <a:latin typeface="Verdana" charset="0"/>
              </a:rPr>
              <a:t>45 </a:t>
            </a:r>
            <a:r>
              <a:rPr lang="de-DE" sz="1800" dirty="0" smtClean="0">
                <a:latin typeface="Verdana" charset="0"/>
              </a:rPr>
              <a:t>Min</a:t>
            </a:r>
            <a:r>
              <a:rPr lang="ru-RU" sz="1800" dirty="0" smtClean="0">
                <a:latin typeface="Verdana" charset="0"/>
              </a:rPr>
              <a:t>. </a:t>
            </a:r>
            <a:r>
              <a:rPr lang="de-DE" sz="1800" dirty="0" smtClean="0">
                <a:latin typeface="Verdana" charset="0"/>
              </a:rPr>
              <a:t>zu allen Vorlesungen</a:t>
            </a:r>
          </a:p>
          <a:p>
            <a:pPr marL="285750" lvl="1"/>
            <a:endParaRPr lang="de-DE" sz="1800" b="1" dirty="0" smtClean="0">
              <a:latin typeface="+mn-lt"/>
              <a:cs typeface="Verdana"/>
            </a:endParaRPr>
          </a:p>
          <a:p>
            <a:endParaRPr lang="en-US" sz="1800" dirty="0">
              <a:latin typeface="+mj-lt"/>
            </a:endParaRPr>
          </a:p>
          <a:p>
            <a:endParaRPr lang="de-DE" sz="1800" b="1" dirty="0">
              <a:latin typeface="+mj-lt"/>
              <a:cs typeface="Verdana"/>
            </a:endParaRPr>
          </a:p>
        </p:txBody>
      </p:sp>
      <p:sp>
        <p:nvSpPr>
          <p:cNvPr id="3" name="Название 2"/>
          <p:cNvSpPr>
            <a:spLocks noGrp="1"/>
          </p:cNvSpPr>
          <p:nvPr>
            <p:ph type="title"/>
          </p:nvPr>
        </p:nvSpPr>
        <p:spPr/>
        <p:txBody>
          <a:bodyPr/>
          <a:lstStyle/>
          <a:p>
            <a:r>
              <a:rPr lang="de-DE" dirty="0" smtClean="0"/>
              <a:t>DIDAKTISCHE MATERIALIEN</a:t>
            </a:r>
            <a:endParaRPr lang="ru-RU" dirty="0"/>
          </a:p>
        </p:txBody>
      </p:sp>
    </p:spTree>
    <p:extLst>
      <p:ext uri="{BB962C8B-B14F-4D97-AF65-F5344CB8AC3E}">
        <p14:creationId xmlns:p14="http://schemas.microsoft.com/office/powerpoint/2010/main" xmlns="" val="40791470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screen">
            <a:extLst>
              <a:ext uri="{28A0092B-C50C-407E-A947-70E740481C1C}">
                <a14:useLocalDpi xmlns:a14="http://schemas.microsoft.com/office/drawing/2010/main" xmlns=""/>
              </a:ext>
            </a:extLst>
          </a:blip>
          <a:srcRect b="22698"/>
          <a:stretch/>
        </p:blipFill>
        <p:spPr>
          <a:xfrm>
            <a:off x="683568" y="2204864"/>
            <a:ext cx="7791450" cy="4194447"/>
          </a:xfrm>
          <a:prstGeom prst="rect">
            <a:avLst/>
          </a:prstGeom>
        </p:spPr>
      </p:pic>
      <p:sp>
        <p:nvSpPr>
          <p:cNvPr id="5" name="Прямоугольник 2"/>
          <p:cNvSpPr>
            <a:spLocks noChangeArrowheads="1"/>
          </p:cNvSpPr>
          <p:nvPr/>
        </p:nvSpPr>
        <p:spPr bwMode="auto">
          <a:xfrm>
            <a:off x="467544" y="1052736"/>
            <a:ext cx="792088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r>
              <a:rPr lang="de-DE" sz="1800" b="1" dirty="0" smtClean="0">
                <a:latin typeface="+mn-lt"/>
                <a:cs typeface="Verdana"/>
              </a:rPr>
              <a:t>WEITERE LERNMATERIALIEN</a:t>
            </a:r>
          </a:p>
          <a:p>
            <a:pPr marL="285750" lvl="1"/>
            <a:r>
              <a:rPr lang="de-DE" sz="1800" dirty="0">
                <a:latin typeface="Verdana"/>
                <a:cs typeface="Verdana"/>
              </a:rPr>
              <a:t>Datenbank mit zusätzlichen Aktivitäten zu der Vorlesung, </a:t>
            </a:r>
            <a:r>
              <a:rPr lang="de-DE" sz="1800" dirty="0" smtClean="0">
                <a:latin typeface="Verdana"/>
                <a:cs typeface="Verdana"/>
              </a:rPr>
              <a:t>darunter CLIL</a:t>
            </a:r>
            <a:r>
              <a:rPr lang="de-DE" sz="1800" dirty="0">
                <a:latin typeface="Verdana"/>
                <a:cs typeface="Verdana"/>
              </a:rPr>
              <a:t>-</a:t>
            </a:r>
            <a:r>
              <a:rPr lang="de-DE" sz="1800" dirty="0" smtClean="0">
                <a:latin typeface="Verdana"/>
                <a:cs typeface="Verdana"/>
              </a:rPr>
              <a:t>Materialien</a:t>
            </a:r>
            <a:endParaRPr lang="de-DE" sz="1800" b="1" dirty="0" smtClean="0">
              <a:latin typeface="Verdana"/>
              <a:cs typeface="Verdana"/>
            </a:endParaRPr>
          </a:p>
          <a:p>
            <a:endParaRPr lang="en-US" sz="1800" dirty="0">
              <a:latin typeface="+mj-lt"/>
            </a:endParaRPr>
          </a:p>
          <a:p>
            <a:endParaRPr lang="de-DE" sz="1800" b="1" dirty="0">
              <a:latin typeface="+mj-lt"/>
              <a:cs typeface="Verdana"/>
            </a:endParaRPr>
          </a:p>
        </p:txBody>
      </p:sp>
      <p:sp>
        <p:nvSpPr>
          <p:cNvPr id="7" name="Название 2"/>
          <p:cNvSpPr>
            <a:spLocks noGrp="1"/>
          </p:cNvSpPr>
          <p:nvPr>
            <p:ph type="title"/>
          </p:nvPr>
        </p:nvSpPr>
        <p:spPr>
          <a:xfrm>
            <a:off x="431800" y="420688"/>
            <a:ext cx="6119813" cy="1208087"/>
          </a:xfrm>
        </p:spPr>
        <p:txBody>
          <a:bodyPr/>
          <a:lstStyle/>
          <a:p>
            <a:r>
              <a:rPr lang="de-DE" dirty="0" smtClean="0"/>
              <a:t>DIDAKTISCHE MATERIALIEN</a:t>
            </a:r>
            <a:endParaRPr lang="ru-RU" dirty="0"/>
          </a:p>
        </p:txBody>
      </p:sp>
    </p:spTree>
    <p:extLst>
      <p:ext uri="{BB962C8B-B14F-4D97-AF65-F5344CB8AC3E}">
        <p14:creationId xmlns:p14="http://schemas.microsoft.com/office/powerpoint/2010/main" xmlns="" val="35405159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431800" y="420688"/>
            <a:ext cx="7596584" cy="1208087"/>
          </a:xfrm>
        </p:spPr>
        <p:txBody>
          <a:bodyPr/>
          <a:lstStyle/>
          <a:p>
            <a:pPr lvl="0">
              <a:spcAft>
                <a:spcPts val="600"/>
              </a:spcAft>
            </a:pPr>
            <a:r>
              <a:rPr lang="de-DE" sz="2800" dirty="0" smtClean="0">
                <a:solidFill>
                  <a:schemeClr val="accent4"/>
                </a:solidFill>
              </a:rPr>
              <a:t>ANWENDUNGSBEREICHE</a:t>
            </a:r>
            <a:br>
              <a:rPr lang="de-DE" sz="2800" dirty="0" smtClean="0">
                <a:solidFill>
                  <a:schemeClr val="accent4"/>
                </a:solidFill>
              </a:rPr>
            </a:br>
            <a:r>
              <a:rPr lang="de-DE" sz="2800" dirty="0" smtClean="0">
                <a:solidFill>
                  <a:schemeClr val="accent4"/>
                </a:solidFill>
              </a:rPr>
              <a:t>IN DER SCHULE</a:t>
            </a:r>
            <a:endParaRPr lang="de-DE" sz="2800" dirty="0">
              <a:solidFill>
                <a:schemeClr val="accent4"/>
              </a:solidFill>
            </a:endParaRPr>
          </a:p>
        </p:txBody>
      </p:sp>
      <p:sp>
        <p:nvSpPr>
          <p:cNvPr id="2" name="Прямоугольник 1"/>
          <p:cNvSpPr/>
          <p:nvPr/>
        </p:nvSpPr>
        <p:spPr>
          <a:xfrm>
            <a:off x="4479667" y="3244334"/>
            <a:ext cx="164341" cy="369332"/>
          </a:xfrm>
          <a:prstGeom prst="rect">
            <a:avLst/>
          </a:prstGeom>
        </p:spPr>
        <p:txBody>
          <a:bodyPr wrap="square">
            <a:spAutoFit/>
          </a:bodyPr>
          <a:lstStyle/>
          <a:p>
            <a:r>
              <a:rPr lang="ru-RU" dirty="0"/>
              <a:t> </a:t>
            </a:r>
          </a:p>
        </p:txBody>
      </p:sp>
      <p:sp>
        <p:nvSpPr>
          <p:cNvPr id="3" name="Прямоугольник 2"/>
          <p:cNvSpPr/>
          <p:nvPr/>
        </p:nvSpPr>
        <p:spPr>
          <a:xfrm>
            <a:off x="450322" y="1268760"/>
            <a:ext cx="8082117" cy="2585323"/>
          </a:xfrm>
          <a:prstGeom prst="rect">
            <a:avLst/>
          </a:prstGeom>
        </p:spPr>
        <p:txBody>
          <a:bodyPr wrap="square">
            <a:spAutoFit/>
          </a:bodyPr>
          <a:lstStyle/>
          <a:p>
            <a:r>
              <a:rPr lang="de-DE" dirty="0">
                <a:latin typeface="Verdana"/>
                <a:cs typeface="Verdana"/>
              </a:rPr>
              <a:t>Die Digitale Kinderuni kann für das schulische Lernen in verschiedenen Kontexten </a:t>
            </a:r>
            <a:r>
              <a:rPr lang="de-DE" dirty="0" smtClean="0">
                <a:latin typeface="Verdana"/>
                <a:cs typeface="Verdana"/>
              </a:rPr>
              <a:t>und Anwendungsbereichen </a:t>
            </a:r>
            <a:r>
              <a:rPr lang="de-DE" dirty="0">
                <a:latin typeface="Verdana"/>
                <a:cs typeface="Verdana"/>
              </a:rPr>
              <a:t>verwendet werden. </a:t>
            </a:r>
            <a:endParaRPr lang="de-DE" dirty="0" smtClean="0">
              <a:latin typeface="Verdana"/>
              <a:cs typeface="Verdana"/>
            </a:endParaRPr>
          </a:p>
          <a:p>
            <a:endParaRPr lang="de-DE" dirty="0">
              <a:latin typeface="Verdana"/>
              <a:cs typeface="Verdana"/>
            </a:endParaRPr>
          </a:p>
          <a:p>
            <a:r>
              <a:rPr lang="de-DE" dirty="0" smtClean="0">
                <a:latin typeface="Verdana"/>
                <a:cs typeface="Verdana"/>
              </a:rPr>
              <a:t>Die </a:t>
            </a:r>
            <a:r>
              <a:rPr lang="de-DE" dirty="0">
                <a:latin typeface="Verdana"/>
                <a:cs typeface="Verdana"/>
              </a:rPr>
              <a:t>einzelnen Vorlesungen </a:t>
            </a:r>
            <a:r>
              <a:rPr lang="de-DE" dirty="0" smtClean="0">
                <a:latin typeface="Verdana"/>
                <a:cs typeface="Verdana"/>
              </a:rPr>
              <a:t>können</a:t>
            </a:r>
          </a:p>
          <a:p>
            <a:pPr marL="285750" indent="-285750">
              <a:buFont typeface="Arial" panose="020B0604020202020204" pitchFamily="34" charset="0"/>
              <a:buChar char="•"/>
            </a:pPr>
            <a:r>
              <a:rPr lang="de-DE" b="1" dirty="0" smtClean="0">
                <a:latin typeface="Verdana"/>
                <a:cs typeface="Verdana"/>
              </a:rPr>
              <a:t>im </a:t>
            </a:r>
            <a:r>
              <a:rPr lang="de-DE" b="1" dirty="0">
                <a:latin typeface="Verdana"/>
                <a:cs typeface="Verdana"/>
              </a:rPr>
              <a:t>DaF-</a:t>
            </a:r>
            <a:r>
              <a:rPr lang="de-DE" b="1" dirty="0" smtClean="0">
                <a:latin typeface="Verdana"/>
                <a:cs typeface="Verdana"/>
              </a:rPr>
              <a:t>Unterricht </a:t>
            </a:r>
            <a:r>
              <a:rPr lang="de-DE" dirty="0" smtClean="0">
                <a:latin typeface="Verdana"/>
                <a:cs typeface="Verdana"/>
              </a:rPr>
              <a:t>passend </a:t>
            </a:r>
            <a:r>
              <a:rPr lang="de-DE" dirty="0">
                <a:latin typeface="Verdana"/>
                <a:cs typeface="Verdana"/>
              </a:rPr>
              <a:t>zum </a:t>
            </a:r>
            <a:r>
              <a:rPr lang="de-DE" dirty="0" smtClean="0">
                <a:latin typeface="Verdana"/>
                <a:cs typeface="Verdana"/>
              </a:rPr>
              <a:t>Thema,</a:t>
            </a:r>
          </a:p>
          <a:p>
            <a:pPr marL="285750" indent="-285750">
              <a:buFont typeface="Arial" panose="020B0604020202020204" pitchFamily="34" charset="0"/>
              <a:buChar char="•"/>
            </a:pPr>
            <a:r>
              <a:rPr lang="de-DE" b="1" dirty="0" smtClean="0">
                <a:latin typeface="Verdana"/>
                <a:cs typeface="Verdana"/>
              </a:rPr>
              <a:t>außerhalb </a:t>
            </a:r>
            <a:r>
              <a:rPr lang="de-DE" b="1" dirty="0">
                <a:latin typeface="Verdana"/>
                <a:cs typeface="Verdana"/>
              </a:rPr>
              <a:t>des </a:t>
            </a:r>
            <a:r>
              <a:rPr lang="de-DE" b="1" dirty="0" smtClean="0">
                <a:latin typeface="Verdana"/>
                <a:cs typeface="Verdana"/>
              </a:rPr>
              <a:t>Unterrichts </a:t>
            </a:r>
            <a:r>
              <a:rPr lang="de-DE" dirty="0" smtClean="0">
                <a:latin typeface="Verdana"/>
                <a:cs typeface="Verdana"/>
              </a:rPr>
              <a:t>oder</a:t>
            </a:r>
          </a:p>
          <a:p>
            <a:pPr marL="285750" indent="-285750">
              <a:buFont typeface="Arial" panose="020B0604020202020204" pitchFamily="34" charset="0"/>
              <a:buChar char="•"/>
            </a:pPr>
            <a:r>
              <a:rPr lang="de-DE" b="1" dirty="0" smtClean="0">
                <a:latin typeface="Verdana"/>
                <a:cs typeface="Verdana"/>
              </a:rPr>
              <a:t>in </a:t>
            </a:r>
            <a:r>
              <a:rPr lang="de-DE" b="1" dirty="0">
                <a:latin typeface="Verdana"/>
                <a:cs typeface="Verdana"/>
              </a:rPr>
              <a:t>Verbindung mit anderen </a:t>
            </a:r>
            <a:r>
              <a:rPr lang="de-DE" b="1" dirty="0" smtClean="0">
                <a:latin typeface="Verdana"/>
                <a:cs typeface="Verdana"/>
              </a:rPr>
              <a:t>Fächern </a:t>
            </a:r>
            <a:r>
              <a:rPr lang="de-DE" dirty="0" smtClean="0">
                <a:latin typeface="Verdana"/>
                <a:cs typeface="Verdana"/>
              </a:rPr>
              <a:t>bearbeitet </a:t>
            </a:r>
            <a:r>
              <a:rPr lang="de-DE" dirty="0">
                <a:latin typeface="Verdana"/>
                <a:cs typeface="Verdana"/>
              </a:rPr>
              <a:t>werden.</a:t>
            </a:r>
            <a:endParaRPr lang="ru-RU" dirty="0">
              <a:latin typeface="Verdana"/>
              <a:cs typeface="Verdana"/>
            </a:endParaRPr>
          </a:p>
          <a:p>
            <a:endParaRPr lang="ru-RU" dirty="0">
              <a:latin typeface="Verdana"/>
              <a:cs typeface="Verdana"/>
            </a:endParaRPr>
          </a:p>
        </p:txBody>
      </p:sp>
      <p:pic>
        <p:nvPicPr>
          <p:cNvPr id="6" name="Grafik 7"/>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4355976" y="3690767"/>
            <a:ext cx="4788024" cy="3167233"/>
          </a:xfrm>
          <a:prstGeom prst="rect">
            <a:avLst/>
          </a:prstGeom>
        </p:spPr>
      </p:pic>
    </p:spTree>
    <p:extLst>
      <p:ext uri="{BB962C8B-B14F-4D97-AF65-F5344CB8AC3E}">
        <p14:creationId xmlns:p14="http://schemas.microsoft.com/office/powerpoint/2010/main" xmlns="" val="20917273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Trailer.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850900"/>
            <a:ext cx="9144000" cy="5156200"/>
          </a:xfrm>
          <a:prstGeom prst="rect">
            <a:avLst/>
          </a:prstGeom>
        </p:spPr>
      </p:pic>
      <p:sp>
        <p:nvSpPr>
          <p:cNvPr id="4" name="Titel 1"/>
          <p:cNvSpPr>
            <a:spLocks noGrp="1"/>
          </p:cNvSpPr>
          <p:nvPr>
            <p:ph type="title"/>
          </p:nvPr>
        </p:nvSpPr>
        <p:spPr>
          <a:xfrm>
            <a:off x="431800" y="420688"/>
            <a:ext cx="6119813" cy="1208087"/>
          </a:xfrm>
        </p:spPr>
        <p:txBody>
          <a:bodyPr/>
          <a:lstStyle/>
          <a:p>
            <a:r>
              <a:rPr lang="de-DE" dirty="0" smtClean="0"/>
              <a:t>TRAILER</a:t>
            </a:r>
            <a:endParaRPr lang="de-DE" dirty="0"/>
          </a:p>
        </p:txBody>
      </p:sp>
    </p:spTree>
    <p:extLst>
      <p:ext uri="{BB962C8B-B14F-4D97-AF65-F5344CB8AC3E}">
        <p14:creationId xmlns:p14="http://schemas.microsoft.com/office/powerpoint/2010/main" xmlns="" val="17576284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431800" y="420688"/>
            <a:ext cx="6119813" cy="1208087"/>
          </a:xfrm>
        </p:spPr>
        <p:txBody>
          <a:bodyPr/>
          <a:lstStyle/>
          <a:p>
            <a:pPr lvl="0"/>
            <a:r>
              <a:rPr lang="ru-RU" sz="2800" dirty="0" err="1"/>
              <a:t>Für</a:t>
            </a:r>
            <a:r>
              <a:rPr lang="ru-RU" sz="2800" dirty="0"/>
              <a:t> </a:t>
            </a:r>
            <a:r>
              <a:rPr lang="ru-RU" sz="2800" dirty="0" err="1"/>
              <a:t>themenorientierten</a:t>
            </a:r>
            <a:r>
              <a:rPr lang="ru-RU" sz="2800" dirty="0"/>
              <a:t> </a:t>
            </a:r>
            <a:r>
              <a:rPr lang="de-DE" sz="2800" dirty="0" err="1"/>
              <a:t>DaF</a:t>
            </a:r>
            <a:r>
              <a:rPr lang="ru-RU" sz="2800" dirty="0"/>
              <a:t>-</a:t>
            </a:r>
            <a:r>
              <a:rPr lang="ru-RU" sz="2800" dirty="0" err="1" smtClean="0"/>
              <a:t>Unterricht</a:t>
            </a:r>
            <a:endParaRPr lang="ru-RU" sz="2800" dirty="0"/>
          </a:p>
        </p:txBody>
      </p:sp>
      <p:sp>
        <p:nvSpPr>
          <p:cNvPr id="2" name="Прямоугольник 1"/>
          <p:cNvSpPr/>
          <p:nvPr/>
        </p:nvSpPr>
        <p:spPr>
          <a:xfrm>
            <a:off x="4479667" y="3244334"/>
            <a:ext cx="164341" cy="369332"/>
          </a:xfrm>
          <a:prstGeom prst="rect">
            <a:avLst/>
          </a:prstGeom>
        </p:spPr>
        <p:txBody>
          <a:bodyPr wrap="square">
            <a:spAutoFit/>
          </a:bodyPr>
          <a:lstStyle/>
          <a:p>
            <a:r>
              <a:rPr lang="ru-RU" dirty="0"/>
              <a:t> </a:t>
            </a:r>
          </a:p>
        </p:txBody>
      </p:sp>
      <p:sp>
        <p:nvSpPr>
          <p:cNvPr id="4" name="Прямоугольник 3"/>
          <p:cNvSpPr/>
          <p:nvPr/>
        </p:nvSpPr>
        <p:spPr>
          <a:xfrm>
            <a:off x="611560" y="1772816"/>
            <a:ext cx="7704856" cy="3785652"/>
          </a:xfrm>
          <a:prstGeom prst="rect">
            <a:avLst/>
          </a:prstGeom>
        </p:spPr>
        <p:txBody>
          <a:bodyPr wrap="square">
            <a:spAutoFit/>
          </a:bodyPr>
          <a:lstStyle/>
          <a:p>
            <a:r>
              <a:rPr lang="de-DE" sz="2000" dirty="0" smtClean="0">
                <a:latin typeface="Verdana"/>
                <a:cs typeface="Verdana"/>
              </a:rPr>
              <a:t>Sprachkenntnisse mindestens </a:t>
            </a:r>
            <a:r>
              <a:rPr lang="de-DE" sz="2000" dirty="0">
                <a:latin typeface="Verdana"/>
                <a:cs typeface="Verdana"/>
              </a:rPr>
              <a:t>A1</a:t>
            </a:r>
            <a:r>
              <a:rPr lang="ru-RU" sz="2000" dirty="0">
                <a:latin typeface="Verdana"/>
                <a:cs typeface="Verdana"/>
              </a:rPr>
              <a:t>+ - </a:t>
            </a:r>
            <a:r>
              <a:rPr lang="de-DE" sz="2000" dirty="0" smtClean="0">
                <a:latin typeface="Verdana"/>
                <a:cs typeface="Verdana"/>
              </a:rPr>
              <a:t>A2</a:t>
            </a:r>
          </a:p>
          <a:p>
            <a:endParaRPr lang="ru-RU" sz="2000" dirty="0">
              <a:latin typeface="Verdana"/>
              <a:cs typeface="Verdana"/>
            </a:endParaRPr>
          </a:p>
          <a:p>
            <a:r>
              <a:rPr lang="de-DE" sz="2000" dirty="0" smtClean="0">
                <a:latin typeface="Verdana"/>
                <a:cs typeface="Verdana"/>
              </a:rPr>
              <a:t>Inhalte für themenorientierten </a:t>
            </a:r>
            <a:r>
              <a:rPr lang="de-DE" sz="2000" dirty="0" err="1" smtClean="0">
                <a:latin typeface="Verdana"/>
                <a:cs typeface="Verdana"/>
              </a:rPr>
              <a:t>DaF</a:t>
            </a:r>
            <a:r>
              <a:rPr lang="de-DE" sz="2000" dirty="0" smtClean="0">
                <a:latin typeface="Verdana"/>
                <a:cs typeface="Verdana"/>
              </a:rPr>
              <a:t>-Unterricht</a:t>
            </a:r>
          </a:p>
          <a:p>
            <a:endParaRPr lang="de-DE" sz="2000" dirty="0" smtClean="0">
              <a:latin typeface="Verdana"/>
              <a:cs typeface="Verdana"/>
            </a:endParaRPr>
          </a:p>
          <a:p>
            <a:r>
              <a:rPr lang="de-DE" sz="2000" dirty="0" smtClean="0">
                <a:latin typeface="Verdana"/>
                <a:cs typeface="Verdana"/>
              </a:rPr>
              <a:t>Das </a:t>
            </a:r>
            <a:r>
              <a:rPr lang="de-DE" sz="2000" dirty="0">
                <a:latin typeface="Verdana"/>
                <a:cs typeface="Verdana"/>
              </a:rPr>
              <a:t>Ziel ist Sprachenlernen im Rahmen von themenorientiertem Deutschunterricht mit dem Schwerpunkt Spracherwerb (CLIL im weiteren Sinne).</a:t>
            </a:r>
            <a:endParaRPr lang="ru-RU" sz="2800" dirty="0">
              <a:latin typeface="Verdana"/>
              <a:cs typeface="Verdana"/>
            </a:endParaRPr>
          </a:p>
          <a:p>
            <a:endParaRPr lang="de-DE" sz="2000" dirty="0">
              <a:latin typeface="Verdana"/>
              <a:cs typeface="Verdana"/>
            </a:endParaRPr>
          </a:p>
          <a:p>
            <a:r>
              <a:rPr lang="de-DE" sz="2000" dirty="0" smtClean="0">
                <a:latin typeface="Verdana"/>
                <a:cs typeface="Verdana"/>
              </a:rPr>
              <a:t>wird von der Deutschlehrkraft vorbereitet und durchgeführt</a:t>
            </a:r>
            <a:r>
              <a:rPr lang="ru-RU" sz="2000" dirty="0" smtClean="0">
                <a:latin typeface="Verdana"/>
                <a:cs typeface="Verdana"/>
              </a:rPr>
              <a:t> </a:t>
            </a:r>
            <a:r>
              <a:rPr lang="de-DE" sz="2000" dirty="0" smtClean="0">
                <a:latin typeface="Verdana"/>
                <a:cs typeface="Verdana"/>
              </a:rPr>
              <a:t>aufgrund der angebotenen Materialien (Lernszenarien und Kopiervorlagen)</a:t>
            </a:r>
          </a:p>
          <a:p>
            <a:endParaRPr lang="de-DE" sz="2000" dirty="0">
              <a:latin typeface="Verdana"/>
              <a:cs typeface="Verdana"/>
            </a:endParaRPr>
          </a:p>
        </p:txBody>
      </p:sp>
    </p:spTree>
    <p:extLst>
      <p:ext uri="{BB962C8B-B14F-4D97-AF65-F5344CB8AC3E}">
        <p14:creationId xmlns:p14="http://schemas.microsoft.com/office/powerpoint/2010/main" xmlns="" val="8854657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79667" y="3244334"/>
            <a:ext cx="164341" cy="369332"/>
          </a:xfrm>
          <a:prstGeom prst="rect">
            <a:avLst/>
          </a:prstGeom>
        </p:spPr>
        <p:txBody>
          <a:bodyPr wrap="square">
            <a:spAutoFit/>
          </a:bodyPr>
          <a:lstStyle/>
          <a:p>
            <a:r>
              <a:rPr lang="ru-RU" dirty="0"/>
              <a:t> </a:t>
            </a:r>
          </a:p>
        </p:txBody>
      </p:sp>
      <p:pic>
        <p:nvPicPr>
          <p:cNvPr id="5" name="Изображение 4" descr="Снимок экрана 2018-02-16 в 23.28.0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9776" y="1132696"/>
            <a:ext cx="8748464" cy="5698853"/>
          </a:xfrm>
          <a:prstGeom prst="rect">
            <a:avLst/>
          </a:prstGeom>
        </p:spPr>
      </p:pic>
      <p:sp>
        <p:nvSpPr>
          <p:cNvPr id="4" name="Titel 1"/>
          <p:cNvSpPr>
            <a:spLocks noGrp="1"/>
          </p:cNvSpPr>
          <p:nvPr>
            <p:ph type="title"/>
          </p:nvPr>
        </p:nvSpPr>
        <p:spPr>
          <a:xfrm>
            <a:off x="431800" y="420688"/>
            <a:ext cx="6804496" cy="1208087"/>
          </a:xfrm>
        </p:spPr>
        <p:txBody>
          <a:bodyPr/>
          <a:lstStyle/>
          <a:p>
            <a:pPr lvl="0">
              <a:spcAft>
                <a:spcPts val="600"/>
              </a:spcAft>
            </a:pPr>
            <a:r>
              <a:rPr lang="de-DE" sz="2800" dirty="0" smtClean="0">
                <a:solidFill>
                  <a:schemeClr val="accent4"/>
                </a:solidFill>
              </a:rPr>
              <a:t>FÜR EXTRACURRICULAREN UNTERRICHT</a:t>
            </a:r>
            <a:endParaRPr lang="de-DE" sz="2800" dirty="0">
              <a:solidFill>
                <a:schemeClr val="accent4"/>
              </a:solidFill>
            </a:endParaRPr>
          </a:p>
        </p:txBody>
      </p:sp>
    </p:spTree>
    <p:extLst>
      <p:ext uri="{BB962C8B-B14F-4D97-AF65-F5344CB8AC3E}">
        <p14:creationId xmlns:p14="http://schemas.microsoft.com/office/powerpoint/2010/main" xmlns="" val="1029444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79667" y="3244334"/>
            <a:ext cx="164341" cy="369332"/>
          </a:xfrm>
          <a:prstGeom prst="rect">
            <a:avLst/>
          </a:prstGeom>
        </p:spPr>
        <p:txBody>
          <a:bodyPr wrap="square">
            <a:spAutoFit/>
          </a:bodyPr>
          <a:lstStyle/>
          <a:p>
            <a:r>
              <a:rPr lang="ru-RU" dirty="0"/>
              <a:t> </a:t>
            </a:r>
          </a:p>
        </p:txBody>
      </p:sp>
      <p:pic>
        <p:nvPicPr>
          <p:cNvPr id="3" name="Изображение 2" descr="Снимок экрана 2018-02-16 в 23.29.36.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332656"/>
            <a:ext cx="8680668" cy="5918257"/>
          </a:xfrm>
          <a:prstGeom prst="rect">
            <a:avLst/>
          </a:prstGeom>
        </p:spPr>
      </p:pic>
    </p:spTree>
    <p:extLst>
      <p:ext uri="{BB962C8B-B14F-4D97-AF65-F5344CB8AC3E}">
        <p14:creationId xmlns:p14="http://schemas.microsoft.com/office/powerpoint/2010/main" xmlns="" val="13425472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79667" y="3244334"/>
            <a:ext cx="164341" cy="369332"/>
          </a:xfrm>
          <a:prstGeom prst="rect">
            <a:avLst/>
          </a:prstGeom>
        </p:spPr>
        <p:txBody>
          <a:bodyPr wrap="square">
            <a:spAutoFit/>
          </a:bodyPr>
          <a:lstStyle/>
          <a:p>
            <a:r>
              <a:rPr lang="ru-RU" dirty="0"/>
              <a:t> </a:t>
            </a:r>
          </a:p>
        </p:txBody>
      </p:sp>
      <p:pic>
        <p:nvPicPr>
          <p:cNvPr id="5" name="Рисунок 4" descr="DSC_5310.JPG"/>
          <p:cNvPicPr/>
          <p:nvPr/>
        </p:nvPicPr>
        <p:blipFill>
          <a:blip r:embed="rId3" cstate="print"/>
          <a:stretch>
            <a:fillRect/>
          </a:stretch>
        </p:blipFill>
        <p:spPr>
          <a:xfrm>
            <a:off x="15553" y="548680"/>
            <a:ext cx="9128447" cy="6309320"/>
          </a:xfrm>
          <a:prstGeom prst="rect">
            <a:avLst/>
          </a:prstGeom>
        </p:spPr>
      </p:pic>
    </p:spTree>
    <p:extLst>
      <p:ext uri="{BB962C8B-B14F-4D97-AF65-F5344CB8AC3E}">
        <p14:creationId xmlns:p14="http://schemas.microsoft.com/office/powerpoint/2010/main" xmlns="" val="4693142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431800" y="420688"/>
            <a:ext cx="7884616" cy="1208087"/>
          </a:xfrm>
        </p:spPr>
        <p:txBody>
          <a:bodyPr/>
          <a:lstStyle/>
          <a:p>
            <a:pPr lvl="0"/>
            <a:r>
              <a:rPr lang="de-DE" sz="2800" dirty="0">
                <a:solidFill>
                  <a:schemeClr val="accent6"/>
                </a:solidFill>
              </a:rPr>
              <a:t>Für CLIL-Unterricht und fächerübergreifende </a:t>
            </a:r>
            <a:r>
              <a:rPr lang="de-DE" sz="2800" dirty="0" smtClean="0">
                <a:solidFill>
                  <a:schemeClr val="accent6"/>
                </a:solidFill>
              </a:rPr>
              <a:t>Projekte</a:t>
            </a:r>
            <a:endParaRPr lang="ru-RU" sz="2800" dirty="0">
              <a:solidFill>
                <a:schemeClr val="accent6"/>
              </a:solidFill>
            </a:endParaRPr>
          </a:p>
        </p:txBody>
      </p:sp>
      <p:sp>
        <p:nvSpPr>
          <p:cNvPr id="2" name="Прямоугольник 1"/>
          <p:cNvSpPr/>
          <p:nvPr/>
        </p:nvSpPr>
        <p:spPr>
          <a:xfrm>
            <a:off x="4479667" y="3244334"/>
            <a:ext cx="164341" cy="369332"/>
          </a:xfrm>
          <a:prstGeom prst="rect">
            <a:avLst/>
          </a:prstGeom>
        </p:spPr>
        <p:txBody>
          <a:bodyPr wrap="square">
            <a:spAutoFit/>
          </a:bodyPr>
          <a:lstStyle/>
          <a:p>
            <a:r>
              <a:rPr lang="ru-RU" dirty="0"/>
              <a:t> </a:t>
            </a:r>
          </a:p>
        </p:txBody>
      </p:sp>
      <p:sp>
        <p:nvSpPr>
          <p:cNvPr id="4" name="Прямоугольник 3"/>
          <p:cNvSpPr/>
          <p:nvPr/>
        </p:nvSpPr>
        <p:spPr>
          <a:xfrm>
            <a:off x="611560" y="1772816"/>
            <a:ext cx="7704856" cy="3785652"/>
          </a:xfrm>
          <a:prstGeom prst="rect">
            <a:avLst/>
          </a:prstGeom>
        </p:spPr>
        <p:txBody>
          <a:bodyPr wrap="square">
            <a:spAutoFit/>
          </a:bodyPr>
          <a:lstStyle/>
          <a:p>
            <a:r>
              <a:rPr lang="de-DE" sz="2000" dirty="0" smtClean="0">
                <a:latin typeface="Verdana"/>
                <a:cs typeface="Verdana"/>
              </a:rPr>
              <a:t>Die </a:t>
            </a:r>
            <a:r>
              <a:rPr lang="de-DE" sz="2000" dirty="0">
                <a:latin typeface="Verdana"/>
                <a:cs typeface="Verdana"/>
              </a:rPr>
              <a:t>Absicht ist es, Wissen in bestimmten Fachbereichen mit Hilfe der Sprache zu erwerben. </a:t>
            </a:r>
            <a:endParaRPr lang="de-DE" sz="2000" dirty="0" smtClean="0">
              <a:latin typeface="Verdana"/>
              <a:cs typeface="Verdana"/>
            </a:endParaRPr>
          </a:p>
          <a:p>
            <a:endParaRPr lang="de-DE" sz="2000" dirty="0" smtClean="0">
              <a:latin typeface="Verdana"/>
              <a:cs typeface="Verdana"/>
            </a:endParaRPr>
          </a:p>
          <a:p>
            <a:r>
              <a:rPr lang="de-DE" sz="2000" dirty="0" smtClean="0">
                <a:latin typeface="Verdana"/>
                <a:cs typeface="Verdana"/>
              </a:rPr>
              <a:t>Der </a:t>
            </a:r>
            <a:r>
              <a:rPr lang="de-DE" sz="2000" dirty="0" err="1">
                <a:latin typeface="Verdana"/>
                <a:cs typeface="Verdana"/>
              </a:rPr>
              <a:t>DaF</a:t>
            </a:r>
            <a:r>
              <a:rPr lang="de-DE" sz="2000" dirty="0">
                <a:latin typeface="Verdana"/>
                <a:cs typeface="Verdana"/>
              </a:rPr>
              <a:t>-Unterricht kann dabei als sprachliche Vorbereitung für den CLIL-Unterricht dienen. </a:t>
            </a:r>
            <a:endParaRPr lang="ru-RU" sz="2000" dirty="0">
              <a:latin typeface="Verdana"/>
              <a:cs typeface="Verdana"/>
            </a:endParaRPr>
          </a:p>
          <a:p>
            <a:r>
              <a:rPr lang="de-DE" sz="2000" dirty="0">
                <a:latin typeface="Verdana"/>
                <a:cs typeface="Verdana"/>
              </a:rPr>
              <a:t> </a:t>
            </a:r>
            <a:endParaRPr lang="ru-RU" sz="2000" dirty="0">
              <a:latin typeface="Verdana"/>
              <a:cs typeface="Verdana"/>
            </a:endParaRPr>
          </a:p>
          <a:p>
            <a:r>
              <a:rPr lang="de-DE" sz="2000" dirty="0">
                <a:latin typeface="Verdana"/>
                <a:cs typeface="Verdana"/>
              </a:rPr>
              <a:t>Die Lehrenden können die Arbeit im Rahmen des Unterrichts, aber auch extracurricular gestalten. </a:t>
            </a:r>
            <a:endParaRPr lang="de-DE" sz="2000" dirty="0" smtClean="0">
              <a:latin typeface="Verdana"/>
              <a:cs typeface="Verdana"/>
            </a:endParaRPr>
          </a:p>
          <a:p>
            <a:endParaRPr lang="de-DE" sz="2000" dirty="0">
              <a:latin typeface="Verdana"/>
              <a:cs typeface="Verdana"/>
            </a:endParaRPr>
          </a:p>
          <a:p>
            <a:r>
              <a:rPr lang="de-DE" sz="2000" dirty="0" smtClean="0">
                <a:latin typeface="Verdana"/>
                <a:cs typeface="Verdana"/>
              </a:rPr>
              <a:t>Es gibt auch die Möglichkeit, die beiden Anwendungsbereiche im Rahmen von fächerübergreifenden Projekten zu kombinieren.</a:t>
            </a:r>
            <a:endParaRPr lang="ru-RU" sz="2000" dirty="0">
              <a:latin typeface="Verdana"/>
              <a:cs typeface="Verdana"/>
            </a:endParaRPr>
          </a:p>
        </p:txBody>
      </p:sp>
    </p:spTree>
    <p:extLst>
      <p:ext uri="{BB962C8B-B14F-4D97-AF65-F5344CB8AC3E}">
        <p14:creationId xmlns:p14="http://schemas.microsoft.com/office/powerpoint/2010/main" xmlns="" val="2235576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Снимок экрана 2018-01-21 в 19.12.39.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980728"/>
            <a:ext cx="9144000" cy="4690334"/>
          </a:xfrm>
          <a:prstGeom prst="rect">
            <a:avLst/>
          </a:prstGeom>
        </p:spPr>
      </p:pic>
      <p:sp>
        <p:nvSpPr>
          <p:cNvPr id="5" name="Название 1"/>
          <p:cNvSpPr>
            <a:spLocks noGrp="1"/>
          </p:cNvSpPr>
          <p:nvPr>
            <p:ph type="title"/>
          </p:nvPr>
        </p:nvSpPr>
        <p:spPr>
          <a:xfrm>
            <a:off x="431800" y="420688"/>
            <a:ext cx="7164388" cy="1208087"/>
          </a:xfrm>
        </p:spPr>
        <p:txBody>
          <a:bodyPr wrap="square" numCol="1" compatLnSpc="1">
            <a:prstTxWarp prst="textNoShape">
              <a:avLst/>
            </a:prstTxWarp>
          </a:bodyPr>
          <a:lstStyle/>
          <a:p>
            <a:r>
              <a:rPr lang="de-DE" cap="none" dirty="0" smtClean="0">
                <a:solidFill>
                  <a:schemeClr val="accent6"/>
                </a:solidFill>
                <a:latin typeface="Verdana" charset="0"/>
                <a:ea typeface="MS PGothic" charset="0"/>
              </a:rPr>
              <a:t>3D-DRUCK-DEUTSCHSTUNDE</a:t>
            </a:r>
            <a:br>
              <a:rPr lang="de-DE" cap="none" dirty="0" smtClean="0">
                <a:solidFill>
                  <a:schemeClr val="accent6"/>
                </a:solidFill>
                <a:latin typeface="Verdana" charset="0"/>
                <a:ea typeface="MS PGothic" charset="0"/>
              </a:rPr>
            </a:br>
            <a:endParaRPr lang="ru-RU" cap="none" dirty="0">
              <a:solidFill>
                <a:schemeClr val="accent6"/>
              </a:solidFill>
              <a:latin typeface="Verdana" charset="0"/>
              <a:ea typeface="MS PGothic" charset="0"/>
            </a:endParaRPr>
          </a:p>
        </p:txBody>
      </p:sp>
      <p:sp>
        <p:nvSpPr>
          <p:cNvPr id="3" name="Rechteck 2"/>
          <p:cNvSpPr/>
          <p:nvPr/>
        </p:nvSpPr>
        <p:spPr>
          <a:xfrm>
            <a:off x="421488" y="5907936"/>
            <a:ext cx="6670791" cy="369332"/>
          </a:xfrm>
          <a:prstGeom prst="rect">
            <a:avLst/>
          </a:prstGeom>
        </p:spPr>
        <p:txBody>
          <a:bodyPr wrap="square">
            <a:spAutoFit/>
          </a:bodyPr>
          <a:lstStyle/>
          <a:p>
            <a:pPr lvl="0">
              <a:spcBef>
                <a:spcPct val="30000"/>
              </a:spcBef>
              <a:defRPr/>
            </a:pPr>
            <a:r>
              <a:rPr lang="en-US" u="sng" dirty="0">
                <a:latin typeface="+mj-lt"/>
                <a:hlinkClick r:id="rId4"/>
              </a:rPr>
              <a:t>https://www.youtube.com/watch?v=C4NTf_9hAHU</a:t>
            </a:r>
            <a:endParaRPr lang="ru-RU" dirty="0">
              <a:latin typeface="+mj-lt"/>
            </a:endParaRPr>
          </a:p>
        </p:txBody>
      </p:sp>
    </p:spTree>
    <p:extLst>
      <p:ext uri="{BB962C8B-B14F-4D97-AF65-F5344CB8AC3E}">
        <p14:creationId xmlns:p14="http://schemas.microsoft.com/office/powerpoint/2010/main" xmlns="" val="41202930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p:cNvSpPr>
            <a:spLocks noGrp="1"/>
          </p:cNvSpPr>
          <p:nvPr>
            <p:ph type="title"/>
          </p:nvPr>
        </p:nvSpPr>
        <p:spPr/>
        <p:txBody>
          <a:bodyPr wrap="square" numCol="1" compatLnSpc="1">
            <a:prstTxWarp prst="textNoShape">
              <a:avLst/>
            </a:prstTxWarp>
          </a:bodyPr>
          <a:lstStyle/>
          <a:p>
            <a:pPr marL="342900" indent="-342900"/>
            <a:r>
              <a:rPr lang="de-DE" sz="2800" cap="none" dirty="0" smtClean="0">
                <a:solidFill>
                  <a:schemeClr val="accent1"/>
                </a:solidFill>
                <a:latin typeface="Verdana" charset="0"/>
                <a:ea typeface="MS PGothic" charset="0"/>
              </a:rPr>
              <a:t>ABONNIEREN</a:t>
            </a:r>
            <a:endParaRPr lang="ru-RU" sz="2800" cap="none" dirty="0">
              <a:solidFill>
                <a:srgbClr val="EB6400"/>
              </a:solidFill>
              <a:latin typeface="Verdana" charset="0"/>
              <a:ea typeface="MS PGothic" charset="0"/>
            </a:endParaRPr>
          </a:p>
        </p:txBody>
      </p:sp>
      <p:sp>
        <p:nvSpPr>
          <p:cNvPr id="57347" name="Rechteck 1"/>
          <p:cNvSpPr>
            <a:spLocks noChangeArrowheads="1"/>
          </p:cNvSpPr>
          <p:nvPr/>
        </p:nvSpPr>
        <p:spPr bwMode="auto">
          <a:xfrm>
            <a:off x="251520" y="5157192"/>
            <a:ext cx="5616575" cy="1315745"/>
          </a:xfrm>
          <a:prstGeom prst="rect">
            <a:avLst/>
          </a:prstGeom>
          <a:noFill/>
          <a:ln>
            <a:noFill/>
          </a:ln>
          <a:extLst/>
        </p:spPr>
        <p:txBody>
          <a:bodyPr>
            <a:spAutoFit/>
          </a:bodyPr>
          <a:lstStyle/>
          <a:p>
            <a:pPr>
              <a:spcAft>
                <a:spcPts val="300"/>
              </a:spcAft>
              <a:defRPr/>
            </a:pPr>
            <a:r>
              <a:rPr lang="en-US" b="1" dirty="0">
                <a:solidFill>
                  <a:schemeClr val="accent3"/>
                </a:solidFill>
                <a:latin typeface="Verdana" charset="0"/>
              </a:rPr>
              <a:t>facebook.com/digitalekinderuni</a:t>
            </a:r>
            <a:endParaRPr lang="en-US" b="1" dirty="0">
              <a:solidFill>
                <a:schemeClr val="accent3"/>
              </a:solidFill>
              <a:latin typeface="Verdana" charset="0"/>
              <a:hlinkClick r:id="rId2"/>
            </a:endParaRPr>
          </a:p>
          <a:p>
            <a:pPr>
              <a:spcAft>
                <a:spcPts val="300"/>
              </a:spcAft>
              <a:defRPr/>
            </a:pPr>
            <a:r>
              <a:rPr lang="en-US" b="1" dirty="0">
                <a:solidFill>
                  <a:schemeClr val="accent4"/>
                </a:solidFill>
                <a:latin typeface="Verdana" charset="0"/>
              </a:rPr>
              <a:t>vk.com/digitalekinderuni</a:t>
            </a:r>
          </a:p>
          <a:p>
            <a:pPr>
              <a:spcAft>
                <a:spcPts val="300"/>
              </a:spcAft>
              <a:defRPr/>
            </a:pPr>
            <a:r>
              <a:rPr lang="en-US" b="1" dirty="0" smtClean="0">
                <a:solidFill>
                  <a:schemeClr val="accent6"/>
                </a:solidFill>
                <a:latin typeface="Verdana" charset="0"/>
              </a:rPr>
              <a:t>instagram.com/</a:t>
            </a:r>
            <a:r>
              <a:rPr lang="en-US" b="1" dirty="0" err="1" smtClean="0">
                <a:solidFill>
                  <a:schemeClr val="accent6"/>
                </a:solidFill>
                <a:latin typeface="Verdana" charset="0"/>
              </a:rPr>
              <a:t>digitalekinderuni</a:t>
            </a:r>
            <a:endParaRPr lang="ru-RU" b="1" dirty="0" smtClean="0">
              <a:solidFill>
                <a:schemeClr val="accent6"/>
              </a:solidFill>
              <a:latin typeface="Verdana" charset="0"/>
            </a:endParaRPr>
          </a:p>
          <a:p>
            <a:pPr>
              <a:spcAft>
                <a:spcPts val="300"/>
              </a:spcAft>
              <a:defRPr/>
            </a:pPr>
            <a:r>
              <a:rPr lang="de-DE" b="1" dirty="0" smtClean="0">
                <a:solidFill>
                  <a:schemeClr val="accent1"/>
                </a:solidFill>
                <a:latin typeface="Verdana" charset="0"/>
              </a:rPr>
              <a:t>Newsletter</a:t>
            </a:r>
            <a:endParaRPr lang="ru-RU" b="1" dirty="0">
              <a:solidFill>
                <a:schemeClr val="accent1"/>
              </a:solidFill>
              <a:latin typeface="Verdana" charset="0"/>
            </a:endParaRPr>
          </a:p>
        </p:txBody>
      </p:sp>
      <p:pic>
        <p:nvPicPr>
          <p:cNvPr id="66564" name="Изображение 1" descr="Снимок экрана 2017-09-08 в 23.25.52.png"/>
          <p:cNvPicPr>
            <a:picLocks noChangeAspect="1"/>
          </p:cNvPicPr>
          <p:nvPr/>
        </p:nvPicPr>
        <p:blipFill>
          <a:blip r:embed="rId3" cstate="print">
            <a:extLst>
              <a:ext uri="{28A0092B-C50C-407E-A947-70E740481C1C}">
                <a14:useLocalDpi xmlns:a14="http://schemas.microsoft.com/office/drawing/2010/main" xmlns="" val="0"/>
              </a:ext>
            </a:extLst>
          </a:blip>
          <a:srcRect t="2" b="964"/>
          <a:stretch>
            <a:fillRect/>
          </a:stretch>
        </p:blipFill>
        <p:spPr bwMode="auto">
          <a:xfrm>
            <a:off x="0" y="908050"/>
            <a:ext cx="9175750" cy="392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481473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el 1"/>
          <p:cNvSpPr>
            <a:spLocks noGrp="1"/>
          </p:cNvSpPr>
          <p:nvPr>
            <p:ph type="title"/>
          </p:nvPr>
        </p:nvSpPr>
        <p:spPr>
          <a:xfrm>
            <a:off x="431800" y="549275"/>
            <a:ext cx="5724376" cy="5861050"/>
          </a:xfrm>
        </p:spPr>
        <p:txBody>
          <a:bodyPr wrap="square" numCol="1" compatLnSpc="1">
            <a:prstTxWarp prst="textNoShape">
              <a:avLst/>
            </a:prstTxWarp>
          </a:bodyPr>
          <a:lstStyle/>
          <a:p>
            <a:pPr eaLnBrk="1" hangingPunct="1"/>
            <a:r>
              <a:rPr lang="de-DE" altLang="de-DE" cap="none" dirty="0" smtClean="0"/>
              <a:t>VIELEN DANK </a:t>
            </a:r>
            <a:br>
              <a:rPr lang="de-DE" altLang="de-DE" cap="none" dirty="0" smtClean="0"/>
            </a:br>
            <a:r>
              <a:rPr lang="de-DE" altLang="de-DE" cap="none" dirty="0" smtClean="0"/>
              <a:t>FÜR IHRE AUFMERKSAMKEIT!</a:t>
            </a:r>
          </a:p>
        </p:txBody>
      </p:sp>
      <p:pic>
        <p:nvPicPr>
          <p:cNvPr id="5" name="Рисунок 2" descr="D:\[ ARBEIT ]\6_GIMOS_KinderUni\PR\logosvektor\Logo_Vektor_Mensch.png"/>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304906" y="1392614"/>
            <a:ext cx="1550670" cy="1414780"/>
          </a:xfrm>
          <a:prstGeom prst="rect">
            <a:avLst/>
          </a:prstGeom>
          <a:noFill/>
          <a:ln>
            <a:noFill/>
          </a:ln>
        </p:spPr>
      </p:pic>
      <p:pic>
        <p:nvPicPr>
          <p:cNvPr id="6" name="Рисунок 3" descr="D:\[ ARBEIT ]\6_GIMOS_KinderUni\PR\logosvektor\Logo_Vektor_Natur.png"/>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384070" y="3284984"/>
            <a:ext cx="1442720" cy="1329690"/>
          </a:xfrm>
          <a:prstGeom prst="rect">
            <a:avLst/>
          </a:prstGeom>
          <a:noFill/>
          <a:ln>
            <a:noFill/>
          </a:ln>
        </p:spPr>
      </p:pic>
      <p:pic>
        <p:nvPicPr>
          <p:cNvPr id="7" name="Рисунок 4" descr="D:\[ ARBEIT ]\6_GIMOS_KinderUni\PR\logosvektor\Logo_Vektor_Technik.png"/>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7304906" y="5065513"/>
            <a:ext cx="1550670" cy="1278890"/>
          </a:xfrm>
          <a:prstGeom prst="rect">
            <a:avLst/>
          </a:prstGeom>
          <a:noFill/>
          <a:ln>
            <a:noFill/>
          </a:ln>
        </p:spPr>
      </p:pic>
      <p:sp>
        <p:nvSpPr>
          <p:cNvPr id="2" name="Rechteck 1"/>
          <p:cNvSpPr/>
          <p:nvPr/>
        </p:nvSpPr>
        <p:spPr>
          <a:xfrm>
            <a:off x="431800" y="5445224"/>
            <a:ext cx="4572000" cy="923330"/>
          </a:xfrm>
          <a:prstGeom prst="rect">
            <a:avLst/>
          </a:prstGeom>
        </p:spPr>
        <p:txBody>
          <a:bodyPr>
            <a:spAutoFit/>
          </a:bodyPr>
          <a:lstStyle/>
          <a:p>
            <a:r>
              <a:rPr lang="en-US" dirty="0">
                <a:latin typeface="+mj-lt"/>
                <a:hlinkClick r:id="rId6"/>
              </a:rPr>
              <a:t>facebook.com/</a:t>
            </a:r>
            <a:r>
              <a:rPr lang="en-US" dirty="0" err="1">
                <a:latin typeface="+mj-lt"/>
                <a:hlinkClick r:id="rId6"/>
              </a:rPr>
              <a:t>digitalekinderuni</a:t>
            </a:r>
            <a:endParaRPr lang="en-US" dirty="0">
              <a:latin typeface="+mj-lt"/>
              <a:hlinkClick r:id="rId7"/>
            </a:endParaRPr>
          </a:p>
          <a:p>
            <a:r>
              <a:rPr lang="en-US" dirty="0">
                <a:latin typeface="+mj-lt"/>
                <a:hlinkClick r:id="rId6"/>
              </a:rPr>
              <a:t>vk.com/</a:t>
            </a:r>
            <a:r>
              <a:rPr lang="en-US" dirty="0" err="1">
                <a:latin typeface="+mj-lt"/>
                <a:hlinkClick r:id="rId6"/>
              </a:rPr>
              <a:t>digitalekinderuni</a:t>
            </a:r>
            <a:endParaRPr lang="en-US" dirty="0">
              <a:latin typeface="+mj-lt"/>
            </a:endParaRPr>
          </a:p>
          <a:p>
            <a:r>
              <a:rPr lang="en-US" dirty="0">
                <a:latin typeface="+mj-lt"/>
                <a:hlinkClick r:id="rId8"/>
              </a:rPr>
              <a:t>instagram.com/</a:t>
            </a:r>
            <a:r>
              <a:rPr lang="en-US" dirty="0" err="1">
                <a:latin typeface="+mj-lt"/>
                <a:hlinkClick r:id="rId8"/>
              </a:rPr>
              <a:t>digitalekinderuni</a:t>
            </a:r>
            <a:endParaRPr lang="ru-RU" dirty="0">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rafik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75" y="0"/>
            <a:ext cx="9140825" cy="390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467544" y="4797152"/>
            <a:ext cx="8424863"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spcAft>
                <a:spcPts val="600"/>
              </a:spcAft>
              <a:buFont typeface="Arial" charset="0"/>
              <a:buChar char="•"/>
            </a:pPr>
            <a:r>
              <a:rPr kumimoji="1" lang="de-DE" sz="2000" b="1" dirty="0" smtClean="0">
                <a:solidFill>
                  <a:srgbClr val="59004A"/>
                </a:solidFill>
                <a:latin typeface="Verdana" charset="0"/>
              </a:rPr>
              <a:t>KINDERUNI ONLINE (ZU HAUSE)</a:t>
            </a:r>
            <a:endParaRPr kumimoji="1" lang="ru-RU" sz="2000" b="1" dirty="0">
              <a:solidFill>
                <a:srgbClr val="59004A"/>
              </a:solidFill>
              <a:latin typeface="Verdana" charset="0"/>
            </a:endParaRPr>
          </a:p>
          <a:p>
            <a:pPr>
              <a:spcAft>
                <a:spcPts val="600"/>
              </a:spcAft>
              <a:buFont typeface="Arial" charset="0"/>
              <a:buChar char="•"/>
            </a:pPr>
            <a:r>
              <a:rPr kumimoji="1" lang="en-US" sz="2000" b="1" dirty="0">
                <a:solidFill>
                  <a:schemeClr val="accent4"/>
                </a:solidFill>
                <a:latin typeface="Verdana" charset="0"/>
              </a:rPr>
              <a:t>KINDERUNI </a:t>
            </a:r>
            <a:r>
              <a:rPr kumimoji="1" lang="en-US" sz="2000" b="1" dirty="0" smtClean="0">
                <a:solidFill>
                  <a:schemeClr val="accent4"/>
                </a:solidFill>
                <a:latin typeface="Verdana" charset="0"/>
              </a:rPr>
              <a:t>LIVE</a:t>
            </a:r>
            <a:endParaRPr kumimoji="1" lang="de-DE" sz="2000" b="1" dirty="0" smtClean="0">
              <a:solidFill>
                <a:schemeClr val="accent4"/>
              </a:solidFill>
              <a:latin typeface="Verdana" charset="0"/>
            </a:endParaRPr>
          </a:p>
          <a:p>
            <a:pPr>
              <a:spcAft>
                <a:spcPts val="600"/>
              </a:spcAft>
              <a:buFont typeface="Arial" charset="0"/>
              <a:buChar char="•"/>
            </a:pPr>
            <a:r>
              <a:rPr kumimoji="1" lang="de-DE" sz="2000" b="1" dirty="0" smtClean="0">
                <a:solidFill>
                  <a:schemeClr val="accent6"/>
                </a:solidFill>
                <a:latin typeface="Verdana" charset="0"/>
              </a:rPr>
              <a:t>KINDERUNI IN DER SCHULE</a:t>
            </a:r>
            <a:endParaRPr kumimoji="1" lang="ru-RU" sz="2000" b="1" dirty="0">
              <a:solidFill>
                <a:schemeClr val="accent6"/>
              </a:solidFill>
              <a:latin typeface="Verdana" charset="0"/>
            </a:endParaRPr>
          </a:p>
        </p:txBody>
      </p:sp>
      <p:sp>
        <p:nvSpPr>
          <p:cNvPr id="9" name="Titel 1"/>
          <p:cNvSpPr>
            <a:spLocks noGrp="1"/>
          </p:cNvSpPr>
          <p:nvPr>
            <p:ph type="title"/>
          </p:nvPr>
        </p:nvSpPr>
        <p:spPr>
          <a:xfrm>
            <a:off x="179388" y="4292600"/>
            <a:ext cx="8388350" cy="560388"/>
          </a:xfrm>
        </p:spPr>
        <p:txBody>
          <a:bodyPr/>
          <a:lstStyle/>
          <a:p>
            <a:pPr>
              <a:defRPr/>
            </a:pPr>
            <a:r>
              <a:rPr lang="en-US" altLang="de-DE" sz="2400" dirty="0" smtClean="0">
                <a:solidFill>
                  <a:schemeClr val="accent1"/>
                </a:solidFill>
              </a:rPr>
              <a:t>KINDERUNI</a:t>
            </a:r>
            <a:endParaRPr lang="de-DE" sz="2400" dirty="0">
              <a:solidFill>
                <a:schemeClr val="accent1"/>
              </a:solidFill>
              <a:ea typeface="ＭＳ Ｐゴシック" charset="0"/>
            </a:endParaRPr>
          </a:p>
        </p:txBody>
      </p:sp>
    </p:spTree>
    <p:extLst>
      <p:ext uri="{BB962C8B-B14F-4D97-AF65-F5344CB8AC3E}">
        <p14:creationId xmlns:p14="http://schemas.microsoft.com/office/powerpoint/2010/main" xmlns="" val="3781710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Изображение 2" descr="image-16-05-17-20-05-3.jpe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Titel 1"/>
          <p:cNvSpPr>
            <a:spLocks noGrp="1"/>
          </p:cNvSpPr>
          <p:nvPr>
            <p:ph type="title"/>
          </p:nvPr>
        </p:nvSpPr>
        <p:spPr>
          <a:xfrm>
            <a:off x="395288" y="333375"/>
            <a:ext cx="7380287" cy="1208088"/>
          </a:xfrm>
        </p:spPr>
        <p:txBody>
          <a:bodyPr wrap="square" numCol="1" compatLnSpc="1">
            <a:prstTxWarp prst="textNoShape">
              <a:avLst/>
            </a:prstTxWarp>
          </a:bodyPr>
          <a:lstStyle/>
          <a:p>
            <a:r>
              <a:rPr lang="de-DE" altLang="de-DE" sz="2800" cap="none" dirty="0" smtClean="0">
                <a:solidFill>
                  <a:srgbClr val="5AC8F5"/>
                </a:solidFill>
              </a:rPr>
              <a:t>KINDERUNI ZU HAUSE</a:t>
            </a:r>
            <a:endParaRPr lang="ru-RU" altLang="de-DE" sz="2800" cap="none" dirty="0" smtClean="0">
              <a:solidFill>
                <a:srgbClr val="5AC8F5"/>
              </a:solidFill>
            </a:endParaRPr>
          </a:p>
        </p:txBody>
      </p:sp>
    </p:spTree>
    <p:extLst>
      <p:ext uri="{BB962C8B-B14F-4D97-AF65-F5344CB8AC3E}">
        <p14:creationId xmlns:p14="http://schemas.microsoft.com/office/powerpoint/2010/main" xmlns="" val="337420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lernplattform</a:t>
            </a:r>
            <a:endParaRPr lang="de-DE" dirty="0"/>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xmlns=""/>
              </a:ext>
            </a:extLst>
          </a:blip>
          <a:srcRect b="10680"/>
          <a:stretch/>
        </p:blipFill>
        <p:spPr>
          <a:xfrm>
            <a:off x="107504" y="1024731"/>
            <a:ext cx="8935530" cy="5788645"/>
          </a:xfrm>
          <a:prstGeom prst="rect">
            <a:avLst/>
          </a:prstGeom>
        </p:spPr>
      </p:pic>
    </p:spTree>
    <p:extLst>
      <p:ext uri="{BB962C8B-B14F-4D97-AF65-F5344CB8AC3E}">
        <p14:creationId xmlns:p14="http://schemas.microsoft.com/office/powerpoint/2010/main" xmlns="" val="2965257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descr="Снимок экрана 2018-01-22 в 8.54.17.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800" y="355600"/>
            <a:ext cx="9029700" cy="6134100"/>
          </a:xfrm>
          <a:prstGeom prst="rect">
            <a:avLst/>
          </a:prstGeom>
        </p:spPr>
      </p:pic>
    </p:spTree>
    <p:extLst>
      <p:ext uri="{BB962C8B-B14F-4D97-AF65-F5344CB8AC3E}">
        <p14:creationId xmlns:p14="http://schemas.microsoft.com/office/powerpoint/2010/main" xmlns="" val="2730563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GerMan Viral Kurzpräsentation 9-9-11">
  <a:themeElements>
    <a:clrScheme name="Goethe 2010-12-21">
      <a:dk1>
        <a:sysClr val="windowText" lastClr="000000"/>
      </a:dk1>
      <a:lt1>
        <a:sysClr val="window" lastClr="FFFFFF"/>
      </a:lt1>
      <a:dk2>
        <a:srgbClr val="502300"/>
      </a:dk2>
      <a:lt2>
        <a:srgbClr val="C8B987"/>
      </a:lt2>
      <a:accent1>
        <a:srgbClr val="A0C814"/>
      </a:accent1>
      <a:accent2>
        <a:srgbClr val="374105"/>
      </a:accent2>
      <a:accent3>
        <a:srgbClr val="59004A"/>
      </a:accent3>
      <a:accent4>
        <a:srgbClr val="5AC8F5"/>
      </a:accent4>
      <a:accent5>
        <a:srgbClr val="003969"/>
      </a:accent5>
      <a:accent6>
        <a:srgbClr val="EB64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Goethe 2010-12-21">
      <a:dk1>
        <a:sysClr val="windowText" lastClr="000000"/>
      </a:dk1>
      <a:lt1>
        <a:sysClr val="window" lastClr="FFFFFF"/>
      </a:lt1>
      <a:dk2>
        <a:srgbClr val="502300"/>
      </a:dk2>
      <a:lt2>
        <a:srgbClr val="C8B987"/>
      </a:lt2>
      <a:accent1>
        <a:srgbClr val="A0C814"/>
      </a:accent1>
      <a:accent2>
        <a:srgbClr val="374105"/>
      </a:accent2>
      <a:accent3>
        <a:srgbClr val="59004A"/>
      </a:accent3>
      <a:accent4>
        <a:srgbClr val="5AC8F5"/>
      </a:accent4>
      <a:accent5>
        <a:srgbClr val="003969"/>
      </a:accent5>
      <a:accent6>
        <a:srgbClr val="EB6400"/>
      </a:accent6>
      <a:hlink>
        <a:srgbClr val="000000"/>
      </a:hlink>
      <a:folHlink>
        <a:srgbClr val="000000"/>
      </a:folHlink>
    </a:clrScheme>
    <a:fontScheme name="Goethe Draft ClanNarrow">
      <a:majorFont>
        <a:latin typeface="ClanNarrowLF-Bold"/>
        <a:ea typeface=""/>
        <a:cs typeface=""/>
      </a:majorFont>
      <a:minorFont>
        <a:latin typeface="ClanNarrowLF-Boo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Goethe 2010-12-21">
      <a:dk1>
        <a:sysClr val="windowText" lastClr="000000"/>
      </a:dk1>
      <a:lt1>
        <a:sysClr val="window" lastClr="FFFFFF"/>
      </a:lt1>
      <a:dk2>
        <a:srgbClr val="502300"/>
      </a:dk2>
      <a:lt2>
        <a:srgbClr val="C8B987"/>
      </a:lt2>
      <a:accent1>
        <a:srgbClr val="A0C814"/>
      </a:accent1>
      <a:accent2>
        <a:srgbClr val="374105"/>
      </a:accent2>
      <a:accent3>
        <a:srgbClr val="59004A"/>
      </a:accent3>
      <a:accent4>
        <a:srgbClr val="5AC8F5"/>
      </a:accent4>
      <a:accent5>
        <a:srgbClr val="003969"/>
      </a:accent5>
      <a:accent6>
        <a:srgbClr val="EB6400"/>
      </a:accent6>
      <a:hlink>
        <a:srgbClr val="000000"/>
      </a:hlink>
      <a:folHlink>
        <a:srgbClr val="000000"/>
      </a:folHlink>
    </a:clrScheme>
    <a:fontScheme name="Goethe Draft ClanNarrow">
      <a:majorFont>
        <a:latin typeface="ClanNarrowLF-Bold"/>
        <a:ea typeface=""/>
        <a:cs typeface=""/>
      </a:majorFont>
      <a:minorFont>
        <a:latin typeface="ClanNarrowLF-Boo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B80BB01E9A40240A9FE785B4586F077" ma:contentTypeVersion="0" ma:contentTypeDescription="Ein neues Dokument erstellen." ma:contentTypeScope="" ma:versionID="5603636548ce7a62fcaa565d6df015ed">
  <xsd:schema xmlns:xsd="http://www.w3.org/2001/XMLSchema" xmlns:xs="http://www.w3.org/2001/XMLSchema" xmlns:p="http://schemas.microsoft.com/office/2006/metadata/properties" targetNamespace="http://schemas.microsoft.com/office/2006/metadata/properties" ma:root="true" ma:fieldsID="66c4a6dd5ef775a5269b08f7de37f93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B76C4F-0B02-467A-AD60-2FC2875488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6078096-530D-4CE0-A9D8-B3C9B62E4356}">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GerMan Viral Kurzpräsentation 9-9-11</Template>
  <TotalTime>0</TotalTime>
  <Words>1963</Words>
  <Application>Microsoft Office PowerPoint</Application>
  <PresentationFormat>Экран (4:3)</PresentationFormat>
  <Paragraphs>269</Paragraphs>
  <Slides>57</Slides>
  <Notes>40</Notes>
  <HiddenSlides>0</HiddenSlides>
  <MMClips>0</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GerMan Viral Kurzpräsentation 9-9-11</vt:lpstr>
      <vt:lpstr>     DEUTSCHE DIGITALE KINDERUNIVERSITÄT  DAS BILDUNGSPROJEKT FÜR KINDER  VON 8 BIS 12 JAHREN     </vt:lpstr>
      <vt:lpstr>   Ausgangslage </vt:lpstr>
      <vt:lpstr>KINDERUNIVERSITÄTEN IN DEUTSCHLAND</vt:lpstr>
      <vt:lpstr>PROJEKTIDEE</vt:lpstr>
      <vt:lpstr>TRAILER</vt:lpstr>
      <vt:lpstr>KINDERUNI</vt:lpstr>
      <vt:lpstr>KINDERUNI ZU HAUSE</vt:lpstr>
      <vt:lpstr>Die lernplattform</vt:lpstr>
      <vt:lpstr>Слайд 9</vt:lpstr>
      <vt:lpstr>Слайд 10</vt:lpstr>
      <vt:lpstr>Слайд 11</vt:lpstr>
      <vt:lpstr>FAKULTÄT MENSCH</vt:lpstr>
      <vt:lpstr>FAKULTÄT NATUR </vt:lpstr>
      <vt:lpstr>FAKULTÄT TECHNIK  </vt:lpstr>
      <vt:lpstr>ANMELDUNG</vt:lpstr>
      <vt:lpstr>ANMELDUNG</vt:lpstr>
      <vt:lpstr>PROFIL</vt:lpstr>
      <vt:lpstr>Fange mit einer beliebigen Vorlesung einer der drei Fakultäten an</vt:lpstr>
      <vt:lpstr>LEHRENDE AN DER KINDERUNI</vt:lpstr>
      <vt:lpstr>Fange deutsche Wörter, indem du sie anklickst</vt:lpstr>
      <vt:lpstr>WÖRTERLISTEN</vt:lpstr>
      <vt:lpstr>Löse die aufgaben und bekomme zwei Badges</vt:lpstr>
      <vt:lpstr>DIE SPRACHE?</vt:lpstr>
      <vt:lpstr>Слайд 24</vt:lpstr>
      <vt:lpstr>Слайд 25</vt:lpstr>
      <vt:lpstr>ELTERNZUGANG</vt:lpstr>
      <vt:lpstr>Слайд 27</vt:lpstr>
      <vt:lpstr>AUSPROBIEREN?</vt:lpstr>
      <vt:lpstr>FRAGEN</vt:lpstr>
      <vt:lpstr>KINDERUNI LIVE</vt:lpstr>
      <vt:lpstr>Слайд 31</vt:lpstr>
      <vt:lpstr>Слайд 32</vt:lpstr>
      <vt:lpstr>Слайд 33</vt:lpstr>
      <vt:lpstr>Слайд 34</vt:lpstr>
      <vt:lpstr>Слайд 35</vt:lpstr>
      <vt:lpstr>Слайд 36</vt:lpstr>
      <vt:lpstr>AKTIONEN AM KINDERUNI-STAND</vt:lpstr>
      <vt:lpstr>Слайд 38</vt:lpstr>
      <vt:lpstr>KINDERUNI IM WINTERCAMP</vt:lpstr>
      <vt:lpstr>KINDERUNI IM WINTERCAMP</vt:lpstr>
      <vt:lpstr>KINDERUNI IM WINTERCAMP</vt:lpstr>
      <vt:lpstr>die Kinderuni als Buch </vt:lpstr>
      <vt:lpstr>Слайд 43</vt:lpstr>
      <vt:lpstr>Слайд 44</vt:lpstr>
      <vt:lpstr>KINDERUNI IN DER SCHULE</vt:lpstr>
      <vt:lpstr>KINDERUNI AN SCHULEN </vt:lpstr>
      <vt:lpstr>DIDAKTISCHE MATERIALIEN</vt:lpstr>
      <vt:lpstr>DIDAKTISCHE MATERIALIEN</vt:lpstr>
      <vt:lpstr>ANWENDUNGSBEREICHE IN DER SCHULE</vt:lpstr>
      <vt:lpstr>Für themenorientierten DaF-Unterricht</vt:lpstr>
      <vt:lpstr>FÜR EXTRACURRICULAREN UNTERRICHT</vt:lpstr>
      <vt:lpstr>Слайд 52</vt:lpstr>
      <vt:lpstr>Слайд 53</vt:lpstr>
      <vt:lpstr>Für CLIL-Unterricht und fächerübergreifende Projekte</vt:lpstr>
      <vt:lpstr>3D-DRUCK-DEUTSCHSTUNDE </vt:lpstr>
      <vt:lpstr>ABONNIEREN</vt:lpstr>
      <vt:lpstr>VIELEN DANK  FÜR IHRE AUFMERKSAMKEIT!</vt:lpstr>
    </vt:vector>
  </TitlesOfParts>
  <Company>Goethe-Institut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german Viral  B313, 09.09.2011</dc:title>
  <dc:creator>Thomas Meyer</dc:creator>
  <dc:description>Template: 2010-12-22</dc:description>
  <cp:lastModifiedBy>Александр</cp:lastModifiedBy>
  <cp:revision>1157</cp:revision>
  <cp:lastPrinted>2015-04-22T11:11:02Z</cp:lastPrinted>
  <dcterms:created xsi:type="dcterms:W3CDTF">2011-09-09T09:57:00Z</dcterms:created>
  <dcterms:modified xsi:type="dcterms:W3CDTF">2018-03-28T18:47:06Z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0x0101002BE04EC5AF7EDF46B7B5A692ED29BB0D</vt:lpwstr>
  </property>
  <property fmtid="{D5CDD505-2E9C-101B-9397-08002B2CF9AE}" pid="3" name="Order">
    <vt:r8>800</vt:r8>
  </property>
  <property fmtid="{D5CDD505-2E9C-101B-9397-08002B2CF9AE}" pid="4" name="TemplateUrl">
    <vt:lpwstr/>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Gruppe">
    <vt:lpwstr>Powerpoint-Vorlagen</vt:lpwstr>
  </property>
  <property fmtid="{D5CDD505-2E9C-101B-9397-08002B2CF9AE}" pid="9" name="Sortierung">
    <vt:lpwstr/>
  </property>
  <property fmtid="{D5CDD505-2E9C-101B-9397-08002B2CF9AE}" pid="10" name="Beschreibung">
    <vt:lpwstr/>
  </property>
  <property fmtid="{D5CDD505-2E9C-101B-9397-08002B2CF9AE}" pid="11" name="PublishingExpirationDate">
    <vt:lpwstr/>
  </property>
  <property fmtid="{D5CDD505-2E9C-101B-9397-08002B2CF9AE}" pid="12" name="PublishingStartDate">
    <vt:lpwstr/>
  </property>
</Properties>
</file>