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3"/>
  </p:sldMasterIdLst>
  <p:notesMasterIdLst>
    <p:notesMasterId r:id="rId37"/>
  </p:notesMasterIdLst>
  <p:handoutMasterIdLst>
    <p:handoutMasterId r:id="rId38"/>
  </p:handoutMasterIdLst>
  <p:sldIdLst>
    <p:sldId id="712" r:id="rId4"/>
    <p:sldId id="664" r:id="rId5"/>
    <p:sldId id="661" r:id="rId6"/>
    <p:sldId id="736" r:id="rId7"/>
    <p:sldId id="665" r:id="rId8"/>
    <p:sldId id="731" r:id="rId9"/>
    <p:sldId id="667" r:id="rId10"/>
    <p:sldId id="666" r:id="rId11"/>
    <p:sldId id="732" r:id="rId12"/>
    <p:sldId id="733" r:id="rId13"/>
    <p:sldId id="734" r:id="rId14"/>
    <p:sldId id="714" r:id="rId15"/>
    <p:sldId id="715" r:id="rId16"/>
    <p:sldId id="716" r:id="rId17"/>
    <p:sldId id="717" r:id="rId18"/>
    <p:sldId id="718" r:id="rId19"/>
    <p:sldId id="719" r:id="rId20"/>
    <p:sldId id="738" r:id="rId21"/>
    <p:sldId id="739" r:id="rId22"/>
    <p:sldId id="730" r:id="rId23"/>
    <p:sldId id="740" r:id="rId24"/>
    <p:sldId id="669" r:id="rId25"/>
    <p:sldId id="741" r:id="rId26"/>
    <p:sldId id="722" r:id="rId27"/>
    <p:sldId id="784" r:id="rId28"/>
    <p:sldId id="785" r:id="rId29"/>
    <p:sldId id="670" r:id="rId30"/>
    <p:sldId id="775" r:id="rId31"/>
    <p:sldId id="672" r:id="rId32"/>
    <p:sldId id="776" r:id="rId33"/>
    <p:sldId id="777" r:id="rId34"/>
    <p:sldId id="783" r:id="rId35"/>
    <p:sldId id="277" r:id="rId36"/>
  </p:sldIdLst>
  <p:sldSz cx="9144000" cy="6858000" type="screen4x3"/>
  <p:notesSz cx="6797675" cy="9928225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39">
          <p15:clr>
            <a:srgbClr val="A4A3A4"/>
          </p15:clr>
        </p15:guide>
        <p15:guide id="2" orient="horz" pos="4042">
          <p15:clr>
            <a:srgbClr val="A4A3A4"/>
          </p15:clr>
        </p15:guide>
        <p15:guide id="3" orient="horz" pos="278">
          <p15:clr>
            <a:srgbClr val="A4A3A4"/>
          </p15:clr>
        </p15:guide>
        <p15:guide id="4" pos="272">
          <p15:clr>
            <a:srgbClr val="A4A3A4"/>
          </p15:clr>
        </p15:guide>
        <p15:guide id="5" pos="5488">
          <p15:clr>
            <a:srgbClr val="A4A3A4"/>
          </p15:clr>
        </p15:guide>
        <p15:guide id="6" pos="4604">
          <p15:clr>
            <a:srgbClr val="A4A3A4"/>
          </p15:clr>
        </p15:guide>
        <p15:guide id="7" pos="4694">
          <p15:clr>
            <a:srgbClr val="A4A3A4"/>
          </p15:clr>
        </p15:guide>
        <p15:guide id="8" pos="3810">
          <p15:clr>
            <a:srgbClr val="A4A3A4"/>
          </p15:clr>
        </p15:guide>
        <p15:guide id="9" pos="3719">
          <p15:clr>
            <a:srgbClr val="A4A3A4"/>
          </p15:clr>
        </p15:guide>
        <p15:guide id="10" pos="2925">
          <p15:clr>
            <a:srgbClr val="A4A3A4"/>
          </p15:clr>
        </p15:guide>
        <p15:guide id="11" pos="283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haranow, Konstantin" initials="SK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2E58"/>
    <a:srgbClr val="A6A6A6"/>
    <a:srgbClr val="AECE10"/>
    <a:srgbClr val="A0BD0F"/>
    <a:srgbClr val="C9ED13"/>
    <a:srgbClr val="B8D9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ittlere Formatvorlage 4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70492" autoAdjust="0"/>
  </p:normalViewPr>
  <p:slideViewPr>
    <p:cSldViewPr>
      <p:cViewPr varScale="1">
        <p:scale>
          <a:sx n="62" d="100"/>
          <a:sy n="62" d="100"/>
        </p:scale>
        <p:origin x="802" y="58"/>
      </p:cViewPr>
      <p:guideLst>
        <p:guide orient="horz" pos="1139"/>
        <p:guide orient="horz" pos="4042"/>
        <p:guide orient="horz" pos="278"/>
        <p:guide pos="272"/>
        <p:guide pos="5488"/>
        <p:guide pos="4604"/>
        <p:guide pos="4694"/>
        <p:guide pos="3810"/>
        <p:guide pos="3719"/>
        <p:guide pos="2925"/>
        <p:guide pos="28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3540"/>
    </p:cViewPr>
  </p:sorterViewPr>
  <p:notesViewPr>
    <p:cSldViewPr>
      <p:cViewPr varScale="1">
        <p:scale>
          <a:sx n="98" d="100"/>
          <a:sy n="98" d="100"/>
        </p:scale>
        <p:origin x="-3552" y="-114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commentAuthors" Target="commentAuthor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lanNarrowLF-Book" charset="0"/>
                <a:cs typeface="Arial" panose="020B0604020202020204" pitchFamily="34" charset="0"/>
              </a:defRPr>
            </a:lvl1pPr>
          </a:lstStyle>
          <a:p>
            <a:fld id="{D357EB8D-340F-4B0D-A89E-1902E9497217}" type="datetimeFigureOut">
              <a:rPr lang="de-DE" altLang="de-DE"/>
              <a:pPr/>
              <a:t>31.03.2021</a:t>
            </a:fld>
            <a:endParaRPr lang="de-DE" alt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lanNarrowLF-Book" charset="0"/>
                <a:cs typeface="Arial" panose="020B0604020202020204" pitchFamily="34" charset="0"/>
              </a:defRPr>
            </a:lvl1pPr>
          </a:lstStyle>
          <a:p>
            <a:fld id="{7AFA7341-D187-4726-A096-BC041CBAEB8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440521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lanNarrowLF-Book" charset="0"/>
                <a:cs typeface="Arial" panose="020B0604020202020204" pitchFamily="34" charset="0"/>
              </a:defRPr>
            </a:lvl1pPr>
          </a:lstStyle>
          <a:p>
            <a:fld id="{60E5D61D-E1E3-4104-996C-D7CAAD0BA272}" type="datetimeFigureOut">
              <a:rPr lang="de-DE" altLang="de-DE"/>
              <a:pPr/>
              <a:t>31.03.2021</a:t>
            </a:fld>
            <a:endParaRPr lang="de-DE" alt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5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8050"/>
            <a:ext cx="5438775" cy="44688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lanNarrowLF-Book" charset="0"/>
                <a:cs typeface="Arial" panose="020B0604020202020204" pitchFamily="34" charset="0"/>
              </a:defRPr>
            </a:lvl1pPr>
          </a:lstStyle>
          <a:p>
            <a:fld id="{B8F7D684-3695-4C39-A72A-0CC0A724DC0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967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174625" indent="-174625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buChar char="•"/>
      <a:defRPr kumimoji="1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360363" indent="-185738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buChar char="•"/>
      <a:defRPr kumimoji="1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534988" indent="-174625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buChar char="•"/>
      <a:defRPr kumimoji="1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719138" indent="-184150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buChar char="•"/>
      <a:defRPr kumimoji="1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ethe.de/kinderuni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wQmBKuflRo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lernen.goethe.de/kinderuni/vid/trailer-de.mp4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ru-RU" altLang="de-DE" smtClean="0"/>
          </a:p>
        </p:txBody>
      </p:sp>
      <p:sp>
        <p:nvSpPr>
          <p:cNvPr id="35843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E10AD96-A7E6-4226-B8A8-CE05E104CABC}" type="slidenum">
              <a:rPr kumimoji="0" lang="de-DE" altLang="de-DE" sz="1200">
                <a:latin typeface="ClanNarrowLF-Book" charset="0"/>
              </a:rPr>
              <a:pPr/>
              <a:t>1</a:t>
            </a:fld>
            <a:endParaRPr kumimoji="0" lang="de-DE" altLang="de-DE" sz="1200">
              <a:latin typeface="ClanNarrowLF-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20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dirty="0" smtClean="0"/>
              <a:t>Viete</a:t>
            </a:r>
            <a:r>
              <a:rPr lang="sk-SK" baseline="0" dirty="0" smtClean="0"/>
              <a:t> odpovedať na tieto otázky</a:t>
            </a:r>
            <a:r>
              <a:rPr lang="de-DE" dirty="0" smtClean="0"/>
              <a:t>? </a:t>
            </a:r>
            <a:r>
              <a:rPr lang="sk-SK" dirty="0" smtClean="0"/>
              <a:t>Riešenia</a:t>
            </a:r>
            <a:r>
              <a:rPr lang="de-DE" dirty="0" smtClean="0"/>
              <a:t>:</a:t>
            </a:r>
            <a:r>
              <a:rPr lang="de-DE" baseline="0" dirty="0" smtClean="0"/>
              <a:t> https://www.goethe.de/resources/files/pdf142/quiz_kinderuni_de_loesungen.pdf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7D684-3695-4C39-A72A-0CC0A724DC0A}" type="slidenum">
              <a:rPr lang="de-DE" altLang="de-DE" smtClean="0"/>
              <a:pPr/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27006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Prihlásenie je veľmi jednoduché</a:t>
            </a:r>
            <a:r>
              <a:rPr lang="de-DE" baseline="0" dirty="0" smtClean="0"/>
              <a:t>. </a:t>
            </a:r>
            <a:r>
              <a:rPr lang="sk-SK" baseline="0" dirty="0" smtClean="0"/>
              <a:t>Nie je potrebná e</a:t>
            </a:r>
            <a:r>
              <a:rPr lang="de-DE" baseline="0" dirty="0" smtClean="0"/>
              <a:t>-</a:t>
            </a:r>
            <a:r>
              <a:rPr lang="sk-SK" baseline="0" dirty="0" smtClean="0"/>
              <a:t>m</a:t>
            </a:r>
            <a:r>
              <a:rPr lang="de-DE" baseline="0" dirty="0" err="1" smtClean="0"/>
              <a:t>ail</a:t>
            </a:r>
            <a:r>
              <a:rPr lang="sk-SK" baseline="0" dirty="0" err="1" smtClean="0"/>
              <a:t>ová</a:t>
            </a:r>
            <a:r>
              <a:rPr lang="sk-SK" baseline="0" dirty="0" smtClean="0"/>
              <a:t> adresa</a:t>
            </a:r>
            <a:r>
              <a:rPr lang="de-DE" baseline="0" dirty="0" smtClean="0"/>
              <a:t> (</a:t>
            </a:r>
            <a:r>
              <a:rPr lang="sk-SK" baseline="0" dirty="0" smtClean="0"/>
              <a:t>iba pri obnovení hesla</a:t>
            </a:r>
            <a:r>
              <a:rPr lang="de-DE" baseline="0" dirty="0" smtClean="0"/>
              <a:t>).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7D684-3695-4C39-A72A-0CC0A724DC0A}" type="slidenum">
              <a:rPr lang="de-DE" altLang="de-DE" smtClean="0"/>
              <a:pPr/>
              <a:t>16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44468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7D684-3695-4C39-A72A-0CC0A724DC0A}" type="slidenum">
              <a:rPr lang="de-DE" altLang="de-DE" smtClean="0"/>
              <a:pPr/>
              <a:t>18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12845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V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priebehu prednášky by dieťa malo „zachytiť“ desať slov alebo výrazov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,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a s nimi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potom môže prejsť na úlohy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  <a:endParaRPr lang="ru-RU" dirty="0" smtClean="0">
              <a:latin typeface="ClanNarrowLF-Book" charset="0"/>
              <a:ea typeface="MS PGothic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7D684-3695-4C39-A72A-0CC0A724DC0A}" type="slidenum">
              <a:rPr lang="de-DE" altLang="de-DE" smtClean="0"/>
              <a:pPr/>
              <a:t>19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925574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k-SK" baseline="0" noProof="0" dirty="0" smtClean="0">
                <a:latin typeface="ClanNarrowLF-Book" charset="0"/>
                <a:ea typeface="MS PGothic" charset="0"/>
              </a:rPr>
              <a:t>Pred</a:t>
            </a:r>
            <a:r>
              <a:rPr lang="en-US" baseline="0" dirty="0" smtClean="0">
                <a:latin typeface="ClanNarrowLF-Book" charset="0"/>
                <a:ea typeface="MS PGothic" charset="0"/>
              </a:rPr>
              <a:t> </a:t>
            </a:r>
            <a:r>
              <a:rPr lang="en-US" baseline="0" dirty="0" err="1" smtClean="0">
                <a:latin typeface="ClanNarrowLF-Book" charset="0"/>
                <a:ea typeface="MS PGothic" charset="0"/>
              </a:rPr>
              <a:t>ka</a:t>
            </a:r>
            <a:r>
              <a:rPr lang="sk-SK" baseline="0" noProof="0" dirty="0" err="1" smtClean="0">
                <a:latin typeface="ClanNarrowLF-Book" charset="0"/>
                <a:ea typeface="MS PGothic" charset="0"/>
              </a:rPr>
              <a:t>ždou</a:t>
            </a:r>
            <a:r>
              <a:rPr lang="sk-SK" baseline="0" dirty="0" smtClean="0">
                <a:latin typeface="ClanNarrowLF-Book" charset="0"/>
                <a:ea typeface="MS PGothic" charset="0"/>
              </a:rPr>
              <a:t> prednáškou</a:t>
            </a:r>
            <a:r>
              <a:rPr lang="en-US" baseline="0" dirty="0" smtClean="0">
                <a:latin typeface="ClanNarrowLF-Book" charset="0"/>
                <a:ea typeface="MS PGothic" charset="0"/>
              </a:rPr>
              <a:t> </a:t>
            </a:r>
            <a:r>
              <a:rPr lang="sk-SK" baseline="0" dirty="0" smtClean="0">
                <a:latin typeface="ClanNarrowLF-Book" charset="0"/>
                <a:ea typeface="MS PGothic" charset="0"/>
              </a:rPr>
              <a:t>nájdete zoznam slovíčok</a:t>
            </a:r>
            <a:r>
              <a:rPr lang="en-US" baseline="0" dirty="0" smtClean="0">
                <a:latin typeface="ClanNarrowLF-Book" charset="0"/>
                <a:ea typeface="MS PGothic" charset="0"/>
              </a:rPr>
              <a:t>, </a:t>
            </a:r>
            <a:r>
              <a:rPr lang="sk-SK" baseline="0" dirty="0" smtClean="0">
                <a:latin typeface="ClanNarrowLF-Book" charset="0"/>
                <a:ea typeface="MS PGothic" charset="0"/>
              </a:rPr>
              <a:t>ktorý sa dá stiahnuť aj ako pracovný list vo formáte</a:t>
            </a:r>
            <a:r>
              <a:rPr lang="en-US" baseline="0" dirty="0" smtClean="0">
                <a:latin typeface="ClanNarrowLF-Book" charset="0"/>
                <a:ea typeface="MS PGothic" charset="0"/>
              </a:rPr>
              <a:t> PDF</a:t>
            </a:r>
            <a:r>
              <a:rPr lang="sk-SK" baseline="0" dirty="0" smtClean="0">
                <a:latin typeface="ClanNarrowLF-Book" charset="0"/>
                <a:ea typeface="MS PGothic" charset="0"/>
              </a:rPr>
              <a:t> a potom vytlačiť a vyplniť</a:t>
            </a:r>
            <a:r>
              <a:rPr lang="en-US" baseline="0" dirty="0" smtClean="0">
                <a:latin typeface="ClanNarrowLF-Book" charset="0"/>
                <a:ea typeface="MS PGothic" charset="0"/>
              </a:rPr>
              <a:t>.</a:t>
            </a:r>
            <a:endParaRPr lang="ru-RU" dirty="0">
              <a:latin typeface="ClanNarrowLF-Book" charset="0"/>
              <a:ea typeface="MS PGothic" charset="0"/>
            </a:endParaRPr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F9F502BF-DEC2-874A-A3A6-9CB66CE57B29}" type="slidenum">
              <a:rPr lang="de-DE">
                <a:latin typeface="ClanNarrowLF-Book" charset="0"/>
                <a:cs typeface="Arial" charset="0"/>
              </a:rPr>
              <a:pPr/>
              <a:t>20</a:t>
            </a:fld>
            <a:endParaRPr lang="de-DE">
              <a:latin typeface="ClanNarrowLF-Book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2147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Keď sa dieťaťu podarí zachytiť slová, otvorí sa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sekcia s úlohami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Ich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vyriešením si upevní naučené vedomosti a zvýši svoje študijné výsledky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Úlohy sú obsahové aj jazykové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</a:t>
            </a:r>
            <a:endParaRPr lang="ru-RU" dirty="0" smtClean="0">
              <a:latin typeface="ClanNarrowLF-Book" charset="0"/>
              <a:ea typeface="MS PGothic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7D684-3695-4C39-A72A-0CC0A724DC0A}" type="slidenum">
              <a:rPr lang="de-DE" altLang="de-DE" smtClean="0"/>
              <a:pPr/>
              <a:t>21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766304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kumimoji="1" lang="en-US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Kinderuni</a:t>
            </a:r>
            <a:r>
              <a:rPr kumimoji="1" lang="en-US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bola vytvorená pre deti bez znalosti nemčiny ako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aj pre tie, ktoré už základy nemeckého jazyka ovládajú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</a:p>
          <a:p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So žiakmi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a žiačkami, ktorí po nemecky nerozumejú ani slovo, sa p</a:t>
            </a:r>
            <a:r>
              <a:rPr kumimoji="1" lang="de-DE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rofesor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Einstein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a jeho kolegyňa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So</a:t>
            </a:r>
            <a:r>
              <a:rPr kumimoji="1" lang="sk-SK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fia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rozprávajú v materinskom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jazyku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Tri úlohy sú sformulované v materinskom jazyku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,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no je v nich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„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zachytených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“ des</a:t>
            </a:r>
            <a:r>
              <a:rPr kumimoji="1" lang="sk-SK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ať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nemeckých slovíčok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,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ktoré sú doplnené do príslušného kontextu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Štvrtá úloha 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–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takzvaný 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„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b</a:t>
            </a:r>
            <a:r>
              <a:rPr kumimoji="1" lang="de-DE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onus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“ –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je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zameraná jazykovo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Znova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sa tu zopakuje desať slovíčok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,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ab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y si ich dieťa lepšie zapamätalo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</a:t>
            </a:r>
          </a:p>
          <a:p>
            <a:endParaRPr kumimoji="1" lang="de-DE" sz="1800" kern="1200" dirty="0" smtClean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MS PGothic" charset="0"/>
            </a:endParaRPr>
          </a:p>
          <a:p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Ak sa už dieťa začalo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učiť po nemecky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,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p</a:t>
            </a:r>
            <a:r>
              <a:rPr kumimoji="1" lang="de-DE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rofesor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Einstein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a 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So</a:t>
            </a:r>
            <a:r>
              <a:rPr kumimoji="1" lang="sk-SK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fia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sa s ním budú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rozprávať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po nemecky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Pre lepšie pochopenie sa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dajú nastaviť titulky 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(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nemecké alebo v materinskom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jazyku</a:t>
            </a:r>
            <a:r>
              <a:rPr kumimoji="1" lang="de-DE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)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Rovnako ako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vo verzii v materinskom jazyku, by sa aj tu dieťa malo naučiť desať slovíčok alebo výrazov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–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tieto však zodpovedajú 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vyššej jazykovej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úrovni a sú teda náročnejšie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Tri úlohy sú sformulované v jednoduchej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nemčine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Pri poslednej –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b</a:t>
            </a:r>
            <a:r>
              <a:rPr kumimoji="1" lang="de-DE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onus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ovej 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–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úlohe sa ešte raz zopakujú čerstvo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naučené slovíčka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</a:t>
            </a:r>
            <a:endParaRPr kumimoji="1" lang="ru-RU" sz="1800" kern="1200" dirty="0" smtClean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MS PGothic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7D684-3695-4C39-A72A-0CC0A724DC0A}" type="slidenum">
              <a:rPr lang="de-DE" altLang="de-DE" smtClean="0"/>
              <a:pPr/>
              <a:t>22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266028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Prednášky na univerzite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nie sú vždy jednoduché a neraz si vyžadujú veľké sústredenie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On-line univerzita je vytvorená na princípe školy hrou,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aby sa deti príliš neunavili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: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zbierajú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odznaky a tým dosahujú stále nové úrovne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–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od študenta cez d</a:t>
            </a:r>
            <a:r>
              <a:rPr kumimoji="1" lang="de-DE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oktor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a </a:t>
            </a:r>
            <a:r>
              <a:rPr kumimoji="1" lang="sk-SK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a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dokonca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až po profesora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7D684-3695-4C39-A72A-0CC0A724DC0A}" type="slidenum">
              <a:rPr lang="de-DE" altLang="de-DE" smtClean="0"/>
              <a:pPr/>
              <a:t>23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857140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sk-SK" baseline="0" dirty="0" smtClean="0">
                <a:latin typeface="ClanNarrowLF-Book" charset="0"/>
                <a:ea typeface="MS PGothic" charset="0"/>
              </a:rPr>
              <a:t>Keď vám dieťa poskytne kód zo svojho p</a:t>
            </a:r>
            <a:r>
              <a:rPr lang="en-US" baseline="0" dirty="0" err="1" smtClean="0">
                <a:latin typeface="ClanNarrowLF-Book" charset="0"/>
                <a:ea typeface="MS PGothic" charset="0"/>
              </a:rPr>
              <a:t>rofil</a:t>
            </a:r>
            <a:r>
              <a:rPr lang="sk-SK" baseline="0" dirty="0" smtClean="0">
                <a:latin typeface="ClanNarrowLF-Book" charset="0"/>
                <a:ea typeface="MS PGothic" charset="0"/>
              </a:rPr>
              <a:t>u</a:t>
            </a:r>
            <a:r>
              <a:rPr lang="en-US" baseline="0" dirty="0" smtClean="0">
                <a:latin typeface="ClanNarrowLF-Book" charset="0"/>
                <a:ea typeface="MS PGothic" charset="0"/>
              </a:rPr>
              <a:t>, </a:t>
            </a:r>
            <a:r>
              <a:rPr lang="sk-SK" baseline="0" dirty="0" smtClean="0">
                <a:latin typeface="ClanNarrowLF-Book" charset="0"/>
                <a:ea typeface="MS PGothic" charset="0"/>
              </a:rPr>
              <a:t>môžete sledovať jeho pokrok</a:t>
            </a:r>
            <a:r>
              <a:rPr lang="en-US" baseline="0" dirty="0" smtClean="0">
                <a:latin typeface="ClanNarrowLF-Book" charset="0"/>
                <a:ea typeface="MS PGothic" charset="0"/>
              </a:rPr>
              <a:t>. </a:t>
            </a:r>
            <a:r>
              <a:rPr lang="sk-SK" baseline="0" dirty="0" smtClean="0">
                <a:latin typeface="ClanNarrowLF-Book" charset="0"/>
                <a:ea typeface="MS PGothic" charset="0"/>
              </a:rPr>
              <a:t>Na to si potrebujete zriadiť rodičovský prístup a v špeciálnej časti profilu zadať kód</a:t>
            </a:r>
            <a:r>
              <a:rPr lang="en-US" baseline="0" dirty="0" smtClean="0">
                <a:latin typeface="ClanNarrowLF-Book" charset="0"/>
                <a:ea typeface="MS PGothic" charset="0"/>
              </a:rPr>
              <a:t>.</a:t>
            </a:r>
            <a:endParaRPr lang="ru-RU" dirty="0">
              <a:latin typeface="ClanNarrowLF-Book" charset="0"/>
              <a:ea typeface="MS PGothic" charset="0"/>
            </a:endParaRPr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3AD9EE05-737E-B949-8C6A-14DFB0B683E8}" type="slidenum">
              <a:rPr lang="de-DE">
                <a:latin typeface="ClanNarrowLF-Book" charset="0"/>
                <a:cs typeface="Arial" charset="0"/>
              </a:rPr>
              <a:pPr/>
              <a:t>24</a:t>
            </a:fld>
            <a:endParaRPr lang="de-DE">
              <a:latin typeface="ClanNarrowLF-Book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0802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Sledujte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aktualizácie našej webovej stránky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,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aby ste vždy boli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v obraze a vedeli o podujatiach nemeckej 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Digit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á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l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nej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detskej univerzity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: </a:t>
            </a:r>
            <a:r>
              <a:rPr kumimoji="1" lang="de-DE" sz="1800" u="sng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  <a:hlinkClick r:id="rId3"/>
              </a:rPr>
              <a:t>www</a:t>
            </a:r>
            <a:r>
              <a:rPr kumimoji="1" lang="ru-RU" sz="1800" u="sng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  <a:hlinkClick r:id="rId3"/>
              </a:rPr>
              <a:t>.</a:t>
            </a:r>
            <a:r>
              <a:rPr kumimoji="1" lang="de-DE" sz="1800" u="sng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  <a:hlinkClick r:id="rId3"/>
              </a:rPr>
              <a:t>goethe</a:t>
            </a:r>
            <a:r>
              <a:rPr kumimoji="1" lang="ru-RU" sz="1800" u="sng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  <a:hlinkClick r:id="rId3"/>
              </a:rPr>
              <a:t>.</a:t>
            </a:r>
            <a:r>
              <a:rPr kumimoji="1" lang="de-DE" sz="1800" u="sng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  <a:hlinkClick r:id="rId3"/>
              </a:rPr>
              <a:t>de</a:t>
            </a:r>
            <a:r>
              <a:rPr kumimoji="1" lang="ru-RU" sz="1800" u="sng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  <a:hlinkClick r:id="rId3"/>
              </a:rPr>
              <a:t>/</a:t>
            </a:r>
            <a:r>
              <a:rPr kumimoji="1" lang="de-DE" sz="1800" u="sng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  <a:hlinkClick r:id="rId3"/>
              </a:rPr>
              <a:t>kinderuni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7D684-3695-4C39-A72A-0CC0A724DC0A}" type="slidenum">
              <a:rPr lang="de-DE" altLang="de-DE" smtClean="0"/>
              <a:pPr/>
              <a:t>25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26894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sk-SK" sz="1800" kern="1200" noProof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Det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ská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univerzita bola založená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,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aby podporila prirodzenú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detskú zvedavosť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a naučila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deti kriticky myslieť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Navyše ponúka možnosť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zoznámiť sa s rôznymi vedeckými disciplínami a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už v ranom veku rozpoznať u detí záujem o taký či onaký vedný odbor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A to najdôležitejšie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: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odpovedá na otázky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,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ktoré deti zaujímajú a ktoré môžu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byť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niekedy také zložité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,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že zodpovedať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ich môžu len profesori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7D684-3695-4C39-A72A-0CC0A724DC0A}" type="slidenum">
              <a:rPr lang="de-DE" altLang="de-DE" smtClean="0"/>
              <a:pPr/>
              <a:t>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772742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>
              <a:latin typeface="ClanNarrowLF-Book" charset="0"/>
              <a:ea typeface="MS PGothic" charset="0"/>
            </a:endParaRPr>
          </a:p>
          <a:p>
            <a:r>
              <a:rPr lang="ru-RU" dirty="0">
                <a:latin typeface="ClanNarrowLF-Book" charset="0"/>
                <a:ea typeface="MS PGothic" charset="0"/>
              </a:rPr>
              <a:t> </a:t>
            </a:r>
          </a:p>
          <a:p>
            <a:endParaRPr lang="ru-RU" dirty="0">
              <a:latin typeface="ClanNarrowLF-Book" charset="0"/>
              <a:ea typeface="MS PGothic" charset="0"/>
            </a:endParaRPr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DFC50F93-2B81-4A41-B552-D255A19729A1}" type="slidenum">
              <a:rPr lang="de-DE">
                <a:latin typeface="ClanNarrowLF-Book" charset="0"/>
                <a:cs typeface="Arial" charset="0"/>
              </a:rPr>
              <a:pPr/>
              <a:t>26</a:t>
            </a:fld>
            <a:endParaRPr lang="de-DE">
              <a:latin typeface="ClanNarrowLF-Book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7535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Pre učiteľov a učiteľky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nemčiny, ktorí chcú svoje hodiny zostaviť zaujímavejšie a 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moderne</a:t>
            </a:r>
            <a:r>
              <a:rPr kumimoji="1" lang="sk-SK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jšie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,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sme pripravili ponuku navyše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7D684-3695-4C39-A72A-0CC0A724DC0A}" type="slidenum">
              <a:rPr lang="de-DE" altLang="de-DE" smtClean="0"/>
              <a:pPr/>
              <a:t>27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684426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Každá vyučovacia jednotka na nemeckej 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Digit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á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l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nej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detskej univerzite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je zakončená úlohami, ktoré by deti mali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vypracovať samostatne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Učenie počas výučby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si vyžaduje iný prístup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Je prispôsobené predovšetkým na prácu v skupinách a názorné príklady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Preto sme vypracovali </a:t>
            </a:r>
            <a:r>
              <a:rPr kumimoji="1" lang="de-DE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didakti</a:t>
            </a:r>
            <a:r>
              <a:rPr kumimoji="1" lang="sk-SK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cké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materiály s pokynmi v jednotlivých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krokoch a hotové pracovné listy pre vyučujúcich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,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pomocou ktorých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možno na hodinách nemčiny využiť jednotlivé lekcie Detskej univerzity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Kinderuni.</a:t>
            </a:r>
            <a:endParaRPr kumimoji="1" lang="de-DE" sz="1800" kern="1200" dirty="0" smtClean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MS PGothic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7D684-3695-4C39-A72A-0CC0A724DC0A}" type="slidenum">
              <a:rPr lang="de-DE" altLang="de-DE" smtClean="0"/>
              <a:pPr/>
              <a:t>28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722304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Každá vyučovacia jednotka na nemeckej 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Digit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á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l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nej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detskej univerzite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je zakončená úlohami, ktoré by deti mali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vypracovať samostatne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Učenie počas výučby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si vyžaduje iný prístup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Je prispôsobené predovšetkým na prácu v skupinách a názorné príklady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Preto sme vypracovali </a:t>
            </a:r>
            <a:r>
              <a:rPr kumimoji="1" lang="de-DE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didakti</a:t>
            </a:r>
            <a:r>
              <a:rPr kumimoji="1" lang="sk-SK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cké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materiály s pokynmi v jednotlivých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krokoch a hotové pracovné listy pre vyučujúcich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,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pomocou ktorých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možno na hodinách nemčiny využiť jednotlivé lekcie Detskej univerzity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Kinderuni.</a:t>
            </a:r>
            <a:endParaRPr kumimoji="1" lang="de-DE" sz="1800" kern="1200" dirty="0" smtClean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MS PGothic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7D684-3695-4C39-A72A-0CC0A724DC0A}" type="slidenum">
              <a:rPr lang="de-DE" altLang="de-DE" smtClean="0"/>
              <a:pPr/>
              <a:t>29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811165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F4E127-02FF-4AA5-8FEC-0DA92B8BECD9}" type="slidenum">
              <a:rPr lang="de-DE" altLang="de-DE"/>
              <a:pPr/>
              <a:t>30</a:t>
            </a:fld>
            <a:endParaRPr lang="de-DE" altLang="de-DE"/>
          </a:p>
        </p:txBody>
      </p:sp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75520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F4E127-02FF-4AA5-8FEC-0DA92B8BECD9}" type="slidenum">
              <a:rPr lang="de-DE" altLang="de-DE"/>
              <a:pPr/>
              <a:t>31</a:t>
            </a:fld>
            <a:endParaRPr lang="de-DE" altLang="de-DE"/>
          </a:p>
        </p:txBody>
      </p:sp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83170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F4E127-02FF-4AA5-8FEC-0DA92B8BECD9}" type="slidenum">
              <a:rPr lang="de-DE" altLang="de-DE"/>
              <a:pPr/>
              <a:t>32</a:t>
            </a:fld>
            <a:endParaRPr lang="de-DE" altLang="de-DE"/>
          </a:p>
        </p:txBody>
      </p:sp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38438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7D684-3695-4C39-A72A-0CC0A724DC0A}" type="slidenum">
              <a:rPr lang="de-DE" altLang="de-DE" smtClean="0"/>
              <a:pPr/>
              <a:t>33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80430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kumimoji="1" lang="de-DE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Univer</a:t>
            </a:r>
            <a:r>
              <a:rPr kumimoji="1" lang="sk-SK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zity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v celom Nemecku začali zavádzať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formát detskej univerzity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: </a:t>
            </a:r>
            <a:r>
              <a:rPr kumimoji="1" lang="de-DE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Berl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í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n, Hamburg, Düsseldorf, M</a:t>
            </a:r>
            <a:r>
              <a:rPr kumimoji="1" lang="sk-SK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níchov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a ďalších okolo 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70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miest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Dnes je ťažké nájsť univerzitu, ktorá by neponúkala špeciálny program pre deti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</a:t>
            </a:r>
            <a:endParaRPr kumimoji="1" lang="ru-RU" sz="1800" kern="1200" dirty="0" smtClean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MS PGothic" charset="0"/>
            </a:endParaRPr>
          </a:p>
          <a:p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D</a:t>
            </a:r>
            <a:r>
              <a:rPr kumimoji="1" lang="sk-SK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etské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univerzity sú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obľúbené nielen v Nemecku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Podobné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formáty ponúka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vo viac ako 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40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krajinách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sveta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okolo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350 univerzít, ktoré sa cítia povolané na to, aby deti nadchli vedou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</a:t>
            </a:r>
          </a:p>
          <a:p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Popri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všetkých výhodách p</a:t>
            </a:r>
            <a:r>
              <a:rPr kumimoji="1" lang="de-DE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rogram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u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majú tieto detské univerzity aj jednu nevýhodu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–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a to geografickú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Detské univerzity totiž môžu vzniknúť výhradne v mestách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,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ktor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é patria medzi vysoko rozvinuté vedecké centrá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Deti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žijúce v mestách, kde nie sú univerzity alebo vo vidieckych oblastiach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,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sú nedobrovoľne vylúčené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z tohto programu a nemajú prístup k novému vzdelávaciemu procesu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</a:t>
            </a:r>
            <a:r>
              <a:rPr kumimoji="1" lang="de-DE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Digit</a:t>
            </a:r>
            <a:r>
              <a:rPr kumimoji="1" lang="sk-SK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álna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detská univerzita by to mala zmeniť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  <a:endParaRPr kumimoji="1" lang="de-DE" sz="1800" kern="1200" dirty="0" smtClean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MS PGothic" charset="0"/>
            </a:endParaRPr>
          </a:p>
          <a:p>
            <a:endParaRPr kumimoji="1" lang="de-DE" sz="1800" kern="1200" dirty="0" smtClean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MS PGothic" charset="0"/>
            </a:endParaRPr>
          </a:p>
          <a:p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7D684-3695-4C39-A72A-0CC0A724DC0A}" type="slidenum">
              <a:rPr lang="de-DE" altLang="de-DE" smtClean="0"/>
              <a:pPr/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17655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dirty="0" smtClean="0">
                <a:latin typeface="ClanNarrowLF-Book" charset="0"/>
                <a:ea typeface="MS PGothic" charset="0"/>
              </a:rPr>
              <a:t>Odkaz na t</a:t>
            </a:r>
            <a:r>
              <a:rPr lang="de-DE" dirty="0" err="1" smtClean="0">
                <a:latin typeface="ClanNarrowLF-Book" charset="0"/>
                <a:ea typeface="MS PGothic" charset="0"/>
              </a:rPr>
              <a:t>railer</a:t>
            </a:r>
            <a:r>
              <a:rPr lang="de-DE" dirty="0" smtClean="0">
                <a:latin typeface="ClanNarrowLF-Book" charset="0"/>
                <a:ea typeface="MS PGothic" charset="0"/>
              </a:rPr>
              <a:t> </a:t>
            </a:r>
            <a:r>
              <a:rPr lang="sk-SK" dirty="0" smtClean="0">
                <a:latin typeface="ClanNarrowLF-Book" charset="0"/>
                <a:ea typeface="MS PGothic" charset="0"/>
              </a:rPr>
              <a:t>na</a:t>
            </a:r>
            <a:r>
              <a:rPr lang="de-DE" dirty="0" smtClean="0">
                <a:latin typeface="ClanNarrowLF-Book" charset="0"/>
                <a:ea typeface="MS PGothic" charset="0"/>
              </a:rPr>
              <a:t> </a:t>
            </a:r>
            <a:r>
              <a:rPr lang="de-DE" dirty="0" err="1" smtClean="0">
                <a:latin typeface="ClanNarrowLF-Book" charset="0"/>
                <a:ea typeface="MS PGothic" charset="0"/>
              </a:rPr>
              <a:t>Youtube</a:t>
            </a:r>
            <a:r>
              <a:rPr lang="de-DE" dirty="0" smtClean="0">
                <a:latin typeface="ClanNarrowLF-Book" charset="0"/>
                <a:ea typeface="MS PGothic" charset="0"/>
              </a:rPr>
              <a:t>: 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  <a:hlinkClick r:id="rId3"/>
              </a:rPr>
              <a:t>https://youtu.be/KwQmBKuflRo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endParaRPr lang="de-DE" dirty="0" smtClean="0">
              <a:latin typeface="ClanNarrowLF-Book" charset="0"/>
              <a:ea typeface="MS PGothic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baseline="0" dirty="0" smtClean="0">
                <a:latin typeface="ClanNarrowLF-Book" charset="0"/>
                <a:ea typeface="MS PGothic" charset="0"/>
              </a:rPr>
              <a:t>V prípade slabého internetového pripojenie sa video dá vopred stiahnuť tu</a:t>
            </a:r>
            <a:r>
              <a:rPr lang="de-DE" baseline="0" dirty="0" smtClean="0">
                <a:latin typeface="ClanNarrowLF-Book" charset="0"/>
                <a:ea typeface="MS PGothic" charset="0"/>
              </a:rPr>
              <a:t>:</a:t>
            </a:r>
            <a:endParaRPr lang="de-DE" dirty="0" smtClean="0">
              <a:latin typeface="ClanNarrowLF-Book" charset="0"/>
              <a:ea typeface="MS PGothic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latin typeface="ClanNarrowLF-Book" charset="0"/>
                <a:ea typeface="MS PGothic" charset="0"/>
                <a:hlinkClick r:id="rId4"/>
              </a:rPr>
              <a:t>http://lernen.goethe.de/kinderuni/vid/trailer-</a:t>
            </a:r>
            <a:r>
              <a:rPr lang="de-DE" dirty="0" smtClean="0">
                <a:latin typeface="ClanNarrowLF-Book" charset="0"/>
                <a:ea typeface="MS PGothic" charset="0"/>
                <a:hlinkClick r:id="rId4"/>
              </a:rPr>
              <a:t>de</a:t>
            </a:r>
            <a:r>
              <a:rPr lang="ru-RU" dirty="0" smtClean="0">
                <a:latin typeface="ClanNarrowLF-Book" charset="0"/>
                <a:ea typeface="MS PGothic" charset="0"/>
                <a:hlinkClick r:id="rId4"/>
              </a:rPr>
              <a:t>.mp4</a:t>
            </a:r>
            <a:r>
              <a:rPr lang="ru-RU" dirty="0" smtClean="0">
                <a:latin typeface="ClanNarrowLF-Book" charset="0"/>
                <a:ea typeface="MS PGothic" charset="0"/>
              </a:rPr>
              <a:t> (</a:t>
            </a:r>
            <a:r>
              <a:rPr lang="sk-SK" dirty="0" smtClean="0">
                <a:latin typeface="ClanNarrowLF-Book" charset="0"/>
                <a:ea typeface="MS PGothic" charset="0"/>
              </a:rPr>
              <a:t>ak sa nepodarí stiahnuť v</a:t>
            </a:r>
            <a:r>
              <a:rPr lang="en-US" baseline="0" dirty="0" err="1" smtClean="0">
                <a:latin typeface="ClanNarrowLF-Book" charset="0"/>
                <a:ea typeface="MS PGothic" charset="0"/>
              </a:rPr>
              <a:t>ideo</a:t>
            </a:r>
            <a:r>
              <a:rPr lang="en-US" baseline="0" dirty="0" smtClean="0">
                <a:latin typeface="ClanNarrowLF-Book" charset="0"/>
                <a:ea typeface="MS PGothic" charset="0"/>
              </a:rPr>
              <a:t>, </a:t>
            </a:r>
            <a:r>
              <a:rPr lang="sk-SK" baseline="0" dirty="0" smtClean="0">
                <a:latin typeface="ClanNarrowLF-Book" charset="0"/>
                <a:ea typeface="MS PGothic" charset="0"/>
              </a:rPr>
              <a:t>skúste iný prehliadač</a:t>
            </a:r>
            <a:r>
              <a:rPr lang="en-US" baseline="0" dirty="0" smtClean="0">
                <a:latin typeface="ClanNarrowLF-Book" charset="0"/>
                <a:ea typeface="MS PGothic" charset="0"/>
              </a:rPr>
              <a:t>)</a:t>
            </a:r>
            <a:endParaRPr lang="ru-RU" dirty="0" smtClean="0">
              <a:latin typeface="ClanNarrowLF-Book" charset="0"/>
              <a:ea typeface="MS PGothic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7D684-3695-4C39-A72A-0CC0A724DC0A}" type="slidenum">
              <a:rPr lang="de-DE" altLang="de-DE" smtClean="0"/>
              <a:pPr/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71400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/>
          <a:p>
            <a:r>
              <a:rPr kumimoji="1" lang="en-US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Kinderuni</a:t>
            </a:r>
            <a:r>
              <a:rPr kumimoji="1" lang="en-US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je veľkoformátový p</a:t>
            </a:r>
            <a:r>
              <a:rPr kumimoji="1" lang="de-DE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rojekt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,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ktorý nie je obmedzený len na o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n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-</a:t>
            </a:r>
            <a:r>
              <a:rPr kumimoji="1" lang="de-DE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line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p</a:t>
            </a:r>
            <a:r>
              <a:rPr kumimoji="1" lang="de-DE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latform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y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kumimoji="1" lang="en-US" sz="1800" kern="1200" baseline="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Projekt</a:t>
            </a:r>
            <a:r>
              <a:rPr kumimoji="1" lang="en-US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pozostáva z troch častí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: </a:t>
            </a:r>
          </a:p>
          <a:p>
            <a:pPr lvl="0"/>
            <a:r>
              <a:rPr kumimoji="1" lang="en-US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DE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TSKÁ </a:t>
            </a:r>
            <a:r>
              <a:rPr kumimoji="1" lang="en-US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UNI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VERZITA DOMA</a:t>
            </a:r>
            <a:endParaRPr kumimoji="1" lang="ru-RU" sz="1800" kern="1200" dirty="0" smtClean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MS PGothic" charset="0"/>
            </a:endParaRPr>
          </a:p>
          <a:p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Každé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dieťa sa môže učiť na univerzite bez toho, aby muselo odísť z domu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Je to možné vďaka danému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o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n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-</a:t>
            </a:r>
            <a:r>
              <a:rPr kumimoji="1" lang="de-DE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line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f</a:t>
            </a:r>
            <a:r>
              <a:rPr kumimoji="1" lang="de-DE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orm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á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t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u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  <a:endParaRPr kumimoji="1" lang="ru-RU" sz="1800" kern="1200" dirty="0" smtClean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MS PGothic" charset="0"/>
            </a:endParaRPr>
          </a:p>
          <a:p>
            <a:pPr lvl="0"/>
            <a:r>
              <a:rPr kumimoji="1" lang="en-US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DE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TSKÁ UNIVERZITA NA ŠKOLÁCH</a:t>
            </a:r>
            <a:endParaRPr kumimoji="1" lang="ru-RU" sz="1800" kern="1200" dirty="0" smtClean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MS PGothic" charset="0"/>
            </a:endParaRPr>
          </a:p>
          <a:p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Pre učiteľov a učiteľky nemčiny, ktorí/é chcú,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aby ich výučba bola pestrejšia alebo by radi zorganizovali hodiny nemčiny navyše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,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boli v rámci 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Kinderuni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vytvorené </a:t>
            </a:r>
            <a:r>
              <a:rPr kumimoji="1" lang="de-DE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didakti</a:t>
            </a:r>
            <a:r>
              <a:rPr kumimoji="1" lang="sk-SK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cké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m</a:t>
            </a:r>
            <a:r>
              <a:rPr kumimoji="1" lang="de-DE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ateri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á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l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y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</a:t>
            </a:r>
            <a:endParaRPr kumimoji="1" lang="ru-RU" sz="1800" kern="1200" dirty="0" smtClean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MS PGothic" charset="0"/>
            </a:endParaRPr>
          </a:p>
          <a:p>
            <a:pPr lvl="0"/>
            <a:r>
              <a:rPr kumimoji="1" lang="en-US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DE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TSKÁ UNIVERZITA NAŽIVO</a:t>
            </a:r>
            <a:endParaRPr kumimoji="1" lang="ru-RU" sz="1800" kern="1200" dirty="0" smtClean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MS PGothic" charset="0"/>
            </a:endParaRPr>
          </a:p>
          <a:p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Naša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Kinderuni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sa zúčastňuje na podujatiach 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-</a:t>
            </a:r>
            <a:r>
              <a:rPr kumimoji="1" lang="de-DE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tak možno 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Kinderuni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spoznať aj naživo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  </a:t>
            </a:r>
            <a:endParaRPr kumimoji="1" lang="ru-RU" sz="1800" kern="1200" dirty="0" smtClean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MS PGothic" charset="0"/>
            </a:endParaRPr>
          </a:p>
          <a:p>
            <a:pPr>
              <a:lnSpc>
                <a:spcPct val="90000"/>
              </a:lnSpc>
            </a:pPr>
            <a:endParaRPr lang="ru-RU" sz="1500" dirty="0">
              <a:latin typeface="ClanNarrowLF-Book" charset="0"/>
              <a:ea typeface="MS PGothic" charset="0"/>
            </a:endParaRP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59087CD7-CD3C-A84B-A753-842FF4121504}" type="slidenum">
              <a:rPr lang="de-DE">
                <a:latin typeface="ClanNarrowLF-Book" charset="0"/>
                <a:cs typeface="Arial" charset="0"/>
              </a:rPr>
              <a:pPr/>
              <a:t>6</a:t>
            </a:fld>
            <a:endParaRPr lang="de-DE">
              <a:latin typeface="ClanNarrowLF-Book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64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Naša u</a:t>
            </a:r>
            <a:r>
              <a:rPr kumimoji="1" lang="en-US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niver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z</a:t>
            </a:r>
            <a:r>
              <a:rPr kumimoji="1" lang="en-US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it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a je </a:t>
            </a:r>
            <a:r>
              <a:rPr kumimoji="1" lang="en-US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digit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á</a:t>
            </a:r>
            <a:r>
              <a:rPr kumimoji="1" lang="en-US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l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na</a:t>
            </a:r>
            <a:r>
              <a:rPr kumimoji="1" lang="en-US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Všetky vyučovacie hodiny sú dostupné bezplatne</a:t>
            </a:r>
            <a:r>
              <a:rPr kumimoji="1" lang="en-US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a</a:t>
            </a:r>
            <a:r>
              <a:rPr kumimoji="1" lang="en-US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sú tiež časovo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neobmedzené na</a:t>
            </a:r>
            <a:r>
              <a:rPr kumimoji="1" lang="en-US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p</a:t>
            </a:r>
            <a:r>
              <a:rPr kumimoji="1" lang="en-US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latform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e</a:t>
            </a:r>
            <a:r>
              <a:rPr kumimoji="1" lang="en-US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Goethe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I</a:t>
            </a:r>
            <a:r>
              <a:rPr kumimoji="1" lang="en-US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nstitut</a:t>
            </a:r>
            <a:r>
              <a:rPr kumimoji="1" lang="en-US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Všetko</a:t>
            </a:r>
            <a:r>
              <a:rPr kumimoji="1" lang="en-US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,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čo potrebujete je počítač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a pripojenie na internet</a:t>
            </a:r>
            <a:r>
              <a:rPr kumimoji="1" lang="en-US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  <a:endParaRPr kumimoji="1" lang="ru-RU" sz="1800" kern="1200" dirty="0" smtClean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MS PGothic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7D684-3695-4C39-A72A-0CC0A724DC0A}" type="slidenum">
              <a:rPr lang="de-DE" altLang="de-DE" smtClean="0"/>
              <a:pPr/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99947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Tri f</a:t>
            </a:r>
            <a:r>
              <a:rPr kumimoji="1" lang="de-DE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akult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y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Kinderuni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zodpovedajú trom vedeckým oblastiam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,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s ktorými sa deti stretávajú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počas bežného dňa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: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človek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,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príroda a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t</a:t>
            </a:r>
            <a:r>
              <a:rPr kumimoji="1" lang="de-DE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echnik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a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Fakult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a</a:t>
            </a:r>
            <a:r>
              <a:rPr kumimoji="1" lang="ru-RU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„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Človek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“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sa zaoberá</a:t>
            </a:r>
            <a:r>
              <a:rPr kumimoji="1" lang="sk-SK" sz="180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témami ako medicína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,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cudzie kultúry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,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jedlo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,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umenie a š</a:t>
            </a:r>
            <a:r>
              <a:rPr kumimoji="1" lang="de-DE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port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 </a:t>
            </a:r>
            <a:r>
              <a:rPr kumimoji="1" lang="de-DE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Fakult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a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„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Príroda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“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je zameraná na rastliny a zvieratá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 „Technik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a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“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je najnáročnejšia f</a:t>
            </a:r>
            <a:r>
              <a:rPr kumimoji="1" lang="de-DE" sz="180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akult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a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, </a:t>
            </a:r>
            <a:r>
              <a:rPr kumimoji="1" lang="sk-SK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pretože tu sa skúmajú procesy fungovania rôznych prístrojov</a:t>
            </a:r>
            <a:r>
              <a:rPr kumimoji="1" lang="de-DE" sz="180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.</a:t>
            </a:r>
            <a:endParaRPr kumimoji="1" lang="ru-RU" sz="1800" kern="1200" dirty="0" smtClean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MS PGothic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7D684-3695-4C39-A72A-0CC0A724DC0A}" type="slidenum">
              <a:rPr lang="de-DE" altLang="de-DE" smtClean="0"/>
              <a:pPr/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40772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Viete</a:t>
            </a:r>
            <a:r>
              <a:rPr lang="sk-SK" baseline="0" dirty="0" smtClean="0"/>
              <a:t> odpovedať na tieto otázky</a:t>
            </a:r>
            <a:r>
              <a:rPr lang="de-DE" dirty="0" smtClean="0"/>
              <a:t>? </a:t>
            </a:r>
            <a:r>
              <a:rPr lang="sk-SK" dirty="0" smtClean="0"/>
              <a:t>Riešenia:</a:t>
            </a:r>
            <a:r>
              <a:rPr lang="de-DE" baseline="0" dirty="0" smtClean="0"/>
              <a:t> https://www.goethe.de/resources/files/pdf142/quiz_kinderuni_de_loesungen.pdf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7D684-3695-4C39-A72A-0CC0A724DC0A}" type="slidenum">
              <a:rPr lang="de-DE" altLang="de-DE" smtClean="0"/>
              <a:pPr/>
              <a:t>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88539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dirty="0" smtClean="0"/>
              <a:t>Viete</a:t>
            </a:r>
            <a:r>
              <a:rPr lang="sk-SK" baseline="0" dirty="0" smtClean="0"/>
              <a:t> odpovedať na tieto otázky</a:t>
            </a:r>
            <a:r>
              <a:rPr lang="de-DE" dirty="0" smtClean="0"/>
              <a:t>? </a:t>
            </a:r>
            <a:r>
              <a:rPr lang="sk-SK" dirty="0" smtClean="0"/>
              <a:t>Riešenia:</a:t>
            </a:r>
            <a:r>
              <a:rPr lang="de-DE" baseline="0" dirty="0" smtClean="0"/>
              <a:t> https://www.goethe.de/resources/files/pdf142/quiz_kinderuni_de_loesungen.pdf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7D684-3695-4C39-A72A-0CC0A724DC0A}" type="slidenum">
              <a:rPr lang="de-DE" altLang="de-DE" smtClean="0"/>
              <a:pPr/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62357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6" descr="PPT_Titel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31800" y="441325"/>
            <a:ext cx="6877050" cy="5975350"/>
          </a:xfrm>
        </p:spPr>
        <p:txBody>
          <a:bodyPr anchor="ctr"/>
          <a:lstStyle>
            <a:lvl1pPr>
              <a:lnSpc>
                <a:spcPct val="80000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1070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OLETT: ein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0" y="1722297"/>
            <a:ext cx="6877051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fld id="{5E9442AD-0D29-49AD-8800-0F0B0BB4BA05}" type="datetime1">
              <a:rPr lang="de-DE" altLang="de-DE"/>
              <a:pPr/>
              <a:t>31.03.2021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514868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OLETT: zwei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0" y="1722297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4643438" y="1722298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3955D6B0-6649-434A-BC51-696205413F4B}" type="datetime1">
              <a:rPr lang="de-DE" altLang="de-DE"/>
              <a:pPr/>
              <a:t>31.03.2021</a:t>
            </a:fld>
            <a:endParaRPr lang="de-DE" alt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1231606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BLAU: 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4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1067EF-FB7D-4D75-BE51-B28AEDDB7C2B}" type="datetime1">
              <a:rPr lang="de-DE" altLang="de-DE"/>
              <a:pPr/>
              <a:t>31.03.2021</a:t>
            </a:fld>
            <a:endParaRPr lang="de-DE" alt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516996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BLAU: ein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4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0" y="1722297"/>
            <a:ext cx="6877051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fld id="{96F085C3-A358-4CC2-AACE-2EFD5D238C68}" type="datetime1">
              <a:rPr lang="de-DE" altLang="de-DE"/>
              <a:pPr/>
              <a:t>31.03.2021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2380399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BLAU: zwei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4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0" y="1722297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4643438" y="1722298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DB6AB4C5-7E55-4239-8EA0-F78B8A3BDDD1}" type="datetime1">
              <a:rPr lang="de-DE" altLang="de-DE"/>
              <a:pPr/>
              <a:t>31.03.2021</a:t>
            </a:fld>
            <a:endParaRPr lang="de-DE" alt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2389715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NKELBLAU: 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5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A2CEE5-818B-42E1-891A-28316450E652}" type="datetime1">
              <a:rPr lang="de-DE" altLang="de-DE"/>
              <a:pPr/>
              <a:t>31.03.2021</a:t>
            </a:fld>
            <a:endParaRPr lang="de-DE" alt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582590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NKELBLAU: ein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5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0" y="1722297"/>
            <a:ext cx="6877051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fld id="{E70ED4EF-66A9-4A1E-8534-C6B1E06A3F7F}" type="datetime1">
              <a:rPr lang="de-DE" altLang="de-DE"/>
              <a:pPr/>
              <a:t>31.03.2021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3197618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NKELBLAU: zwei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5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0" y="1722297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4643438" y="1722298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CD125A74-6AE1-4757-9B62-CACEAA6439CB}" type="datetime1">
              <a:rPr lang="de-DE" altLang="de-DE"/>
              <a:pPr/>
              <a:t>31.03.2021</a:t>
            </a:fld>
            <a:endParaRPr lang="de-DE" alt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2240597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6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2D3712-471B-4CF8-B928-33323B8B8610}" type="datetime1">
              <a:rPr lang="de-DE" altLang="de-DE"/>
              <a:pPr/>
              <a:t>31.03.2021</a:t>
            </a:fld>
            <a:endParaRPr lang="de-DE" alt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443130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ein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6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0" y="1722297"/>
            <a:ext cx="6877051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fld id="{29EBA9DC-43F4-40BF-853C-C7570A55FD4E}" type="datetime1">
              <a:rPr lang="de-DE" altLang="de-DE"/>
              <a:pPr/>
              <a:t>31.03.2021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1983156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0" y="1722297"/>
            <a:ext cx="6877051" cy="4694377"/>
          </a:xfrm>
        </p:spPr>
        <p:txBody>
          <a:bodyPr/>
          <a:lstStyle>
            <a:lvl1pPr marL="355600" indent="-355600">
              <a:spcBef>
                <a:spcPts val="1200"/>
              </a:spcBef>
              <a:buFont typeface="+mj-lt"/>
              <a:buAutoNum type="arabicPeriod"/>
              <a:defRPr sz="2100" cap="all" baseline="0"/>
            </a:lvl1pPr>
            <a:lvl2pPr marL="625475" indent="-273050">
              <a:lnSpc>
                <a:spcPct val="120000"/>
              </a:lnSpc>
              <a:buFont typeface="+mj-lt"/>
              <a:buAutoNum type="arabicPeriod"/>
              <a:defRPr sz="1600" cap="none" baseline="0"/>
            </a:lvl2pPr>
            <a:lvl3pPr marL="808038" indent="-182563">
              <a:lnSpc>
                <a:spcPct val="120000"/>
              </a:lnSpc>
              <a:tabLst/>
              <a:defRPr sz="1600" cap="none" baseline="0"/>
            </a:lvl3pPr>
            <a:lvl4pPr marL="984250" indent="-176213" defTabSz="987425">
              <a:lnSpc>
                <a:spcPct val="120000"/>
              </a:lnSpc>
              <a:defRPr sz="1600" cap="none" baseline="0"/>
            </a:lvl4pPr>
            <a:lvl5pPr marL="1166813" indent="-182563">
              <a:lnSpc>
                <a:spcPct val="120000"/>
              </a:lnSpc>
              <a:defRPr sz="1600"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fld id="{F94468F8-BA6B-4BC3-AED4-FA2DABCD2E4B}" type="datetime1">
              <a:rPr lang="de-DE" altLang="de-DE"/>
              <a:pPr/>
              <a:t>31.03.2021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31369185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zwei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6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0" y="1722297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4643438" y="1722298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F8429303-0861-4986-838E-48242A183CBD}" type="datetime1">
              <a:rPr lang="de-DE" altLang="de-DE"/>
              <a:pPr/>
              <a:t>31.03.2021</a:t>
            </a:fld>
            <a:endParaRPr lang="de-DE" alt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42419213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UN: 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BD4B3D-23E2-4657-A059-275FFDFCAF19}" type="datetime1">
              <a:rPr lang="de-DE" altLang="de-DE"/>
              <a:pPr/>
              <a:t>31.03.2021</a:t>
            </a:fld>
            <a:endParaRPr lang="de-DE" alt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2072810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UN: ein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0" y="1722297"/>
            <a:ext cx="6877051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fld id="{5EF84523-9F03-40B7-871E-8C2042611260}" type="datetime1">
              <a:rPr lang="de-DE" altLang="de-DE"/>
              <a:pPr/>
              <a:t>31.03.2021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5909696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UN: zwei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0" y="1722297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4643438" y="1722298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4F3512F7-FAC7-4C05-87A9-588F871C4E9A}" type="datetime1">
              <a:rPr lang="de-DE" altLang="de-DE"/>
              <a:pPr/>
              <a:t>31.03.2021</a:t>
            </a:fld>
            <a:endParaRPr lang="de-DE" alt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12218002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GE: 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bg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E7B1EC-63C9-4AE8-8AB5-A23F33EE3158}" type="datetime1">
              <a:rPr lang="de-DE" altLang="de-DE"/>
              <a:pPr/>
              <a:t>31.03.2021</a:t>
            </a:fld>
            <a:endParaRPr lang="de-DE" alt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19041079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GE: ein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bg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0" y="1722297"/>
            <a:ext cx="6877051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fld id="{4EC57251-F6DE-40C4-AA49-E77DA81C77EF}" type="datetime1">
              <a:rPr lang="de-DE" altLang="de-DE"/>
              <a:pPr/>
              <a:t>31.03.2021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14316873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GE: zwei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bg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0" y="1722297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4643438" y="1722298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DD645293-96C1-4152-932C-04C64BEFE355}" type="datetime1">
              <a:rPr lang="de-DE" altLang="de-DE"/>
              <a:pPr/>
              <a:t>31.03.2021</a:t>
            </a:fld>
            <a:endParaRPr lang="de-DE" alt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6790859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31800" y="548680"/>
            <a:ext cx="6877050" cy="5862066"/>
          </a:xfrm>
        </p:spPr>
        <p:txBody>
          <a:bodyPr anchor="ctr"/>
          <a:lstStyle>
            <a:lvl1pPr>
              <a:defRPr sz="3800" cap="all" baseline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67420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9F35746-F98D-AC46-8336-23DA54C9DEA1}" type="datetime1">
              <a:rPr lang="de-DE"/>
              <a:pPr>
                <a:defRPr/>
              </a:pPr>
              <a:t>31.03.2021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1E3D84CD-17EB-024B-A93D-26F80C9B3B2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9279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5FD42-F0C6-418E-8B36-6729C8EFEF93}" type="datetimeFigureOut">
              <a:rPr lang="de-DE" smtClean="0"/>
              <a:pPr/>
              <a:t>31.03.2021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AC0616-3025-4600-BD21-473C746E26C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2274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: 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60406C-4A85-4EE6-9DCE-1BCBFF6F4CF1}" type="datetime1">
              <a:rPr lang="de-DE" altLang="de-DE"/>
              <a:pPr/>
              <a:t>31.03.2021</a:t>
            </a:fld>
            <a:endParaRPr lang="de-DE" alt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1204055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: ein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0" y="1722297"/>
            <a:ext cx="6877051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fld id="{F9828492-4C80-4CF3-ACFD-405C70D6A298}" type="datetime1">
              <a:rPr lang="de-DE" altLang="de-DE"/>
              <a:pPr/>
              <a:t>31.03.2021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3425260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: zwei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0" y="1722297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4643438" y="1722298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4802C5E8-668F-4044-ACC4-B56942FE3A80}" type="datetime1">
              <a:rPr lang="de-DE" altLang="de-DE"/>
              <a:pPr/>
              <a:t>31.03.2021</a:t>
            </a:fld>
            <a:endParaRPr lang="de-DE" alt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1823995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NKELGRÜN: 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6A13C0-5178-45A7-B939-0D5A79B90363}" type="datetime1">
              <a:rPr lang="de-DE" altLang="de-DE"/>
              <a:pPr/>
              <a:t>31.03.2021</a:t>
            </a:fld>
            <a:endParaRPr lang="de-DE" alt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3420835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NKELGRÜN: ein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0" y="1722297"/>
            <a:ext cx="6877051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fld id="{AFEAD2A0-FC2A-4F89-B88A-1128D9878793}" type="datetime1">
              <a:rPr lang="de-DE" altLang="de-DE"/>
              <a:pPr/>
              <a:t>31.03.2021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291632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NKELGRÜN: zwei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0" y="1722297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4643438" y="1722298"/>
            <a:ext cx="4068763" cy="4694377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2664DF65-7B5D-431A-ACD6-7B37F459973A}" type="datetime1">
              <a:rPr lang="de-DE" altLang="de-DE"/>
              <a:pPr/>
              <a:t>31.03.2021</a:t>
            </a:fld>
            <a:endParaRPr lang="de-DE" alt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4008656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OLETT: 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CF330D-5E39-4967-BE73-907F751B3562}" type="datetime1">
              <a:rPr lang="de-DE" altLang="de-DE"/>
              <a:pPr/>
              <a:t>31.03.2021</a:t>
            </a:fld>
            <a:endParaRPr lang="de-DE" alt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</p:spTree>
    <p:extLst>
      <p:ext uri="{BB962C8B-B14F-4D97-AF65-F5344CB8AC3E}">
        <p14:creationId xmlns:p14="http://schemas.microsoft.com/office/powerpoint/2010/main" val="144670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431800" y="420688"/>
            <a:ext cx="6119813" cy="12080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noProof="0" dirty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431800" y="1722438"/>
            <a:ext cx="6877050" cy="4694237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gray">
          <a:xfrm>
            <a:off x="6696075" y="736600"/>
            <a:ext cx="2016125" cy="142875"/>
          </a:xfrm>
          <a:prstGeom prst="rect">
            <a:avLst/>
          </a:prstGeom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C1810FC9-6984-4DB5-B104-894111660B85}" type="datetime1">
              <a:rPr lang="de-DE" altLang="de-DE"/>
              <a:pPr/>
              <a:t>31.03.2021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6696075" y="577850"/>
            <a:ext cx="2016125" cy="144463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Projektentwurf </a:t>
            </a:r>
            <a:r>
              <a:rPr lang="de-DE" err="1"/>
              <a:t>DaF</a:t>
            </a:r>
            <a:r>
              <a:rPr lang="de-DE"/>
              <a:t>-Marketing</a:t>
            </a:r>
          </a:p>
        </p:txBody>
      </p:sp>
      <p:sp>
        <p:nvSpPr>
          <p:cNvPr id="1030" name="Textfeld 9"/>
          <p:cNvSpPr txBox="1">
            <a:spLocks noChangeArrowheads="1"/>
          </p:cNvSpPr>
          <p:nvPr/>
        </p:nvSpPr>
        <p:spPr bwMode="gray">
          <a:xfrm>
            <a:off x="6696075" y="419100"/>
            <a:ext cx="2016125" cy="1444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kumimoji="0" lang="de-DE" altLang="de-DE" sz="900">
                <a:latin typeface="Verdana" panose="020B0604030504040204" pitchFamily="34" charset="0"/>
                <a:cs typeface="Arial" panose="020B0604020202020204" pitchFamily="34" charset="0"/>
              </a:rPr>
              <a:t>Seite </a:t>
            </a:r>
            <a:fld id="{DB6F40E5-B702-4A1F-8EDD-A09E79C3CA61}" type="slidenum">
              <a:rPr kumimoji="0" lang="de-DE" altLang="de-DE" sz="900">
                <a:latin typeface="Verdana" panose="020B0604030504040204" pitchFamily="34" charset="0"/>
                <a:cs typeface="Arial" panose="020B0604020202020204" pitchFamily="34" charset="0"/>
              </a:rPr>
              <a:pPr algn="r" eaLnBrk="1" hangingPunct="1"/>
              <a:t>‹Nr.›</a:t>
            </a:fld>
            <a:endParaRPr kumimoji="0" lang="de-DE" altLang="de-DE" sz="90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05" r:id="rId1"/>
    <p:sldLayoutId id="2147486680" r:id="rId2"/>
    <p:sldLayoutId id="2147486681" r:id="rId3"/>
    <p:sldLayoutId id="2147486682" r:id="rId4"/>
    <p:sldLayoutId id="2147486683" r:id="rId5"/>
    <p:sldLayoutId id="2147486684" r:id="rId6"/>
    <p:sldLayoutId id="2147486685" r:id="rId7"/>
    <p:sldLayoutId id="2147486686" r:id="rId8"/>
    <p:sldLayoutId id="2147486687" r:id="rId9"/>
    <p:sldLayoutId id="2147486688" r:id="rId10"/>
    <p:sldLayoutId id="2147486689" r:id="rId11"/>
    <p:sldLayoutId id="2147486690" r:id="rId12"/>
    <p:sldLayoutId id="2147486691" r:id="rId13"/>
    <p:sldLayoutId id="2147486692" r:id="rId14"/>
    <p:sldLayoutId id="2147486693" r:id="rId15"/>
    <p:sldLayoutId id="2147486694" r:id="rId16"/>
    <p:sldLayoutId id="2147486695" r:id="rId17"/>
    <p:sldLayoutId id="2147486696" r:id="rId18"/>
    <p:sldLayoutId id="2147486697" r:id="rId19"/>
    <p:sldLayoutId id="2147486698" r:id="rId20"/>
    <p:sldLayoutId id="2147486699" r:id="rId21"/>
    <p:sldLayoutId id="2147486700" r:id="rId22"/>
    <p:sldLayoutId id="2147486701" r:id="rId23"/>
    <p:sldLayoutId id="2147486702" r:id="rId24"/>
    <p:sldLayoutId id="2147486703" r:id="rId25"/>
    <p:sldLayoutId id="2147486704" r:id="rId26"/>
    <p:sldLayoutId id="2147486706" r:id="rId27"/>
    <p:sldLayoutId id="2147486708" r:id="rId28"/>
    <p:sldLayoutId id="2147486709" r:id="rId29"/>
  </p:sldLayoutIdLst>
  <p:hf sldNum="0" hdr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 kern="1200" cap="all">
          <a:solidFill>
            <a:schemeClr val="accent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  <a:ea typeface="MS PGothic" panose="020B0600070205080204" pitchFamily="34" charset="-128"/>
          <a:cs typeface="MS PGothic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2100" b="1" kern="1200" cap="all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Arial" panose="020B0604020202020204" pitchFamily="34" charset="0"/>
        <a:defRPr kumimoji="1" sz="16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82563" indent="-182563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358775" indent="-176213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541338" indent="-182563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5" Type="http://schemas.openxmlformats.org/officeDocument/2006/relationships/hyperlink" Target="kinderuni.goethe.de" TargetMode="External"/><Relationship Id="rId4" Type="http://schemas.openxmlformats.org/officeDocument/2006/relationships/hyperlink" Target="https://www.goethe.de/ins/ru/de/spr/eng/kin/kin.html?wt_sc=kinderuni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digitalekinderuni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el 1"/>
          <p:cNvSpPr>
            <a:spLocks noGrp="1"/>
          </p:cNvSpPr>
          <p:nvPr>
            <p:ph type="title"/>
          </p:nvPr>
        </p:nvSpPr>
        <p:spPr>
          <a:xfrm>
            <a:off x="323528" y="1916832"/>
            <a:ext cx="7488832" cy="3672408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altLang="de-DE" sz="4000" cap="none" dirty="0" smtClean="0">
                <a:solidFill>
                  <a:schemeClr val="accent3"/>
                </a:solidFill>
              </a:rPr>
              <a:t/>
            </a:r>
            <a:br>
              <a:rPr lang="de-DE" altLang="de-DE" sz="4000" cap="none" dirty="0" smtClean="0">
                <a:solidFill>
                  <a:schemeClr val="accent3"/>
                </a:solidFill>
              </a:rPr>
            </a:br>
            <a:r>
              <a:rPr lang="de-DE" altLang="de-DE" sz="4000" cap="none" dirty="0" smtClean="0">
                <a:solidFill>
                  <a:schemeClr val="accent3"/>
                </a:solidFill>
              </a:rPr>
              <a:t/>
            </a:r>
            <a:br>
              <a:rPr lang="de-DE" altLang="de-DE" sz="4000" cap="none" dirty="0" smtClean="0">
                <a:solidFill>
                  <a:schemeClr val="accent3"/>
                </a:solidFill>
              </a:rPr>
            </a:br>
            <a:r>
              <a:rPr lang="de-DE" altLang="de-DE" sz="4000" cap="none" dirty="0">
                <a:solidFill>
                  <a:schemeClr val="accent3"/>
                </a:solidFill>
              </a:rPr>
              <a:t/>
            </a:r>
            <a:br>
              <a:rPr lang="de-DE" altLang="de-DE" sz="4000" cap="none" dirty="0">
                <a:solidFill>
                  <a:schemeClr val="accent3"/>
                </a:solidFill>
              </a:rPr>
            </a:br>
            <a:r>
              <a:rPr lang="de-DE" altLang="de-DE" sz="4000" cap="none" dirty="0" smtClean="0">
                <a:solidFill>
                  <a:schemeClr val="accent3"/>
                </a:solidFill>
              </a:rPr>
              <a:t/>
            </a:r>
            <a:br>
              <a:rPr lang="de-DE" altLang="de-DE" sz="4000" cap="none" dirty="0" smtClean="0">
                <a:solidFill>
                  <a:schemeClr val="accent3"/>
                </a:solidFill>
              </a:rPr>
            </a:br>
            <a:r>
              <a:rPr lang="de-DE" altLang="de-DE" sz="4000" cap="none" dirty="0">
                <a:solidFill>
                  <a:schemeClr val="accent3"/>
                </a:solidFill>
              </a:rPr>
              <a:t/>
            </a:r>
            <a:br>
              <a:rPr lang="de-DE" altLang="de-DE" sz="4000" cap="none" dirty="0">
                <a:solidFill>
                  <a:schemeClr val="accent3"/>
                </a:solidFill>
              </a:rPr>
            </a:br>
            <a:r>
              <a:rPr lang="sk-SK" altLang="de-DE" sz="4400" cap="none" dirty="0" smtClean="0">
                <a:latin typeface="+mn-lt"/>
              </a:rPr>
              <a:t>NEMECKÁ</a:t>
            </a:r>
            <a:r>
              <a:rPr lang="de-DE" altLang="de-DE" sz="4400" cap="none" dirty="0" smtClean="0">
                <a:latin typeface="+mn-lt"/>
              </a:rPr>
              <a:t> DIGIT</a:t>
            </a:r>
            <a:r>
              <a:rPr lang="sk-SK" altLang="de-DE" sz="4400" cap="none" dirty="0" smtClean="0">
                <a:latin typeface="+mn-lt"/>
              </a:rPr>
              <a:t>ÁLNA</a:t>
            </a:r>
            <a:r>
              <a:rPr lang="de-DE" altLang="de-DE" sz="4400" cap="none" dirty="0" smtClean="0">
                <a:latin typeface="+mn-lt"/>
              </a:rPr>
              <a:t/>
            </a:r>
            <a:br>
              <a:rPr lang="de-DE" altLang="de-DE" sz="4400" cap="none" dirty="0" smtClean="0">
                <a:latin typeface="+mn-lt"/>
              </a:rPr>
            </a:br>
            <a:r>
              <a:rPr lang="sk-SK" altLang="de-DE" sz="4400" cap="none" dirty="0" smtClean="0">
                <a:latin typeface="+mn-lt"/>
              </a:rPr>
              <a:t>DETSKÁ </a:t>
            </a:r>
            <a:r>
              <a:rPr lang="de-DE" altLang="de-DE" sz="4400" cap="none" dirty="0" smtClean="0">
                <a:latin typeface="+mn-lt"/>
              </a:rPr>
              <a:t>UNIVER</a:t>
            </a:r>
            <a:r>
              <a:rPr lang="sk-SK" altLang="de-DE" sz="4400" cap="none" dirty="0" smtClean="0">
                <a:latin typeface="+mn-lt"/>
              </a:rPr>
              <a:t>Z</a:t>
            </a:r>
            <a:r>
              <a:rPr lang="de-DE" altLang="de-DE" sz="4400" cap="none" dirty="0" smtClean="0">
                <a:latin typeface="+mn-lt"/>
              </a:rPr>
              <a:t>IT</a:t>
            </a:r>
            <a:r>
              <a:rPr lang="sk-SK" altLang="de-DE" sz="4400" cap="none" dirty="0" smtClean="0">
                <a:latin typeface="+mn-lt"/>
              </a:rPr>
              <a:t>A</a:t>
            </a:r>
            <a:r>
              <a:rPr lang="de-DE" altLang="de-DE" sz="4000" cap="none" dirty="0" smtClean="0">
                <a:solidFill>
                  <a:schemeClr val="accent3"/>
                </a:solidFill>
                <a:latin typeface="+mn-lt"/>
              </a:rPr>
              <a:t/>
            </a:r>
            <a:br>
              <a:rPr lang="de-DE" altLang="de-DE" sz="4000" cap="none" dirty="0" smtClean="0">
                <a:solidFill>
                  <a:schemeClr val="accent3"/>
                </a:solidFill>
                <a:latin typeface="+mn-lt"/>
              </a:rPr>
            </a:br>
            <a:r>
              <a:rPr lang="de-DE" altLang="de-DE" sz="4000" cap="none" dirty="0" smtClean="0">
                <a:solidFill>
                  <a:schemeClr val="accent3"/>
                </a:solidFill>
              </a:rPr>
              <a:t/>
            </a:r>
            <a:br>
              <a:rPr lang="de-DE" altLang="de-DE" sz="4000" cap="none" dirty="0" smtClean="0">
                <a:solidFill>
                  <a:schemeClr val="accent3"/>
                </a:solidFill>
              </a:rPr>
            </a:br>
            <a:r>
              <a:rPr lang="sk-SK" altLang="de-DE" sz="2400" cap="none" dirty="0" smtClean="0">
                <a:solidFill>
                  <a:schemeClr val="accent5"/>
                </a:solidFill>
                <a:latin typeface="+mn-lt"/>
              </a:rPr>
              <a:t>VZDELÁVACÍ </a:t>
            </a:r>
            <a:r>
              <a:rPr lang="de-DE" altLang="de-DE" sz="2400" cap="none" dirty="0" smtClean="0">
                <a:solidFill>
                  <a:schemeClr val="accent5"/>
                </a:solidFill>
                <a:latin typeface="+mn-lt"/>
              </a:rPr>
              <a:t>PROJEKT </a:t>
            </a:r>
            <a:r>
              <a:rPr lang="sk-SK" altLang="de-DE" sz="2400" cap="none" dirty="0" smtClean="0">
                <a:solidFill>
                  <a:schemeClr val="accent5"/>
                </a:solidFill>
                <a:latin typeface="+mn-lt"/>
              </a:rPr>
              <a:t>PRE DETI OD </a:t>
            </a:r>
            <a:r>
              <a:rPr lang="ru-RU" altLang="de-DE" sz="2400" cap="none" dirty="0" smtClean="0">
                <a:solidFill>
                  <a:schemeClr val="accent5"/>
                </a:solidFill>
                <a:latin typeface="+mn-lt"/>
              </a:rPr>
              <a:t/>
            </a:r>
            <a:br>
              <a:rPr lang="ru-RU" altLang="de-DE" sz="2400" cap="none" dirty="0" smtClean="0">
                <a:solidFill>
                  <a:schemeClr val="accent5"/>
                </a:solidFill>
                <a:latin typeface="+mn-lt"/>
              </a:rPr>
            </a:br>
            <a:r>
              <a:rPr lang="de-DE" altLang="de-DE" sz="2400" cap="none" dirty="0" smtClean="0">
                <a:solidFill>
                  <a:schemeClr val="accent5"/>
                </a:solidFill>
                <a:latin typeface="+mn-lt"/>
              </a:rPr>
              <a:t>8 </a:t>
            </a:r>
            <a:r>
              <a:rPr lang="sk-SK" altLang="de-DE" sz="2400" cap="none" dirty="0" smtClean="0">
                <a:solidFill>
                  <a:schemeClr val="accent5"/>
                </a:solidFill>
                <a:latin typeface="+mn-lt"/>
              </a:rPr>
              <a:t>DO</a:t>
            </a:r>
            <a:r>
              <a:rPr lang="de-DE" altLang="de-DE" sz="2400" cap="none" dirty="0" smtClean="0">
                <a:solidFill>
                  <a:schemeClr val="accent5"/>
                </a:solidFill>
                <a:latin typeface="+mn-lt"/>
              </a:rPr>
              <a:t> 12 </a:t>
            </a:r>
            <a:r>
              <a:rPr lang="sk-SK" altLang="de-DE" sz="2400" cap="none" dirty="0" smtClean="0">
                <a:solidFill>
                  <a:schemeClr val="accent5"/>
                </a:solidFill>
                <a:latin typeface="+mn-lt"/>
              </a:rPr>
              <a:t>ROKOV</a:t>
            </a:r>
            <a:r>
              <a:rPr lang="de-DE" altLang="de-DE" sz="4000" cap="none" dirty="0" smtClean="0">
                <a:solidFill>
                  <a:schemeClr val="accent3"/>
                </a:solidFill>
              </a:rPr>
              <a:t/>
            </a:r>
            <a:br>
              <a:rPr lang="de-DE" altLang="de-DE" sz="4000" cap="none" dirty="0" smtClean="0">
                <a:solidFill>
                  <a:schemeClr val="accent3"/>
                </a:solidFill>
              </a:rPr>
            </a:br>
            <a:r>
              <a:rPr lang="de-DE" altLang="de-DE" sz="4000" cap="none" dirty="0">
                <a:solidFill>
                  <a:schemeClr val="accent3"/>
                </a:solidFill>
              </a:rPr>
              <a:t/>
            </a:r>
            <a:br>
              <a:rPr lang="de-DE" altLang="de-DE" sz="4000" cap="none" dirty="0">
                <a:solidFill>
                  <a:schemeClr val="accent3"/>
                </a:solidFill>
              </a:rPr>
            </a:br>
            <a:r>
              <a:rPr lang="de-DE" altLang="de-DE" sz="4000" cap="none" dirty="0" smtClean="0">
                <a:solidFill>
                  <a:schemeClr val="accent3"/>
                </a:solidFill>
              </a:rPr>
              <a:t/>
            </a:r>
            <a:br>
              <a:rPr lang="de-DE" altLang="de-DE" sz="4000" cap="none" dirty="0" smtClean="0">
                <a:solidFill>
                  <a:schemeClr val="accent3"/>
                </a:solidFill>
              </a:rPr>
            </a:br>
            <a:r>
              <a:rPr lang="ru-RU" altLang="de-DE" sz="4000" cap="none" dirty="0" smtClean="0">
                <a:solidFill>
                  <a:schemeClr val="accent3"/>
                </a:solidFill>
              </a:rPr>
              <a:t/>
            </a:r>
            <a:br>
              <a:rPr lang="ru-RU" altLang="de-DE" sz="4000" cap="none" dirty="0" smtClean="0">
                <a:solidFill>
                  <a:schemeClr val="accent3"/>
                </a:solidFill>
              </a:rPr>
            </a:br>
            <a:r>
              <a:rPr lang="de-DE" altLang="de-DE" sz="4000" cap="none" dirty="0" smtClean="0">
                <a:solidFill>
                  <a:schemeClr val="accent3"/>
                </a:solidFill>
              </a:rPr>
              <a:t/>
            </a:r>
            <a:br>
              <a:rPr lang="de-DE" altLang="de-DE" sz="4000" cap="none" dirty="0" smtClean="0">
                <a:solidFill>
                  <a:schemeClr val="accent3"/>
                </a:solidFill>
              </a:rPr>
            </a:br>
            <a:endParaRPr lang="de-DE" altLang="de-DE" sz="4000" cap="none" dirty="0" smtClean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16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нимок экрана 2018-01-22 в 8.54.5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571500"/>
            <a:ext cx="87884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нимок экрана 2018-01-22 в 8.55.3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495300"/>
            <a:ext cx="89027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Рисунок 2" descr="D:\[ ARBEIT ]\6_GIMOS_KinderUni\PR\logosvektor\Logo_Vektor_Mensc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049838"/>
            <a:ext cx="19716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itel 1"/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de-DE" sz="2800" cap="none" dirty="0" smtClean="0">
                <a:solidFill>
                  <a:srgbClr val="59004A"/>
                </a:solidFill>
                <a:latin typeface="Verdana" charset="0"/>
                <a:ea typeface="MS PGothic" charset="0"/>
              </a:rPr>
              <a:t>FAKULT</a:t>
            </a:r>
            <a:r>
              <a:rPr lang="sk-SK" sz="2800" cap="none" dirty="0" smtClean="0">
                <a:solidFill>
                  <a:srgbClr val="59004A"/>
                </a:solidFill>
                <a:latin typeface="Verdana" charset="0"/>
                <a:ea typeface="MS PGothic" charset="0"/>
              </a:rPr>
              <a:t>A</a:t>
            </a:r>
            <a:r>
              <a:rPr lang="de-DE" sz="2800" cap="none" dirty="0" smtClean="0">
                <a:solidFill>
                  <a:srgbClr val="59004A"/>
                </a:solidFill>
                <a:latin typeface="Verdana" charset="0"/>
                <a:ea typeface="MS PGothic" charset="0"/>
              </a:rPr>
              <a:t> </a:t>
            </a:r>
            <a:r>
              <a:rPr lang="sk-SK" sz="2800" i="1" cap="none" dirty="0" smtClean="0">
                <a:solidFill>
                  <a:srgbClr val="59004A"/>
                </a:solidFill>
                <a:latin typeface="Verdana" charset="0"/>
                <a:ea typeface="MS PGothic" charset="0"/>
              </a:rPr>
              <a:t>ČLOV</a:t>
            </a:r>
            <a:r>
              <a:rPr lang="de-DE" sz="2800" i="1" cap="none" dirty="0" smtClean="0">
                <a:solidFill>
                  <a:srgbClr val="59004A"/>
                </a:solidFill>
                <a:latin typeface="Verdana" charset="0"/>
                <a:ea typeface="MS PGothic" charset="0"/>
              </a:rPr>
              <a:t>E</a:t>
            </a:r>
            <a:r>
              <a:rPr lang="sk-SK" sz="2800" i="1" cap="none" dirty="0" smtClean="0">
                <a:solidFill>
                  <a:srgbClr val="59004A"/>
                </a:solidFill>
                <a:latin typeface="Verdana" charset="0"/>
                <a:ea typeface="MS PGothic" charset="0"/>
              </a:rPr>
              <a:t>K</a:t>
            </a:r>
            <a:endParaRPr lang="ru-RU" sz="2800" i="1" cap="none" dirty="0">
              <a:solidFill>
                <a:srgbClr val="59004A"/>
              </a:solidFill>
              <a:latin typeface="Verdana" charset="0"/>
              <a:ea typeface="MS PGothic" charset="0"/>
            </a:endParaRPr>
          </a:p>
        </p:txBody>
      </p:sp>
      <p:sp>
        <p:nvSpPr>
          <p:cNvPr id="21507" name="TextBox 4"/>
          <p:cNvSpPr txBox="1">
            <a:spLocks noChangeArrowheads="1"/>
          </p:cNvSpPr>
          <p:nvPr/>
        </p:nvSpPr>
        <p:spPr bwMode="auto">
          <a:xfrm>
            <a:off x="395288" y="1125538"/>
            <a:ext cx="8064500" cy="484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lvl="0">
              <a:spcAft>
                <a:spcPts val="600"/>
              </a:spcAft>
            </a:pPr>
            <a:r>
              <a:rPr lang="sk-SK" sz="2400" i="1" dirty="0" smtClean="0">
                <a:latin typeface="Verdana"/>
                <a:cs typeface="Verdana"/>
              </a:rPr>
              <a:t>Ako píšu nevidiaci</a:t>
            </a:r>
            <a:r>
              <a:rPr lang="ru-RU" sz="2400" i="1" dirty="0" smtClean="0">
                <a:latin typeface="Verdana"/>
                <a:cs typeface="Verdana"/>
              </a:rPr>
              <a:t>?</a:t>
            </a:r>
            <a:endParaRPr lang="ru-RU" sz="2400" i="1" dirty="0">
              <a:latin typeface="Verdana"/>
              <a:cs typeface="Verdana"/>
            </a:endParaRPr>
          </a:p>
          <a:p>
            <a:pPr lvl="0">
              <a:spcAft>
                <a:spcPts val="600"/>
              </a:spcAft>
            </a:pPr>
            <a:r>
              <a:rPr lang="sk-SK" sz="2400" i="1" dirty="0" smtClean="0">
                <a:latin typeface="Verdana"/>
                <a:cs typeface="Verdana"/>
              </a:rPr>
              <a:t>Ako funguje tieňové divadlo</a:t>
            </a:r>
            <a:r>
              <a:rPr lang="ru-RU" sz="2400" i="1" dirty="0" smtClean="0">
                <a:latin typeface="Verdana"/>
                <a:cs typeface="Verdana"/>
              </a:rPr>
              <a:t>?</a:t>
            </a:r>
            <a:endParaRPr lang="ru-RU" sz="2400" i="1" dirty="0">
              <a:latin typeface="Verdana"/>
              <a:cs typeface="Verdana"/>
            </a:endParaRPr>
          </a:p>
          <a:p>
            <a:pPr lvl="0">
              <a:spcAft>
                <a:spcPts val="600"/>
              </a:spcAft>
            </a:pPr>
            <a:r>
              <a:rPr lang="sk-SK" sz="2400" i="1" dirty="0" smtClean="0">
                <a:latin typeface="Verdana"/>
                <a:cs typeface="Verdana"/>
              </a:rPr>
              <a:t>Čo je</a:t>
            </a:r>
            <a:r>
              <a:rPr lang="de-DE" sz="2400" i="1" dirty="0" smtClean="0">
                <a:latin typeface="Verdana"/>
                <a:cs typeface="Verdana"/>
              </a:rPr>
              <a:t> </a:t>
            </a:r>
            <a:r>
              <a:rPr lang="sk-SK" sz="2400" i="1" dirty="0" err="1" smtClean="0">
                <a:latin typeface="Verdana"/>
                <a:cs typeface="Verdana"/>
              </a:rPr>
              <a:t>b</a:t>
            </a:r>
            <a:r>
              <a:rPr lang="sk-SK" sz="2400" i="1" dirty="0" err="1">
                <a:latin typeface="Verdana"/>
                <a:cs typeface="Verdana"/>
              </a:rPr>
              <a:t>í</a:t>
            </a:r>
            <a:r>
              <a:rPr lang="de-DE" sz="2400" i="1" dirty="0" err="1" smtClean="0">
                <a:latin typeface="Verdana"/>
                <a:cs typeface="Verdana"/>
              </a:rPr>
              <a:t>tbox</a:t>
            </a:r>
            <a:r>
              <a:rPr lang="ru-RU" sz="2400" i="1" dirty="0" smtClean="0">
                <a:latin typeface="Verdana"/>
                <a:cs typeface="Verdana"/>
              </a:rPr>
              <a:t>?</a:t>
            </a:r>
            <a:endParaRPr lang="ru-RU" sz="2400" i="1" dirty="0">
              <a:latin typeface="Verdana"/>
              <a:cs typeface="Verdana"/>
            </a:endParaRPr>
          </a:p>
          <a:p>
            <a:pPr lvl="0">
              <a:spcAft>
                <a:spcPts val="600"/>
              </a:spcAft>
            </a:pPr>
            <a:r>
              <a:rPr lang="sk-SK" sz="2400" i="1" dirty="0" smtClean="0">
                <a:latin typeface="Verdana"/>
                <a:cs typeface="Verdana"/>
              </a:rPr>
              <a:t>Ako sa navrhujú g</a:t>
            </a:r>
            <a:r>
              <a:rPr lang="de-DE" sz="2400" i="1" dirty="0" err="1" smtClean="0">
                <a:latin typeface="Verdana"/>
                <a:cs typeface="Verdana"/>
              </a:rPr>
              <a:t>raffiti</a:t>
            </a:r>
            <a:r>
              <a:rPr lang="ru-RU" sz="2400" i="1" dirty="0">
                <a:latin typeface="Verdana"/>
                <a:cs typeface="Verdana"/>
              </a:rPr>
              <a:t>?</a:t>
            </a:r>
          </a:p>
          <a:p>
            <a:pPr lvl="0">
              <a:spcAft>
                <a:spcPts val="600"/>
              </a:spcAft>
            </a:pPr>
            <a:r>
              <a:rPr lang="sk-SK" sz="2400" i="1" dirty="0" smtClean="0">
                <a:latin typeface="Verdana"/>
                <a:cs typeface="Verdana"/>
              </a:rPr>
              <a:t>Prečo majú kreslené srdcia určitý tvar?</a:t>
            </a:r>
            <a:endParaRPr lang="de-DE" sz="2400" i="1" dirty="0" smtClean="0">
              <a:latin typeface="Verdana"/>
              <a:cs typeface="Verdana"/>
            </a:endParaRPr>
          </a:p>
          <a:p>
            <a:pPr lvl="0">
              <a:spcAft>
                <a:spcPts val="600"/>
              </a:spcAft>
            </a:pPr>
            <a:r>
              <a:rPr lang="sk-SK" sz="2400" i="1" dirty="0" smtClean="0">
                <a:latin typeface="Verdana"/>
                <a:cs typeface="Verdana"/>
              </a:rPr>
              <a:t>Prečo naše srdce bije v </a:t>
            </a:r>
            <a:r>
              <a:rPr lang="de-DE" sz="2400" i="1" dirty="0" smtClean="0">
                <a:latin typeface="Verdana"/>
                <a:cs typeface="Verdana"/>
              </a:rPr>
              <a:t>na </a:t>
            </a:r>
            <a:r>
              <a:rPr lang="de-DE" sz="2400" i="1" dirty="0" err="1" smtClean="0">
                <a:latin typeface="Verdana"/>
                <a:cs typeface="Verdana"/>
              </a:rPr>
              <a:t>horskej</a:t>
            </a:r>
            <a:r>
              <a:rPr lang="de-DE" sz="2400" i="1" dirty="0" smtClean="0">
                <a:latin typeface="Verdana"/>
                <a:cs typeface="Verdana"/>
              </a:rPr>
              <a:t> </a:t>
            </a:r>
            <a:r>
              <a:rPr lang="de-DE" sz="2400" i="1" dirty="0" err="1" smtClean="0">
                <a:latin typeface="Verdana"/>
                <a:cs typeface="Verdana"/>
              </a:rPr>
              <a:t>dráhe</a:t>
            </a:r>
            <a:r>
              <a:rPr lang="de-DE" sz="2400" i="1" dirty="0" smtClean="0">
                <a:latin typeface="Verdana"/>
                <a:cs typeface="Verdana"/>
              </a:rPr>
              <a:t> </a:t>
            </a:r>
            <a:r>
              <a:rPr lang="sk-SK" sz="2400" i="1" dirty="0" smtClean="0">
                <a:latin typeface="Verdana"/>
                <a:cs typeface="Verdana"/>
              </a:rPr>
              <a:t>rýchlejšie</a:t>
            </a:r>
            <a:r>
              <a:rPr lang="ru-RU" sz="2400" i="1" dirty="0" smtClean="0">
                <a:latin typeface="Verdana"/>
                <a:cs typeface="Verdana"/>
              </a:rPr>
              <a:t>?</a:t>
            </a:r>
            <a:endParaRPr lang="ru-RU" sz="2400" i="1" dirty="0">
              <a:latin typeface="Verdana"/>
              <a:cs typeface="Verdana"/>
            </a:endParaRPr>
          </a:p>
          <a:p>
            <a:pPr lvl="0">
              <a:spcAft>
                <a:spcPts val="600"/>
              </a:spcAft>
            </a:pPr>
            <a:r>
              <a:rPr lang="sk-SK" sz="2400" i="1" dirty="0" smtClean="0">
                <a:latin typeface="Verdana"/>
                <a:cs typeface="Verdana"/>
              </a:rPr>
              <a:t>Z čoho pozostáva krv</a:t>
            </a:r>
            <a:r>
              <a:rPr lang="ru-RU" sz="2400" i="1" dirty="0" smtClean="0">
                <a:latin typeface="Verdana"/>
                <a:cs typeface="Verdana"/>
              </a:rPr>
              <a:t>?</a:t>
            </a:r>
            <a:endParaRPr lang="ru-RU" sz="2400" i="1" dirty="0">
              <a:latin typeface="Verdana"/>
              <a:cs typeface="Verdana"/>
            </a:endParaRPr>
          </a:p>
          <a:p>
            <a:pPr lvl="0">
              <a:spcAft>
                <a:spcPts val="600"/>
              </a:spcAft>
            </a:pPr>
            <a:r>
              <a:rPr lang="sk-SK" sz="2400" i="1" dirty="0" smtClean="0">
                <a:latin typeface="Verdana"/>
                <a:cs typeface="Verdana"/>
              </a:rPr>
              <a:t>Ako sa hojí rana</a:t>
            </a:r>
            <a:r>
              <a:rPr lang="ru-RU" sz="2400" i="1" dirty="0" smtClean="0">
                <a:latin typeface="Verdana"/>
                <a:cs typeface="Verdana"/>
              </a:rPr>
              <a:t>?</a:t>
            </a:r>
            <a:endParaRPr lang="ru-RU" sz="2400" i="1" dirty="0">
              <a:latin typeface="Verdana"/>
              <a:cs typeface="Verdana"/>
            </a:endParaRPr>
          </a:p>
          <a:p>
            <a:pPr lvl="0">
              <a:spcAft>
                <a:spcPts val="600"/>
              </a:spcAft>
            </a:pPr>
            <a:r>
              <a:rPr lang="sk-SK" sz="2400" i="1" dirty="0" smtClean="0">
                <a:latin typeface="Verdana"/>
                <a:cs typeface="Verdana"/>
              </a:rPr>
              <a:t>Ako sa dá z mrkvy vytvoriť ruža</a:t>
            </a:r>
            <a:r>
              <a:rPr lang="ru-RU" sz="2400" i="1" dirty="0" smtClean="0">
                <a:latin typeface="Verdana"/>
                <a:cs typeface="Verdana"/>
              </a:rPr>
              <a:t>?</a:t>
            </a:r>
            <a:endParaRPr lang="ru-RU" sz="2400" i="1" dirty="0">
              <a:latin typeface="Verdana"/>
              <a:cs typeface="Verdana"/>
            </a:endParaRPr>
          </a:p>
          <a:p>
            <a:pPr lvl="0">
              <a:spcAft>
                <a:spcPts val="600"/>
              </a:spcAft>
            </a:pPr>
            <a:r>
              <a:rPr lang="sk-SK" sz="2400" i="1" dirty="0" smtClean="0">
                <a:latin typeface="Verdana"/>
                <a:cs typeface="Verdana"/>
              </a:rPr>
              <a:t>Čo je vnútri gumového medvedíka</a:t>
            </a:r>
            <a:r>
              <a:rPr lang="ru-RU" sz="2400" i="1" dirty="0" smtClean="0">
                <a:latin typeface="Verdana"/>
                <a:cs typeface="Verdana"/>
              </a:rPr>
              <a:t>?</a:t>
            </a:r>
            <a:endParaRPr lang="ru-RU" sz="2400" i="1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6320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3" descr="D:\[ ARBEIT ]\6_GIMOS_KinderUni\PR\logosvektor\Logo_Vektor_Natu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3" y="4941888"/>
            <a:ext cx="194945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itel 1"/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de-DE" sz="2800" cap="none" dirty="0" smtClean="0">
                <a:solidFill>
                  <a:srgbClr val="5AC8F5"/>
                </a:solidFill>
                <a:latin typeface="Verdana" charset="0"/>
                <a:ea typeface="MS PGothic" charset="0"/>
              </a:rPr>
              <a:t>FAKULT</a:t>
            </a:r>
            <a:r>
              <a:rPr lang="sk-SK" sz="2800" cap="none" dirty="0" smtClean="0">
                <a:solidFill>
                  <a:srgbClr val="5AC8F5"/>
                </a:solidFill>
                <a:latin typeface="Verdana" charset="0"/>
                <a:ea typeface="MS PGothic" charset="0"/>
              </a:rPr>
              <a:t>A</a:t>
            </a:r>
            <a:r>
              <a:rPr lang="de-DE" sz="2800" cap="none" dirty="0" smtClean="0">
                <a:solidFill>
                  <a:srgbClr val="5AC8F5"/>
                </a:solidFill>
                <a:latin typeface="Verdana" charset="0"/>
                <a:ea typeface="MS PGothic" charset="0"/>
              </a:rPr>
              <a:t> </a:t>
            </a:r>
            <a:r>
              <a:rPr lang="sk-SK" sz="2800" i="1" cap="none" dirty="0" smtClean="0">
                <a:solidFill>
                  <a:srgbClr val="5AC8F5"/>
                </a:solidFill>
                <a:latin typeface="Verdana" charset="0"/>
                <a:ea typeface="MS PGothic" charset="0"/>
              </a:rPr>
              <a:t>PRÍRODA</a:t>
            </a:r>
            <a:r>
              <a:rPr lang="ru-RU" sz="2800" i="1" cap="none" dirty="0" smtClean="0">
                <a:solidFill>
                  <a:srgbClr val="5AC8F5"/>
                </a:solidFill>
                <a:latin typeface="Verdana" charset="0"/>
                <a:ea typeface="MS PGothic" charset="0"/>
              </a:rPr>
              <a:t> </a:t>
            </a:r>
            <a:endParaRPr lang="ru-RU" sz="2800" i="1" cap="none" dirty="0">
              <a:solidFill>
                <a:srgbClr val="5AC8F5"/>
              </a:solidFill>
              <a:latin typeface="Verdana" charset="0"/>
              <a:ea typeface="MS PGothic" charset="0"/>
            </a:endParaRPr>
          </a:p>
        </p:txBody>
      </p:sp>
      <p:sp>
        <p:nvSpPr>
          <p:cNvPr id="22532" name="TextBox 4"/>
          <p:cNvSpPr txBox="1">
            <a:spLocks noChangeArrowheads="1"/>
          </p:cNvSpPr>
          <p:nvPr/>
        </p:nvSpPr>
        <p:spPr bwMode="auto">
          <a:xfrm>
            <a:off x="395288" y="1125538"/>
            <a:ext cx="8064500" cy="447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lvl="0">
              <a:spcAft>
                <a:spcPts val="600"/>
              </a:spcAft>
            </a:pPr>
            <a:r>
              <a:rPr lang="sk-SK" sz="2400" i="1" dirty="0" smtClean="0">
                <a:latin typeface="Verdana"/>
                <a:cs typeface="Verdana"/>
              </a:rPr>
              <a:t>Prečo mušľa šumí</a:t>
            </a:r>
            <a:r>
              <a:rPr lang="ru-RU" sz="2400" i="1" dirty="0" smtClean="0">
                <a:latin typeface="Verdana"/>
                <a:cs typeface="Verdana"/>
              </a:rPr>
              <a:t>?</a:t>
            </a:r>
            <a:endParaRPr lang="ru-RU" sz="2400" i="1" dirty="0">
              <a:latin typeface="Verdana"/>
              <a:cs typeface="Verdana"/>
            </a:endParaRPr>
          </a:p>
          <a:p>
            <a:pPr lvl="0">
              <a:spcAft>
                <a:spcPts val="600"/>
              </a:spcAft>
            </a:pPr>
            <a:r>
              <a:rPr lang="sk-SK" sz="2400" i="1" dirty="0" smtClean="0">
                <a:latin typeface="Verdana"/>
                <a:cs typeface="Verdana"/>
              </a:rPr>
              <a:t>Otáčajú sa slnečnice vždy za slnkom</a:t>
            </a:r>
            <a:r>
              <a:rPr lang="ru-RU" sz="2400" i="1" dirty="0" smtClean="0">
                <a:latin typeface="Verdana"/>
                <a:cs typeface="Verdana"/>
              </a:rPr>
              <a:t>?</a:t>
            </a:r>
            <a:endParaRPr lang="ru-RU" sz="2400" i="1" dirty="0">
              <a:latin typeface="Verdana"/>
              <a:cs typeface="Verdana"/>
            </a:endParaRPr>
          </a:p>
          <a:p>
            <a:pPr lvl="0">
              <a:spcAft>
                <a:spcPts val="600"/>
              </a:spcAft>
            </a:pPr>
            <a:r>
              <a:rPr lang="sk-SK" sz="2400" i="1" dirty="0" smtClean="0">
                <a:latin typeface="Verdana"/>
                <a:cs typeface="Verdana"/>
              </a:rPr>
              <a:t>Ako sa dá odmerať dĺžka rieky</a:t>
            </a:r>
            <a:r>
              <a:rPr lang="ru-RU" sz="2400" i="1" dirty="0" smtClean="0">
                <a:latin typeface="Verdana"/>
                <a:cs typeface="Verdana"/>
              </a:rPr>
              <a:t>?</a:t>
            </a:r>
            <a:endParaRPr lang="ru-RU" sz="2400" i="1" dirty="0">
              <a:latin typeface="Verdana"/>
              <a:cs typeface="Verdana"/>
            </a:endParaRPr>
          </a:p>
          <a:p>
            <a:pPr lvl="0">
              <a:spcAft>
                <a:spcPts val="600"/>
              </a:spcAft>
            </a:pPr>
            <a:r>
              <a:rPr lang="sk-SK" sz="2400" i="1" dirty="0" smtClean="0">
                <a:latin typeface="Verdana"/>
                <a:cs typeface="Verdana"/>
              </a:rPr>
              <a:t>Ako sa dajú zahnať vtáci</a:t>
            </a:r>
            <a:r>
              <a:rPr lang="ru-RU" sz="2400" i="1" dirty="0" smtClean="0">
                <a:latin typeface="Verdana"/>
                <a:cs typeface="Verdana"/>
              </a:rPr>
              <a:t>?</a:t>
            </a:r>
            <a:endParaRPr lang="ru-RU" sz="2400" i="1" dirty="0">
              <a:latin typeface="Verdana"/>
              <a:cs typeface="Verdana"/>
            </a:endParaRPr>
          </a:p>
          <a:p>
            <a:pPr lvl="0">
              <a:spcAft>
                <a:spcPts val="600"/>
              </a:spcAft>
            </a:pPr>
            <a:r>
              <a:rPr lang="sk-SK" sz="2400" i="1" dirty="0" smtClean="0">
                <a:latin typeface="Verdana"/>
                <a:cs typeface="Verdana"/>
              </a:rPr>
              <a:t>Ako sa cvičia vodiace psy</a:t>
            </a:r>
            <a:r>
              <a:rPr lang="ru-RU" sz="2400" i="1" dirty="0" smtClean="0">
                <a:latin typeface="Verdana"/>
                <a:cs typeface="Verdana"/>
              </a:rPr>
              <a:t>?</a:t>
            </a:r>
            <a:endParaRPr lang="ru-RU" sz="2400" i="1" dirty="0">
              <a:latin typeface="Verdana"/>
              <a:cs typeface="Verdana"/>
            </a:endParaRPr>
          </a:p>
          <a:p>
            <a:pPr lvl="0">
              <a:spcAft>
                <a:spcPts val="600"/>
              </a:spcAft>
            </a:pPr>
            <a:r>
              <a:rPr lang="sk-SK" sz="2400" i="1" dirty="0" smtClean="0">
                <a:latin typeface="Verdana"/>
                <a:cs typeface="Verdana"/>
              </a:rPr>
              <a:t>Prečo </a:t>
            </a:r>
            <a:r>
              <a:rPr lang="sk-SK" sz="2400" i="1" dirty="0" err="1" smtClean="0">
                <a:latin typeface="Verdana"/>
                <a:cs typeface="Verdana"/>
              </a:rPr>
              <a:t>svetlušky</a:t>
            </a:r>
            <a:r>
              <a:rPr lang="sk-SK" sz="2400" i="1" dirty="0" smtClean="0">
                <a:latin typeface="Verdana"/>
                <a:cs typeface="Verdana"/>
              </a:rPr>
              <a:t> svietia</a:t>
            </a:r>
            <a:r>
              <a:rPr lang="ru-RU" sz="2400" i="1" dirty="0" smtClean="0">
                <a:latin typeface="Verdana"/>
                <a:cs typeface="Verdana"/>
              </a:rPr>
              <a:t>?</a:t>
            </a:r>
            <a:endParaRPr lang="ru-RU" sz="2400" i="1" dirty="0">
              <a:latin typeface="Verdana"/>
              <a:cs typeface="Verdana"/>
            </a:endParaRPr>
          </a:p>
          <a:p>
            <a:pPr lvl="0">
              <a:spcAft>
                <a:spcPts val="600"/>
              </a:spcAft>
            </a:pPr>
            <a:r>
              <a:rPr lang="sk-SK" sz="2400" i="1" dirty="0" smtClean="0">
                <a:latin typeface="Verdana"/>
                <a:cs typeface="Verdana"/>
              </a:rPr>
              <a:t>Ako si pavúk tká sieť</a:t>
            </a:r>
            <a:r>
              <a:rPr lang="ru-RU" sz="2400" i="1" dirty="0" smtClean="0">
                <a:latin typeface="Verdana"/>
                <a:cs typeface="Verdana"/>
              </a:rPr>
              <a:t>?</a:t>
            </a:r>
            <a:endParaRPr lang="ru-RU" sz="2400" i="1" dirty="0">
              <a:latin typeface="Verdana"/>
              <a:cs typeface="Verdana"/>
            </a:endParaRPr>
          </a:p>
          <a:p>
            <a:pPr lvl="0">
              <a:spcAft>
                <a:spcPts val="600"/>
              </a:spcAft>
            </a:pPr>
            <a:r>
              <a:rPr lang="sk-SK" sz="2400" i="1" dirty="0" smtClean="0">
                <a:latin typeface="Verdana"/>
                <a:cs typeface="Verdana"/>
              </a:rPr>
              <a:t>Prečo oheň praská</a:t>
            </a:r>
            <a:r>
              <a:rPr lang="ru-RU" sz="2400" i="1" dirty="0" smtClean="0">
                <a:latin typeface="Verdana"/>
                <a:cs typeface="Verdana"/>
              </a:rPr>
              <a:t>?</a:t>
            </a:r>
            <a:endParaRPr lang="ru-RU" sz="2400" i="1" dirty="0">
              <a:latin typeface="Verdana"/>
              <a:cs typeface="Verdana"/>
            </a:endParaRPr>
          </a:p>
          <a:p>
            <a:pPr lvl="0">
              <a:spcAft>
                <a:spcPts val="600"/>
              </a:spcAft>
            </a:pPr>
            <a:r>
              <a:rPr lang="sk-SK" sz="2400" i="1" dirty="0" smtClean="0">
                <a:latin typeface="Verdana"/>
                <a:cs typeface="Verdana"/>
              </a:rPr>
              <a:t>Načo potrebuje jablko stopku</a:t>
            </a:r>
            <a:r>
              <a:rPr lang="ru-RU" sz="2400" i="1" dirty="0" smtClean="0">
                <a:latin typeface="Verdana"/>
                <a:cs typeface="Verdana"/>
              </a:rPr>
              <a:t>?</a:t>
            </a:r>
            <a:endParaRPr lang="ru-RU" sz="2400" i="1" dirty="0">
              <a:latin typeface="Verdana"/>
              <a:cs typeface="Verdana"/>
            </a:endParaRPr>
          </a:p>
          <a:p>
            <a:pPr lvl="0">
              <a:spcAft>
                <a:spcPts val="0"/>
              </a:spcAft>
            </a:pPr>
            <a:r>
              <a:rPr lang="sk-SK" sz="2400" i="1" dirty="0" smtClean="0">
                <a:latin typeface="Verdana"/>
                <a:cs typeface="Verdana"/>
              </a:rPr>
              <a:t>Prečo mravce nebolí, keď spadnú zo stromu</a:t>
            </a:r>
            <a:r>
              <a:rPr lang="ru-RU" sz="2400" i="1" dirty="0" smtClean="0">
                <a:latin typeface="Verdana"/>
                <a:cs typeface="Verdana"/>
              </a:rPr>
              <a:t>?</a:t>
            </a:r>
            <a:endParaRPr lang="ru-RU" sz="2400" i="1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353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de-DE" sz="2800" cap="none" dirty="0" smtClean="0">
                <a:solidFill>
                  <a:srgbClr val="EB6400"/>
                </a:solidFill>
                <a:latin typeface="Verdana" charset="0"/>
                <a:ea typeface="MS PGothic" charset="0"/>
              </a:rPr>
              <a:t>FAKULT</a:t>
            </a:r>
            <a:r>
              <a:rPr lang="sk-SK" sz="2800" cap="none" dirty="0" smtClean="0">
                <a:solidFill>
                  <a:srgbClr val="EB6400"/>
                </a:solidFill>
                <a:latin typeface="Verdana" charset="0"/>
                <a:ea typeface="MS PGothic" charset="0"/>
              </a:rPr>
              <a:t>A</a:t>
            </a:r>
            <a:r>
              <a:rPr lang="de-DE" sz="2800" cap="none" dirty="0" smtClean="0">
                <a:solidFill>
                  <a:srgbClr val="EB6400"/>
                </a:solidFill>
                <a:latin typeface="Verdana" charset="0"/>
                <a:ea typeface="MS PGothic" charset="0"/>
              </a:rPr>
              <a:t> </a:t>
            </a:r>
            <a:r>
              <a:rPr lang="de-DE" sz="2800" i="1" cap="none" dirty="0" smtClean="0">
                <a:solidFill>
                  <a:srgbClr val="EB6400"/>
                </a:solidFill>
                <a:latin typeface="Verdana" charset="0"/>
                <a:ea typeface="MS PGothic" charset="0"/>
              </a:rPr>
              <a:t>TECHNIK</a:t>
            </a:r>
            <a:r>
              <a:rPr lang="sk-SK" sz="2800" i="1" cap="none" dirty="0" smtClean="0">
                <a:solidFill>
                  <a:srgbClr val="EB6400"/>
                </a:solidFill>
                <a:latin typeface="Verdana" charset="0"/>
                <a:ea typeface="MS PGothic" charset="0"/>
              </a:rPr>
              <a:t>A</a:t>
            </a:r>
            <a:r>
              <a:rPr lang="ru-RU" sz="2800" cap="none" dirty="0" smtClean="0">
                <a:solidFill>
                  <a:srgbClr val="EB6400"/>
                </a:solidFill>
                <a:latin typeface="Verdana" charset="0"/>
                <a:ea typeface="MS PGothic" charset="0"/>
              </a:rPr>
              <a:t> </a:t>
            </a:r>
            <a:r>
              <a:rPr lang="ru-RU" sz="2800" cap="none" dirty="0">
                <a:solidFill>
                  <a:srgbClr val="EB6400"/>
                </a:solidFill>
                <a:latin typeface="Verdana" charset="0"/>
                <a:ea typeface="MS PGothic" charset="0"/>
              </a:rPr>
              <a:t/>
            </a:r>
            <a:br>
              <a:rPr lang="ru-RU" sz="2800" cap="none" dirty="0">
                <a:solidFill>
                  <a:srgbClr val="EB6400"/>
                </a:solidFill>
                <a:latin typeface="Verdana" charset="0"/>
                <a:ea typeface="MS PGothic" charset="0"/>
              </a:rPr>
            </a:br>
            <a:endParaRPr lang="ru-RU" sz="2800" cap="none" dirty="0">
              <a:solidFill>
                <a:srgbClr val="EB6400"/>
              </a:solidFill>
              <a:latin typeface="Verdana" charset="0"/>
              <a:ea typeface="MS PGothic" charset="0"/>
            </a:endParaRPr>
          </a:p>
        </p:txBody>
      </p:sp>
      <p:sp>
        <p:nvSpPr>
          <p:cNvPr id="23555" name="TextBox 4"/>
          <p:cNvSpPr txBox="1">
            <a:spLocks noChangeArrowheads="1"/>
          </p:cNvSpPr>
          <p:nvPr/>
        </p:nvSpPr>
        <p:spPr bwMode="auto">
          <a:xfrm>
            <a:off x="395288" y="1125538"/>
            <a:ext cx="8064500" cy="484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lvl="0">
              <a:spcAft>
                <a:spcPts val="600"/>
              </a:spcAft>
            </a:pPr>
            <a:r>
              <a:rPr lang="sk-SK" sz="2400" i="1" dirty="0" smtClean="0">
                <a:latin typeface="Verdana"/>
                <a:cs typeface="Verdana"/>
              </a:rPr>
              <a:t>Ako jazdia autá pomocou a</a:t>
            </a:r>
            <a:r>
              <a:rPr lang="de-DE" sz="2400" i="1" dirty="0" err="1" smtClean="0">
                <a:latin typeface="Verdana"/>
                <a:cs typeface="Verdana"/>
              </a:rPr>
              <a:t>utopilot</a:t>
            </a:r>
            <a:r>
              <a:rPr lang="sk-SK" sz="2400" i="1" dirty="0" smtClean="0">
                <a:latin typeface="Verdana"/>
                <a:cs typeface="Verdana"/>
              </a:rPr>
              <a:t>a</a:t>
            </a:r>
            <a:r>
              <a:rPr lang="ru-RU" sz="2400" i="1" dirty="0" smtClean="0">
                <a:latin typeface="Verdana"/>
                <a:cs typeface="Verdana"/>
              </a:rPr>
              <a:t>?</a:t>
            </a:r>
            <a:endParaRPr lang="ru-RU" sz="2400" i="1" dirty="0">
              <a:latin typeface="Verdana"/>
              <a:cs typeface="Verdana"/>
            </a:endParaRPr>
          </a:p>
          <a:p>
            <a:pPr lvl="0">
              <a:spcAft>
                <a:spcPts val="600"/>
              </a:spcAft>
            </a:pPr>
            <a:r>
              <a:rPr lang="sk-SK" sz="2400" i="1" dirty="0" smtClean="0">
                <a:latin typeface="Verdana"/>
                <a:cs typeface="Verdana"/>
              </a:rPr>
              <a:t>Ako sa vytvára počítačová hra</a:t>
            </a:r>
            <a:r>
              <a:rPr lang="ru-RU" sz="2400" i="1" dirty="0" smtClean="0">
                <a:latin typeface="Verdana"/>
                <a:cs typeface="Verdana"/>
              </a:rPr>
              <a:t>?</a:t>
            </a:r>
            <a:endParaRPr lang="ru-RU" sz="2400" i="1" dirty="0">
              <a:latin typeface="Verdana"/>
              <a:cs typeface="Verdana"/>
            </a:endParaRPr>
          </a:p>
          <a:p>
            <a:pPr lvl="0">
              <a:spcAft>
                <a:spcPts val="600"/>
              </a:spcAft>
            </a:pPr>
            <a:r>
              <a:rPr lang="sk-SK" sz="2400" i="1" dirty="0" smtClean="0">
                <a:latin typeface="Verdana"/>
                <a:cs typeface="Verdana"/>
              </a:rPr>
              <a:t>Ako sa dá maľovať so svetlom</a:t>
            </a:r>
            <a:r>
              <a:rPr lang="ru-RU" sz="2400" i="1" dirty="0" smtClean="0">
                <a:latin typeface="Verdana"/>
                <a:cs typeface="Verdana"/>
              </a:rPr>
              <a:t>?</a:t>
            </a:r>
            <a:endParaRPr lang="ru-RU" sz="2400" i="1" dirty="0">
              <a:latin typeface="Verdana"/>
              <a:cs typeface="Verdana"/>
            </a:endParaRPr>
          </a:p>
          <a:p>
            <a:pPr lvl="0">
              <a:spcAft>
                <a:spcPts val="600"/>
              </a:spcAft>
            </a:pPr>
            <a:r>
              <a:rPr lang="sk-SK" sz="2400" i="1" dirty="0" smtClean="0">
                <a:latin typeface="Verdana"/>
                <a:cs typeface="Verdana"/>
              </a:rPr>
              <a:t>Ako sa pripravuje ohňostroj</a:t>
            </a:r>
            <a:r>
              <a:rPr lang="ru-RU" sz="2400" i="1" dirty="0" smtClean="0">
                <a:latin typeface="Verdana"/>
                <a:cs typeface="Verdana"/>
              </a:rPr>
              <a:t>?</a:t>
            </a:r>
            <a:endParaRPr lang="ru-RU" sz="2400" i="1" dirty="0">
              <a:latin typeface="Verdana"/>
              <a:cs typeface="Verdana"/>
            </a:endParaRPr>
          </a:p>
          <a:p>
            <a:pPr lvl="0">
              <a:spcAft>
                <a:spcPts val="600"/>
              </a:spcAft>
            </a:pPr>
            <a:r>
              <a:rPr lang="sk-SK" sz="2400" i="1" dirty="0" smtClean="0">
                <a:latin typeface="Verdana"/>
                <a:cs typeface="Verdana"/>
              </a:rPr>
              <a:t>Čo je </a:t>
            </a:r>
            <a:r>
              <a:rPr lang="de-DE" sz="2400" i="1" dirty="0" smtClean="0">
                <a:latin typeface="Verdana"/>
                <a:cs typeface="Verdana"/>
              </a:rPr>
              <a:t>3D</a:t>
            </a:r>
            <a:r>
              <a:rPr lang="sk-SK" sz="2400" i="1" dirty="0" smtClean="0">
                <a:latin typeface="Verdana"/>
                <a:cs typeface="Verdana"/>
              </a:rPr>
              <a:t> tlač</a:t>
            </a:r>
            <a:r>
              <a:rPr lang="ru-RU" sz="2400" i="1" dirty="0" smtClean="0">
                <a:latin typeface="Verdana"/>
                <a:cs typeface="Verdana"/>
              </a:rPr>
              <a:t>?</a:t>
            </a:r>
            <a:endParaRPr lang="ru-RU" sz="2400" i="1" dirty="0">
              <a:latin typeface="Verdana"/>
              <a:cs typeface="Verdana"/>
            </a:endParaRPr>
          </a:p>
          <a:p>
            <a:pPr lvl="0">
              <a:spcAft>
                <a:spcPts val="600"/>
              </a:spcAft>
            </a:pPr>
            <a:r>
              <a:rPr lang="sk-SK" sz="2400" i="1" dirty="0" smtClean="0">
                <a:latin typeface="Verdana"/>
                <a:cs typeface="Verdana"/>
              </a:rPr>
              <a:t>Ako </a:t>
            </a:r>
            <a:r>
              <a:rPr lang="de-DE" sz="2400" i="1" dirty="0" err="1" smtClean="0">
                <a:latin typeface="Verdana"/>
                <a:cs typeface="Verdana"/>
              </a:rPr>
              <a:t>fun</a:t>
            </a:r>
            <a:r>
              <a:rPr lang="sk-SK" sz="2400" i="1" dirty="0" smtClean="0">
                <a:latin typeface="Verdana"/>
                <a:cs typeface="Verdana"/>
              </a:rPr>
              <a:t>guje železničná rampa</a:t>
            </a:r>
            <a:r>
              <a:rPr lang="ru-RU" sz="2400" i="1" dirty="0" smtClean="0">
                <a:latin typeface="Verdana"/>
                <a:cs typeface="Verdana"/>
              </a:rPr>
              <a:t>?</a:t>
            </a:r>
            <a:endParaRPr lang="ru-RU" sz="2400" i="1" dirty="0">
              <a:latin typeface="Verdana"/>
              <a:cs typeface="Verdana"/>
            </a:endParaRPr>
          </a:p>
          <a:p>
            <a:pPr lvl="0">
              <a:spcAft>
                <a:spcPts val="600"/>
              </a:spcAft>
            </a:pPr>
            <a:r>
              <a:rPr lang="sk-SK" sz="2400" i="1" dirty="0" smtClean="0">
                <a:latin typeface="Verdana"/>
                <a:cs typeface="Verdana"/>
              </a:rPr>
              <a:t>Odkiaľ vie informačná tabuľa na zastávke, kedy príde električka</a:t>
            </a:r>
            <a:r>
              <a:rPr lang="ru-RU" sz="2400" i="1" dirty="0" smtClean="0">
                <a:latin typeface="Verdana"/>
                <a:cs typeface="Verdana"/>
              </a:rPr>
              <a:t>?</a:t>
            </a:r>
            <a:endParaRPr lang="ru-RU" sz="2400" i="1" dirty="0">
              <a:latin typeface="Verdana"/>
              <a:cs typeface="Verdana"/>
            </a:endParaRPr>
          </a:p>
          <a:p>
            <a:pPr lvl="0">
              <a:spcAft>
                <a:spcPts val="600"/>
              </a:spcAft>
            </a:pPr>
            <a:r>
              <a:rPr lang="sk-SK" sz="2400" i="1" dirty="0" smtClean="0">
                <a:latin typeface="Verdana"/>
                <a:cs typeface="Verdana"/>
              </a:rPr>
              <a:t>Odkiaľ sa vzali výtlky na cestách</a:t>
            </a:r>
            <a:r>
              <a:rPr lang="ru-RU" sz="2400" i="1" dirty="0" smtClean="0">
                <a:latin typeface="Verdana"/>
                <a:cs typeface="Verdana"/>
              </a:rPr>
              <a:t>?</a:t>
            </a:r>
            <a:endParaRPr lang="ru-RU" sz="2400" i="1" dirty="0">
              <a:latin typeface="Verdana"/>
              <a:cs typeface="Verdana"/>
            </a:endParaRPr>
          </a:p>
          <a:p>
            <a:pPr lvl="0">
              <a:spcAft>
                <a:spcPts val="600"/>
              </a:spcAft>
            </a:pPr>
            <a:r>
              <a:rPr lang="sk-SK" sz="2400" i="1" dirty="0" smtClean="0">
                <a:latin typeface="Verdana"/>
                <a:cs typeface="Verdana"/>
              </a:rPr>
              <a:t>Z čoho sa vyrábajú balóny</a:t>
            </a:r>
            <a:r>
              <a:rPr lang="ru-RU" sz="2400" i="1" dirty="0" smtClean="0">
                <a:latin typeface="Verdana"/>
                <a:cs typeface="Verdana"/>
              </a:rPr>
              <a:t>?</a:t>
            </a:r>
            <a:endParaRPr lang="ru-RU" sz="2400" i="1" dirty="0">
              <a:latin typeface="Verdana"/>
              <a:cs typeface="Verdana"/>
            </a:endParaRPr>
          </a:p>
          <a:p>
            <a:pPr lvl="0">
              <a:spcAft>
                <a:spcPts val="600"/>
              </a:spcAft>
            </a:pPr>
            <a:r>
              <a:rPr lang="sk-SK" sz="2400" i="1" dirty="0" smtClean="0">
                <a:latin typeface="Verdana"/>
                <a:cs typeface="Verdana"/>
              </a:rPr>
              <a:t>Ako sa získava veterná energia</a:t>
            </a:r>
            <a:r>
              <a:rPr lang="ru-RU" sz="2400" i="1" dirty="0" smtClean="0">
                <a:latin typeface="Verdana"/>
                <a:cs typeface="Verdana"/>
              </a:rPr>
              <a:t>?</a:t>
            </a:r>
            <a:endParaRPr lang="ru-RU" sz="2400" i="1" dirty="0">
              <a:latin typeface="Verdana"/>
              <a:cs typeface="Verdana"/>
            </a:endParaRPr>
          </a:p>
        </p:txBody>
      </p:sp>
      <p:pic>
        <p:nvPicPr>
          <p:cNvPr id="23556" name="Рисунок 4" descr="D:\[ ARBEIT ]\6_GIMOS_KinderUni\PR\logosvektor\Logo_Vektor_Techni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3" y="5053013"/>
            <a:ext cx="21844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107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sk-SK" sz="2800" cap="none" dirty="0" smtClean="0">
                <a:solidFill>
                  <a:srgbClr val="59004A"/>
                </a:solidFill>
                <a:latin typeface="Verdana" charset="0"/>
                <a:ea typeface="MS PGothic" charset="0"/>
              </a:rPr>
              <a:t>PRIHLÁSENIE</a:t>
            </a:r>
            <a:endParaRPr lang="ru-RU" sz="2800" cap="none" dirty="0">
              <a:solidFill>
                <a:srgbClr val="59004A"/>
              </a:solidFill>
              <a:latin typeface="Verdana" charset="0"/>
              <a:ea typeface="MS PGothic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0997"/>
            <a:ext cx="9144000" cy="337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sk-SK" sz="2800" cap="none" dirty="0" smtClean="0">
                <a:solidFill>
                  <a:srgbClr val="59004A"/>
                </a:solidFill>
                <a:latin typeface="Verdana" charset="0"/>
                <a:ea typeface="MS PGothic" charset="0"/>
              </a:rPr>
              <a:t>PRIHLÁSENIE</a:t>
            </a:r>
            <a:endParaRPr lang="ru-RU" sz="2800" cap="none" dirty="0">
              <a:solidFill>
                <a:srgbClr val="59004A"/>
              </a:solidFill>
              <a:latin typeface="Verdana" charset="0"/>
              <a:ea typeface="MS PGothic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3962"/>
            <a:ext cx="9144000" cy="489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2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de-DE" sz="2800" cap="none" dirty="0" smtClean="0">
                <a:solidFill>
                  <a:srgbClr val="59004A"/>
                </a:solidFill>
                <a:latin typeface="Verdana" charset="0"/>
                <a:ea typeface="MS PGothic" charset="0"/>
              </a:rPr>
              <a:t>PROFIL</a:t>
            </a:r>
            <a:endParaRPr lang="ru-RU" sz="2800" cap="none" dirty="0">
              <a:solidFill>
                <a:srgbClr val="59004A"/>
              </a:solidFill>
              <a:latin typeface="Verdana" charset="0"/>
              <a:ea typeface="MS PGothic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3446"/>
            <a:ext cx="9144000" cy="4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1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0" y="2727589"/>
            <a:ext cx="9144000" cy="415494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" y="844756"/>
            <a:ext cx="8748465" cy="591158"/>
          </a:xfrm>
          <a:solidFill>
            <a:srgbClr val="A0C814"/>
          </a:solidFill>
        </p:spPr>
        <p:txBody>
          <a:bodyPr anchor="ctr">
            <a:normAutofit/>
          </a:bodyPr>
          <a:lstStyle/>
          <a:p>
            <a:pPr algn="ctr"/>
            <a:r>
              <a:rPr lang="sk-SK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Začni s ľubovoľnou prednáškou na jednej z troch fakúlt</a:t>
            </a:r>
            <a:endParaRPr lang="de-DE" sz="1800" cap="non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-2" y="227566"/>
            <a:ext cx="2267745" cy="507831"/>
          </a:xfrm>
          <a:prstGeom prst="rect">
            <a:avLst/>
          </a:prstGeom>
          <a:solidFill>
            <a:srgbClr val="5AC8F5"/>
          </a:solidFill>
        </p:spPr>
        <p:txBody>
          <a:bodyPr wrap="square" rtlCol="0">
            <a:spAutoFit/>
          </a:bodyPr>
          <a:lstStyle/>
          <a:p>
            <a:r>
              <a:rPr lang="sk-SK" sz="2700" b="1" dirty="0" smtClean="0">
                <a:solidFill>
                  <a:schemeClr val="bg1"/>
                </a:solidFill>
                <a:latin typeface="+mn-lt"/>
              </a:rPr>
              <a:t>KROK</a:t>
            </a:r>
            <a:r>
              <a:rPr lang="ru-RU" sz="2700" b="1" dirty="0" smtClean="0">
                <a:solidFill>
                  <a:schemeClr val="bg1"/>
                </a:solidFill>
                <a:latin typeface="+mn-lt"/>
              </a:rPr>
              <a:t> 1</a:t>
            </a:r>
            <a:endParaRPr lang="de-DE" sz="27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05373"/>
            <a:ext cx="9144000" cy="224725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8085"/>
            <a:ext cx="9144000" cy="362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4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0" y="2727589"/>
            <a:ext cx="9144000" cy="415494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607" y="920879"/>
            <a:ext cx="7147681" cy="491898"/>
          </a:xfrm>
          <a:solidFill>
            <a:srgbClr val="A0C814"/>
          </a:solidFill>
        </p:spPr>
        <p:txBody>
          <a:bodyPr anchor="ctr">
            <a:normAutofit/>
          </a:bodyPr>
          <a:lstStyle/>
          <a:p>
            <a:pPr algn="ctr"/>
            <a:r>
              <a:rPr lang="sk-SK" sz="2000" cap="none" dirty="0" smtClean="0">
                <a:solidFill>
                  <a:schemeClr val="bg1"/>
                </a:solidFill>
                <a:latin typeface="+mn-lt"/>
              </a:rPr>
              <a:t>Kliknutím zachyť nemecké slovíčka</a:t>
            </a:r>
            <a:endParaRPr lang="de-DE" sz="2000" cap="none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0" y="260648"/>
            <a:ext cx="2411760" cy="507831"/>
          </a:xfrm>
          <a:prstGeom prst="rect">
            <a:avLst/>
          </a:prstGeom>
          <a:solidFill>
            <a:srgbClr val="5AC8F5"/>
          </a:solidFill>
        </p:spPr>
        <p:txBody>
          <a:bodyPr wrap="square" rtlCol="0">
            <a:spAutoFit/>
          </a:bodyPr>
          <a:lstStyle/>
          <a:p>
            <a:r>
              <a:rPr lang="sk-SK" sz="2700" b="1" dirty="0" smtClean="0">
                <a:solidFill>
                  <a:schemeClr val="bg1"/>
                </a:solidFill>
                <a:latin typeface="+mn-lt"/>
              </a:rPr>
              <a:t>KROK</a:t>
            </a:r>
            <a:r>
              <a:rPr lang="ru-RU" sz="2700" b="1" dirty="0" smtClean="0">
                <a:solidFill>
                  <a:schemeClr val="bg1"/>
                </a:solidFill>
                <a:latin typeface="+mn-lt"/>
              </a:rPr>
              <a:t> 2</a:t>
            </a:r>
            <a:endParaRPr lang="de-DE" sz="27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5076825" y="3829050"/>
            <a:ext cx="4067175" cy="962026"/>
          </a:xfrm>
          <a:prstGeom prst="rect">
            <a:avLst/>
          </a:prstGeom>
          <a:solidFill>
            <a:srgbClr val="A0C814"/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3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Zachytil/a si všetky slovíčka</a:t>
            </a:r>
            <a:r>
              <a:rPr lang="ru-RU" sz="33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de-DE" sz="33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686425" y="4943475"/>
            <a:ext cx="3457575" cy="461665"/>
          </a:xfrm>
          <a:prstGeom prst="rect">
            <a:avLst/>
          </a:prstGeom>
          <a:solidFill>
            <a:srgbClr val="EB6400"/>
          </a:solidFill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Nasledujú úlohy</a:t>
            </a: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  <a:endParaRPr lang="de-DE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3" y="1682638"/>
            <a:ext cx="466636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Изображение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extBox 4"/>
          <p:cNvSpPr txBox="1">
            <a:spLocks noChangeArrowheads="1"/>
          </p:cNvSpPr>
          <p:nvPr/>
        </p:nvSpPr>
        <p:spPr bwMode="auto">
          <a:xfrm>
            <a:off x="107950" y="5530006"/>
            <a:ext cx="8712200" cy="92333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endParaRPr kumimoji="1" lang="ru-RU" b="1" dirty="0">
              <a:solidFill>
                <a:srgbClr val="000000"/>
              </a:solidFill>
              <a:latin typeface="Verdana" charset="0"/>
            </a:endParaRPr>
          </a:p>
          <a:p>
            <a:pPr eaLnBrk="1" hangingPunct="1"/>
            <a:endParaRPr kumimoji="1" lang="ru-RU" b="1" dirty="0">
              <a:solidFill>
                <a:srgbClr val="000000"/>
              </a:solidFill>
              <a:latin typeface="Verdana" charset="0"/>
            </a:endParaRPr>
          </a:p>
          <a:p>
            <a:pPr eaLnBrk="1" hangingPunct="1"/>
            <a:r>
              <a:rPr kumimoji="1" lang="ru-RU" b="1" dirty="0">
                <a:solidFill>
                  <a:srgbClr val="000000"/>
                </a:solidFill>
                <a:latin typeface="Verdana" charset="0"/>
              </a:rPr>
              <a:t> </a:t>
            </a:r>
            <a:endParaRPr lang="de-DE" b="1" dirty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" y="5589240"/>
            <a:ext cx="5148065" cy="830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„</a:t>
            </a:r>
            <a:r>
              <a:rPr lang="sk-SK" sz="24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Deti</a:t>
            </a:r>
            <a:r>
              <a:rPr lang="de-DE" sz="24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sk-SK" sz="24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hor sa do posluchárne učiť sa nemčinu</a:t>
            </a:r>
            <a:r>
              <a:rPr lang="de-DE" sz="2400" b="1" dirty="0" smtClean="0">
                <a:solidFill>
                  <a:schemeClr val="bg1"/>
                </a:solidFill>
                <a:latin typeface="+mn-lt"/>
                <a:cs typeface="Verdana"/>
              </a:rPr>
              <a:t>!“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" y="404665"/>
            <a:ext cx="3491879" cy="504056"/>
          </a:xfrm>
          <a:solidFill>
            <a:schemeClr val="accent1"/>
          </a:solidFill>
        </p:spPr>
        <p:txBody>
          <a:bodyPr/>
          <a:lstStyle/>
          <a:p>
            <a:pPr>
              <a:defRPr/>
            </a:pPr>
            <a:r>
              <a:rPr lang="de-DE" sz="800" dirty="0" smtClean="0">
                <a:solidFill>
                  <a:srgbClr val="FFFFFF"/>
                </a:solidFill>
                <a:latin typeface="+mn-lt"/>
              </a:rPr>
              <a:t/>
            </a:r>
            <a:br>
              <a:rPr lang="de-DE" sz="800" dirty="0" smtClean="0">
                <a:solidFill>
                  <a:srgbClr val="FFFFFF"/>
                </a:solidFill>
                <a:latin typeface="+mn-lt"/>
              </a:rPr>
            </a:br>
            <a:r>
              <a:rPr lang="de-DE" sz="800" dirty="0" smtClean="0">
                <a:solidFill>
                  <a:srgbClr val="FFFFFF"/>
                </a:solidFill>
                <a:latin typeface="+mn-lt"/>
              </a:rPr>
              <a:t>  </a:t>
            </a:r>
            <a:r>
              <a:rPr lang="sk-SK" sz="2800" dirty="0" smtClean="0">
                <a:solidFill>
                  <a:srgbClr val="FFFFFF"/>
                </a:solidFill>
                <a:latin typeface="+mn-lt"/>
              </a:rPr>
              <a:t>VÝCHODISKO</a:t>
            </a:r>
            <a:r>
              <a:rPr lang="de-DE" sz="2800" dirty="0" smtClean="0">
                <a:solidFill>
                  <a:srgbClr val="FFFFFF"/>
                </a:solidFill>
                <a:latin typeface="+mn-lt"/>
              </a:rPr>
              <a:t> </a:t>
            </a:r>
            <a:endParaRPr lang="de-DE" sz="2800" dirty="0">
              <a:solidFill>
                <a:srgbClr val="FFFFFF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53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en-US" sz="2800" cap="none" dirty="0" smtClean="0">
                <a:solidFill>
                  <a:srgbClr val="5AC8F5"/>
                </a:solidFill>
                <a:latin typeface="Verdana" charset="0"/>
                <a:ea typeface="MS PGothic" charset="0"/>
              </a:rPr>
              <a:t>ZOZNAMY SLOV</a:t>
            </a:r>
            <a:endParaRPr lang="ru-RU" sz="2800" cap="none" dirty="0">
              <a:solidFill>
                <a:srgbClr val="5AC8F5"/>
              </a:solidFill>
              <a:latin typeface="Verdana" charset="0"/>
              <a:ea typeface="MS PGothic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63" y="836712"/>
            <a:ext cx="6162540" cy="421204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8191" y="2104524"/>
            <a:ext cx="3359631" cy="475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8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0" y="2727589"/>
            <a:ext cx="9144000" cy="415494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" y="1079115"/>
            <a:ext cx="6750044" cy="544236"/>
          </a:xfrm>
          <a:solidFill>
            <a:srgbClr val="A0C814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sk-SK" sz="20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Vyrieš úlohy a získaj dva odznaky</a:t>
            </a:r>
            <a:endParaRPr lang="de-DE" sz="2000" cap="non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500" y="2210438"/>
            <a:ext cx="1836545" cy="183654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188" y="2354156"/>
            <a:ext cx="1572897" cy="1572897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5695950" y="4913533"/>
            <a:ext cx="3448049" cy="830997"/>
          </a:xfrm>
          <a:prstGeom prst="rect">
            <a:avLst/>
          </a:prstGeom>
          <a:solidFill>
            <a:srgbClr val="EB6400"/>
          </a:solidFill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Vyber si ďalšiu</a:t>
            </a:r>
            <a:r>
              <a:rPr lang="de-DE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k-SK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prednášku</a:t>
            </a: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 </a:t>
            </a:r>
            <a:endParaRPr lang="de-DE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0" y="332656"/>
            <a:ext cx="2339752" cy="507831"/>
          </a:xfrm>
          <a:prstGeom prst="rect">
            <a:avLst/>
          </a:prstGeom>
          <a:solidFill>
            <a:srgbClr val="5AC8F5"/>
          </a:solidFill>
        </p:spPr>
        <p:txBody>
          <a:bodyPr wrap="square" rtlCol="0">
            <a:spAutoFit/>
          </a:bodyPr>
          <a:lstStyle/>
          <a:p>
            <a:r>
              <a:rPr lang="sk-SK" sz="2700" b="1" dirty="0" smtClean="0">
                <a:solidFill>
                  <a:schemeClr val="bg1"/>
                </a:solidFill>
                <a:latin typeface="+mn-lt"/>
              </a:rPr>
              <a:t>KROK</a:t>
            </a:r>
            <a:r>
              <a:rPr lang="ru-RU" sz="2700" b="1" dirty="0" smtClean="0">
                <a:solidFill>
                  <a:schemeClr val="bg1"/>
                </a:solidFill>
                <a:latin typeface="+mn-lt"/>
              </a:rPr>
              <a:t> 3</a:t>
            </a:r>
            <a:endParaRPr lang="de-DE" sz="27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3072018" y="4046982"/>
            <a:ext cx="6071982" cy="696297"/>
          </a:xfrm>
          <a:prstGeom prst="rect">
            <a:avLst/>
          </a:prstGeom>
          <a:solidFill>
            <a:srgbClr val="A0C814"/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3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sk-SK" sz="33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ískal/a</a:t>
            </a:r>
            <a:r>
              <a:rPr lang="de-DE" sz="33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k-SK" sz="33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 dva odznaky</a:t>
            </a:r>
            <a:r>
              <a:rPr lang="ru-RU" sz="33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endParaRPr lang="de-DE" sz="33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30" y="1623351"/>
            <a:ext cx="3036588" cy="396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1000"/>
    </mc:Choice>
    <mc:Fallback xmlns="">
      <p:transition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8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800" y="420689"/>
            <a:ext cx="6119813" cy="344016"/>
          </a:xfrm>
        </p:spPr>
        <p:txBody>
          <a:bodyPr/>
          <a:lstStyle/>
          <a:p>
            <a:r>
              <a:rPr lang="sk-SK" sz="2800" cap="none" dirty="0" smtClean="0">
                <a:solidFill>
                  <a:schemeClr val="accent1"/>
                </a:solidFill>
                <a:latin typeface="+mn-lt"/>
                <a:ea typeface="MS PGothic" charset="0"/>
              </a:rPr>
              <a:t>JAZYK</a:t>
            </a:r>
            <a:r>
              <a:rPr lang="de-DE" sz="2800" cap="none" dirty="0" smtClean="0">
                <a:solidFill>
                  <a:schemeClr val="accent1"/>
                </a:solidFill>
                <a:latin typeface="+mn-lt"/>
                <a:ea typeface="MS PGothic" charset="0"/>
              </a:rPr>
              <a:t>?</a:t>
            </a:r>
            <a:endParaRPr lang="ru-RU" sz="2800" dirty="0">
              <a:latin typeface="+mn-l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733516" y="1412776"/>
            <a:ext cx="2086956" cy="1897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sk-SK" sz="1600" b="1" dirty="0" smtClean="0">
                <a:solidFill>
                  <a:schemeClr val="accent3"/>
                </a:solidFill>
                <a:latin typeface="+mn-lt"/>
                <a:cs typeface="Verdana"/>
              </a:rPr>
              <a:t>V materinskom jazyku</a:t>
            </a:r>
            <a:r>
              <a:rPr lang="de-DE" sz="1600" b="1" dirty="0" smtClean="0">
                <a:solidFill>
                  <a:schemeClr val="accent3"/>
                </a:solidFill>
                <a:latin typeface="+mn-lt"/>
                <a:cs typeface="Verdana"/>
              </a:rPr>
              <a:t> </a:t>
            </a:r>
            <a:endParaRPr lang="de-DE" sz="1600" b="1" dirty="0">
              <a:solidFill>
                <a:schemeClr val="accent3"/>
              </a:solidFill>
              <a:latin typeface="+mn-lt"/>
              <a:cs typeface="Verdana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de-DE" sz="1400" b="1" dirty="0" smtClean="0">
              <a:solidFill>
                <a:schemeClr val="accent3"/>
              </a:solidFill>
              <a:latin typeface="+mn-lt"/>
              <a:cs typeface="Verdana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sk-SK" sz="1400" b="1" u="sng" dirty="0">
                <a:solidFill>
                  <a:schemeClr val="accent1"/>
                </a:solidFill>
                <a:latin typeface="+mn-lt"/>
                <a:cs typeface="Verdana"/>
              </a:rPr>
              <a:t>s</a:t>
            </a:r>
            <a:r>
              <a:rPr lang="de-DE" sz="1400" b="1" u="sng" dirty="0" smtClean="0">
                <a:solidFill>
                  <a:schemeClr val="accent1"/>
                </a:solidFill>
                <a:latin typeface="+mn-lt"/>
                <a:cs typeface="Verdana"/>
              </a:rPr>
              <a:t> </a:t>
            </a:r>
            <a:r>
              <a:rPr lang="de-DE" sz="1400" b="1" u="sng" dirty="0" err="1" smtClean="0">
                <a:solidFill>
                  <a:schemeClr val="accent1"/>
                </a:solidFill>
                <a:latin typeface="+mn-lt"/>
                <a:cs typeface="Verdana"/>
              </a:rPr>
              <a:t>tit</a:t>
            </a:r>
            <a:r>
              <a:rPr lang="sk-SK" sz="1400" b="1" u="sng" dirty="0" smtClean="0">
                <a:solidFill>
                  <a:schemeClr val="accent1"/>
                </a:solidFill>
                <a:latin typeface="+mn-lt"/>
                <a:cs typeface="Verdana"/>
              </a:rPr>
              <a:t>u</a:t>
            </a:r>
            <a:r>
              <a:rPr lang="de-DE" sz="1400" b="1" u="sng" dirty="0" smtClean="0">
                <a:solidFill>
                  <a:schemeClr val="accent1"/>
                </a:solidFill>
                <a:latin typeface="+mn-lt"/>
                <a:cs typeface="Verdana"/>
              </a:rPr>
              <a:t>l</a:t>
            </a:r>
            <a:r>
              <a:rPr lang="sk-SK" sz="1400" b="1" u="sng" dirty="0" err="1" smtClean="0">
                <a:solidFill>
                  <a:schemeClr val="accent1"/>
                </a:solidFill>
                <a:latin typeface="+mn-lt"/>
                <a:cs typeface="Verdana"/>
              </a:rPr>
              <a:t>kami</a:t>
            </a:r>
            <a:endParaRPr lang="de-DE" sz="1400" b="1" u="sng" dirty="0">
              <a:solidFill>
                <a:schemeClr val="accent1"/>
              </a:solidFill>
              <a:latin typeface="+mn-lt"/>
              <a:cs typeface="Verdana"/>
            </a:endParaRPr>
          </a:p>
          <a:p>
            <a:pPr marL="171450" indent="-171450">
              <a:lnSpc>
                <a:spcPct val="115000"/>
              </a:lnSpc>
              <a:spcAft>
                <a:spcPts val="0"/>
              </a:spcAft>
              <a:buFont typeface="Arial"/>
              <a:buChar char="•"/>
            </a:pPr>
            <a:r>
              <a:rPr lang="sk-SK" sz="1400" b="1" dirty="0">
                <a:solidFill>
                  <a:schemeClr val="accent3"/>
                </a:solidFill>
                <a:latin typeface="+mn-lt"/>
                <a:cs typeface="Verdana"/>
              </a:rPr>
              <a:t>p</a:t>
            </a:r>
            <a:r>
              <a:rPr lang="sk-SK" sz="1400" b="1" dirty="0" smtClean="0">
                <a:solidFill>
                  <a:schemeClr val="accent3"/>
                </a:solidFill>
                <a:latin typeface="+mn-lt"/>
                <a:cs typeface="Verdana"/>
              </a:rPr>
              <a:t>o </a:t>
            </a:r>
            <a:r>
              <a:rPr lang="sk-SK" sz="1400" b="1" dirty="0" err="1" smtClean="0">
                <a:solidFill>
                  <a:schemeClr val="accent3"/>
                </a:solidFill>
                <a:latin typeface="+mn-lt"/>
                <a:cs typeface="Verdana"/>
              </a:rPr>
              <a:t>neme</a:t>
            </a:r>
            <a:r>
              <a:rPr lang="de-DE" sz="1400" b="1" dirty="0" smtClean="0">
                <a:solidFill>
                  <a:schemeClr val="accent3"/>
                </a:solidFill>
                <a:latin typeface="+mn-lt"/>
                <a:cs typeface="Verdana"/>
              </a:rPr>
              <a:t>c</a:t>
            </a:r>
            <a:r>
              <a:rPr lang="sk-SK" sz="1400" b="1" dirty="0" err="1" smtClean="0">
                <a:solidFill>
                  <a:schemeClr val="accent3"/>
                </a:solidFill>
                <a:latin typeface="+mn-lt"/>
                <a:cs typeface="Verdana"/>
              </a:rPr>
              <a:t>ky</a:t>
            </a:r>
            <a:endParaRPr lang="de-DE" sz="1400" b="1" dirty="0">
              <a:solidFill>
                <a:schemeClr val="accent3"/>
              </a:solidFill>
              <a:latin typeface="+mn-lt"/>
              <a:cs typeface="Verdana"/>
            </a:endParaRPr>
          </a:p>
          <a:p>
            <a:pPr marL="171450" indent="-171450">
              <a:lnSpc>
                <a:spcPct val="115000"/>
              </a:lnSpc>
              <a:spcAft>
                <a:spcPts val="0"/>
              </a:spcAft>
              <a:buFont typeface="Arial"/>
              <a:buChar char="•"/>
            </a:pPr>
            <a:r>
              <a:rPr lang="sk-SK" sz="1400" b="1" dirty="0">
                <a:solidFill>
                  <a:schemeClr val="accent3"/>
                </a:solidFill>
                <a:latin typeface="+mn-lt"/>
                <a:ea typeface="Calibri" panose="020F0502020204030204" pitchFamily="34" charset="0"/>
                <a:cs typeface="Verdana"/>
              </a:rPr>
              <a:t>v</a:t>
            </a:r>
            <a:r>
              <a:rPr lang="sk-SK" sz="1400" b="1" dirty="0" smtClean="0">
                <a:solidFill>
                  <a:schemeClr val="accent3"/>
                </a:solidFill>
                <a:latin typeface="+mn-lt"/>
                <a:ea typeface="Calibri" panose="020F0502020204030204" pitchFamily="34" charset="0"/>
                <a:cs typeface="Verdana"/>
              </a:rPr>
              <a:t> materinskom jazyku</a:t>
            </a:r>
            <a:endParaRPr lang="de-DE" sz="1400" b="1" dirty="0">
              <a:solidFill>
                <a:schemeClr val="accent3"/>
              </a:solidFill>
              <a:latin typeface="+mn-lt"/>
              <a:ea typeface="Calibri" panose="020F0502020204030204" pitchFamily="34" charset="0"/>
              <a:cs typeface="Verdana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31800" y="4897743"/>
            <a:ext cx="2086956" cy="1614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sk-SK" b="1" dirty="0" smtClean="0">
                <a:solidFill>
                  <a:schemeClr val="accent3"/>
                </a:solidFill>
                <a:latin typeface="+mn-lt"/>
                <a:cs typeface="Verdana"/>
              </a:rPr>
              <a:t>Po nemecky</a:t>
            </a:r>
            <a:endParaRPr lang="de-DE" b="1" dirty="0">
              <a:solidFill>
                <a:schemeClr val="accent3"/>
              </a:solidFill>
              <a:latin typeface="+mn-lt"/>
              <a:cs typeface="Verdana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de-DE" sz="1200" b="1" dirty="0" smtClean="0">
              <a:solidFill>
                <a:schemeClr val="accent3"/>
              </a:solidFill>
              <a:latin typeface="+mn-lt"/>
              <a:cs typeface="Verdana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sk-SK" sz="1400" b="1" u="sng" dirty="0">
                <a:solidFill>
                  <a:schemeClr val="accent1"/>
                </a:solidFill>
                <a:latin typeface="+mn-lt"/>
                <a:cs typeface="Verdana"/>
              </a:rPr>
              <a:t>s</a:t>
            </a:r>
            <a:r>
              <a:rPr lang="de-DE" sz="1400" b="1" u="sng" dirty="0" smtClean="0">
                <a:solidFill>
                  <a:schemeClr val="accent1"/>
                </a:solidFill>
                <a:latin typeface="+mn-lt"/>
                <a:cs typeface="Verdana"/>
              </a:rPr>
              <a:t> </a:t>
            </a:r>
            <a:r>
              <a:rPr lang="de-DE" sz="1400" b="1" u="sng" dirty="0" err="1" smtClean="0">
                <a:solidFill>
                  <a:schemeClr val="accent1"/>
                </a:solidFill>
                <a:latin typeface="+mn-lt"/>
                <a:cs typeface="Verdana"/>
              </a:rPr>
              <a:t>tit</a:t>
            </a:r>
            <a:r>
              <a:rPr lang="sk-SK" sz="1400" b="1" u="sng" dirty="0" smtClean="0">
                <a:solidFill>
                  <a:schemeClr val="accent1"/>
                </a:solidFill>
                <a:latin typeface="+mn-lt"/>
                <a:cs typeface="Verdana"/>
              </a:rPr>
              <a:t>u</a:t>
            </a:r>
            <a:r>
              <a:rPr lang="de-DE" sz="1400" b="1" u="sng" dirty="0" smtClean="0">
                <a:solidFill>
                  <a:schemeClr val="accent1"/>
                </a:solidFill>
                <a:latin typeface="+mn-lt"/>
                <a:cs typeface="Verdana"/>
              </a:rPr>
              <a:t>l</a:t>
            </a:r>
            <a:r>
              <a:rPr lang="sk-SK" sz="1400" b="1" u="sng" dirty="0" err="1" smtClean="0">
                <a:solidFill>
                  <a:schemeClr val="accent1"/>
                </a:solidFill>
                <a:latin typeface="+mn-lt"/>
                <a:cs typeface="Verdana"/>
              </a:rPr>
              <a:t>kami</a:t>
            </a:r>
            <a:endParaRPr lang="de-DE" sz="1400" b="1" u="sng" dirty="0">
              <a:solidFill>
                <a:schemeClr val="accent1"/>
              </a:solidFill>
              <a:latin typeface="+mn-lt"/>
              <a:cs typeface="Verdana"/>
            </a:endParaRPr>
          </a:p>
          <a:p>
            <a:pPr marL="171450" indent="-171450">
              <a:lnSpc>
                <a:spcPct val="115000"/>
              </a:lnSpc>
              <a:spcAft>
                <a:spcPts val="0"/>
              </a:spcAft>
              <a:buFont typeface="Arial"/>
              <a:buChar char="•"/>
            </a:pPr>
            <a:r>
              <a:rPr lang="sk-SK" sz="1400" b="1" dirty="0" smtClean="0">
                <a:solidFill>
                  <a:schemeClr val="accent3"/>
                </a:solidFill>
                <a:latin typeface="+mn-lt"/>
                <a:cs typeface="Verdana"/>
              </a:rPr>
              <a:t>po</a:t>
            </a:r>
            <a:r>
              <a:rPr lang="de-DE" sz="1400" b="1" dirty="0" smtClean="0">
                <a:solidFill>
                  <a:schemeClr val="accent3"/>
                </a:solidFill>
                <a:latin typeface="+mn-lt"/>
                <a:cs typeface="Verdana"/>
              </a:rPr>
              <a:t> </a:t>
            </a:r>
            <a:r>
              <a:rPr lang="sk-SK" sz="1400" b="1" dirty="0" smtClean="0">
                <a:solidFill>
                  <a:schemeClr val="accent3"/>
                </a:solidFill>
                <a:latin typeface="+mn-lt"/>
                <a:cs typeface="Verdana"/>
              </a:rPr>
              <a:t>nemecky</a:t>
            </a:r>
            <a:endParaRPr lang="de-DE" sz="1400" b="1" dirty="0">
              <a:solidFill>
                <a:schemeClr val="accent3"/>
              </a:solidFill>
              <a:latin typeface="+mn-lt"/>
              <a:cs typeface="Verdana"/>
            </a:endParaRPr>
          </a:p>
          <a:p>
            <a:pPr marL="171450" indent="-171450">
              <a:lnSpc>
                <a:spcPct val="115000"/>
              </a:lnSpc>
              <a:spcAft>
                <a:spcPts val="0"/>
              </a:spcAft>
              <a:buFont typeface="Arial"/>
              <a:buChar char="•"/>
            </a:pPr>
            <a:r>
              <a:rPr lang="sk-SK" sz="1400" b="1" dirty="0">
                <a:solidFill>
                  <a:schemeClr val="accent3"/>
                </a:solidFill>
                <a:latin typeface="+mn-lt"/>
                <a:ea typeface="Calibri" panose="020F0502020204030204" pitchFamily="34" charset="0"/>
                <a:cs typeface="Verdana"/>
              </a:rPr>
              <a:t>v</a:t>
            </a:r>
            <a:r>
              <a:rPr lang="de-DE" sz="1400" b="1" dirty="0" smtClean="0">
                <a:solidFill>
                  <a:schemeClr val="accent3"/>
                </a:solidFill>
                <a:latin typeface="+mn-lt"/>
                <a:ea typeface="Calibri" panose="020F0502020204030204" pitchFamily="34" charset="0"/>
                <a:cs typeface="Verdana"/>
              </a:rPr>
              <a:t> </a:t>
            </a:r>
            <a:r>
              <a:rPr lang="sk-SK" sz="1400" b="1" dirty="0" smtClean="0">
                <a:solidFill>
                  <a:schemeClr val="accent3"/>
                </a:solidFill>
                <a:latin typeface="+mn-lt"/>
                <a:ea typeface="Calibri" panose="020F0502020204030204" pitchFamily="34" charset="0"/>
                <a:cs typeface="Verdana"/>
              </a:rPr>
              <a:t>materinskom jazyku</a:t>
            </a:r>
            <a:endParaRPr lang="de-DE" sz="1400" b="1" dirty="0">
              <a:solidFill>
                <a:schemeClr val="accent3"/>
              </a:solidFill>
              <a:latin typeface="+mn-lt"/>
              <a:ea typeface="Calibri" panose="020F0502020204030204" pitchFamily="34" charset="0"/>
              <a:cs typeface="Verdana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4" y="827741"/>
            <a:ext cx="6730811" cy="4070002"/>
          </a:xfrm>
          <a:prstGeom prst="rect">
            <a:avLst/>
          </a:prstGeom>
        </p:spPr>
      </p:pic>
      <p:pic>
        <p:nvPicPr>
          <p:cNvPr id="8" name="Рисунок 7" descr="D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42457" y="3281011"/>
            <a:ext cx="6480720" cy="351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1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0" y="2727589"/>
            <a:ext cx="9144000" cy="415494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722" y="4476206"/>
            <a:ext cx="1080000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97" y="4001213"/>
            <a:ext cx="1080000" cy="1080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97" y="3536261"/>
            <a:ext cx="1080000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397" y="3091743"/>
            <a:ext cx="1080000" cy="108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397" y="2647225"/>
            <a:ext cx="1080000" cy="108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397" y="1589343"/>
            <a:ext cx="1890000" cy="18900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292080" y="4913533"/>
            <a:ext cx="3851919" cy="830997"/>
          </a:xfrm>
          <a:prstGeom prst="rect">
            <a:avLst/>
          </a:prstGeom>
          <a:solidFill>
            <a:srgbClr val="EB6400"/>
          </a:solidFill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Vybuduj si k</a:t>
            </a:r>
            <a:r>
              <a:rPr lang="de-DE" sz="24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ari</a:t>
            </a:r>
            <a:r>
              <a:rPr lang="sk-SK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</a:t>
            </a:r>
            <a:r>
              <a:rPr lang="de-DE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sk-SK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 vo vede</a:t>
            </a: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  <a:endParaRPr lang="de-DE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itel 1"/>
          <p:cNvSpPr txBox="1">
            <a:spLocks/>
          </p:cNvSpPr>
          <p:nvPr/>
        </p:nvSpPr>
        <p:spPr bwMode="gray">
          <a:xfrm>
            <a:off x="0" y="837217"/>
            <a:ext cx="7308304" cy="695580"/>
          </a:xfrm>
          <a:prstGeom prst="rect">
            <a:avLst/>
          </a:prstGeom>
          <a:solidFill>
            <a:srgbClr val="A0C814"/>
          </a:solidFill>
        </p:spPr>
        <p:txBody>
          <a:bodyPr vert="horz" lIns="0" tIns="0" rIns="0" bIns="0" rtlCol="0" anchor="ctr" anchorCtr="0">
            <a:no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600" b="1" kern="1200" cap="all">
                <a:solidFill>
                  <a:schemeClr val="accent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Verdana" pitchFamily="34" charset="0"/>
                <a:ea typeface="MS PGothic" panose="020B0600070205080204" pitchFamily="34" charset="-128"/>
                <a:cs typeface="MS PGothic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Verdana" pitchFamily="34" charset="0"/>
                <a:ea typeface="MS PGothic" panose="020B0600070205080204" pitchFamily="34" charset="-128"/>
                <a:cs typeface="MS PGothic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Verdana" pitchFamily="34" charset="0"/>
                <a:ea typeface="MS PGothic" panose="020B0600070205080204" pitchFamily="34" charset="-128"/>
                <a:cs typeface="MS PGothic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Verdana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20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k-SK" sz="20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Zachyť slovíčka</a:t>
            </a:r>
            <a:r>
              <a:rPr lang="de-DE" sz="20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sk-SK" sz="20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vyrieš úlohy a zbieraj odznaky</a:t>
            </a:r>
            <a:endParaRPr lang="de-DE" sz="2000" cap="non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68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230777" cy="49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itel 1"/>
          <p:cNvSpPr>
            <a:spLocks noGrp="1"/>
          </p:cNvSpPr>
          <p:nvPr>
            <p:ph type="title"/>
          </p:nvPr>
        </p:nvSpPr>
        <p:spPr>
          <a:xfrm>
            <a:off x="431800" y="420688"/>
            <a:ext cx="7308850" cy="70485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marL="342900" indent="-342900"/>
            <a:r>
              <a:rPr lang="sk-SK" sz="2800" cap="none" dirty="0" smtClean="0">
                <a:solidFill>
                  <a:schemeClr val="accent1"/>
                </a:solidFill>
                <a:latin typeface="Verdana" charset="0"/>
                <a:ea typeface="MS PGothic" charset="0"/>
              </a:rPr>
              <a:t>RODIČOVSKÝ PRÍSTUP</a:t>
            </a:r>
            <a:endParaRPr lang="ru-RU" sz="2800" cap="none" dirty="0">
              <a:solidFill>
                <a:schemeClr val="accent1"/>
              </a:solidFill>
              <a:latin typeface="Verdana" charset="0"/>
              <a:ea typeface="MS PGothic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622" y="3972964"/>
            <a:ext cx="589597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71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2"/>
          <p:cNvSpPr/>
          <p:nvPr/>
        </p:nvSpPr>
        <p:spPr>
          <a:xfrm>
            <a:off x="0" y="857251"/>
            <a:ext cx="9144000" cy="671513"/>
          </a:xfrm>
          <a:prstGeom prst="rect">
            <a:avLst/>
          </a:prstGeom>
          <a:solidFill>
            <a:srgbClr val="A0C81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15446" y="973716"/>
            <a:ext cx="4153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cap="all" dirty="0" smtClean="0">
                <a:solidFill>
                  <a:schemeClr val="bg1"/>
                </a:solidFill>
                <a:latin typeface="+mn-lt"/>
              </a:rPr>
              <a:t>ODKAZ NA</a:t>
            </a:r>
            <a:r>
              <a:rPr lang="de-DE" sz="2400" b="1" cap="all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2400" b="1" cap="all" dirty="0">
                <a:solidFill>
                  <a:schemeClr val="bg1"/>
                </a:solidFill>
                <a:latin typeface="+mn-lt"/>
              </a:rPr>
              <a:t>Kinderuni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2276872"/>
            <a:ext cx="2857500" cy="28575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83568" y="2996952"/>
            <a:ext cx="41498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dirty="0" smtClean="0">
                <a:solidFill>
                  <a:schemeClr val="accent1"/>
                </a:solidFill>
                <a:latin typeface="+mn-lt"/>
                <a:hlinkClick r:id="rId4"/>
              </a:rPr>
              <a:t>goethe.de/</a:t>
            </a:r>
            <a:r>
              <a:rPr lang="de-DE" sz="2600" b="1" dirty="0" err="1" smtClean="0">
                <a:solidFill>
                  <a:schemeClr val="accent1"/>
                </a:solidFill>
                <a:latin typeface="+mn-lt"/>
                <a:hlinkClick r:id="rId4"/>
              </a:rPr>
              <a:t>kinderuni</a:t>
            </a:r>
            <a:r>
              <a:rPr lang="de-DE" sz="2600" b="1" dirty="0" smtClean="0">
                <a:solidFill>
                  <a:schemeClr val="accent1"/>
                </a:solidFill>
                <a:latin typeface="+mn-lt"/>
              </a:rPr>
              <a:t>  </a:t>
            </a:r>
            <a:endParaRPr lang="de-DE" sz="2600" b="1" dirty="0">
              <a:solidFill>
                <a:schemeClr val="accent1"/>
              </a:solidFill>
              <a:latin typeface="+mn-lt"/>
            </a:endParaRPr>
          </a:p>
          <a:p>
            <a:endParaRPr lang="de-DE" sz="2600" dirty="0">
              <a:solidFill>
                <a:schemeClr val="accent1"/>
              </a:solidFill>
              <a:latin typeface="+mn-lt"/>
            </a:endParaRPr>
          </a:p>
          <a:p>
            <a:r>
              <a:rPr lang="de-DE" sz="2600" b="1" u="sng" dirty="0" smtClean="0">
                <a:solidFill>
                  <a:schemeClr val="accent1"/>
                </a:solidFill>
                <a:latin typeface="+mn-lt"/>
                <a:hlinkClick r:id="rId5" action="ppaction://hlinkfile"/>
              </a:rPr>
              <a:t>kinderuni.goethe.de</a:t>
            </a:r>
            <a:r>
              <a:rPr lang="de-DE" sz="2600" b="1" u="sng" dirty="0" smtClean="0">
                <a:solidFill>
                  <a:schemeClr val="accent1"/>
                </a:solidFill>
                <a:latin typeface="+mn-lt"/>
              </a:rPr>
              <a:t>  </a:t>
            </a:r>
            <a:endParaRPr lang="de-DE" sz="2600" b="1" u="sng" dirty="0">
              <a:solidFill>
                <a:schemeClr val="accent1"/>
              </a:solidFill>
              <a:latin typeface="+mn-lt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108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el 1"/>
          <p:cNvSpPr>
            <a:spLocks noGrp="1"/>
          </p:cNvSpPr>
          <p:nvPr>
            <p:ph type="title"/>
          </p:nvPr>
        </p:nvSpPr>
        <p:spPr>
          <a:xfrm>
            <a:off x="431800" y="420688"/>
            <a:ext cx="4140200" cy="70485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marL="342900" indent="-342900"/>
            <a:r>
              <a:rPr lang="sk-SK" sz="2800" cap="none" dirty="0" smtClean="0">
                <a:latin typeface="Verdana" charset="0"/>
                <a:ea typeface="MS PGothic" charset="0"/>
              </a:rPr>
              <a:t>VY</a:t>
            </a:r>
            <a:r>
              <a:rPr lang="de-DE" sz="2800" cap="none" dirty="0" smtClean="0">
                <a:latin typeface="Verdana" charset="0"/>
                <a:ea typeface="MS PGothic" charset="0"/>
              </a:rPr>
              <a:t>S</a:t>
            </a:r>
            <a:r>
              <a:rPr lang="sk-SK" sz="2800" cap="none" dirty="0" smtClean="0">
                <a:latin typeface="Verdana" charset="0"/>
                <a:ea typeface="MS PGothic" charset="0"/>
              </a:rPr>
              <a:t>KÚŠATE</a:t>
            </a:r>
            <a:r>
              <a:rPr lang="ru-RU" sz="2800" cap="none" dirty="0" smtClean="0">
                <a:latin typeface="Verdana" charset="0"/>
                <a:ea typeface="MS PGothic" charset="0"/>
              </a:rPr>
              <a:t>?</a:t>
            </a:r>
            <a:endParaRPr lang="ru-RU" sz="2800" cap="none" dirty="0">
              <a:latin typeface="Verdana" charset="0"/>
              <a:ea typeface="MS PGothic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6712"/>
            <a:ext cx="9144000" cy="548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0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Изображение 4" descr="4.26_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k-SK" sz="2800" dirty="0" smtClean="0">
                <a:solidFill>
                  <a:schemeClr val="accent6"/>
                </a:solidFill>
              </a:rPr>
              <a:t>DETSKÁ </a:t>
            </a:r>
            <a:r>
              <a:rPr lang="de-DE" sz="2800" dirty="0" smtClean="0">
                <a:solidFill>
                  <a:schemeClr val="accent6"/>
                </a:solidFill>
              </a:rPr>
              <a:t>UNI</a:t>
            </a:r>
            <a:r>
              <a:rPr lang="sk-SK" sz="2800" dirty="0" smtClean="0">
                <a:solidFill>
                  <a:schemeClr val="accent6"/>
                </a:solidFill>
              </a:rPr>
              <a:t>VERZITA NA</a:t>
            </a:r>
            <a:r>
              <a:rPr lang="de-DE" sz="2800" dirty="0" smtClean="0">
                <a:solidFill>
                  <a:schemeClr val="accent6"/>
                </a:solidFill>
              </a:rPr>
              <a:t> </a:t>
            </a:r>
            <a:r>
              <a:rPr lang="sk-SK" sz="2800" dirty="0" smtClean="0">
                <a:solidFill>
                  <a:schemeClr val="accent6"/>
                </a:solidFill>
              </a:rPr>
              <a:t>ŠKOLÁCH</a:t>
            </a:r>
            <a:endParaRPr lang="de-DE" sz="2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53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431800" y="420688"/>
            <a:ext cx="7380560" cy="847725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marL="342900" indent="-342900"/>
            <a:r>
              <a:rPr lang="sk-SK" sz="2800" cap="none" dirty="0" smtClean="0">
                <a:solidFill>
                  <a:schemeClr val="accent1"/>
                </a:solidFill>
                <a:latin typeface="+mn-lt"/>
                <a:ea typeface="MS PGothic" charset="0"/>
              </a:rPr>
              <a:t>DETSKÁ </a:t>
            </a:r>
            <a:r>
              <a:rPr lang="de-DE" sz="2800" cap="none" dirty="0" smtClean="0">
                <a:solidFill>
                  <a:schemeClr val="accent1"/>
                </a:solidFill>
                <a:latin typeface="+mn-lt"/>
                <a:ea typeface="MS PGothic" charset="0"/>
              </a:rPr>
              <a:t>UNI</a:t>
            </a:r>
            <a:r>
              <a:rPr lang="sk-SK" sz="2800" cap="none" dirty="0" smtClean="0">
                <a:solidFill>
                  <a:schemeClr val="accent1"/>
                </a:solidFill>
                <a:latin typeface="+mn-lt"/>
                <a:ea typeface="MS PGothic" charset="0"/>
              </a:rPr>
              <a:t>VERZITA NA ŠKOLÁCH</a:t>
            </a:r>
            <a:r>
              <a:rPr lang="de-DE" sz="2800" cap="none" dirty="0" smtClean="0">
                <a:solidFill>
                  <a:schemeClr val="accent1"/>
                </a:solidFill>
                <a:latin typeface="Verdana" charset="0"/>
                <a:ea typeface="MS PGothic" charset="0"/>
              </a:rPr>
              <a:t/>
            </a:r>
            <a:br>
              <a:rPr lang="de-DE" sz="2800" cap="none" dirty="0" smtClean="0">
                <a:solidFill>
                  <a:schemeClr val="accent1"/>
                </a:solidFill>
                <a:latin typeface="Verdana" charset="0"/>
                <a:ea typeface="MS PGothic" charset="0"/>
              </a:rPr>
            </a:br>
            <a:endParaRPr lang="ru-RU" sz="2800" cap="none" dirty="0">
              <a:solidFill>
                <a:schemeClr val="accent1"/>
              </a:solidFill>
              <a:latin typeface="Verdana" charset="0"/>
              <a:ea typeface="MS PGothic" charset="0"/>
            </a:endParaRPr>
          </a:p>
        </p:txBody>
      </p:sp>
      <p:sp>
        <p:nvSpPr>
          <p:cNvPr id="4" name="Прямоугольник 2"/>
          <p:cNvSpPr>
            <a:spLocks noChangeArrowheads="1"/>
          </p:cNvSpPr>
          <p:nvPr/>
        </p:nvSpPr>
        <p:spPr bwMode="auto">
          <a:xfrm>
            <a:off x="431800" y="1006103"/>
            <a:ext cx="792088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sz="1800" b="1" dirty="0" smtClean="0">
                <a:latin typeface="+mj-lt"/>
                <a:cs typeface="Verdana"/>
              </a:rPr>
              <a:t>DIDAKTI</a:t>
            </a:r>
            <a:r>
              <a:rPr lang="sk-SK" sz="1800" b="1" dirty="0" smtClean="0">
                <a:latin typeface="+mj-lt"/>
                <a:cs typeface="Verdana"/>
              </a:rPr>
              <a:t>CKÉ</a:t>
            </a:r>
            <a:r>
              <a:rPr lang="en-US" sz="1800" b="1" dirty="0" smtClean="0">
                <a:latin typeface="+mj-lt"/>
                <a:cs typeface="Verdana"/>
              </a:rPr>
              <a:t> MATERI</a:t>
            </a:r>
            <a:r>
              <a:rPr lang="sk-SK" sz="1800" b="1" dirty="0" smtClean="0">
                <a:latin typeface="+mj-lt"/>
                <a:cs typeface="Verdana"/>
              </a:rPr>
              <a:t>Á</a:t>
            </a:r>
            <a:r>
              <a:rPr lang="en-US" sz="1800" b="1" dirty="0" smtClean="0">
                <a:latin typeface="+mj-lt"/>
                <a:cs typeface="Verdana"/>
              </a:rPr>
              <a:t>L</a:t>
            </a:r>
            <a:r>
              <a:rPr lang="sk-SK" sz="1800" b="1" dirty="0" smtClean="0">
                <a:latin typeface="+mj-lt"/>
                <a:cs typeface="Verdana"/>
              </a:rPr>
              <a:t>Y</a:t>
            </a:r>
            <a:endParaRPr lang="en-US" sz="1800" b="1" dirty="0">
              <a:latin typeface="+mj-lt"/>
              <a:cs typeface="Verdana"/>
            </a:endParaRPr>
          </a:p>
          <a:p>
            <a:pPr marL="285750" lvl="1">
              <a:buFont typeface="Arial"/>
              <a:buChar char="•"/>
            </a:pPr>
            <a:r>
              <a:rPr lang="de-DE" sz="1800" dirty="0" err="1" smtClean="0">
                <a:latin typeface="+mj-lt"/>
                <a:cs typeface="Verdana"/>
              </a:rPr>
              <a:t>Didakti</a:t>
            </a:r>
            <a:r>
              <a:rPr lang="sk-SK" sz="1800" dirty="0" err="1" smtClean="0">
                <a:latin typeface="+mj-lt"/>
                <a:cs typeface="Verdana"/>
              </a:rPr>
              <a:t>zácie</a:t>
            </a:r>
            <a:r>
              <a:rPr lang="de-DE" sz="1800" dirty="0" smtClean="0">
                <a:latin typeface="+mj-lt"/>
                <a:cs typeface="Verdana"/>
              </a:rPr>
              <a:t> </a:t>
            </a:r>
            <a:r>
              <a:rPr lang="sk-SK" sz="1800" dirty="0" smtClean="0">
                <a:latin typeface="+mj-lt"/>
                <a:cs typeface="Verdana"/>
              </a:rPr>
              <a:t>k všetkých prednáškam</a:t>
            </a:r>
            <a:endParaRPr lang="en-US" sz="1800" dirty="0">
              <a:latin typeface="+mj-lt"/>
              <a:cs typeface="Verdana"/>
            </a:endParaRPr>
          </a:p>
          <a:p>
            <a:pPr marL="285750" lvl="1">
              <a:buFont typeface="Arial"/>
              <a:buChar char="•"/>
            </a:pPr>
            <a:r>
              <a:rPr lang="de-DE" sz="1800" dirty="0" smtClean="0">
                <a:latin typeface="+mj-lt"/>
                <a:cs typeface="Verdana"/>
              </a:rPr>
              <a:t>Dat</a:t>
            </a:r>
            <a:r>
              <a:rPr lang="sk-SK" sz="1800" dirty="0" err="1" smtClean="0">
                <a:latin typeface="+mj-lt"/>
                <a:cs typeface="Verdana"/>
              </a:rPr>
              <a:t>abáza</a:t>
            </a:r>
            <a:r>
              <a:rPr lang="de-DE" sz="1800" dirty="0" smtClean="0">
                <a:latin typeface="+mj-lt"/>
                <a:cs typeface="Verdana"/>
              </a:rPr>
              <a:t> </a:t>
            </a:r>
            <a:r>
              <a:rPr lang="sk-SK" sz="1800" dirty="0" smtClean="0">
                <a:latin typeface="+mj-lt"/>
                <a:cs typeface="Verdana"/>
              </a:rPr>
              <a:t>s</a:t>
            </a:r>
            <a:r>
              <a:rPr lang="de-DE" sz="1800" dirty="0" smtClean="0">
                <a:latin typeface="+mj-lt"/>
                <a:cs typeface="Verdana"/>
              </a:rPr>
              <a:t> </a:t>
            </a:r>
            <a:r>
              <a:rPr lang="sk-SK" sz="1800" dirty="0">
                <a:latin typeface="+mj-lt"/>
                <a:cs typeface="Verdana"/>
              </a:rPr>
              <a:t>d</a:t>
            </a:r>
            <a:r>
              <a:rPr lang="de-DE" sz="1800" dirty="0" err="1" smtClean="0">
                <a:latin typeface="+mj-lt"/>
                <a:cs typeface="Verdana"/>
              </a:rPr>
              <a:t>idakti</a:t>
            </a:r>
            <a:r>
              <a:rPr lang="sk-SK" sz="1800" dirty="0" err="1" smtClean="0">
                <a:latin typeface="+mj-lt"/>
                <a:cs typeface="Verdana"/>
              </a:rPr>
              <a:t>ckými</a:t>
            </a:r>
            <a:r>
              <a:rPr lang="de-DE" sz="1800" dirty="0" smtClean="0">
                <a:latin typeface="+mj-lt"/>
                <a:cs typeface="Verdana"/>
              </a:rPr>
              <a:t> </a:t>
            </a:r>
            <a:r>
              <a:rPr lang="sk-SK" sz="1800" dirty="0" smtClean="0">
                <a:latin typeface="+mj-lt"/>
                <a:cs typeface="Verdana"/>
              </a:rPr>
              <a:t>materiálmi v učiteľskom prístupe</a:t>
            </a:r>
            <a:r>
              <a:rPr lang="en-US" sz="1800" dirty="0" smtClean="0">
                <a:latin typeface="+mj-lt"/>
                <a:cs typeface="Verdana"/>
              </a:rPr>
              <a:t>, </a:t>
            </a:r>
            <a:r>
              <a:rPr lang="sk-SK" sz="1800" dirty="0" smtClean="0">
                <a:latin typeface="+mj-lt"/>
                <a:cs typeface="Verdana"/>
              </a:rPr>
              <a:t>vrátane</a:t>
            </a:r>
            <a:r>
              <a:rPr lang="en-US" sz="1800" dirty="0" smtClean="0">
                <a:latin typeface="+mj-lt"/>
                <a:cs typeface="Verdana"/>
              </a:rPr>
              <a:t> </a:t>
            </a:r>
            <a:r>
              <a:rPr lang="en-US" sz="1800" dirty="0">
                <a:latin typeface="+mj-lt"/>
                <a:cs typeface="Verdana"/>
              </a:rPr>
              <a:t>CLIL</a:t>
            </a:r>
          </a:p>
          <a:p>
            <a:pPr marL="285750" lvl="1"/>
            <a:endParaRPr lang="ru-RU" sz="1800" b="1" dirty="0">
              <a:latin typeface="+mn-lt"/>
              <a:cs typeface="Verdana"/>
            </a:endParaRPr>
          </a:p>
          <a:p>
            <a:pPr marL="285750" lvl="1"/>
            <a:r>
              <a:rPr lang="sk-SK" sz="1800" b="1" dirty="0" smtClean="0">
                <a:latin typeface="+mn-lt"/>
                <a:cs typeface="Verdana"/>
              </a:rPr>
              <a:t>PRÍSTUP PRE UČITEĽOV</a:t>
            </a:r>
            <a:endParaRPr lang="de-DE" sz="1800" b="1" dirty="0" smtClean="0">
              <a:latin typeface="+mn-lt"/>
              <a:cs typeface="Verdana"/>
            </a:endParaRPr>
          </a:p>
          <a:p>
            <a:pPr>
              <a:buFont typeface="Arial"/>
              <a:buChar char="•"/>
            </a:pPr>
            <a:r>
              <a:rPr lang="de-DE" sz="1800" dirty="0" smtClean="0">
                <a:latin typeface="+mn-lt"/>
                <a:cs typeface="Verdana"/>
              </a:rPr>
              <a:t>PDF</a:t>
            </a:r>
            <a:r>
              <a:rPr lang="sk-SK" sz="1800" dirty="0" smtClean="0">
                <a:latin typeface="+mn-lt"/>
                <a:cs typeface="Verdana"/>
              </a:rPr>
              <a:t>-ka s d</a:t>
            </a:r>
            <a:r>
              <a:rPr lang="de-DE" sz="1800" dirty="0" err="1" smtClean="0">
                <a:latin typeface="+mn-lt"/>
                <a:cs typeface="Verdana"/>
              </a:rPr>
              <a:t>idakti</a:t>
            </a:r>
            <a:r>
              <a:rPr lang="sk-SK" sz="1800" dirty="0" err="1" smtClean="0">
                <a:latin typeface="+mn-lt"/>
                <a:cs typeface="Verdana"/>
              </a:rPr>
              <a:t>ckými</a:t>
            </a:r>
            <a:r>
              <a:rPr lang="sk-SK" sz="1800" dirty="0" smtClean="0">
                <a:latin typeface="+mn-lt"/>
                <a:cs typeface="Verdana"/>
              </a:rPr>
              <a:t> materiálmi</a:t>
            </a:r>
            <a:r>
              <a:rPr lang="de-DE" sz="1800" dirty="0" smtClean="0">
                <a:latin typeface="+mn-lt"/>
                <a:cs typeface="Verdana"/>
              </a:rPr>
              <a:t> </a:t>
            </a:r>
            <a:r>
              <a:rPr lang="sk-SK" sz="1800" dirty="0" smtClean="0">
                <a:latin typeface="+mn-lt"/>
                <a:cs typeface="Verdana"/>
              </a:rPr>
              <a:t>na stiahnutie</a:t>
            </a:r>
            <a:endParaRPr lang="de-DE" sz="1800" dirty="0" smtClean="0">
              <a:latin typeface="+mn-lt"/>
              <a:cs typeface="Verdana"/>
            </a:endParaRPr>
          </a:p>
          <a:p>
            <a:pPr>
              <a:buFont typeface="Arial"/>
              <a:buChar char="•"/>
            </a:pPr>
            <a:r>
              <a:rPr lang="sk-SK" sz="1800" dirty="0" smtClean="0">
                <a:latin typeface="+mn-lt"/>
                <a:cs typeface="Verdana"/>
              </a:rPr>
              <a:t>Pokrok dieťaťa cez prístupový kód</a:t>
            </a:r>
            <a:endParaRPr lang="ru-RU" sz="1800" dirty="0" smtClean="0">
              <a:latin typeface="+mn-lt"/>
              <a:cs typeface="Verdana"/>
            </a:endParaRPr>
          </a:p>
          <a:p>
            <a:endParaRPr lang="en-US" sz="1800" dirty="0">
              <a:latin typeface="+mn-lt"/>
              <a:cs typeface="Verdana"/>
            </a:endParaRPr>
          </a:p>
          <a:p>
            <a:r>
              <a:rPr lang="sk-SK" sz="1800" b="1" dirty="0" smtClean="0">
                <a:latin typeface="+mn-lt"/>
                <a:cs typeface="Verdana"/>
              </a:rPr>
              <a:t>ĎALŠIE VZDELÁVANIE</a:t>
            </a:r>
            <a:endParaRPr lang="en-US" sz="1800" b="1" dirty="0" smtClean="0">
              <a:latin typeface="+mn-lt"/>
              <a:cs typeface="Verdana"/>
            </a:endParaRPr>
          </a:p>
          <a:p>
            <a:pPr>
              <a:buFont typeface="Arial"/>
              <a:buChar char="•"/>
            </a:pPr>
            <a:r>
              <a:rPr lang="sk-SK" sz="1800" dirty="0">
                <a:latin typeface="+mn-lt"/>
                <a:cs typeface="Verdana"/>
              </a:rPr>
              <a:t>p</a:t>
            </a:r>
            <a:r>
              <a:rPr lang="sk-SK" sz="1800" dirty="0" smtClean="0">
                <a:latin typeface="+mn-lt"/>
                <a:cs typeface="Verdana"/>
              </a:rPr>
              <a:t>re učiteľov/</a:t>
            </a:r>
            <a:r>
              <a:rPr lang="sk-SK" sz="1800" dirty="0" err="1" smtClean="0">
                <a:latin typeface="+mn-lt"/>
                <a:cs typeface="Verdana"/>
              </a:rPr>
              <a:t>ky</a:t>
            </a:r>
            <a:r>
              <a:rPr lang="sk-SK" sz="1800" dirty="0" smtClean="0">
                <a:latin typeface="+mn-lt"/>
                <a:cs typeface="Verdana"/>
              </a:rPr>
              <a:t> nemčiny</a:t>
            </a:r>
            <a:r>
              <a:rPr lang="en-US" sz="1800" dirty="0" smtClean="0">
                <a:latin typeface="+mn-lt"/>
                <a:cs typeface="Verdana"/>
              </a:rPr>
              <a:t> – </a:t>
            </a:r>
            <a:r>
              <a:rPr lang="sk-SK" sz="1800" dirty="0">
                <a:latin typeface="+mn-lt"/>
                <a:cs typeface="Verdana"/>
              </a:rPr>
              <a:t>s</a:t>
            </a:r>
            <a:r>
              <a:rPr lang="en-US" sz="1800" dirty="0" err="1" smtClean="0">
                <a:latin typeface="+mn-lt"/>
                <a:cs typeface="Verdana"/>
              </a:rPr>
              <a:t>emin</a:t>
            </a:r>
            <a:r>
              <a:rPr lang="sk-SK" sz="1800" dirty="0" smtClean="0">
                <a:latin typeface="+mn-lt"/>
                <a:cs typeface="Verdana"/>
              </a:rPr>
              <a:t>á</a:t>
            </a:r>
            <a:r>
              <a:rPr lang="en-US" sz="1800" dirty="0" smtClean="0">
                <a:latin typeface="+mn-lt"/>
                <a:cs typeface="Verdana"/>
              </a:rPr>
              <a:t>re a </a:t>
            </a:r>
            <a:r>
              <a:rPr lang="en-US" sz="1800" dirty="0" err="1" smtClean="0">
                <a:latin typeface="+mn-lt"/>
                <a:cs typeface="Verdana"/>
              </a:rPr>
              <a:t>workshopy</a:t>
            </a:r>
            <a:r>
              <a:rPr lang="en-US" sz="1800" dirty="0" smtClean="0">
                <a:latin typeface="+mn-lt"/>
                <a:cs typeface="Verdana"/>
              </a:rPr>
              <a:t> </a:t>
            </a:r>
            <a:r>
              <a:rPr lang="sk-SK" sz="1800" dirty="0" smtClean="0">
                <a:latin typeface="+mn-lt"/>
                <a:cs typeface="Verdana"/>
              </a:rPr>
              <a:t>od jari</a:t>
            </a:r>
            <a:r>
              <a:rPr lang="en-US" sz="1800" dirty="0" smtClean="0">
                <a:latin typeface="+mn-lt"/>
                <a:cs typeface="Verdana"/>
              </a:rPr>
              <a:t> 2021</a:t>
            </a:r>
          </a:p>
          <a:p>
            <a:pPr>
              <a:buFont typeface="Arial"/>
              <a:buChar char="•"/>
            </a:pPr>
            <a:endParaRPr lang="en-US" sz="1800" dirty="0">
              <a:latin typeface="+mj-lt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4221088"/>
            <a:ext cx="3707904" cy="2448405"/>
          </a:xfrm>
          <a:prstGeom prst="rect">
            <a:avLst/>
          </a:prstGeom>
        </p:spPr>
      </p:pic>
      <p:pic>
        <p:nvPicPr>
          <p:cNvPr id="6" name="Изображение 1" descr="Снимок экрана 2017-09-08 в 23.31.2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22423"/>
            <a:ext cx="3887788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410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8" b="12924"/>
          <a:stretch/>
        </p:blipFill>
        <p:spPr>
          <a:xfrm>
            <a:off x="467544" y="2348880"/>
            <a:ext cx="8191916" cy="4248722"/>
          </a:xfrm>
          <a:prstGeom prst="rect">
            <a:avLst/>
          </a:prstGeom>
        </p:spPr>
      </p:pic>
      <p:sp>
        <p:nvSpPr>
          <p:cNvPr id="9" name="Прямоугольник 2"/>
          <p:cNvSpPr>
            <a:spLocks noChangeArrowheads="1"/>
          </p:cNvSpPr>
          <p:nvPr/>
        </p:nvSpPr>
        <p:spPr bwMode="auto">
          <a:xfrm>
            <a:off x="467544" y="1052736"/>
            <a:ext cx="792088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sk-SK" sz="1800" b="1" dirty="0" smtClean="0">
                <a:latin typeface="+mn-lt"/>
                <a:cs typeface="Verdana"/>
              </a:rPr>
              <a:t>SCENÁRE VÝUČBY</a:t>
            </a:r>
            <a:endParaRPr lang="de-DE" sz="1800" b="1" dirty="0" smtClean="0">
              <a:latin typeface="+mn-lt"/>
              <a:cs typeface="Verdana"/>
            </a:endParaRPr>
          </a:p>
          <a:p>
            <a:r>
              <a:rPr lang="sk-SK" sz="1800" dirty="0" smtClean="0">
                <a:latin typeface="+mn-lt"/>
                <a:cs typeface="Verdana"/>
              </a:rPr>
              <a:t>s</a:t>
            </a:r>
            <a:r>
              <a:rPr lang="de-DE" sz="1800" dirty="0" smtClean="0">
                <a:latin typeface="+mn-lt"/>
                <a:cs typeface="Verdana"/>
              </a:rPr>
              <a:t> </a:t>
            </a:r>
            <a:r>
              <a:rPr lang="sk-SK" sz="1800" dirty="0" smtClean="0">
                <a:latin typeface="+mn-lt"/>
                <a:cs typeface="Verdana"/>
              </a:rPr>
              <a:t>radami a</a:t>
            </a:r>
            <a:r>
              <a:rPr lang="de-DE" sz="1800" dirty="0" smtClean="0">
                <a:latin typeface="+mn-lt"/>
                <a:cs typeface="Verdana"/>
              </a:rPr>
              <a:t> </a:t>
            </a:r>
            <a:r>
              <a:rPr lang="sk-SK" sz="1800" dirty="0" smtClean="0">
                <a:latin typeface="+mn-lt"/>
                <a:cs typeface="Verdana"/>
              </a:rPr>
              <a:t>pracovnými listami k videám</a:t>
            </a:r>
            <a:endParaRPr lang="de-DE" sz="1800" dirty="0" smtClean="0">
              <a:latin typeface="+mn-lt"/>
              <a:cs typeface="Verdana"/>
            </a:endParaRPr>
          </a:p>
          <a:p>
            <a:r>
              <a:rPr lang="ru-RU" sz="1800" dirty="0" smtClean="0">
                <a:latin typeface="Verdana" charset="0"/>
              </a:rPr>
              <a:t>3 </a:t>
            </a:r>
            <a:r>
              <a:rPr lang="sk-SK" sz="1800" dirty="0" smtClean="0">
                <a:latin typeface="Verdana" charset="0"/>
              </a:rPr>
              <a:t>vyuč. jed.</a:t>
            </a:r>
            <a:r>
              <a:rPr lang="de-DE" sz="1800" dirty="0" smtClean="0">
                <a:latin typeface="Verdana" charset="0"/>
              </a:rPr>
              <a:t> </a:t>
            </a:r>
            <a:r>
              <a:rPr lang="sk-SK" sz="1800" dirty="0" smtClean="0">
                <a:latin typeface="Verdana" charset="0"/>
              </a:rPr>
              <a:t>po</a:t>
            </a:r>
            <a:r>
              <a:rPr lang="de-DE" sz="1800" dirty="0" smtClean="0">
                <a:latin typeface="Verdana" charset="0"/>
              </a:rPr>
              <a:t> </a:t>
            </a:r>
            <a:r>
              <a:rPr lang="ru-RU" sz="1800" dirty="0" smtClean="0">
                <a:latin typeface="Verdana" charset="0"/>
              </a:rPr>
              <a:t>45 </a:t>
            </a:r>
            <a:r>
              <a:rPr lang="sk-SK" sz="1800" dirty="0">
                <a:latin typeface="Verdana" charset="0"/>
              </a:rPr>
              <a:t>m</a:t>
            </a:r>
            <a:r>
              <a:rPr lang="de-DE" sz="1800" dirty="0" smtClean="0">
                <a:latin typeface="Verdana" charset="0"/>
              </a:rPr>
              <a:t>in</a:t>
            </a:r>
            <a:r>
              <a:rPr lang="ru-RU" sz="1800" dirty="0" smtClean="0">
                <a:latin typeface="Verdana" charset="0"/>
              </a:rPr>
              <a:t>. </a:t>
            </a:r>
            <a:r>
              <a:rPr lang="sk-SK" sz="1800" dirty="0" smtClean="0">
                <a:latin typeface="Verdana" charset="0"/>
              </a:rPr>
              <a:t>ku všetkým prednáškam</a:t>
            </a:r>
            <a:endParaRPr lang="de-DE" sz="1800" b="1" dirty="0" smtClean="0">
              <a:latin typeface="+mn-lt"/>
              <a:cs typeface="Verdana"/>
            </a:endParaRPr>
          </a:p>
          <a:p>
            <a:endParaRPr lang="en-US" sz="1800" dirty="0">
              <a:latin typeface="+mj-lt"/>
            </a:endParaRPr>
          </a:p>
          <a:p>
            <a:endParaRPr lang="de-DE" sz="1800" b="1" dirty="0">
              <a:latin typeface="+mj-lt"/>
              <a:cs typeface="Verdana"/>
            </a:endParaRPr>
          </a:p>
        </p:txBody>
      </p:sp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431800" y="420688"/>
            <a:ext cx="6119813" cy="1496144"/>
          </a:xfrm>
        </p:spPr>
        <p:txBody>
          <a:bodyPr/>
          <a:lstStyle/>
          <a:p>
            <a:r>
              <a:rPr lang="de-DE" dirty="0" smtClean="0"/>
              <a:t>DIDAKTI</a:t>
            </a:r>
            <a:r>
              <a:rPr lang="sk-SK" dirty="0" smtClean="0"/>
              <a:t>CKÉ </a:t>
            </a:r>
            <a:r>
              <a:rPr lang="de-DE" dirty="0" smtClean="0"/>
              <a:t>MATERI</a:t>
            </a:r>
            <a:r>
              <a:rPr lang="sk-SK" dirty="0" smtClean="0"/>
              <a:t>ÁLY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914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el 1"/>
          <p:cNvSpPr>
            <a:spLocks noGrp="1"/>
          </p:cNvSpPr>
          <p:nvPr>
            <p:ph type="title"/>
          </p:nvPr>
        </p:nvSpPr>
        <p:spPr>
          <a:xfrm>
            <a:off x="431800" y="420688"/>
            <a:ext cx="7956550" cy="1208087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sk-SK" sz="2800" cap="none" dirty="0" smtClean="0">
                <a:solidFill>
                  <a:schemeClr val="bg1"/>
                </a:solidFill>
                <a:latin typeface="Verdana" charset="0"/>
                <a:ea typeface="MS PGothic" charset="0"/>
              </a:rPr>
              <a:t>DETSKÉ </a:t>
            </a:r>
            <a:r>
              <a:rPr lang="de-DE" sz="2800" cap="none" dirty="0" smtClean="0">
                <a:solidFill>
                  <a:schemeClr val="bg1"/>
                </a:solidFill>
                <a:latin typeface="Verdana" charset="0"/>
                <a:ea typeface="MS PGothic" charset="0"/>
              </a:rPr>
              <a:t>UNIVER</a:t>
            </a:r>
            <a:r>
              <a:rPr lang="sk-SK" sz="2800" cap="none" dirty="0" smtClean="0">
                <a:solidFill>
                  <a:schemeClr val="bg1"/>
                </a:solidFill>
                <a:latin typeface="Verdana" charset="0"/>
                <a:ea typeface="MS PGothic" charset="0"/>
              </a:rPr>
              <a:t>Z</a:t>
            </a:r>
            <a:r>
              <a:rPr lang="de-DE" sz="2800" cap="none" dirty="0" smtClean="0">
                <a:solidFill>
                  <a:schemeClr val="bg1"/>
                </a:solidFill>
                <a:latin typeface="Verdana" charset="0"/>
                <a:ea typeface="MS PGothic" charset="0"/>
              </a:rPr>
              <a:t>IT</a:t>
            </a:r>
            <a:r>
              <a:rPr lang="sk-SK" sz="2800" cap="none" dirty="0" smtClean="0">
                <a:solidFill>
                  <a:schemeClr val="bg1"/>
                </a:solidFill>
                <a:latin typeface="Verdana" charset="0"/>
                <a:ea typeface="MS PGothic" charset="0"/>
              </a:rPr>
              <a:t>Y</a:t>
            </a:r>
            <a:r>
              <a:rPr lang="de-DE" sz="2800" cap="none" dirty="0" smtClean="0">
                <a:solidFill>
                  <a:schemeClr val="bg1"/>
                </a:solidFill>
                <a:latin typeface="Verdana" charset="0"/>
                <a:ea typeface="MS PGothic" charset="0"/>
              </a:rPr>
              <a:t> </a:t>
            </a:r>
            <a:r>
              <a:rPr lang="sk-SK" sz="2800" cap="none" dirty="0" smtClean="0">
                <a:solidFill>
                  <a:schemeClr val="bg1"/>
                </a:solidFill>
                <a:latin typeface="Verdana" charset="0"/>
                <a:ea typeface="MS PGothic" charset="0"/>
              </a:rPr>
              <a:t>V NEMECKU</a:t>
            </a:r>
            <a:endParaRPr lang="de-DE" sz="2800" cap="none" dirty="0">
              <a:solidFill>
                <a:schemeClr val="bg1"/>
              </a:solidFill>
              <a:latin typeface="Verdana" charset="0"/>
              <a:ea typeface="MS PGothic" charset="0"/>
            </a:endParaRPr>
          </a:p>
        </p:txBody>
      </p:sp>
      <p:pic>
        <p:nvPicPr>
          <p:cNvPr id="2" name="Изображение 1" descr="Снимок экрана 2016-09-23 в 23.30.16.png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124744"/>
            <a:ext cx="4050102" cy="5517232"/>
          </a:xfrm>
          <a:prstGeom prst="rect">
            <a:avLst/>
          </a:prstGeom>
        </p:spPr>
      </p:pic>
      <p:pic>
        <p:nvPicPr>
          <p:cNvPr id="6" name="Изображение 2" descr="Снимок экрана 2016-09-23 в 23.41.4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763" y="2708275"/>
            <a:ext cx="281940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090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31800" y="420688"/>
            <a:ext cx="7596584" cy="1208087"/>
          </a:xfrm>
        </p:spPr>
        <p:txBody>
          <a:bodyPr/>
          <a:lstStyle/>
          <a:p>
            <a:pPr lvl="0">
              <a:spcAft>
                <a:spcPts val="600"/>
              </a:spcAft>
            </a:pPr>
            <a:r>
              <a:rPr lang="sk-SK" sz="2800" dirty="0" smtClean="0">
                <a:solidFill>
                  <a:schemeClr val="accent4"/>
                </a:solidFill>
              </a:rPr>
              <a:t>ZAVEDENIE PROJEKTU NA ŠKOLE</a:t>
            </a:r>
            <a:endParaRPr lang="de-DE" sz="2800" dirty="0">
              <a:solidFill>
                <a:schemeClr val="accent4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79667" y="3244334"/>
            <a:ext cx="1643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0322" y="1268760"/>
            <a:ext cx="80821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latin typeface="Verdana"/>
                <a:cs typeface="Verdana"/>
              </a:rPr>
              <a:t>Digit</a:t>
            </a:r>
            <a:r>
              <a:rPr lang="sk-SK" dirty="0" err="1" smtClean="0">
                <a:latin typeface="Verdana"/>
                <a:cs typeface="Verdana"/>
              </a:rPr>
              <a:t>álnu</a:t>
            </a:r>
            <a:r>
              <a:rPr lang="sk-SK" dirty="0" smtClean="0">
                <a:latin typeface="Verdana"/>
                <a:cs typeface="Verdana"/>
              </a:rPr>
              <a:t> detskú univerzitu možno využiť v rámci školského vyučovania</a:t>
            </a:r>
            <a:r>
              <a:rPr lang="de-DE" dirty="0" smtClean="0">
                <a:latin typeface="Verdana"/>
                <a:cs typeface="Verdana"/>
              </a:rPr>
              <a:t> </a:t>
            </a:r>
            <a:r>
              <a:rPr lang="sk-SK" dirty="0" smtClean="0">
                <a:latin typeface="Verdana"/>
                <a:cs typeface="Verdana"/>
              </a:rPr>
              <a:t>v rôznych k</a:t>
            </a:r>
            <a:r>
              <a:rPr lang="de-DE" dirty="0" err="1" smtClean="0">
                <a:latin typeface="Verdana"/>
                <a:cs typeface="Verdana"/>
              </a:rPr>
              <a:t>ontext</a:t>
            </a:r>
            <a:r>
              <a:rPr lang="sk-SK" dirty="0" smtClean="0">
                <a:latin typeface="Verdana"/>
                <a:cs typeface="Verdana"/>
              </a:rPr>
              <a:t>och a okruhoch</a:t>
            </a:r>
            <a:r>
              <a:rPr lang="de-DE" dirty="0" smtClean="0">
                <a:latin typeface="Verdana"/>
                <a:cs typeface="Verdana"/>
              </a:rPr>
              <a:t>.</a:t>
            </a:r>
          </a:p>
          <a:p>
            <a:endParaRPr lang="de-DE" dirty="0">
              <a:latin typeface="Verdana"/>
              <a:cs typeface="Verdana"/>
            </a:endParaRPr>
          </a:p>
          <a:p>
            <a:r>
              <a:rPr lang="sk-SK" dirty="0" smtClean="0">
                <a:latin typeface="Verdana"/>
                <a:cs typeface="Verdana"/>
              </a:rPr>
              <a:t>Jednotlivé prednášky sa dajú spracovať</a:t>
            </a:r>
            <a:endParaRPr lang="de-DE" dirty="0" smtClean="0">
              <a:latin typeface="Verdana"/>
              <a:cs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 smtClean="0">
                <a:latin typeface="Verdana"/>
                <a:cs typeface="Verdana"/>
              </a:rPr>
              <a:t>vo výučbe nemčiny ako cudzieho jazyka</a:t>
            </a:r>
            <a:r>
              <a:rPr lang="de-DE" b="1" dirty="0" smtClean="0">
                <a:latin typeface="Verdana"/>
                <a:cs typeface="Verdana"/>
              </a:rPr>
              <a:t> </a:t>
            </a:r>
            <a:r>
              <a:rPr lang="sk-SK" dirty="0" smtClean="0">
                <a:latin typeface="Verdana"/>
                <a:cs typeface="Verdana"/>
              </a:rPr>
              <a:t>k príslušnej téme</a:t>
            </a:r>
            <a:r>
              <a:rPr lang="de-DE" dirty="0" smtClean="0">
                <a:latin typeface="Verdana"/>
                <a:cs typeface="Verdana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 smtClean="0">
                <a:latin typeface="Verdana"/>
                <a:cs typeface="Verdana"/>
              </a:rPr>
              <a:t>mimo</a:t>
            </a:r>
            <a:r>
              <a:rPr lang="de-DE" b="1" dirty="0" smtClean="0">
                <a:latin typeface="Verdana"/>
                <a:cs typeface="Verdana"/>
              </a:rPr>
              <a:t> </a:t>
            </a:r>
            <a:r>
              <a:rPr lang="sk-SK" b="1" dirty="0" smtClean="0">
                <a:latin typeface="Verdana"/>
                <a:cs typeface="Verdana"/>
              </a:rPr>
              <a:t>vyučovania</a:t>
            </a:r>
            <a:r>
              <a:rPr lang="de-DE" b="1" dirty="0" smtClean="0">
                <a:latin typeface="Verdana"/>
                <a:cs typeface="Verdana"/>
              </a:rPr>
              <a:t> </a:t>
            </a:r>
            <a:r>
              <a:rPr lang="sk-SK" dirty="0" smtClean="0">
                <a:latin typeface="Verdana"/>
                <a:cs typeface="Verdana"/>
              </a:rPr>
              <a:t>alebo</a:t>
            </a:r>
            <a:endParaRPr lang="de-DE" dirty="0" smtClean="0">
              <a:latin typeface="Verdana"/>
              <a:cs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 smtClean="0">
                <a:latin typeface="Verdana"/>
                <a:cs typeface="Verdana"/>
              </a:rPr>
              <a:t>v</a:t>
            </a:r>
            <a:r>
              <a:rPr lang="de-DE" b="1" dirty="0" smtClean="0">
                <a:latin typeface="Verdana"/>
                <a:cs typeface="Verdana"/>
              </a:rPr>
              <a:t> </a:t>
            </a:r>
            <a:r>
              <a:rPr lang="sk-SK" b="1" dirty="0" smtClean="0">
                <a:latin typeface="Verdana"/>
                <a:cs typeface="Verdana"/>
              </a:rPr>
              <a:t>spojení s inými predmetmi.</a:t>
            </a:r>
            <a:endParaRPr lang="ru-RU" dirty="0">
              <a:latin typeface="Verdana"/>
              <a:cs typeface="Verdana"/>
            </a:endParaRPr>
          </a:p>
          <a:p>
            <a:endParaRPr lang="ru-RU" dirty="0">
              <a:latin typeface="Verdana"/>
              <a:cs typeface="Verdana"/>
            </a:endParaRPr>
          </a:p>
        </p:txBody>
      </p:sp>
      <p:pic>
        <p:nvPicPr>
          <p:cNvPr id="6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5976" y="3690767"/>
            <a:ext cx="4788024" cy="316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273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31800" y="420688"/>
            <a:ext cx="6119813" cy="1208087"/>
          </a:xfrm>
        </p:spPr>
        <p:txBody>
          <a:bodyPr/>
          <a:lstStyle/>
          <a:p>
            <a:pPr lvl="0"/>
            <a:r>
              <a:rPr lang="sk-SK" sz="2800" dirty="0" smtClean="0"/>
              <a:t>PRE TEMATICKY ZAMERANÚ VÝUČBU NEMČINY AKO CUDZIEHO JAZYKA</a:t>
            </a:r>
            <a:endParaRPr lang="ru-RU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479667" y="3244334"/>
            <a:ext cx="1643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772816"/>
            <a:ext cx="77048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 smtClean="0">
                <a:latin typeface="Verdana"/>
                <a:cs typeface="Verdana"/>
              </a:rPr>
              <a:t>- </a:t>
            </a:r>
            <a:r>
              <a:rPr lang="sk-SK" sz="2000" dirty="0" smtClean="0">
                <a:latin typeface="Verdana"/>
                <a:cs typeface="Verdana"/>
              </a:rPr>
              <a:t>Jazykové znalosti</a:t>
            </a:r>
            <a:r>
              <a:rPr lang="de-DE" sz="2000" dirty="0" smtClean="0">
                <a:latin typeface="Verdana"/>
                <a:cs typeface="Verdana"/>
              </a:rPr>
              <a:t> </a:t>
            </a:r>
            <a:r>
              <a:rPr lang="sk-SK" sz="2000" dirty="0" smtClean="0">
                <a:latin typeface="Verdana"/>
                <a:cs typeface="Verdana"/>
              </a:rPr>
              <a:t>aspoň na úrovni </a:t>
            </a:r>
            <a:r>
              <a:rPr lang="de-DE" sz="2000" dirty="0" smtClean="0">
                <a:latin typeface="Verdana"/>
                <a:cs typeface="Verdana"/>
              </a:rPr>
              <a:t>A1</a:t>
            </a:r>
            <a:r>
              <a:rPr lang="ru-RU" sz="2000" dirty="0">
                <a:latin typeface="Verdana"/>
                <a:cs typeface="Verdana"/>
              </a:rPr>
              <a:t>+ - </a:t>
            </a:r>
            <a:r>
              <a:rPr lang="de-DE" sz="2000" dirty="0" smtClean="0">
                <a:latin typeface="Verdana"/>
                <a:cs typeface="Verdana"/>
              </a:rPr>
              <a:t>A2</a:t>
            </a:r>
          </a:p>
          <a:p>
            <a:endParaRPr lang="ru-RU" sz="2000" dirty="0">
              <a:latin typeface="Verdana"/>
              <a:cs typeface="Verdana"/>
            </a:endParaRPr>
          </a:p>
          <a:p>
            <a:r>
              <a:rPr lang="de-DE" sz="2000" dirty="0" smtClean="0">
                <a:latin typeface="Verdana"/>
                <a:cs typeface="Verdana"/>
              </a:rPr>
              <a:t>- O</a:t>
            </a:r>
            <a:r>
              <a:rPr lang="sk-SK" sz="2000" dirty="0" smtClean="0">
                <a:latin typeface="Verdana"/>
                <a:cs typeface="Verdana"/>
              </a:rPr>
              <a:t>bsah tematicky zameranej výučby nemčiny ako cudzieho jazyka</a:t>
            </a:r>
            <a:endParaRPr lang="de-DE" sz="2000" dirty="0" smtClean="0">
              <a:latin typeface="Verdana"/>
              <a:cs typeface="Verdana"/>
            </a:endParaRPr>
          </a:p>
          <a:p>
            <a:endParaRPr lang="de-DE" sz="2000" dirty="0" smtClean="0">
              <a:latin typeface="Verdana"/>
              <a:cs typeface="Verdana"/>
            </a:endParaRPr>
          </a:p>
          <a:p>
            <a:r>
              <a:rPr lang="de-DE" sz="2000" dirty="0" smtClean="0">
                <a:latin typeface="Verdana"/>
                <a:cs typeface="Verdana"/>
              </a:rPr>
              <a:t>- </a:t>
            </a:r>
            <a:r>
              <a:rPr lang="sk-SK" sz="2000" dirty="0" smtClean="0">
                <a:latin typeface="Verdana"/>
                <a:cs typeface="Verdana"/>
              </a:rPr>
              <a:t>cieľom je naučiť sa jazyk v rámci tematicky zameranej výučby nemčiny s ťažiskom na osvojenie si jazyka</a:t>
            </a:r>
            <a:r>
              <a:rPr lang="de-DE" sz="2000" dirty="0" smtClean="0">
                <a:latin typeface="Verdana"/>
                <a:cs typeface="Verdana"/>
              </a:rPr>
              <a:t> </a:t>
            </a:r>
            <a:r>
              <a:rPr lang="de-DE" sz="2000" dirty="0">
                <a:latin typeface="Verdana"/>
                <a:cs typeface="Verdana"/>
              </a:rPr>
              <a:t>(CLIL </a:t>
            </a:r>
            <a:r>
              <a:rPr lang="sk-SK" sz="2000" dirty="0" smtClean="0">
                <a:latin typeface="Verdana"/>
                <a:cs typeface="Verdana"/>
              </a:rPr>
              <a:t>v širšom zmysle</a:t>
            </a:r>
            <a:r>
              <a:rPr lang="de-DE" sz="2000" dirty="0" smtClean="0">
                <a:latin typeface="Verdana"/>
                <a:cs typeface="Verdana"/>
              </a:rPr>
              <a:t>)</a:t>
            </a:r>
            <a:endParaRPr lang="ru-RU" sz="2800" dirty="0">
              <a:latin typeface="Verdana"/>
              <a:cs typeface="Verdana"/>
            </a:endParaRPr>
          </a:p>
          <a:p>
            <a:endParaRPr lang="de-DE" sz="2000" dirty="0">
              <a:latin typeface="Verdana"/>
              <a:cs typeface="Verdana"/>
            </a:endParaRPr>
          </a:p>
          <a:p>
            <a:r>
              <a:rPr lang="de-DE" sz="2000" dirty="0" smtClean="0">
                <a:latin typeface="Verdana"/>
                <a:cs typeface="Verdana"/>
              </a:rPr>
              <a:t>- </a:t>
            </a:r>
            <a:r>
              <a:rPr lang="sk-SK" sz="2000" dirty="0" smtClean="0">
                <a:latin typeface="Verdana"/>
                <a:cs typeface="Verdana"/>
              </a:rPr>
              <a:t>pripravujú a realizujú učitelia/ľky nemčiny</a:t>
            </a:r>
            <a:r>
              <a:rPr lang="de-DE" sz="2000" dirty="0" smtClean="0">
                <a:latin typeface="Verdana"/>
                <a:cs typeface="Verdana"/>
              </a:rPr>
              <a:t> </a:t>
            </a:r>
            <a:r>
              <a:rPr lang="sk-SK" sz="2000" dirty="0" smtClean="0">
                <a:latin typeface="Verdana"/>
                <a:cs typeface="Verdana"/>
              </a:rPr>
              <a:t>na základe ponúkaných materiálov</a:t>
            </a:r>
            <a:r>
              <a:rPr lang="de-DE" sz="2000" dirty="0" smtClean="0">
                <a:latin typeface="Verdana"/>
                <a:cs typeface="Verdana"/>
              </a:rPr>
              <a:t> (</a:t>
            </a:r>
            <a:r>
              <a:rPr lang="sk-SK" sz="2000" dirty="0" smtClean="0">
                <a:latin typeface="Verdana"/>
                <a:cs typeface="Verdana"/>
              </a:rPr>
              <a:t>scenáre výučby a šablóny</a:t>
            </a:r>
            <a:r>
              <a:rPr lang="de-DE" sz="2000" dirty="0" smtClean="0">
                <a:latin typeface="Verdana"/>
                <a:cs typeface="Verdana"/>
              </a:rPr>
              <a:t>)</a:t>
            </a:r>
            <a:r>
              <a:rPr lang="sk-SK" sz="2000" dirty="0" smtClean="0">
                <a:latin typeface="Verdana"/>
                <a:cs typeface="Verdana"/>
              </a:rPr>
              <a:t>.</a:t>
            </a:r>
            <a:endParaRPr lang="de-DE" sz="2000" dirty="0" smtClean="0">
              <a:latin typeface="Verdana"/>
              <a:cs typeface="Verdana"/>
            </a:endParaRPr>
          </a:p>
          <a:p>
            <a:endParaRPr lang="de-DE" sz="20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854657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31800" y="420688"/>
            <a:ext cx="7884616" cy="1208087"/>
          </a:xfrm>
        </p:spPr>
        <p:txBody>
          <a:bodyPr/>
          <a:lstStyle/>
          <a:p>
            <a:pPr lvl="0"/>
            <a:r>
              <a:rPr lang="sk-SK" sz="2800" dirty="0" smtClean="0">
                <a:solidFill>
                  <a:schemeClr val="accent6"/>
                </a:solidFill>
              </a:rPr>
              <a:t>PRE VÝUČBU</a:t>
            </a:r>
            <a:r>
              <a:rPr lang="de-DE" sz="2800" dirty="0" smtClean="0">
                <a:solidFill>
                  <a:schemeClr val="accent6"/>
                </a:solidFill>
              </a:rPr>
              <a:t> CLIL</a:t>
            </a:r>
            <a:r>
              <a:rPr lang="sk-SK" sz="2800" dirty="0" smtClean="0">
                <a:solidFill>
                  <a:schemeClr val="accent6"/>
                </a:solidFill>
              </a:rPr>
              <a:t> A INTERDISCIPLINÁRNE PR</a:t>
            </a:r>
            <a:r>
              <a:rPr lang="de-DE" sz="2800" dirty="0" err="1" smtClean="0">
                <a:solidFill>
                  <a:schemeClr val="accent6"/>
                </a:solidFill>
              </a:rPr>
              <a:t>ojekt</a:t>
            </a:r>
            <a:r>
              <a:rPr lang="sk-SK" sz="2800" dirty="0" smtClean="0">
                <a:solidFill>
                  <a:schemeClr val="accent6"/>
                </a:solidFill>
              </a:rPr>
              <a:t>Y</a:t>
            </a:r>
            <a:endParaRPr lang="ru-RU" sz="2800" dirty="0">
              <a:solidFill>
                <a:schemeClr val="accent6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79667" y="3244334"/>
            <a:ext cx="1643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772816"/>
            <a:ext cx="770485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 smtClean="0">
                <a:latin typeface="Verdana"/>
                <a:cs typeface="Verdana"/>
              </a:rPr>
              <a:t>- </a:t>
            </a:r>
            <a:r>
              <a:rPr lang="sk-SK" sz="2000" dirty="0" smtClean="0">
                <a:latin typeface="Verdana"/>
                <a:cs typeface="Verdana"/>
              </a:rPr>
              <a:t>Cieľom je získať vedomosti v určitom odbore pomocou jazyka</a:t>
            </a:r>
            <a:r>
              <a:rPr lang="de-DE" sz="2000" dirty="0" smtClean="0">
                <a:latin typeface="Verdana"/>
                <a:cs typeface="Verdana"/>
              </a:rPr>
              <a:t>.</a:t>
            </a:r>
          </a:p>
          <a:p>
            <a:endParaRPr lang="de-DE" sz="2000" dirty="0" smtClean="0">
              <a:latin typeface="Verdana"/>
              <a:cs typeface="Verdana"/>
            </a:endParaRPr>
          </a:p>
          <a:p>
            <a:r>
              <a:rPr lang="de-DE" sz="2000" dirty="0" smtClean="0">
                <a:latin typeface="Verdana"/>
                <a:cs typeface="Verdana"/>
              </a:rPr>
              <a:t>- </a:t>
            </a:r>
            <a:r>
              <a:rPr lang="sk-SK" sz="2000" dirty="0" smtClean="0">
                <a:latin typeface="Verdana"/>
                <a:cs typeface="Verdana"/>
              </a:rPr>
              <a:t>Hodiny nemčiny ako cudzieho jazyku pritom môžu slúžiť ako jazyková príprava na výučbu </a:t>
            </a:r>
            <a:r>
              <a:rPr lang="de-DE" sz="2000" dirty="0" smtClean="0">
                <a:latin typeface="Verdana"/>
                <a:cs typeface="Verdana"/>
              </a:rPr>
              <a:t>CLIL.</a:t>
            </a:r>
            <a:endParaRPr lang="ru-RU" sz="2000" dirty="0">
              <a:latin typeface="Verdana"/>
              <a:cs typeface="Verdana"/>
            </a:endParaRPr>
          </a:p>
          <a:p>
            <a:r>
              <a:rPr lang="de-DE" sz="2000" dirty="0">
                <a:latin typeface="Verdana"/>
                <a:cs typeface="Verdana"/>
              </a:rPr>
              <a:t> </a:t>
            </a:r>
            <a:endParaRPr lang="ru-RU" sz="2000" dirty="0">
              <a:latin typeface="Verdana"/>
              <a:cs typeface="Verdana"/>
            </a:endParaRPr>
          </a:p>
          <a:p>
            <a:r>
              <a:rPr lang="de-DE" sz="2000" dirty="0" smtClean="0">
                <a:latin typeface="Verdana"/>
                <a:cs typeface="Verdana"/>
              </a:rPr>
              <a:t>- </a:t>
            </a:r>
            <a:r>
              <a:rPr lang="sk-SK" sz="2000" dirty="0" smtClean="0">
                <a:latin typeface="Verdana"/>
                <a:cs typeface="Verdana"/>
              </a:rPr>
              <a:t>Vyučujúci môžu vypracovať hodiny v rámci výučby</a:t>
            </a:r>
            <a:r>
              <a:rPr lang="de-DE" sz="2000" dirty="0" smtClean="0">
                <a:latin typeface="Verdana"/>
                <a:cs typeface="Verdana"/>
              </a:rPr>
              <a:t>, </a:t>
            </a:r>
            <a:r>
              <a:rPr lang="sk-SK" sz="2000" dirty="0" smtClean="0">
                <a:latin typeface="Verdana"/>
                <a:cs typeface="Verdana"/>
              </a:rPr>
              <a:t>no aj ako mimoškolskú činnosť</a:t>
            </a:r>
            <a:r>
              <a:rPr lang="de-DE" sz="2000" dirty="0" smtClean="0">
                <a:latin typeface="Verdana"/>
                <a:cs typeface="Verdana"/>
              </a:rPr>
              <a:t>.</a:t>
            </a:r>
          </a:p>
          <a:p>
            <a:endParaRPr lang="de-DE" sz="2000" dirty="0">
              <a:latin typeface="Verdana"/>
              <a:cs typeface="Verdana"/>
            </a:endParaRPr>
          </a:p>
          <a:p>
            <a:r>
              <a:rPr lang="de-DE" sz="2000" dirty="0" smtClean="0">
                <a:latin typeface="Verdana"/>
                <a:cs typeface="Verdana"/>
              </a:rPr>
              <a:t>- E</a:t>
            </a:r>
            <a:r>
              <a:rPr lang="sk-SK" sz="2000" dirty="0" err="1" smtClean="0">
                <a:latin typeface="Verdana"/>
                <a:cs typeface="Verdana"/>
              </a:rPr>
              <a:t>xistuje</a:t>
            </a:r>
            <a:r>
              <a:rPr lang="sk-SK" sz="2000" dirty="0" smtClean="0">
                <a:latin typeface="Verdana"/>
                <a:cs typeface="Verdana"/>
              </a:rPr>
              <a:t> aj možnosť</a:t>
            </a:r>
            <a:r>
              <a:rPr lang="sk-SK" sz="2000" dirty="0">
                <a:latin typeface="Verdana"/>
                <a:cs typeface="Verdana"/>
              </a:rPr>
              <a:t> </a:t>
            </a:r>
            <a:r>
              <a:rPr lang="sk-SK" sz="2000" dirty="0" smtClean="0">
                <a:latin typeface="Verdana"/>
                <a:cs typeface="Verdana"/>
              </a:rPr>
              <a:t>skombinovať obe oblasti využitia v rámci interdisciplinárnych p</a:t>
            </a:r>
            <a:r>
              <a:rPr lang="de-DE" sz="2000" dirty="0" err="1" smtClean="0">
                <a:latin typeface="Verdana"/>
                <a:cs typeface="Verdana"/>
              </a:rPr>
              <a:t>rojekt</a:t>
            </a:r>
            <a:r>
              <a:rPr lang="sk-SK" sz="2000" dirty="0" err="1" smtClean="0">
                <a:latin typeface="Verdana"/>
                <a:cs typeface="Verdana"/>
              </a:rPr>
              <a:t>ov</a:t>
            </a:r>
            <a:r>
              <a:rPr lang="de-DE" sz="2000" dirty="0" smtClean="0">
                <a:latin typeface="Verdana"/>
                <a:cs typeface="Verdana"/>
              </a:rPr>
              <a:t>.</a:t>
            </a:r>
            <a:endParaRPr lang="ru-RU" sz="20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355765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el 1"/>
          <p:cNvSpPr>
            <a:spLocks noGrp="1"/>
          </p:cNvSpPr>
          <p:nvPr>
            <p:ph type="title"/>
          </p:nvPr>
        </p:nvSpPr>
        <p:spPr>
          <a:xfrm>
            <a:off x="431800" y="549275"/>
            <a:ext cx="5724376" cy="586105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sk-SK" altLang="de-DE" cap="none" dirty="0" smtClean="0"/>
              <a:t>ĎAKUJEME</a:t>
            </a:r>
            <a:r>
              <a:rPr lang="de-DE" altLang="de-DE" cap="none" dirty="0" smtClean="0"/>
              <a:t/>
            </a:r>
            <a:br>
              <a:rPr lang="de-DE" altLang="de-DE" cap="none" dirty="0" smtClean="0"/>
            </a:br>
            <a:r>
              <a:rPr lang="sk-SK" altLang="de-DE" cap="none" dirty="0" smtClean="0"/>
              <a:t>ZA</a:t>
            </a:r>
            <a:r>
              <a:rPr lang="de-DE" altLang="de-DE" cap="none" dirty="0" smtClean="0"/>
              <a:t> </a:t>
            </a:r>
            <a:r>
              <a:rPr lang="sk-SK" altLang="de-DE" cap="none" dirty="0" smtClean="0"/>
              <a:t>POZORNOSŤ!</a:t>
            </a:r>
            <a:endParaRPr lang="de-DE" altLang="de-DE" cap="none" dirty="0" smtClean="0"/>
          </a:p>
        </p:txBody>
      </p:sp>
      <p:sp>
        <p:nvSpPr>
          <p:cNvPr id="2" name="Rechteck 1"/>
          <p:cNvSpPr/>
          <p:nvPr/>
        </p:nvSpPr>
        <p:spPr>
          <a:xfrm>
            <a:off x="431800" y="5445224"/>
            <a:ext cx="644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  <a:hlinkClick r:id="rId3"/>
              </a:rPr>
              <a:t>https://</a:t>
            </a:r>
            <a:r>
              <a:rPr lang="en-US" dirty="0" smtClean="0">
                <a:latin typeface="+mj-lt"/>
                <a:hlinkClick r:id="rId3"/>
              </a:rPr>
              <a:t>www.facebook.com/goetheinstitut.bratislava</a:t>
            </a:r>
          </a:p>
          <a:p>
            <a:r>
              <a:rPr lang="en-US" u="sng" dirty="0">
                <a:latin typeface="+mj-lt"/>
              </a:rPr>
              <a:t>https://www.instagram.com/goetheinstitutslovensko/</a:t>
            </a:r>
            <a:endParaRPr lang="ru-RU" u="sng" dirty="0">
              <a:latin typeface="+mj-lt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20" y="476672"/>
            <a:ext cx="4443993" cy="926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k-SK" sz="2800" dirty="0" smtClean="0">
                <a:solidFill>
                  <a:srgbClr val="003969"/>
                </a:solidFill>
                <a:ea typeface="ＭＳ Ｐゴシック" charset="0"/>
                <a:cs typeface="ＭＳ Ｐゴシック" charset="0"/>
              </a:rPr>
              <a:t>MYŠLIENKA </a:t>
            </a:r>
            <a:r>
              <a:rPr lang="de-DE" sz="2800" dirty="0" smtClean="0">
                <a:solidFill>
                  <a:srgbClr val="003969"/>
                </a:solidFill>
                <a:ea typeface="ＭＳ Ｐゴシック" charset="0"/>
                <a:cs typeface="ＭＳ Ｐゴシック" charset="0"/>
              </a:rPr>
              <a:t>PROJEKT</a:t>
            </a:r>
            <a:r>
              <a:rPr lang="sk-SK" sz="2800" dirty="0" smtClean="0">
                <a:solidFill>
                  <a:srgbClr val="003969"/>
                </a:solidFill>
                <a:ea typeface="ＭＳ Ｐゴシック" charset="0"/>
                <a:cs typeface="ＭＳ Ｐゴシック" charset="0"/>
              </a:rPr>
              <a:t>U</a:t>
            </a:r>
            <a:endParaRPr lang="de-DE" sz="2800" dirty="0">
              <a:solidFill>
                <a:srgbClr val="003969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4274" name="TextBox 4"/>
          <p:cNvSpPr txBox="1">
            <a:spLocks noChangeArrowheads="1"/>
          </p:cNvSpPr>
          <p:nvPr/>
        </p:nvSpPr>
        <p:spPr bwMode="auto">
          <a:xfrm>
            <a:off x="251520" y="1071286"/>
            <a:ext cx="80645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kumimoji="0" lang="sk-SK" sz="1800" b="1" dirty="0" smtClean="0">
                <a:latin typeface="Verdana" charset="0"/>
              </a:rPr>
              <a:t>Nemecká digitálna detská univerzita</a:t>
            </a:r>
            <a:r>
              <a:rPr kumimoji="0" lang="de-DE" sz="1800" b="1" dirty="0" smtClean="0">
                <a:latin typeface="Verdana" charset="0"/>
              </a:rPr>
              <a:t> </a:t>
            </a:r>
            <a:r>
              <a:rPr kumimoji="0" lang="sk-SK" sz="1800" dirty="0" smtClean="0">
                <a:latin typeface="Verdana" charset="0"/>
              </a:rPr>
              <a:t>je digitálny vzdelávací projekt pre deti so štruktúrou univerzitnej výučby</a:t>
            </a:r>
            <a:r>
              <a:rPr kumimoji="0" lang="de-DE" sz="1800" dirty="0" smtClean="0">
                <a:latin typeface="Verdana" charset="0"/>
              </a:rPr>
              <a:t>.</a:t>
            </a:r>
            <a:endParaRPr kumimoji="0" lang="ru-RU" sz="1800" dirty="0">
              <a:latin typeface="Verdana" charset="0"/>
            </a:endParaRPr>
          </a:p>
          <a:p>
            <a:pPr eaLnBrk="1" hangingPunct="1"/>
            <a:endParaRPr kumimoji="0" lang="de-DE" sz="1800" dirty="0" smtClean="0">
              <a:latin typeface="Verdana" charset="0"/>
            </a:endParaRPr>
          </a:p>
          <a:p>
            <a:pPr eaLnBrk="1" hangingPunct="1"/>
            <a:r>
              <a:rPr kumimoji="0" lang="sk-SK" sz="1800" dirty="0" smtClean="0">
                <a:latin typeface="Verdana" charset="0"/>
              </a:rPr>
              <a:t>Vychádza z prirodzenej detskej </a:t>
            </a:r>
            <a:r>
              <a:rPr kumimoji="0" lang="sk-SK" sz="1800" b="1" dirty="0" smtClean="0">
                <a:latin typeface="Verdana" charset="0"/>
              </a:rPr>
              <a:t>zvedavosti</a:t>
            </a:r>
            <a:r>
              <a:rPr kumimoji="0" lang="de-DE" sz="1800" b="1" dirty="0" smtClean="0">
                <a:latin typeface="Verdana" charset="0"/>
              </a:rPr>
              <a:t>, </a:t>
            </a:r>
            <a:r>
              <a:rPr kumimoji="0" lang="sk-SK" sz="1800" dirty="0" smtClean="0">
                <a:latin typeface="Verdana" charset="0"/>
              </a:rPr>
              <a:t>na základe ktorej im sprostredkuje </a:t>
            </a:r>
            <a:r>
              <a:rPr kumimoji="0" lang="sk-SK" sz="1800" b="1" dirty="0" smtClean="0">
                <a:latin typeface="Verdana" charset="0"/>
              </a:rPr>
              <a:t>vedomosti</a:t>
            </a:r>
            <a:r>
              <a:rPr kumimoji="0" lang="de-DE" sz="1800" b="1" dirty="0" smtClean="0">
                <a:latin typeface="Verdana" charset="0"/>
              </a:rPr>
              <a:t>, </a:t>
            </a:r>
            <a:r>
              <a:rPr kumimoji="0" lang="sk-SK" sz="1800" dirty="0" smtClean="0">
                <a:latin typeface="Verdana" charset="0"/>
              </a:rPr>
              <a:t>zoznamuje ich s </a:t>
            </a:r>
            <a:r>
              <a:rPr kumimoji="0" lang="sk-SK" sz="1800" b="1" dirty="0" smtClean="0">
                <a:latin typeface="Verdana" charset="0"/>
              </a:rPr>
              <a:t>nemeckým jazykom </a:t>
            </a:r>
            <a:r>
              <a:rPr kumimoji="0" lang="sk-SK" sz="1800" dirty="0" smtClean="0">
                <a:latin typeface="Verdana" charset="0"/>
              </a:rPr>
              <a:t>a</a:t>
            </a:r>
            <a:r>
              <a:rPr kumimoji="0" lang="en-US" sz="1800" dirty="0" smtClean="0">
                <a:latin typeface="Verdana" charset="0"/>
              </a:rPr>
              <a:t> </a:t>
            </a:r>
            <a:r>
              <a:rPr kumimoji="0" lang="sk-SK" sz="1800" dirty="0" smtClean="0">
                <a:latin typeface="Verdana" charset="0"/>
              </a:rPr>
              <a:t>z </a:t>
            </a:r>
            <a:r>
              <a:rPr kumimoji="0" lang="sk-SK" sz="1800" b="1" dirty="0" smtClean="0">
                <a:latin typeface="Verdana" charset="0"/>
              </a:rPr>
              <a:t>učenia</a:t>
            </a:r>
            <a:r>
              <a:rPr kumimoji="0" lang="sk-SK" sz="1800" dirty="0" smtClean="0">
                <a:latin typeface="Verdana" charset="0"/>
              </a:rPr>
              <a:t> robí </a:t>
            </a:r>
            <a:r>
              <a:rPr kumimoji="0" lang="sk-SK" sz="1800" b="1" dirty="0" smtClean="0">
                <a:latin typeface="Verdana" charset="0"/>
              </a:rPr>
              <a:t>zábavu</a:t>
            </a:r>
            <a:endParaRPr kumimoji="0" lang="de-DE" sz="1800" dirty="0" smtClean="0">
              <a:latin typeface="Verdana" charset="0"/>
            </a:endParaRPr>
          </a:p>
          <a:p>
            <a:pPr eaLnBrk="1" hangingPunct="1"/>
            <a:endParaRPr kumimoji="0" lang="de-DE" sz="1800" dirty="0">
              <a:latin typeface="Verdana" charset="0"/>
            </a:endParaRPr>
          </a:p>
        </p:txBody>
      </p:sp>
      <p:pic>
        <p:nvPicPr>
          <p:cNvPr id="5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4124" y="3075646"/>
            <a:ext cx="5796136" cy="378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1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Trail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56200"/>
          </a:xfrm>
          <a:prstGeom prst="rect">
            <a:avLst/>
          </a:prstGeom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431800" y="420688"/>
            <a:ext cx="6119813" cy="1208087"/>
          </a:xfrm>
        </p:spPr>
        <p:txBody>
          <a:bodyPr/>
          <a:lstStyle/>
          <a:p>
            <a:r>
              <a:rPr lang="de-DE" dirty="0" smtClean="0"/>
              <a:t>TRAILER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762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467544" y="4797152"/>
            <a:ext cx="842486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Aft>
                <a:spcPts val="600"/>
              </a:spcAft>
              <a:buFont typeface="Arial" charset="0"/>
              <a:buChar char="•"/>
            </a:pPr>
            <a:r>
              <a:rPr kumimoji="1" lang="sk-SK" sz="2000" b="1" dirty="0" smtClean="0">
                <a:solidFill>
                  <a:srgbClr val="59004A"/>
                </a:solidFill>
                <a:latin typeface="Verdana" charset="0"/>
              </a:rPr>
              <a:t>DETSKÁ UNIVERZITA</a:t>
            </a:r>
            <a:r>
              <a:rPr kumimoji="1" lang="de-DE" sz="2000" b="1" dirty="0" smtClean="0">
                <a:solidFill>
                  <a:srgbClr val="59004A"/>
                </a:solidFill>
                <a:latin typeface="Verdana" charset="0"/>
              </a:rPr>
              <a:t> ONLINE (</a:t>
            </a:r>
            <a:r>
              <a:rPr kumimoji="1" lang="sk-SK" sz="2000" b="1" dirty="0" smtClean="0">
                <a:solidFill>
                  <a:srgbClr val="59004A"/>
                </a:solidFill>
                <a:latin typeface="Verdana" charset="0"/>
              </a:rPr>
              <a:t>DOMA</a:t>
            </a:r>
            <a:r>
              <a:rPr kumimoji="1" lang="de-DE" sz="2000" b="1" dirty="0" smtClean="0">
                <a:solidFill>
                  <a:srgbClr val="59004A"/>
                </a:solidFill>
                <a:latin typeface="Verdana" charset="0"/>
              </a:rPr>
              <a:t>)</a:t>
            </a:r>
            <a:endParaRPr kumimoji="1" lang="ru-RU" sz="2000" b="1" dirty="0">
              <a:solidFill>
                <a:srgbClr val="59004A"/>
              </a:solidFill>
              <a:latin typeface="Verdana" charset="0"/>
            </a:endParaRP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kumimoji="1" lang="sk-SK" sz="2000" b="1" dirty="0" smtClean="0">
                <a:solidFill>
                  <a:schemeClr val="accent4"/>
                </a:solidFill>
                <a:latin typeface="Verdana" charset="0"/>
              </a:rPr>
              <a:t>DETSKÁ UNIVERZITA NAŽIVO</a:t>
            </a:r>
            <a:endParaRPr kumimoji="1" lang="de-DE" sz="2000" b="1" dirty="0" smtClean="0">
              <a:solidFill>
                <a:schemeClr val="accent4"/>
              </a:solidFill>
              <a:latin typeface="Verdana" charset="0"/>
            </a:endParaRP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kumimoji="1" lang="sk-SK" sz="2000" b="1" dirty="0" smtClean="0">
                <a:solidFill>
                  <a:schemeClr val="accent6"/>
                </a:solidFill>
                <a:latin typeface="Verdana" charset="0"/>
              </a:rPr>
              <a:t>DETSKÁ UNIVERZITA NA ŠKOLÁCH</a:t>
            </a:r>
            <a:endParaRPr kumimoji="1" lang="ru-RU" sz="2000" b="1" dirty="0">
              <a:solidFill>
                <a:schemeClr val="accent6"/>
              </a:solidFill>
              <a:latin typeface="Verdana" charset="0"/>
            </a:endParaRP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79388" y="4292600"/>
            <a:ext cx="8388350" cy="560388"/>
          </a:xfrm>
        </p:spPr>
        <p:txBody>
          <a:bodyPr/>
          <a:lstStyle/>
          <a:p>
            <a:pPr>
              <a:defRPr/>
            </a:pPr>
            <a:r>
              <a:rPr lang="en-US" altLang="de-DE" sz="2400" dirty="0" smtClean="0">
                <a:solidFill>
                  <a:schemeClr val="accent1"/>
                </a:solidFill>
              </a:rPr>
              <a:t>KINDERUNI</a:t>
            </a:r>
            <a:endParaRPr lang="de-DE" sz="2400" dirty="0">
              <a:solidFill>
                <a:schemeClr val="accent1"/>
              </a:solidFill>
              <a:ea typeface="ＭＳ Ｐゴシック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90" y="0"/>
            <a:ext cx="9144000" cy="40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Изображение 2" descr="image-16-05-17-20-05-3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el 1"/>
          <p:cNvSpPr>
            <a:spLocks noGrp="1"/>
          </p:cNvSpPr>
          <p:nvPr>
            <p:ph type="title"/>
          </p:nvPr>
        </p:nvSpPr>
        <p:spPr>
          <a:xfrm>
            <a:off x="395288" y="333375"/>
            <a:ext cx="7380287" cy="1208088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de-DE" altLang="de-DE" sz="2800" cap="none" dirty="0" smtClean="0">
                <a:solidFill>
                  <a:srgbClr val="5AC8F5"/>
                </a:solidFill>
              </a:rPr>
              <a:t>DE</a:t>
            </a:r>
            <a:r>
              <a:rPr lang="sk-SK" altLang="de-DE" sz="2800" cap="none" dirty="0" smtClean="0">
                <a:solidFill>
                  <a:srgbClr val="5AC8F5"/>
                </a:solidFill>
              </a:rPr>
              <a:t>TSKÁ UNIVERZITA DOMA</a:t>
            </a:r>
            <a:endParaRPr lang="ru-RU" altLang="de-DE" sz="2800" cap="none" dirty="0" smtClean="0">
              <a:solidFill>
                <a:srgbClr val="5AC8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2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ŠTUDIJNÁ </a:t>
            </a:r>
            <a:r>
              <a:rPr lang="sk-SK" dirty="0" err="1" smtClean="0"/>
              <a:t>platformA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764704"/>
            <a:ext cx="8353650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5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Снимок экрана 2018-01-22 в 8.54.17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0297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6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rMan Viral Kurzpräsentation 9-9-11">
  <a:themeElements>
    <a:clrScheme name="Goethe 2010-12-21">
      <a:dk1>
        <a:sysClr val="windowText" lastClr="000000"/>
      </a:dk1>
      <a:lt1>
        <a:sysClr val="window" lastClr="FFFFFF"/>
      </a:lt1>
      <a:dk2>
        <a:srgbClr val="502300"/>
      </a:dk2>
      <a:lt2>
        <a:srgbClr val="C8B987"/>
      </a:lt2>
      <a:accent1>
        <a:srgbClr val="A0C814"/>
      </a:accent1>
      <a:accent2>
        <a:srgbClr val="374105"/>
      </a:accent2>
      <a:accent3>
        <a:srgbClr val="59004A"/>
      </a:accent3>
      <a:accent4>
        <a:srgbClr val="5AC8F5"/>
      </a:accent4>
      <a:accent5>
        <a:srgbClr val="003969"/>
      </a:accent5>
      <a:accent6>
        <a:srgbClr val="EB6400"/>
      </a:accent6>
      <a:hlink>
        <a:srgbClr val="000000"/>
      </a:hlink>
      <a:folHlink>
        <a:srgbClr val="000000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Goethe 2010-12-21">
      <a:dk1>
        <a:sysClr val="windowText" lastClr="000000"/>
      </a:dk1>
      <a:lt1>
        <a:sysClr val="window" lastClr="FFFFFF"/>
      </a:lt1>
      <a:dk2>
        <a:srgbClr val="502300"/>
      </a:dk2>
      <a:lt2>
        <a:srgbClr val="C8B987"/>
      </a:lt2>
      <a:accent1>
        <a:srgbClr val="A0C814"/>
      </a:accent1>
      <a:accent2>
        <a:srgbClr val="374105"/>
      </a:accent2>
      <a:accent3>
        <a:srgbClr val="59004A"/>
      </a:accent3>
      <a:accent4>
        <a:srgbClr val="5AC8F5"/>
      </a:accent4>
      <a:accent5>
        <a:srgbClr val="003969"/>
      </a:accent5>
      <a:accent6>
        <a:srgbClr val="EB6400"/>
      </a:accent6>
      <a:hlink>
        <a:srgbClr val="000000"/>
      </a:hlink>
      <a:folHlink>
        <a:srgbClr val="000000"/>
      </a:folHlink>
    </a:clrScheme>
    <a:fontScheme name="Goethe Draft ClanNarrow">
      <a:majorFont>
        <a:latin typeface="ClanNarrowLF-Bold"/>
        <a:ea typeface=""/>
        <a:cs typeface=""/>
      </a:majorFont>
      <a:minorFont>
        <a:latin typeface="ClanNarrowLF-Book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Goethe 2010-12-21">
      <a:dk1>
        <a:sysClr val="windowText" lastClr="000000"/>
      </a:dk1>
      <a:lt1>
        <a:sysClr val="window" lastClr="FFFFFF"/>
      </a:lt1>
      <a:dk2>
        <a:srgbClr val="502300"/>
      </a:dk2>
      <a:lt2>
        <a:srgbClr val="C8B987"/>
      </a:lt2>
      <a:accent1>
        <a:srgbClr val="A0C814"/>
      </a:accent1>
      <a:accent2>
        <a:srgbClr val="374105"/>
      </a:accent2>
      <a:accent3>
        <a:srgbClr val="59004A"/>
      </a:accent3>
      <a:accent4>
        <a:srgbClr val="5AC8F5"/>
      </a:accent4>
      <a:accent5>
        <a:srgbClr val="003969"/>
      </a:accent5>
      <a:accent6>
        <a:srgbClr val="EB6400"/>
      </a:accent6>
      <a:hlink>
        <a:srgbClr val="000000"/>
      </a:hlink>
      <a:folHlink>
        <a:srgbClr val="000000"/>
      </a:folHlink>
    </a:clrScheme>
    <a:fontScheme name="Goethe Draft ClanNarrow">
      <a:majorFont>
        <a:latin typeface="ClanNarrowLF-Bold"/>
        <a:ea typeface=""/>
        <a:cs typeface=""/>
      </a:majorFont>
      <a:minorFont>
        <a:latin typeface="ClanNarrowLF-Book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B80BB01E9A40240A9FE785B4586F077" ma:contentTypeVersion="0" ma:contentTypeDescription="Ein neues Dokument erstellen." ma:contentTypeScope="" ma:versionID="5603636548ce7a62fcaa565d6df015e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6c4a6dd5ef775a5269b08f7de37f93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CB76C4F-0B02-467A-AD60-2FC2875488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6078096-530D-4CE0-A9D8-B3C9B62E4356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GerMan Viral Kurzpräsentation 9-9-11</Template>
  <TotalTime>0</TotalTime>
  <Words>1764</Words>
  <Application>Microsoft Office PowerPoint</Application>
  <PresentationFormat>Bildschirmpräsentation (4:3)</PresentationFormat>
  <Paragraphs>193</Paragraphs>
  <Slides>33</Slides>
  <Notes>27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40" baseType="lpstr">
      <vt:lpstr>ＭＳ Ｐゴシック</vt:lpstr>
      <vt:lpstr>ＭＳ Ｐゴシック</vt:lpstr>
      <vt:lpstr>Arial</vt:lpstr>
      <vt:lpstr>Calibri</vt:lpstr>
      <vt:lpstr>ClanNarrowLF-Book</vt:lpstr>
      <vt:lpstr>Verdana</vt:lpstr>
      <vt:lpstr>GerMan Viral Kurzpräsentation 9-9-11</vt:lpstr>
      <vt:lpstr>     NEMECKÁ DIGITÁLNA DETSKÁ UNIVERZITA  VZDELÁVACÍ PROJEKT PRE DETI OD  8 DO 12 ROKOV     </vt:lpstr>
      <vt:lpstr>   VÝCHODISKO </vt:lpstr>
      <vt:lpstr>DETSKÉ UNIVERZITY V NEMECKU</vt:lpstr>
      <vt:lpstr>MYŠLIENKA PROJEKTU</vt:lpstr>
      <vt:lpstr>TRAILER</vt:lpstr>
      <vt:lpstr>KINDERUNI</vt:lpstr>
      <vt:lpstr>DETSKÁ UNIVERZITA DOMA</vt:lpstr>
      <vt:lpstr>ŠTUDIJNÁ platformA</vt:lpstr>
      <vt:lpstr>PowerPoint-Präsentation</vt:lpstr>
      <vt:lpstr>PowerPoint-Präsentation</vt:lpstr>
      <vt:lpstr>PowerPoint-Präsentation</vt:lpstr>
      <vt:lpstr>FAKULTA ČLOVEK</vt:lpstr>
      <vt:lpstr>FAKULTA PRÍRODA </vt:lpstr>
      <vt:lpstr>FAKULTA TECHNIKA  </vt:lpstr>
      <vt:lpstr>PRIHLÁSENIE</vt:lpstr>
      <vt:lpstr>PRIHLÁSENIE</vt:lpstr>
      <vt:lpstr>PROFIL</vt:lpstr>
      <vt:lpstr>Začni s ľubovoľnou prednáškou na jednej z troch fakúlt</vt:lpstr>
      <vt:lpstr>Kliknutím zachyť nemecké slovíčka</vt:lpstr>
      <vt:lpstr>ZOZNAMY SLOV</vt:lpstr>
      <vt:lpstr>Vyrieš úlohy a získaj dva odznaky</vt:lpstr>
      <vt:lpstr>JAZYK?</vt:lpstr>
      <vt:lpstr>PowerPoint-Präsentation</vt:lpstr>
      <vt:lpstr>RODIČOVSKÝ PRÍSTUP</vt:lpstr>
      <vt:lpstr>PowerPoint-Präsentation</vt:lpstr>
      <vt:lpstr>VYSKÚŠATE?</vt:lpstr>
      <vt:lpstr>DETSKÁ UNIVERZITA NA ŠKOLÁCH</vt:lpstr>
      <vt:lpstr>DETSKÁ UNIVERZITA NA ŠKOLÁCH </vt:lpstr>
      <vt:lpstr>DIDAKTICKÉ MATERIÁLY</vt:lpstr>
      <vt:lpstr>ZAVEDENIE PROJEKTU NA ŠKOLE</vt:lpstr>
      <vt:lpstr>PRE TEMATICKY ZAMERANÚ VÝUČBU NEMČINY AKO CUDZIEHO JAZYKA</vt:lpstr>
      <vt:lpstr>PRE VÝUČBU CLIL A INTERDISCIPLINÁRNE PRojektY</vt:lpstr>
      <vt:lpstr>ĎAKUJEME ZA POZORNOSŤ!</vt:lpstr>
    </vt:vector>
  </TitlesOfParts>
  <Company>Goethe-Institut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Media  german Viral  B313, 09.09.2011</dc:title>
  <dc:creator>Thomas Meyer</dc:creator>
  <dc:description>Template: 2010-12-22</dc:description>
  <cp:lastModifiedBy>Jonnerova, Simona</cp:lastModifiedBy>
  <cp:revision>1263</cp:revision>
  <cp:lastPrinted>2015-04-22T11:11:02Z</cp:lastPrinted>
  <dcterms:created xsi:type="dcterms:W3CDTF">2011-09-09T09:57:00Z</dcterms:created>
  <dcterms:modified xsi:type="dcterms:W3CDTF">2021-03-31T13:52:38Z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0x0101002BE04EC5AF7EDF46B7B5A692ED29BB0D</vt:lpwstr>
  </property>
  <property fmtid="{D5CDD505-2E9C-101B-9397-08002B2CF9AE}" pid="3" name="Order">
    <vt:r8>800</vt:r8>
  </property>
  <property fmtid="{D5CDD505-2E9C-101B-9397-08002B2CF9AE}" pid="4" name="TemplateUrl">
    <vt:lpwstr/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Gruppe">
    <vt:lpwstr>Powerpoint-Vorlagen</vt:lpwstr>
  </property>
  <property fmtid="{D5CDD505-2E9C-101B-9397-08002B2CF9AE}" pid="9" name="Sortierung">
    <vt:lpwstr/>
  </property>
  <property fmtid="{D5CDD505-2E9C-101B-9397-08002B2CF9AE}" pid="10" name="Beschreibung">
    <vt:lpwstr/>
  </property>
  <property fmtid="{D5CDD505-2E9C-101B-9397-08002B2CF9AE}" pid="11" name="PublishingExpirationDate">
    <vt:lpwstr/>
  </property>
  <property fmtid="{D5CDD505-2E9C-101B-9397-08002B2CF9AE}" pid="12" name="PublishingStartDate">
    <vt:lpwstr/>
  </property>
</Properties>
</file>