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0"/>
  </p:notesMasterIdLst>
  <p:handoutMasterIdLst>
    <p:handoutMasterId r:id="rId81"/>
  </p:handoutMasterIdLst>
  <p:sldIdLst>
    <p:sldId id="279" r:id="rId5"/>
    <p:sldId id="278" r:id="rId6"/>
    <p:sldId id="268" r:id="rId7"/>
    <p:sldId id="377" r:id="rId8"/>
    <p:sldId id="380" r:id="rId9"/>
    <p:sldId id="269" r:id="rId10"/>
    <p:sldId id="270"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79" r:id="rId29"/>
    <p:sldId id="281" r:id="rId30"/>
    <p:sldId id="378" r:id="rId31"/>
    <p:sldId id="292" r:id="rId32"/>
    <p:sldId id="293" r:id="rId33"/>
    <p:sldId id="311" r:id="rId34"/>
    <p:sldId id="312" r:id="rId35"/>
    <p:sldId id="313" r:id="rId36"/>
    <p:sldId id="314" r:id="rId37"/>
    <p:sldId id="315" r:id="rId38"/>
    <p:sldId id="316" r:id="rId39"/>
    <p:sldId id="283" r:id="rId40"/>
    <p:sldId id="381" r:id="rId41"/>
    <p:sldId id="285" r:id="rId42"/>
    <p:sldId id="382" r:id="rId43"/>
    <p:sldId id="317" r:id="rId44"/>
    <p:sldId id="318" r:id="rId45"/>
    <p:sldId id="319" r:id="rId46"/>
    <p:sldId id="320" r:id="rId47"/>
    <p:sldId id="321" r:id="rId48"/>
    <p:sldId id="383" r:id="rId49"/>
    <p:sldId id="332" r:id="rId50"/>
    <p:sldId id="333" r:id="rId51"/>
    <p:sldId id="334" r:id="rId52"/>
    <p:sldId id="335" r:id="rId53"/>
    <p:sldId id="337" r:id="rId54"/>
    <p:sldId id="289" r:id="rId55"/>
    <p:sldId id="384" r:id="rId56"/>
    <p:sldId id="338" r:id="rId57"/>
    <p:sldId id="339" r:id="rId58"/>
    <p:sldId id="376" r:id="rId59"/>
    <p:sldId id="348" r:id="rId60"/>
    <p:sldId id="340" r:id="rId61"/>
    <p:sldId id="349" r:id="rId62"/>
    <p:sldId id="350" r:id="rId63"/>
    <p:sldId id="341" r:id="rId64"/>
    <p:sldId id="342" r:id="rId65"/>
    <p:sldId id="351" r:id="rId66"/>
    <p:sldId id="385" r:id="rId67"/>
    <p:sldId id="362" r:id="rId68"/>
    <p:sldId id="364" r:id="rId69"/>
    <p:sldId id="386" r:id="rId70"/>
    <p:sldId id="365" r:id="rId71"/>
    <p:sldId id="369" r:id="rId72"/>
    <p:sldId id="366" r:id="rId73"/>
    <p:sldId id="370" r:id="rId74"/>
    <p:sldId id="387" r:id="rId75"/>
    <p:sldId id="372" r:id="rId76"/>
    <p:sldId id="373" r:id="rId77"/>
    <p:sldId id="374" r:id="rId78"/>
    <p:sldId id="277" r:id="rId79"/>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p15:clr>
            <a:srgbClr val="A4A3A4"/>
          </p15:clr>
        </p15:guide>
        <p15:guide id="2" orient="horz" pos="4042">
          <p15:clr>
            <a:srgbClr val="A4A3A4"/>
          </p15:clr>
        </p15:guide>
        <p15:guide id="3" orient="horz" pos="278">
          <p15:clr>
            <a:srgbClr val="A4A3A4"/>
          </p15:clr>
        </p15:guide>
        <p15:guide id="4" pos="272">
          <p15:clr>
            <a:srgbClr val="A4A3A4"/>
          </p15:clr>
        </p15:guide>
        <p15:guide id="5" pos="5488">
          <p15:clr>
            <a:srgbClr val="A4A3A4"/>
          </p15:clr>
        </p15:guide>
        <p15:guide id="6" pos="4604">
          <p15:clr>
            <a:srgbClr val="A4A3A4"/>
          </p15:clr>
        </p15:guide>
        <p15:guide id="7" pos="4694">
          <p15:clr>
            <a:srgbClr val="A4A3A4"/>
          </p15:clr>
        </p15:guide>
        <p15:guide id="8" pos="3810">
          <p15:clr>
            <a:srgbClr val="A4A3A4"/>
          </p15:clr>
        </p15:guide>
        <p15:guide id="9" pos="3719">
          <p15:clr>
            <a:srgbClr val="A4A3A4"/>
          </p15:clr>
        </p15:guide>
        <p15:guide id="10" pos="2925">
          <p15:clr>
            <a:srgbClr val="A4A3A4"/>
          </p15:clr>
        </p15:guide>
        <p15:guide id="11" pos="2835">
          <p15:clr>
            <a:srgbClr val="A4A3A4"/>
          </p15:clr>
        </p15:guide>
        <p15:guide id="12" pos="2041">
          <p15:clr>
            <a:srgbClr val="A4A3A4"/>
          </p15:clr>
        </p15:guide>
        <p15:guide id="13" pos="1950">
          <p15:clr>
            <a:srgbClr val="A4A3A4"/>
          </p15:clr>
        </p15:guide>
        <p15:guide id="14" pos="1156">
          <p15:clr>
            <a:srgbClr val="A4A3A4"/>
          </p15:clr>
        </p15:guide>
        <p15:guide id="15" pos="1066">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68" autoAdjust="0"/>
  </p:normalViewPr>
  <p:slideViewPr>
    <p:cSldViewPr showGuides="1">
      <p:cViewPr varScale="1">
        <p:scale>
          <a:sx n="112" d="100"/>
          <a:sy n="112" d="100"/>
        </p:scale>
        <p:origin x="978" y="108"/>
      </p:cViewPr>
      <p:guideLst>
        <p:guide orient="horz" pos="1139"/>
        <p:guide orient="horz" pos="4042"/>
        <p:guide orient="horz" pos="278"/>
        <p:guide pos="272"/>
        <p:guide pos="5488"/>
        <p:guide pos="4604"/>
        <p:guide pos="4694"/>
        <p:guide pos="3810"/>
        <p:guide pos="3719"/>
        <p:guide pos="2925"/>
        <p:guide pos="2835"/>
        <p:guide pos="2041"/>
        <p:guide pos="1950"/>
        <p:guide pos="1156"/>
        <p:guide pos="1066"/>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8" d="100"/>
          <a:sy n="98" d="100"/>
        </p:scale>
        <p:origin x="-3552" y="-11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E09608DA-EB84-4448-B169-654F676FD4FE}" type="datetimeFigureOut">
              <a:rPr lang="de-DE" smtClean="0"/>
              <a:pPr/>
              <a:t>30.01.2017</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203D80F4-65B9-4DB9-AA88-784E4D1D27F9}" type="slidenum">
              <a:rPr lang="de-DE" smtClean="0"/>
              <a:pPr/>
              <a:t>‹Nr.›</a:t>
            </a:fld>
            <a:endParaRPr lang="de-DE"/>
          </a:p>
        </p:txBody>
      </p:sp>
    </p:spTree>
    <p:extLst>
      <p:ext uri="{BB962C8B-B14F-4D97-AF65-F5344CB8AC3E}">
        <p14:creationId xmlns:p14="http://schemas.microsoft.com/office/powerpoint/2010/main" val="3066557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67F2DA33-4426-4185-A0BA-F1E268815AEA}" type="datetimeFigureOut">
              <a:rPr lang="de-DE" smtClean="0"/>
              <a:pPr/>
              <a:t>30.01.2017</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DB0421A-9399-4A93-BB92-3C4F8F197C13}" type="slidenum">
              <a:rPr lang="de-DE" smtClean="0"/>
              <a:pPr/>
              <a:t>‹Nr.›</a:t>
            </a:fld>
            <a:endParaRPr lang="de-DE"/>
          </a:p>
        </p:txBody>
      </p:sp>
    </p:spTree>
    <p:extLst>
      <p:ext uri="{BB962C8B-B14F-4D97-AF65-F5344CB8AC3E}">
        <p14:creationId xmlns:p14="http://schemas.microsoft.com/office/powerpoint/2010/main" val="3653059372"/>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174625" indent="-174625" algn="l" defTabSz="914400" rtl="0" eaLnBrk="1" latinLnBrk="0" hangingPunct="1">
      <a:buFont typeface="Arial" pitchFamily="34" charset="0"/>
      <a:buChar char="•"/>
      <a:defRPr sz="1800" kern="1200">
        <a:solidFill>
          <a:schemeClr val="tx1"/>
        </a:solidFill>
        <a:latin typeface="+mn-lt"/>
        <a:ea typeface="+mn-ea"/>
        <a:cs typeface="+mn-cs"/>
      </a:defRPr>
    </a:lvl2pPr>
    <a:lvl3pPr marL="360363" indent="-185738" algn="l" defTabSz="914400" rtl="0" eaLnBrk="1" latinLnBrk="0" hangingPunct="1">
      <a:buFont typeface="Arial" pitchFamily="34" charset="0"/>
      <a:buChar char="•"/>
      <a:defRPr sz="1800" kern="1200">
        <a:solidFill>
          <a:schemeClr val="tx1"/>
        </a:solidFill>
        <a:latin typeface="+mn-lt"/>
        <a:ea typeface="+mn-ea"/>
        <a:cs typeface="+mn-cs"/>
      </a:defRPr>
    </a:lvl3pPr>
    <a:lvl4pPr marL="534988" indent="-174625" algn="l" defTabSz="914400" rtl="0" eaLnBrk="1" latinLnBrk="0" hangingPunct="1">
      <a:buFont typeface="Arial" pitchFamily="34" charset="0"/>
      <a:buChar char="•"/>
      <a:defRPr sz="1800" kern="1200">
        <a:solidFill>
          <a:schemeClr val="tx1"/>
        </a:solidFill>
        <a:latin typeface="+mn-lt"/>
        <a:ea typeface="+mn-ea"/>
        <a:cs typeface="+mn-cs"/>
      </a:defRPr>
    </a:lvl4pPr>
    <a:lvl5pPr marL="719138" indent="-184150" algn="l" defTabSz="914400" rtl="0" eaLnBrk="1" latinLnBrk="0" hangingPunct="1">
      <a:buFont typeface="Arial" pitchFamily="34" charset="0"/>
      <a:buChar char="•"/>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bwMode="gray">
      <p:bgRef idx="1001">
        <a:schemeClr val="bg1"/>
      </p:bgRef>
    </p:bg>
    <p:spTree>
      <p:nvGrpSpPr>
        <p:cNvPr id="1" name=""/>
        <p:cNvGrpSpPr/>
        <p:nvPr/>
      </p:nvGrpSpPr>
      <p:grpSpPr>
        <a:xfrm>
          <a:off x="0" y="0"/>
          <a:ext cx="0" cy="0"/>
          <a:chOff x="0" y="0"/>
          <a:chExt cx="0" cy="0"/>
        </a:xfrm>
      </p:grpSpPr>
      <p:pic>
        <p:nvPicPr>
          <p:cNvPr id="5" name="Grafik 4" descr="PPT_Titel.png"/>
          <p:cNvPicPr>
            <a:picLocks noChangeAspect="1"/>
          </p:cNvPicPr>
          <p:nvPr userDrawn="1"/>
        </p:nvPicPr>
        <p:blipFill>
          <a:blip r:embed="rId2" cstate="print"/>
          <a:stretch>
            <a:fillRect/>
          </a:stretch>
        </p:blipFill>
        <p:spPr bwMode="gray">
          <a:xfrm>
            <a:off x="377" y="283"/>
            <a:ext cx="9143245" cy="6857434"/>
          </a:xfrm>
          <a:prstGeom prst="rect">
            <a:avLst/>
          </a:prstGeom>
        </p:spPr>
      </p:pic>
      <p:sp>
        <p:nvSpPr>
          <p:cNvPr id="2" name="Titel 1"/>
          <p:cNvSpPr>
            <a:spLocks noGrp="1"/>
          </p:cNvSpPr>
          <p:nvPr>
            <p:ph type="title" hasCustomPrompt="1"/>
          </p:nvPr>
        </p:nvSpPr>
        <p:spPr bwMode="gray">
          <a:xfrm>
            <a:off x="431800" y="441325"/>
            <a:ext cx="6877050" cy="5975350"/>
          </a:xfrm>
        </p:spPr>
        <p:txBody>
          <a:bodyPr anchor="ctr" anchorCtr="0"/>
          <a:lstStyle>
            <a:lvl1pPr>
              <a:lnSpc>
                <a:spcPct val="80000"/>
              </a:lnSpc>
              <a:defRPr sz="4500" cap="all" baseline="0">
                <a:solidFill>
                  <a:schemeClr val="bg1"/>
                </a:solidFill>
              </a:defRPr>
            </a:lvl1pPr>
          </a:lstStyle>
          <a:p>
            <a:r>
              <a:rPr lang="de-DE" dirty="0"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OLETT: einspaltiger Text">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3"/>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OLETT: zweispaltiger Text">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3"/>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extplatzhalter 7"/>
          <p:cNvSpPr>
            <a:spLocks noGrp="1"/>
          </p:cNvSpPr>
          <p:nvPr>
            <p:ph type="body" sz="quarter" idx="13" hasCustomPrompt="1"/>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LLBLAU: Kapiteltrenner">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4"/>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LLBLAU: einspaltiger Text">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4"/>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a:xfrm>
            <a:off x="6696236" y="620689"/>
            <a:ext cx="2015964" cy="144015"/>
          </a:xfrm>
        </p:spPr>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LBLAU: zweispaltiger Text">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4"/>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extplatzhalter 7"/>
          <p:cNvSpPr>
            <a:spLocks noGrp="1"/>
          </p:cNvSpPr>
          <p:nvPr>
            <p:ph type="body" sz="quarter" idx="13" hasCustomPrompt="1"/>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NKELBLAU: Kapiteltrenner">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5"/>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UNKELBLAU: einspaltiger Text">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5"/>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UNKELBLAU: zweispaltiger Text">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5"/>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extplatzhalter 7"/>
          <p:cNvSpPr>
            <a:spLocks noGrp="1"/>
          </p:cNvSpPr>
          <p:nvPr>
            <p:ph type="body" sz="quarter" idx="13" hasCustomPrompt="1"/>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Kapiteltrenner">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6"/>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ANGE: einspaltiger Text">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6"/>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6877051" cy="4694377"/>
          </a:xfrm>
        </p:spPr>
        <p:txBody>
          <a:bodyPr/>
          <a:lstStyle>
            <a:lvl1pPr marL="355600" indent="-355600">
              <a:spcBef>
                <a:spcPts val="1200"/>
              </a:spcBef>
              <a:buFont typeface="+mj-lt"/>
              <a:buAutoNum type="arabicPeriod"/>
              <a:defRPr sz="2100" cap="all" baseline="0"/>
            </a:lvl1pPr>
            <a:lvl2pPr marL="625475" indent="-273050">
              <a:lnSpc>
                <a:spcPct val="120000"/>
              </a:lnSpc>
              <a:buFont typeface="+mj-lt"/>
              <a:buAutoNum type="arabicPeriod"/>
              <a:defRPr sz="1600" cap="none" baseline="0"/>
            </a:lvl2pPr>
            <a:lvl3pPr marL="808038" indent="-182563">
              <a:lnSpc>
                <a:spcPct val="120000"/>
              </a:lnSpc>
              <a:tabLst/>
              <a:defRPr sz="1600" cap="none" baseline="0"/>
            </a:lvl3pPr>
            <a:lvl4pPr marL="984250" indent="-176213" defTabSz="987425">
              <a:lnSpc>
                <a:spcPct val="120000"/>
              </a:lnSpc>
              <a:defRPr sz="1600" cap="none" baseline="0"/>
            </a:lvl4pPr>
            <a:lvl5pPr marL="1166813" indent="-182563">
              <a:lnSpc>
                <a:spcPct val="120000"/>
              </a:lnSpc>
              <a:defRPr sz="1600"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Titel 2"/>
          <p:cNvSpPr>
            <a:spLocks noGrp="1"/>
          </p:cNvSpPr>
          <p:nvPr>
            <p:ph type="title"/>
          </p:nvPr>
        </p:nvSpPr>
        <p:spPr/>
        <p:txBody>
          <a:bodyPr/>
          <a:lstStyle/>
          <a:p>
            <a:r>
              <a:rPr lang="de-DE" smtClean="0"/>
              <a:t>Titelmasterformat durch Klicken bearbeiten</a:t>
            </a:r>
            <a:endParaRPr lang="fr-F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zweispaltiger Text">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6"/>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extplatzhalter 7"/>
          <p:cNvSpPr>
            <a:spLocks noGrp="1"/>
          </p:cNvSpPr>
          <p:nvPr>
            <p:ph type="body" sz="quarter" idx="13" hasCustomPrompt="1"/>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AUN: Kapiteltrenner">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tx2"/>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AUN: einspaltiger Text">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tx2"/>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AUN: zweispaltiger Text">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tx2"/>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extplatzhalter 7"/>
          <p:cNvSpPr>
            <a:spLocks noGrp="1"/>
          </p:cNvSpPr>
          <p:nvPr>
            <p:ph type="body" sz="quarter" idx="13" hasCustomPrompt="1"/>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IGE: Kapiteltrenner">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bg2"/>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IGE: einspaltiger Text">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bg2"/>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EIGE: zweispaltiger Text">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bg2"/>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extplatzhalter 7"/>
          <p:cNvSpPr>
            <a:spLocks noGrp="1"/>
          </p:cNvSpPr>
          <p:nvPr>
            <p:ph type="body" sz="quarter" idx="13" hasCustomPrompt="1"/>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schluss">
    <p:bg bwMode="gray">
      <p:bgRef idx="1001">
        <a:schemeClr val="bg1"/>
      </p:bgRef>
    </p:bg>
    <p:spTree>
      <p:nvGrpSpPr>
        <p:cNvPr id="1" name=""/>
        <p:cNvGrpSpPr/>
        <p:nvPr/>
      </p:nvGrpSpPr>
      <p:grpSpPr>
        <a:xfrm>
          <a:off x="0" y="0"/>
          <a:ext cx="0" cy="0"/>
          <a:chOff x="0" y="0"/>
          <a:chExt cx="0" cy="0"/>
        </a:xfrm>
      </p:grpSpPr>
      <p:sp>
        <p:nvSpPr>
          <p:cNvPr id="7" name="Rechteck 6"/>
          <p:cNvSpPr/>
          <p:nvPr userDrawn="1"/>
        </p:nvSpPr>
        <p:spPr bwMode="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bwMode="gray">
          <a:xfrm>
            <a:off x="431800" y="548680"/>
            <a:ext cx="6877050" cy="5862066"/>
          </a:xfrm>
        </p:spPr>
        <p:txBody>
          <a:bodyPr anchor="ctr" anchorCtr="0"/>
          <a:lstStyle>
            <a:lvl1pPr>
              <a:defRPr sz="3800" cap="all" baseline="0">
                <a:solidFill>
                  <a:schemeClr val="bg1"/>
                </a:solidFill>
              </a:defRPr>
            </a:lvl1pPr>
          </a:lstStyle>
          <a:p>
            <a:r>
              <a:rPr lang="de-DE" dirty="0"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ÜN: Kapiteltrenner">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ÜN: einspaltiger Text">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ÜN: zweispaltiger Text">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extplatzhalter 7"/>
          <p:cNvSpPr>
            <a:spLocks noGrp="1"/>
          </p:cNvSpPr>
          <p:nvPr>
            <p:ph type="body" sz="quarter" idx="13" hasCustomPrompt="1"/>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NKELGRÜN: Kapiteltrenner">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2"/>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UNKELGRÜN: einspaltiger Text">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2"/>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NKELGRÜN: zweispaltiger Text">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2"/>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
        <p:nvSpPr>
          <p:cNvPr id="8" name="Textplatzhalter 7"/>
          <p:cNvSpPr>
            <a:spLocks noGrp="1"/>
          </p:cNvSpPr>
          <p:nvPr>
            <p:ph type="body" sz="quarter" idx="12" hasCustomPrompt="1"/>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extplatzhalter 7"/>
          <p:cNvSpPr>
            <a:spLocks noGrp="1"/>
          </p:cNvSpPr>
          <p:nvPr>
            <p:ph type="body" sz="quarter" idx="13" hasCustomPrompt="1"/>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OLETT: Kapiteltrenner">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3"/>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bwMode="gray"/>
        <p:txBody>
          <a:bodyPr/>
          <a:lstStyle/>
          <a:p>
            <a:fld id="{2E5AEC2A-60EB-4634-8FF1-CC0611A6E1DF}" type="datetime1">
              <a:rPr lang="de-DE" smtClean="0"/>
              <a:pPr/>
              <a:t>30.01.2017</a:t>
            </a:fld>
            <a:endParaRPr lang="de-D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431800" y="420966"/>
            <a:ext cx="6120420" cy="1207834"/>
          </a:xfrm>
          <a:prstGeom prst="rect">
            <a:avLst/>
          </a:prstGeom>
        </p:spPr>
        <p:txBody>
          <a:bodyPr vert="horz" lIns="0" tIns="0" rIns="0" bIns="0" rtlCol="0" anchor="t" anchorCtr="0">
            <a:noAutofit/>
          </a:bodyPr>
          <a:lstStyle/>
          <a:p>
            <a:r>
              <a:rPr lang="de-DE" noProof="0" dirty="0" smtClean="0"/>
              <a:t>TITELMASTERFORMAT DURCH KLICKEN BEARBEITEN</a:t>
            </a:r>
            <a:endParaRPr lang="de-DE" noProof="0" dirty="0"/>
          </a:p>
        </p:txBody>
      </p:sp>
      <p:sp>
        <p:nvSpPr>
          <p:cNvPr id="3" name="Textplatzhalter 2"/>
          <p:cNvSpPr>
            <a:spLocks noGrp="1"/>
          </p:cNvSpPr>
          <p:nvPr>
            <p:ph type="body" idx="1"/>
          </p:nvPr>
        </p:nvSpPr>
        <p:spPr bwMode="gray">
          <a:xfrm>
            <a:off x="431800" y="1722298"/>
            <a:ext cx="6877050" cy="4694377"/>
          </a:xfrm>
          <a:prstGeom prst="rect">
            <a:avLst/>
          </a:prstGeom>
        </p:spPr>
        <p:txBody>
          <a:bodyPr vert="horz" lIns="0" tIns="0" rIns="0" bIns="0" rtlCol="0">
            <a:noAutofit/>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4" name="Datumsplatzhalter 3"/>
          <p:cNvSpPr>
            <a:spLocks noGrp="1"/>
          </p:cNvSpPr>
          <p:nvPr>
            <p:ph type="dt" sz="half" idx="2"/>
          </p:nvPr>
        </p:nvSpPr>
        <p:spPr bwMode="gray">
          <a:xfrm>
            <a:off x="6696236" y="562950"/>
            <a:ext cx="2015964" cy="144015"/>
          </a:xfrm>
          <a:prstGeom prst="rect">
            <a:avLst/>
          </a:prstGeom>
        </p:spPr>
        <p:txBody>
          <a:bodyPr vert="horz" wrap="none" lIns="0" tIns="0" rIns="0" bIns="0" rtlCol="0" anchor="ctr"/>
          <a:lstStyle>
            <a:lvl1pPr algn="r">
              <a:defRPr sz="900">
                <a:solidFill>
                  <a:schemeClr val="tx1"/>
                </a:solidFill>
              </a:defRPr>
            </a:lvl1pPr>
          </a:lstStyle>
          <a:p>
            <a:fld id="{0065A28E-9773-4D76-BE06-9383BA9429D2}" type="datetime1">
              <a:rPr lang="de-DE" noProof="0" smtClean="0"/>
              <a:pPr/>
              <a:t>30.01.2017</a:t>
            </a:fld>
            <a:endParaRPr lang="de-DE" noProof="0"/>
          </a:p>
        </p:txBody>
      </p:sp>
      <p:sp>
        <p:nvSpPr>
          <p:cNvPr id="10" name="Textfeld 9"/>
          <p:cNvSpPr txBox="1"/>
          <p:nvPr/>
        </p:nvSpPr>
        <p:spPr bwMode="gray">
          <a:xfrm>
            <a:off x="6696236" y="418950"/>
            <a:ext cx="2015964" cy="144000"/>
          </a:xfrm>
          <a:prstGeom prst="rect">
            <a:avLst/>
          </a:prstGeom>
        </p:spPr>
        <p:txBody>
          <a:bodyPr vert="horz" wrap="none" lIns="0" tIns="0" rIns="0" bIns="0" rtlCol="0" anchor="ctr"/>
          <a:lstStyle/>
          <a:p>
            <a:pPr marL="0" algn="r" defTabSz="914400" rtl="0" eaLnBrk="1" latinLnBrk="0" hangingPunct="1"/>
            <a:r>
              <a:rPr lang="de-DE" sz="900" kern="1200" noProof="0" dirty="0" smtClean="0">
                <a:solidFill>
                  <a:schemeClr val="tx1"/>
                </a:solidFill>
                <a:latin typeface="+mj-lt"/>
                <a:ea typeface="+mn-ea"/>
                <a:cs typeface="+mn-cs"/>
              </a:rPr>
              <a:t>Seite </a:t>
            </a:r>
            <a:fld id="{731BF05D-D419-4179-93C3-F69779562F2E}" type="slidenum">
              <a:rPr lang="de-DE" sz="900" kern="1200" noProof="0" smtClean="0">
                <a:solidFill>
                  <a:schemeClr val="tx1"/>
                </a:solidFill>
                <a:latin typeface="+mj-lt"/>
                <a:ea typeface="+mn-ea"/>
                <a:cs typeface="+mn-cs"/>
              </a:rPr>
              <a:pPr marL="0" algn="r" defTabSz="914400" rtl="0" eaLnBrk="1" latinLnBrk="0" hangingPunct="1"/>
              <a:t>‹Nr.›</a:t>
            </a:fld>
            <a:endParaRPr lang="de-DE" sz="900" kern="1200" noProof="0" dirty="0">
              <a:solidFill>
                <a:schemeClr val="tx1"/>
              </a:solidFill>
              <a:latin typeface="+mj-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7" r:id="rId3"/>
    <p:sldLayoutId id="2147483650" r:id="rId4"/>
    <p:sldLayoutId id="2147483658"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59" r:id="rId27"/>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2600" b="1" kern="1200" cap="all" baseline="0">
          <a:solidFill>
            <a:schemeClr val="accent1"/>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41325"/>
            <a:ext cx="7020520" cy="5975350"/>
          </a:xfrm>
        </p:spPr>
        <p:txBody>
          <a:bodyPr/>
          <a:lstStyle/>
          <a:p>
            <a:r>
              <a:rPr lang="de-DE" altLang="fr-FR" dirty="0" smtClean="0">
                <a:latin typeface="Arial" charset="0"/>
              </a:rPr>
              <a:t/>
            </a:r>
            <a:br>
              <a:rPr lang="de-DE" altLang="fr-FR" dirty="0" smtClean="0">
                <a:latin typeface="Arial" charset="0"/>
              </a:rPr>
            </a:br>
            <a:r>
              <a:rPr lang="de-DE" altLang="fr-FR" sz="4000" dirty="0"/>
              <a:t/>
            </a:r>
            <a:br>
              <a:rPr lang="de-DE" altLang="fr-FR" sz="4000" dirty="0"/>
            </a:br>
            <a:r>
              <a:rPr lang="de-DE" altLang="fr-FR" sz="4000" dirty="0" smtClean="0"/>
              <a:t>Filme </a:t>
            </a:r>
            <a:r>
              <a:rPr lang="de-DE" altLang="fr-FR" sz="4000" dirty="0"/>
              <a:t>sehen </a:t>
            </a:r>
            <a:r>
              <a:rPr lang="de-DE" altLang="fr-FR" sz="4000" dirty="0" smtClean="0"/>
              <a:t>lernen</a:t>
            </a:r>
            <a:r>
              <a:rPr lang="de-DE" sz="4000" dirty="0" smtClean="0"/>
              <a:t/>
            </a:r>
            <a:br>
              <a:rPr lang="de-DE" sz="4000" dirty="0" smtClean="0"/>
            </a:br>
            <a:r>
              <a:rPr lang="de-DE" sz="1400" dirty="0" smtClean="0"/>
              <a:t> </a:t>
            </a:r>
            <a:r>
              <a:rPr lang="de-DE" sz="1800" dirty="0"/>
              <a:t/>
            </a:r>
            <a:br>
              <a:rPr lang="de-DE" sz="1800" dirty="0"/>
            </a:br>
            <a:r>
              <a:rPr lang="de-DE" sz="1800" dirty="0" smtClean="0">
                <a:solidFill>
                  <a:schemeClr val="tx1"/>
                </a:solidFill>
              </a:rPr>
              <a:t>GRUNDBEGRIFFE DER FILMANALYSE</a:t>
            </a:r>
            <a:br>
              <a:rPr lang="de-DE" sz="1800" dirty="0" smtClean="0">
                <a:solidFill>
                  <a:schemeClr val="tx1"/>
                </a:solidFill>
              </a:rPr>
            </a:br>
            <a:r>
              <a:rPr lang="de-DE" sz="2200" dirty="0">
                <a:solidFill>
                  <a:schemeClr val="tx1"/>
                </a:solidFill>
              </a:rPr>
              <a:t/>
            </a:r>
            <a:br>
              <a:rPr lang="de-DE" sz="2200" dirty="0">
                <a:solidFill>
                  <a:schemeClr val="tx1"/>
                </a:solidFill>
              </a:rPr>
            </a:br>
            <a:r>
              <a:rPr lang="de-DE" sz="2200" dirty="0" smtClean="0">
                <a:solidFill>
                  <a:schemeClr val="tx1"/>
                </a:solidFill>
              </a:rPr>
              <a:t/>
            </a:r>
            <a:br>
              <a:rPr lang="de-DE" sz="2200" dirty="0" smtClean="0">
                <a:solidFill>
                  <a:schemeClr val="tx1"/>
                </a:solidFill>
              </a:rPr>
            </a:br>
            <a:r>
              <a:rPr lang="de-DE" sz="2200" dirty="0">
                <a:solidFill>
                  <a:schemeClr val="tx1"/>
                </a:solidFill>
              </a:rPr>
              <a:t/>
            </a:r>
            <a:br>
              <a:rPr lang="de-DE" sz="2200" dirty="0">
                <a:solidFill>
                  <a:schemeClr val="tx1"/>
                </a:solidFill>
              </a:rPr>
            </a:br>
            <a:r>
              <a:rPr lang="de-DE" sz="2200" dirty="0" smtClean="0">
                <a:solidFill>
                  <a:schemeClr val="tx1"/>
                </a:solidFill>
              </a:rPr>
              <a:t/>
            </a:r>
            <a:br>
              <a:rPr lang="de-DE" sz="2200" dirty="0" smtClean="0">
                <a:solidFill>
                  <a:schemeClr val="tx1"/>
                </a:solidFill>
              </a:rPr>
            </a:br>
            <a:r>
              <a:rPr lang="de-DE" sz="2200" dirty="0">
                <a:solidFill>
                  <a:schemeClr val="tx1"/>
                </a:solidFill>
              </a:rPr>
              <a:t/>
            </a:r>
            <a:br>
              <a:rPr lang="de-DE" sz="2200" dirty="0">
                <a:solidFill>
                  <a:schemeClr val="tx1"/>
                </a:solidFill>
              </a:rPr>
            </a:br>
            <a:r>
              <a:rPr lang="de-DE" sz="2200" dirty="0" smtClean="0">
                <a:solidFill>
                  <a:schemeClr val="tx1"/>
                </a:solidFill>
              </a:rPr>
              <a:t/>
            </a:r>
            <a:br>
              <a:rPr lang="de-DE" sz="2200" dirty="0" smtClean="0">
                <a:solidFill>
                  <a:schemeClr val="tx1"/>
                </a:solidFill>
              </a:rPr>
            </a:br>
            <a:r>
              <a:rPr lang="de-DE" sz="2200" dirty="0">
                <a:solidFill>
                  <a:schemeClr val="tx1"/>
                </a:solidFill>
              </a:rPr>
              <a:t/>
            </a:r>
            <a:br>
              <a:rPr lang="de-DE" sz="2200" dirty="0">
                <a:solidFill>
                  <a:schemeClr val="tx1"/>
                </a:solidFill>
              </a:rPr>
            </a:br>
            <a:r>
              <a:rPr lang="de-DE" sz="2200" dirty="0" smtClean="0">
                <a:solidFill>
                  <a:schemeClr val="tx1"/>
                </a:solidFill>
              </a:rPr>
              <a:t/>
            </a:r>
            <a:br>
              <a:rPr lang="de-DE" sz="2200" dirty="0" smtClean="0">
                <a:solidFill>
                  <a:schemeClr val="tx1"/>
                </a:solidFill>
              </a:rPr>
            </a:br>
            <a:r>
              <a:rPr lang="de-DE" sz="2200" dirty="0">
                <a:solidFill>
                  <a:schemeClr val="tx1"/>
                </a:solidFill>
              </a:rPr>
              <a:t/>
            </a:r>
            <a:br>
              <a:rPr lang="de-DE" sz="2200" dirty="0">
                <a:solidFill>
                  <a:schemeClr val="tx1"/>
                </a:solidFill>
              </a:rPr>
            </a:br>
            <a:r>
              <a:rPr lang="de-DE" sz="2200" dirty="0" smtClean="0">
                <a:solidFill>
                  <a:schemeClr val="tx1"/>
                </a:solidFill>
              </a:rPr>
              <a:t/>
            </a:r>
            <a:br>
              <a:rPr lang="de-DE" sz="2200" dirty="0" smtClean="0">
                <a:solidFill>
                  <a:schemeClr val="tx1"/>
                </a:solidFill>
              </a:rPr>
            </a:br>
            <a:r>
              <a:rPr lang="de-DE" sz="2200" dirty="0">
                <a:solidFill>
                  <a:schemeClr val="tx1"/>
                </a:solidFill>
              </a:rPr>
              <a:t/>
            </a:r>
            <a:br>
              <a:rPr lang="de-DE" sz="2200" dirty="0">
                <a:solidFill>
                  <a:schemeClr val="tx1"/>
                </a:solidFill>
              </a:rPr>
            </a:br>
            <a:r>
              <a:rPr lang="de-DE" sz="2200" dirty="0" smtClean="0">
                <a:solidFill>
                  <a:schemeClr val="tx1"/>
                </a:solidFill>
              </a:rPr>
              <a:t/>
            </a:r>
            <a:br>
              <a:rPr lang="de-DE" sz="2200" dirty="0" smtClean="0">
                <a:solidFill>
                  <a:schemeClr val="tx1"/>
                </a:solidFill>
              </a:rPr>
            </a:br>
            <a:r>
              <a:rPr lang="de-DE" sz="2200" dirty="0">
                <a:solidFill>
                  <a:schemeClr val="tx1"/>
                </a:solidFill>
              </a:rPr>
              <a:t/>
            </a:r>
            <a:br>
              <a:rPr lang="de-DE" sz="2200" dirty="0">
                <a:solidFill>
                  <a:schemeClr val="tx1"/>
                </a:solidFill>
              </a:rPr>
            </a:br>
            <a:r>
              <a:rPr lang="de-DE" sz="2200" dirty="0" smtClean="0">
                <a:solidFill>
                  <a:schemeClr val="tx1"/>
                </a:solidFill>
              </a:rPr>
              <a:t/>
            </a:r>
            <a:br>
              <a:rPr lang="de-DE" sz="2200" dirty="0" smtClean="0">
                <a:solidFill>
                  <a:schemeClr val="tx1"/>
                </a:solidFill>
              </a:rPr>
            </a:br>
            <a:r>
              <a:rPr lang="de-DE" sz="2200" dirty="0" smtClean="0">
                <a:solidFill>
                  <a:schemeClr val="tx1"/>
                </a:solidFill>
                <a:latin typeface="+mn-lt"/>
              </a:rPr>
              <a:t/>
            </a:r>
            <a:br>
              <a:rPr lang="de-DE" sz="2200" dirty="0" smtClean="0">
                <a:solidFill>
                  <a:schemeClr val="tx1"/>
                </a:solidFill>
                <a:latin typeface="+mn-lt"/>
              </a:rPr>
            </a:br>
            <a:r>
              <a:rPr lang="de-DE" sz="2200" dirty="0">
                <a:solidFill>
                  <a:schemeClr val="tx1"/>
                </a:solidFill>
                <a:latin typeface="+mn-lt"/>
              </a:rPr>
              <a:t/>
            </a:r>
            <a:br>
              <a:rPr lang="de-DE" sz="2200" dirty="0">
                <a:solidFill>
                  <a:schemeClr val="tx1"/>
                </a:solidFill>
                <a:latin typeface="+mn-lt"/>
              </a:rPr>
            </a:br>
            <a:r>
              <a:rPr lang="de-DE" sz="1600" b="0" cap="none" dirty="0" smtClean="0">
                <a:solidFill>
                  <a:schemeClr val="tx1"/>
                </a:solidFill>
                <a:latin typeface="+mn-lt"/>
              </a:rPr>
              <a:t>Präsentation von: 	Peter Schott</a:t>
            </a:r>
            <a:br>
              <a:rPr lang="de-DE" sz="1600" b="0" cap="none" dirty="0" smtClean="0">
                <a:solidFill>
                  <a:schemeClr val="tx1"/>
                </a:solidFill>
                <a:latin typeface="+mn-lt"/>
              </a:rPr>
            </a:br>
            <a:r>
              <a:rPr lang="de-DE" sz="1600" b="0" cap="none" dirty="0" smtClean="0">
                <a:solidFill>
                  <a:schemeClr val="tx1"/>
                </a:solidFill>
                <a:latin typeface="+mn-lt"/>
              </a:rPr>
              <a:t>		</a:t>
            </a:r>
            <a:r>
              <a:rPr lang="de-DE" sz="1600" cap="none" dirty="0">
                <a:solidFill>
                  <a:schemeClr val="tx1"/>
                </a:solidFill>
                <a:latin typeface="+mn-lt"/>
              </a:rPr>
              <a:t/>
            </a:r>
            <a:br>
              <a:rPr lang="de-DE" sz="1600" cap="none" dirty="0">
                <a:solidFill>
                  <a:schemeClr val="tx1"/>
                </a:solidFill>
                <a:latin typeface="+mn-lt"/>
              </a:rPr>
            </a:br>
            <a:r>
              <a:rPr lang="de-DE" altLang="fr-FR" sz="1600" cap="none" dirty="0">
                <a:latin typeface="+mn-lt"/>
              </a:rPr>
              <a:t/>
            </a:r>
            <a:br>
              <a:rPr lang="de-DE" altLang="fr-FR" sz="1600" cap="none" dirty="0">
                <a:latin typeface="+mn-lt"/>
              </a:rPr>
            </a:br>
            <a:endParaRPr lang="de-DE" sz="1600" cap="none" dirty="0">
              <a:solidFill>
                <a:schemeClr val="tx1"/>
              </a:solidFill>
              <a:latin typeface="+mn-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113694"/>
            <a:ext cx="5430198" cy="361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395536" y="5733256"/>
            <a:ext cx="2458034" cy="200056"/>
          </a:xfrm>
          <a:prstGeom prst="rect">
            <a:avLst/>
          </a:prstGeom>
        </p:spPr>
        <p:txBody>
          <a:bodyPr wrap="square">
            <a:spAutoFit/>
          </a:bodyPr>
          <a:lstStyle/>
          <a:p>
            <a:r>
              <a:rPr lang="it-IT" sz="700" dirty="0">
                <a:solidFill>
                  <a:schemeClr val="bg1">
                    <a:lumMod val="50000"/>
                  </a:schemeClr>
                </a:solidFill>
              </a:rPr>
              <a:t>Foto: Goethe-</a:t>
            </a:r>
            <a:r>
              <a:rPr lang="it-IT" sz="700" dirty="0" err="1">
                <a:solidFill>
                  <a:schemeClr val="bg1">
                    <a:lumMod val="50000"/>
                  </a:schemeClr>
                </a:solidFill>
              </a:rPr>
              <a:t>Institut</a:t>
            </a:r>
            <a:r>
              <a:rPr lang="it-IT" sz="700" dirty="0">
                <a:solidFill>
                  <a:schemeClr val="bg1">
                    <a:lumMod val="50000"/>
                  </a:schemeClr>
                </a:solidFill>
              </a:rPr>
              <a:t> Loredana La Rocca</a:t>
            </a:r>
            <a:endParaRPr lang="fr-FR" sz="7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516464" cy="1207834"/>
          </a:xfrm>
        </p:spPr>
        <p:txBody>
          <a:bodyPr/>
          <a:lstStyle/>
          <a:p>
            <a:r>
              <a:rPr lang="fr-FR" dirty="0"/>
              <a:t>1.2.2. Die totale </a:t>
            </a:r>
            <a:r>
              <a:rPr lang="fr-FR" dirty="0" err="1"/>
              <a:t>Einstellung</a:t>
            </a:r>
            <a:r>
              <a:rPr lang="fr-FR" dirty="0"/>
              <a:t> / </a:t>
            </a:r>
            <a:r>
              <a:rPr lang="fr-FR" dirty="0" smtClean="0"/>
              <a:t>Totale </a:t>
            </a:r>
            <a:r>
              <a:rPr lang="fr-FR" dirty="0"/>
              <a:t>(le plan général)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pic>
        <p:nvPicPr>
          <p:cNvPr id="8" name="Picture 21" descr="02 FSLFragile3 ohne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40" y="1556792"/>
            <a:ext cx="8839200"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37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fr-FR" dirty="0"/>
              <a:t>1.2.2. Die totale </a:t>
            </a:r>
            <a:r>
              <a:rPr lang="fr-FR" dirty="0" err="1"/>
              <a:t>Einstellung</a:t>
            </a:r>
            <a:r>
              <a:rPr lang="fr-FR" dirty="0"/>
              <a:t> / Totale (le plan général) </a:t>
            </a:r>
            <a:endParaRPr lang="de-DE"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Rechteck 5"/>
          <p:cNvSpPr/>
          <p:nvPr/>
        </p:nvSpPr>
        <p:spPr>
          <a:xfrm>
            <a:off x="0" y="1556793"/>
            <a:ext cx="2448272" cy="53146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de-DE" sz="1000" b="1" u="sng" dirty="0" smtClean="0">
              <a:solidFill>
                <a:schemeClr val="tx1"/>
              </a:solidFill>
            </a:endParaRPr>
          </a:p>
          <a:p>
            <a:r>
              <a:rPr lang="de-DE" sz="1600" b="1" u="sng" dirty="0" smtClean="0">
                <a:solidFill>
                  <a:schemeClr val="tx1"/>
                </a:solidFill>
              </a:rPr>
              <a:t>Zusammenfassung:</a:t>
            </a:r>
          </a:p>
          <a:p>
            <a:pPr marL="285750" indent="-285750">
              <a:spcBef>
                <a:spcPts val="600"/>
              </a:spcBef>
              <a:buFont typeface="Arial" panose="020B0604020202020204" pitchFamily="34" charset="0"/>
              <a:buChar char="•"/>
            </a:pPr>
            <a:r>
              <a:rPr lang="de-DE" sz="1600" dirty="0">
                <a:solidFill>
                  <a:schemeClr val="tx1"/>
                </a:solidFill>
              </a:rPr>
              <a:t>Die totale Einstellung gibt einen Überblick über das Ganze</a:t>
            </a:r>
          </a:p>
          <a:p>
            <a:pPr marL="285750" indent="-285750">
              <a:spcBef>
                <a:spcPts val="600"/>
              </a:spcBef>
              <a:buFont typeface="Arial" panose="020B0604020202020204" pitchFamily="34" charset="0"/>
              <a:buChar char="•"/>
            </a:pPr>
            <a:r>
              <a:rPr lang="de-DE" sz="1600" dirty="0">
                <a:solidFill>
                  <a:schemeClr val="tx1"/>
                </a:solidFill>
              </a:rPr>
              <a:t>Personen und ihre Umgebung sind sichtbar</a:t>
            </a:r>
          </a:p>
          <a:p>
            <a:pPr algn="ctr"/>
            <a:endParaRPr lang="de-DE" dirty="0"/>
          </a:p>
        </p:txBody>
      </p:sp>
      <p:sp>
        <p:nvSpPr>
          <p:cNvPr id="7" name="Textplatzhalter 4"/>
          <p:cNvSpPr>
            <a:spLocks noGrp="1"/>
          </p:cNvSpPr>
          <p:nvPr>
            <p:ph type="body" sz="quarter" idx="12"/>
          </p:nvPr>
        </p:nvSpPr>
        <p:spPr>
          <a:xfrm>
            <a:off x="2987824" y="1758959"/>
            <a:ext cx="6012408" cy="4694377"/>
          </a:xfrm>
        </p:spPr>
        <p:txBody>
          <a:bodyPr/>
          <a:lstStyle/>
          <a:p>
            <a:pPr lvl="1"/>
            <a:r>
              <a:rPr lang="de-DE" dirty="0"/>
              <a:t>Ein Überblick über das Ganze wird gegeben</a:t>
            </a:r>
            <a:r>
              <a:rPr lang="de-DE" dirty="0" smtClean="0"/>
              <a:t>.</a:t>
            </a:r>
          </a:p>
          <a:p>
            <a:pPr lvl="1"/>
            <a:endParaRPr lang="de-DE" dirty="0"/>
          </a:p>
          <a:p>
            <a:pPr lvl="1"/>
            <a:r>
              <a:rPr lang="de-DE" dirty="0"/>
              <a:t>Eine oder mehrere Protagonisten sind in voller Größe zu sehen und zudem ein größerer Ausschnitt der Umgebung, in der sie sich aufhalten.</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83123"/>
            <a:ext cx="2407756" cy="160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529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fr-FR" dirty="0"/>
              <a:t>1.2.3. Die </a:t>
            </a:r>
            <a:r>
              <a:rPr lang="fr-FR" dirty="0" err="1"/>
              <a:t>halbtotale</a:t>
            </a:r>
            <a:r>
              <a:rPr lang="fr-FR" dirty="0"/>
              <a:t> </a:t>
            </a:r>
            <a:r>
              <a:rPr lang="fr-FR" dirty="0" err="1"/>
              <a:t>Einstellung</a:t>
            </a:r>
            <a:r>
              <a:rPr lang="fr-FR" dirty="0"/>
              <a:t> / </a:t>
            </a:r>
            <a:r>
              <a:rPr lang="fr-FR" dirty="0" err="1"/>
              <a:t>Halbtotale</a:t>
            </a:r>
            <a:r>
              <a:rPr lang="fr-FR" dirty="0"/>
              <a:t/>
            </a:r>
            <a:br>
              <a:rPr lang="fr-FR" dirty="0"/>
            </a:br>
            <a:r>
              <a:rPr lang="fr-FR" dirty="0" smtClean="0"/>
              <a:t>(le </a:t>
            </a:r>
            <a:r>
              <a:rPr lang="fr-FR" dirty="0"/>
              <a:t>plan de demi-ensemble)</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pic>
        <p:nvPicPr>
          <p:cNvPr id="6" name="Picture 18" descr="03 FSLFragile4 ohne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74676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52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fr-FR" dirty="0"/>
              <a:t>1.2.3. Die </a:t>
            </a:r>
            <a:r>
              <a:rPr lang="fr-FR" dirty="0" err="1"/>
              <a:t>halbtotale</a:t>
            </a:r>
            <a:r>
              <a:rPr lang="fr-FR" dirty="0"/>
              <a:t> </a:t>
            </a:r>
            <a:r>
              <a:rPr lang="fr-FR" dirty="0" err="1"/>
              <a:t>Einstellung</a:t>
            </a:r>
            <a:r>
              <a:rPr lang="fr-FR" dirty="0"/>
              <a:t> / </a:t>
            </a:r>
            <a:r>
              <a:rPr lang="fr-FR" dirty="0" err="1"/>
              <a:t>Halbtotale</a:t>
            </a:r>
            <a:r>
              <a:rPr lang="fr-FR" dirty="0"/>
              <a:t/>
            </a:r>
            <a:br>
              <a:rPr lang="fr-FR" dirty="0"/>
            </a:br>
            <a:r>
              <a:rPr lang="fr-FR" dirty="0" smtClean="0"/>
              <a:t>(</a:t>
            </a:r>
            <a:r>
              <a:rPr lang="fr-FR" dirty="0"/>
              <a:t>le plan de demi-ensemble)</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a:spLocks noGrp="1"/>
          </p:cNvSpPr>
          <p:nvPr>
            <p:ph type="body" sz="quarter" idx="12"/>
          </p:nvPr>
        </p:nvSpPr>
        <p:spPr>
          <a:xfrm>
            <a:off x="2843808" y="1758959"/>
            <a:ext cx="6084415" cy="4694377"/>
          </a:xfrm>
        </p:spPr>
        <p:txBody>
          <a:bodyPr/>
          <a:lstStyle/>
          <a:p>
            <a:pPr lvl="1"/>
            <a:r>
              <a:rPr lang="de-DE" altLang="fr-FR" dirty="0">
                <a:cs typeface="Times New Roman" pitchFamily="18" charset="0"/>
              </a:rPr>
              <a:t>Die Person oder das Objekt zusammen mit der direkten Umgebung ist im Mittelgrund des Bildes platziert und vom Zuschauer so weit entfernt, dass eine Distanz zum Geschehen hergestellt ist</a:t>
            </a:r>
            <a:endParaRPr lang="de-DE" altLang="fr-FR" dirty="0"/>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de-DE" sz="1050" b="1" u="sng" dirty="0" smtClean="0">
                <a:solidFill>
                  <a:schemeClr val="tx1"/>
                </a:solidFill>
              </a:rPr>
              <a:t> </a:t>
            </a:r>
          </a:p>
          <a:p>
            <a:r>
              <a:rPr lang="de-DE" sz="1500" b="1" u="sng"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Person oder Umgebung mit direkter Umgebung ist im Mittelpunkt des Bildes</a:t>
            </a:r>
          </a:p>
          <a:p>
            <a:pPr marL="285750" indent="-285750">
              <a:spcBef>
                <a:spcPct val="50000"/>
              </a:spcBef>
              <a:buFont typeface="Arial" panose="020B0604020202020204" pitchFamily="34" charset="0"/>
              <a:buChar char="•"/>
            </a:pPr>
            <a:r>
              <a:rPr lang="de-DE" sz="1500" dirty="0">
                <a:solidFill>
                  <a:schemeClr val="tx1"/>
                </a:solidFill>
              </a:rPr>
              <a:t>Distanz zum Geschehen wird hergestellt</a:t>
            </a:r>
          </a:p>
          <a:p>
            <a:pPr algn="ctr"/>
            <a:endParaRPr lang="de-DE"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53203"/>
            <a:ext cx="2448272" cy="163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p:nvSpPr>
        <p:spPr>
          <a:xfrm>
            <a:off x="0" y="6685329"/>
            <a:ext cx="2448272" cy="200055"/>
          </a:xfrm>
          <a:prstGeom prst="rect">
            <a:avLst/>
          </a:prstGeom>
        </p:spPr>
        <p:txBody>
          <a:bodyPr wrap="square">
            <a:spAutoFit/>
          </a:bodyPr>
          <a:lstStyle/>
          <a:p>
            <a:r>
              <a:rPr lang="fr-FR" sz="700" dirty="0" err="1">
                <a:solidFill>
                  <a:schemeClr val="bg1">
                    <a:lumMod val="65000"/>
                  </a:schemeClr>
                </a:solidFill>
              </a:rPr>
              <a:t>Foto</a:t>
            </a:r>
            <a:r>
              <a:rPr lang="fr-FR" sz="700" dirty="0">
                <a:solidFill>
                  <a:schemeClr val="bg1">
                    <a:lumMod val="65000"/>
                  </a:schemeClr>
                </a:solidFill>
              </a:rPr>
              <a:t>: Goethe-Institut/Valentin </a:t>
            </a:r>
            <a:r>
              <a:rPr lang="fr-FR" sz="700" dirty="0" err="1">
                <a:solidFill>
                  <a:schemeClr val="bg1">
                    <a:lumMod val="65000"/>
                  </a:schemeClr>
                </a:solidFill>
              </a:rPr>
              <a:t>Fanel</a:t>
            </a:r>
            <a:r>
              <a:rPr lang="fr-FR" sz="700" dirty="0">
                <a:solidFill>
                  <a:schemeClr val="bg1">
                    <a:lumMod val="65000"/>
                  </a:schemeClr>
                </a:solidFill>
              </a:rPr>
              <a:t> </a:t>
            </a:r>
            <a:r>
              <a:rPr lang="fr-FR" sz="700" dirty="0" err="1">
                <a:solidFill>
                  <a:schemeClr val="bg1">
                    <a:lumMod val="65000"/>
                  </a:schemeClr>
                </a:solidFill>
              </a:rPr>
              <a:t>Badiu</a:t>
            </a:r>
            <a:endParaRPr lang="fr-FR" sz="700" dirty="0">
              <a:solidFill>
                <a:schemeClr val="bg1">
                  <a:lumMod val="65000"/>
                </a:schemeClr>
              </a:solidFill>
            </a:endParaRPr>
          </a:p>
        </p:txBody>
      </p:sp>
    </p:spTree>
    <p:extLst>
      <p:ext uri="{BB962C8B-B14F-4D97-AF65-F5344CB8AC3E}">
        <p14:creationId xmlns:p14="http://schemas.microsoft.com/office/powerpoint/2010/main" val="1559455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de-DE" dirty="0"/>
              <a:t>1.2.4. Die </a:t>
            </a:r>
            <a:r>
              <a:rPr lang="de-DE" dirty="0" err="1"/>
              <a:t>halbnahe</a:t>
            </a:r>
            <a:r>
              <a:rPr lang="de-DE" dirty="0"/>
              <a:t> Einstellung / </a:t>
            </a:r>
            <a:r>
              <a:rPr lang="de-DE" dirty="0" err="1" smtClean="0"/>
              <a:t>Halbnahe</a:t>
            </a:r>
            <a:r>
              <a:rPr lang="de-DE" dirty="0" smtClean="0"/>
              <a:t> </a:t>
            </a:r>
            <a:br>
              <a:rPr lang="de-DE" dirty="0" smtClean="0"/>
            </a:br>
            <a:r>
              <a:rPr lang="de-DE" dirty="0" smtClean="0"/>
              <a:t>(</a:t>
            </a:r>
            <a:r>
              <a:rPr lang="de-DE" dirty="0"/>
              <a:t>le plan </a:t>
            </a:r>
            <a:r>
              <a:rPr lang="de-DE" dirty="0" err="1"/>
              <a:t>rapproché</a:t>
            </a:r>
            <a:r>
              <a:rPr lang="de-DE" dirty="0"/>
              <a:t> </a:t>
            </a:r>
            <a:r>
              <a:rPr lang="de-DE" dirty="0" err="1"/>
              <a:t>genou</a:t>
            </a:r>
            <a:r>
              <a:rPr lang="de-DE" dirty="0"/>
              <a:t>)</a:t>
            </a:r>
          </a:p>
        </p:txBody>
      </p:sp>
      <p:sp>
        <p:nvSpPr>
          <p:cNvPr id="3" name="Datumsplatzhalter 2"/>
          <p:cNvSpPr>
            <a:spLocks noGrp="1"/>
          </p:cNvSpPr>
          <p:nvPr>
            <p:ph type="dt" sz="half" idx="10"/>
          </p:nvPr>
        </p:nvSpPr>
        <p:spPr>
          <a:xfrm>
            <a:off x="6696236" y="620688"/>
            <a:ext cx="2015964" cy="144015"/>
          </a:xfrm>
        </p:spPr>
        <p:txBody>
          <a:bodyPr/>
          <a:lstStyle/>
          <a:p>
            <a:fld id="{2E5AEC2A-60EB-4634-8FF1-CC0611A6E1DF}" type="datetime1">
              <a:rPr lang="de-DE" smtClean="0"/>
              <a:pPr/>
              <a:t>30.01.2017</a:t>
            </a:fld>
            <a:endParaRPr lang="de-DE"/>
          </a:p>
        </p:txBody>
      </p:sp>
      <p:pic>
        <p:nvPicPr>
          <p:cNvPr id="6" name="Picture 16" descr="03 FSLFragile5 ohne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746760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81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de-DE" dirty="0"/>
              <a:t>1.2.4. Die </a:t>
            </a:r>
            <a:r>
              <a:rPr lang="de-DE" dirty="0" err="1"/>
              <a:t>halbnahe</a:t>
            </a:r>
            <a:r>
              <a:rPr lang="de-DE" dirty="0"/>
              <a:t> Einstellung / </a:t>
            </a:r>
            <a:r>
              <a:rPr lang="de-DE" dirty="0" err="1"/>
              <a:t>Halbnahe</a:t>
            </a:r>
            <a:r>
              <a:rPr lang="de-DE" dirty="0"/>
              <a:t/>
            </a:r>
            <a:br>
              <a:rPr lang="de-DE" dirty="0"/>
            </a:br>
            <a:r>
              <a:rPr lang="de-DE" dirty="0" smtClean="0"/>
              <a:t>(</a:t>
            </a:r>
            <a:r>
              <a:rPr lang="de-DE" dirty="0"/>
              <a:t>le plan </a:t>
            </a:r>
            <a:r>
              <a:rPr lang="de-DE" dirty="0" err="1"/>
              <a:t>rapproché</a:t>
            </a:r>
            <a:r>
              <a:rPr lang="de-DE" dirty="0"/>
              <a:t> </a:t>
            </a:r>
            <a:r>
              <a:rPr lang="de-DE" dirty="0" err="1"/>
              <a:t>genou</a:t>
            </a:r>
            <a:r>
              <a:rPr lang="de-DE" dirty="0"/>
              <a:t>)</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a:spLocks noGrp="1"/>
          </p:cNvSpPr>
          <p:nvPr>
            <p:ph type="body" sz="quarter" idx="12"/>
          </p:nvPr>
        </p:nvSpPr>
        <p:spPr>
          <a:xfrm>
            <a:off x="2843808" y="1758959"/>
            <a:ext cx="6084415" cy="4694377"/>
          </a:xfrm>
        </p:spPr>
        <p:txBody>
          <a:bodyPr/>
          <a:lstStyle/>
          <a:p>
            <a:pPr lvl="1"/>
            <a:r>
              <a:rPr lang="de-DE" altLang="fr-FR" dirty="0">
                <a:cs typeface="Times New Roman" pitchFamily="18" charset="0"/>
              </a:rPr>
              <a:t>Diese Einstellung zeigt die Protagonisten etwa zu zwei Drittel, also vom Kopf bis zu den </a:t>
            </a:r>
            <a:r>
              <a:rPr lang="de-DE" altLang="fr-FR" dirty="0" smtClean="0">
                <a:cs typeface="Times New Roman" pitchFamily="18" charset="0"/>
              </a:rPr>
              <a:t>Knien</a:t>
            </a:r>
            <a:r>
              <a:rPr lang="de-DE" altLang="fr-FR" dirty="0">
                <a:cs typeface="Times New Roman" pitchFamily="18" charset="0"/>
              </a:rPr>
              <a:t>.</a:t>
            </a:r>
            <a:endParaRPr lang="de-DE" altLang="fr-FR" dirty="0" smtClean="0">
              <a:cs typeface="Times New Roman" pitchFamily="18" charset="0"/>
            </a:endParaRPr>
          </a:p>
          <a:p>
            <a:pPr lvl="1"/>
            <a:endParaRPr lang="de-DE" altLang="fr-FR" dirty="0">
              <a:cs typeface="Times New Roman" pitchFamily="18" charset="0"/>
            </a:endParaRPr>
          </a:p>
          <a:p>
            <a:pPr lvl="1"/>
            <a:r>
              <a:rPr lang="de-DE" altLang="fr-FR" dirty="0" smtClean="0">
                <a:cs typeface="Times New Roman" pitchFamily="18" charset="0"/>
              </a:rPr>
              <a:t>Die </a:t>
            </a:r>
            <a:r>
              <a:rPr lang="de-DE" altLang="fr-FR" dirty="0">
                <a:cs typeface="Times New Roman" pitchFamily="18" charset="0"/>
              </a:rPr>
              <a:t>unmittelbare Umgebung ist sichtbar. </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de-DE" sz="1050" b="1" u="sng" dirty="0" smtClean="0">
                <a:solidFill>
                  <a:schemeClr val="tx1"/>
                </a:solidFill>
              </a:rPr>
              <a:t> </a:t>
            </a:r>
          </a:p>
          <a:p>
            <a:r>
              <a:rPr lang="de-DE" sz="1500" b="1" u="sng"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Protagonist und unmittelbare Umgebung sichtbar</a:t>
            </a:r>
          </a:p>
          <a:p>
            <a:pPr algn="ctr"/>
            <a:endParaRPr lang="de-DE"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81"/>
          <a:stretch/>
        </p:blipFill>
        <p:spPr bwMode="auto">
          <a:xfrm>
            <a:off x="0" y="5013176"/>
            <a:ext cx="244827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32289" y="6685329"/>
            <a:ext cx="4572000" cy="200055"/>
          </a:xfrm>
          <a:prstGeom prst="rect">
            <a:avLst/>
          </a:prstGeom>
        </p:spPr>
        <p:txBody>
          <a:bodyPr>
            <a:spAutoFit/>
          </a:bodyPr>
          <a:lstStyle/>
          <a:p>
            <a:r>
              <a:rPr lang="fr-FR" sz="700" dirty="0" err="1">
                <a:solidFill>
                  <a:schemeClr val="bg1">
                    <a:lumMod val="65000"/>
                  </a:schemeClr>
                </a:solidFill>
              </a:rPr>
              <a:t>Fotocredit</a:t>
            </a:r>
            <a:r>
              <a:rPr lang="fr-FR" sz="700" dirty="0">
                <a:solidFill>
                  <a:schemeClr val="bg1">
                    <a:lumMod val="65000"/>
                  </a:schemeClr>
                </a:solidFill>
              </a:rPr>
              <a:t>: Getty Images/Digital Vision. </a:t>
            </a:r>
          </a:p>
        </p:txBody>
      </p:sp>
    </p:spTree>
    <p:extLst>
      <p:ext uri="{BB962C8B-B14F-4D97-AF65-F5344CB8AC3E}">
        <p14:creationId xmlns:p14="http://schemas.microsoft.com/office/powerpoint/2010/main" val="843918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de-DE" dirty="0"/>
              <a:t>1.2.5. Die amerikanische Einstellung </a:t>
            </a:r>
            <a:r>
              <a:rPr lang="de-DE" dirty="0" smtClean="0"/>
              <a:t>/Amerikanische </a:t>
            </a:r>
            <a:r>
              <a:rPr lang="de-DE" dirty="0"/>
              <a:t>(le plan </a:t>
            </a:r>
            <a:r>
              <a:rPr lang="de-DE" dirty="0" err="1"/>
              <a:t>américain</a:t>
            </a:r>
            <a:r>
              <a:rPr lang="de-DE" dirty="0"/>
              <a:t>)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pic>
        <p:nvPicPr>
          <p:cNvPr id="6" name="Picture 19" descr="04 FSLGregor1 ohne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7833"/>
            <a:ext cx="8458200"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48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de-DE" dirty="0"/>
              <a:t>1.2.5. Die amerikanische Einstellung /Amerikanische (le plan </a:t>
            </a:r>
            <a:r>
              <a:rPr lang="de-DE" dirty="0" err="1"/>
              <a:t>américain</a:t>
            </a:r>
            <a:r>
              <a:rPr lang="de-DE" dirty="0"/>
              <a:t>)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a:spLocks noGrp="1"/>
          </p:cNvSpPr>
          <p:nvPr>
            <p:ph type="body" sz="quarter" idx="12"/>
          </p:nvPr>
        </p:nvSpPr>
        <p:spPr>
          <a:xfrm>
            <a:off x="2843808" y="1716191"/>
            <a:ext cx="6084415" cy="4694377"/>
          </a:xfrm>
        </p:spPr>
        <p:txBody>
          <a:bodyPr/>
          <a:lstStyle/>
          <a:p>
            <a:pPr lvl="1"/>
            <a:r>
              <a:rPr lang="de-DE" altLang="fr-FR" dirty="0">
                <a:cs typeface="Times New Roman" pitchFamily="18" charset="0"/>
              </a:rPr>
              <a:t>Diese Einstellung zeigt Protagonisten bis unterhalb der Hüften, bis dorthin also, wo beim Westernheld der Colt sitzt</a:t>
            </a:r>
            <a:r>
              <a:rPr lang="de-DE" altLang="fr-FR" dirty="0" smtClean="0">
                <a:cs typeface="Times New Roman" pitchFamily="18" charset="0"/>
              </a:rPr>
              <a:t>.</a:t>
            </a:r>
          </a:p>
          <a:p>
            <a:pPr lvl="1"/>
            <a:endParaRPr lang="de-DE" altLang="fr-FR" dirty="0">
              <a:cs typeface="Times New Roman" pitchFamily="18" charset="0"/>
            </a:endParaRPr>
          </a:p>
          <a:p>
            <a:pPr lvl="1"/>
            <a:r>
              <a:rPr lang="de-DE" altLang="fr-FR" dirty="0">
                <a:cs typeface="Times New Roman" pitchFamily="18" charset="0"/>
              </a:rPr>
              <a:t>Die unmittelbare Umgebung, die von den Protagonisten verdeckt ist, wird „zurückgedrängt“. </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Nur Protagonist und unmittelbare Umgebung sichtbar</a:t>
            </a:r>
          </a:p>
          <a:p>
            <a:pPr algn="ctr"/>
            <a:endParaRPr lang="de-DE"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 y="5271557"/>
            <a:ext cx="2447294" cy="163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10363" y="6685329"/>
            <a:ext cx="4572000" cy="200055"/>
          </a:xfrm>
          <a:prstGeom prst="rect">
            <a:avLst/>
          </a:prstGeom>
        </p:spPr>
        <p:txBody>
          <a:bodyPr>
            <a:spAutoFit/>
          </a:bodyPr>
          <a:lstStyle/>
          <a:p>
            <a:r>
              <a:rPr lang="fr-FR" sz="700" dirty="0" err="1">
                <a:solidFill>
                  <a:schemeClr val="bg1">
                    <a:lumMod val="65000"/>
                  </a:schemeClr>
                </a:solidFill>
              </a:rPr>
              <a:t>Foto</a:t>
            </a:r>
            <a:r>
              <a:rPr lang="fr-FR" sz="700" dirty="0">
                <a:solidFill>
                  <a:schemeClr val="bg1">
                    <a:lumMod val="65000"/>
                  </a:schemeClr>
                </a:solidFill>
              </a:rPr>
              <a:t>: Goethe-Institut/</a:t>
            </a:r>
            <a:r>
              <a:rPr lang="fr-FR" sz="700" dirty="0" err="1">
                <a:solidFill>
                  <a:schemeClr val="bg1">
                    <a:lumMod val="65000"/>
                  </a:schemeClr>
                </a:solidFill>
              </a:rPr>
              <a:t>Loredana</a:t>
            </a:r>
            <a:r>
              <a:rPr lang="fr-FR" sz="700" dirty="0">
                <a:solidFill>
                  <a:schemeClr val="bg1">
                    <a:lumMod val="65000"/>
                  </a:schemeClr>
                </a:solidFill>
              </a:rPr>
              <a:t> La Rocca</a:t>
            </a:r>
          </a:p>
        </p:txBody>
      </p:sp>
    </p:spTree>
    <p:extLst>
      <p:ext uri="{BB962C8B-B14F-4D97-AF65-F5344CB8AC3E}">
        <p14:creationId xmlns:p14="http://schemas.microsoft.com/office/powerpoint/2010/main" val="3128710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de-DE" dirty="0"/>
              <a:t>1.2.6. Die nahe Einstellung / </a:t>
            </a:r>
            <a:r>
              <a:rPr lang="de-DE" dirty="0" smtClean="0"/>
              <a:t>Nahe (le </a:t>
            </a:r>
            <a:r>
              <a:rPr lang="de-DE" dirty="0"/>
              <a:t>plan </a:t>
            </a:r>
            <a:r>
              <a:rPr lang="de-DE" dirty="0" err="1"/>
              <a:t>rapproché</a:t>
            </a:r>
            <a:r>
              <a:rPr lang="de-DE" dirty="0"/>
              <a:t>)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pic>
        <p:nvPicPr>
          <p:cNvPr id="6" name="Picture 17" descr="04 FSLGregor2 ohne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84784"/>
            <a:ext cx="8839200"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43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de-DE" dirty="0"/>
              <a:t>1.2.6. Die nahe Einstellung / Nahe (le plan </a:t>
            </a:r>
            <a:r>
              <a:rPr lang="de-DE" dirty="0" err="1"/>
              <a:t>rapproché</a:t>
            </a:r>
            <a:r>
              <a:rPr lang="de-DE" dirty="0"/>
              <a:t>)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a:spLocks noGrp="1"/>
          </p:cNvSpPr>
          <p:nvPr>
            <p:ph type="body" sz="quarter" idx="12"/>
          </p:nvPr>
        </p:nvSpPr>
        <p:spPr>
          <a:xfrm>
            <a:off x="2843808" y="1716191"/>
            <a:ext cx="6084415" cy="4694377"/>
          </a:xfrm>
        </p:spPr>
        <p:txBody>
          <a:bodyPr/>
          <a:lstStyle/>
          <a:p>
            <a:pPr lvl="1"/>
            <a:r>
              <a:rPr lang="de-DE" altLang="fr-FR" dirty="0">
                <a:cs typeface="Times New Roman" pitchFamily="18" charset="0"/>
              </a:rPr>
              <a:t>Personen sind von Kopf bis Brust zu sehen. Zwar ist der Hintergrund erkennbar, doch beherrscht der Kopf das Bild. </a:t>
            </a:r>
          </a:p>
        </p:txBody>
      </p:sp>
      <p:sp>
        <p:nvSpPr>
          <p:cNvPr id="8" name="Rechteck 7"/>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Personen von Kopf bis Brust sichtbar</a:t>
            </a:r>
          </a:p>
          <a:p>
            <a:pPr marL="285750" indent="-285750">
              <a:spcBef>
                <a:spcPct val="50000"/>
              </a:spcBef>
              <a:buFont typeface="Arial" panose="020B0604020202020204" pitchFamily="34" charset="0"/>
              <a:buChar char="•"/>
            </a:pPr>
            <a:r>
              <a:rPr lang="de-DE" sz="1500" dirty="0">
                <a:solidFill>
                  <a:schemeClr val="tx1"/>
                </a:solidFill>
              </a:rPr>
              <a:t>Kopf beherrscht das Bild</a:t>
            </a:r>
          </a:p>
          <a:p>
            <a:pPr algn="ctr"/>
            <a:endParaRPr lang="de-DE" dirty="0"/>
          </a:p>
        </p:txBody>
      </p:sp>
      <p:pic>
        <p:nvPicPr>
          <p:cNvPr id="6146" name="Picture 2" descr="https://celum.goethe.de/fhcon-webgate-bild/app/largePreview/41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57894"/>
            <a:ext cx="2448272" cy="2627914"/>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0" y="6657945"/>
            <a:ext cx="4572000" cy="200055"/>
          </a:xfrm>
          <a:prstGeom prst="rect">
            <a:avLst/>
          </a:prstGeom>
        </p:spPr>
        <p:txBody>
          <a:bodyPr>
            <a:spAutoFit/>
          </a:bodyPr>
          <a:lstStyle/>
          <a:p>
            <a:r>
              <a:rPr lang="fr-FR" sz="700" dirty="0" err="1">
                <a:solidFill>
                  <a:schemeClr val="bg1">
                    <a:lumMod val="65000"/>
                  </a:schemeClr>
                </a:solidFill>
              </a:rPr>
              <a:t>Fotocredit</a:t>
            </a:r>
            <a:r>
              <a:rPr lang="fr-FR" sz="700" dirty="0">
                <a:solidFill>
                  <a:schemeClr val="bg1">
                    <a:lumMod val="65000"/>
                  </a:schemeClr>
                </a:solidFill>
              </a:rPr>
              <a:t>: Getty Images/Daniel </a:t>
            </a:r>
            <a:r>
              <a:rPr lang="fr-FR" sz="700" dirty="0" err="1">
                <a:solidFill>
                  <a:schemeClr val="bg1">
                    <a:lumMod val="65000"/>
                  </a:schemeClr>
                </a:solidFill>
              </a:rPr>
              <a:t>Laflor</a:t>
            </a:r>
            <a:r>
              <a:rPr lang="fr-FR" sz="700" dirty="0">
                <a:solidFill>
                  <a:schemeClr val="bg1">
                    <a:lumMod val="65000"/>
                  </a:schemeClr>
                </a:solidFill>
              </a:rPr>
              <a:t>. </a:t>
            </a:r>
          </a:p>
        </p:txBody>
      </p:sp>
    </p:spTree>
    <p:extLst>
      <p:ext uri="{BB962C8B-B14F-4D97-AF65-F5344CB8AC3E}">
        <p14:creationId xmlns:p14="http://schemas.microsoft.com/office/powerpoint/2010/main" val="625629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120420" cy="1207834"/>
          </a:xfrm>
        </p:spPr>
        <p:txBody>
          <a:bodyPr/>
          <a:lstStyle/>
          <a:p>
            <a:r>
              <a:rPr lang="de-DE" dirty="0" smtClean="0"/>
              <a:t>Agenda</a:t>
            </a:r>
            <a:endParaRPr lang="de-DE"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5" name="Textplatzhalter 4"/>
          <p:cNvSpPr>
            <a:spLocks noGrp="1"/>
          </p:cNvSpPr>
          <p:nvPr>
            <p:ph type="body" sz="quarter" idx="12"/>
          </p:nvPr>
        </p:nvSpPr>
        <p:spPr>
          <a:xfrm>
            <a:off x="431800" y="1124744"/>
            <a:ext cx="8388672" cy="4694377"/>
          </a:xfrm>
        </p:spPr>
        <p:txBody>
          <a:bodyPr/>
          <a:lstStyle/>
          <a:p>
            <a:pPr marL="0" indent="0">
              <a:buNone/>
            </a:pPr>
            <a:r>
              <a:rPr lang="de-DE" cap="none" dirty="0" smtClean="0"/>
              <a:t>1</a:t>
            </a:r>
            <a:r>
              <a:rPr lang="de-DE" b="0" cap="none" dirty="0" smtClean="0"/>
              <a:t> - Die </a:t>
            </a:r>
            <a:r>
              <a:rPr lang="de-DE" b="0" cap="none" dirty="0"/>
              <a:t>E</a:t>
            </a:r>
            <a:r>
              <a:rPr lang="de-DE" b="0" cap="none" dirty="0" smtClean="0"/>
              <a:t>instellung</a:t>
            </a:r>
          </a:p>
          <a:p>
            <a:pPr marL="0" indent="0">
              <a:buNone/>
            </a:pPr>
            <a:r>
              <a:rPr lang="de-DE" cap="none" dirty="0" smtClean="0"/>
              <a:t>    2 </a:t>
            </a:r>
            <a:r>
              <a:rPr lang="de-DE" b="0" cap="none" dirty="0" smtClean="0"/>
              <a:t>- Die </a:t>
            </a:r>
            <a:r>
              <a:rPr lang="de-DE" b="0" cap="none" dirty="0"/>
              <a:t>P</a:t>
            </a:r>
            <a:r>
              <a:rPr lang="de-DE" b="0" cap="none" dirty="0" smtClean="0"/>
              <a:t>lansequenz</a:t>
            </a:r>
          </a:p>
          <a:p>
            <a:pPr marL="0" indent="0">
              <a:buNone/>
            </a:pPr>
            <a:r>
              <a:rPr lang="de-DE" b="0" cap="none" dirty="0" smtClean="0"/>
              <a:t>        </a:t>
            </a:r>
            <a:r>
              <a:rPr lang="de-DE" cap="none" dirty="0" smtClean="0"/>
              <a:t>3</a:t>
            </a:r>
            <a:r>
              <a:rPr lang="de-DE" b="0" cap="none" dirty="0" smtClean="0"/>
              <a:t> - Die </a:t>
            </a:r>
            <a:r>
              <a:rPr lang="de-DE" b="0" cap="none" dirty="0"/>
              <a:t>S</a:t>
            </a:r>
            <a:r>
              <a:rPr lang="de-DE" b="0" cap="none" dirty="0" smtClean="0"/>
              <a:t>equenz</a:t>
            </a:r>
          </a:p>
          <a:p>
            <a:pPr marL="0" indent="0">
              <a:buNone/>
            </a:pPr>
            <a:r>
              <a:rPr lang="de-DE" b="0" cap="none" dirty="0" smtClean="0"/>
              <a:t>            </a:t>
            </a:r>
            <a:r>
              <a:rPr lang="de-DE" cap="none" dirty="0" smtClean="0"/>
              <a:t>4</a:t>
            </a:r>
            <a:r>
              <a:rPr lang="de-DE" b="0" cap="none" dirty="0" smtClean="0"/>
              <a:t> - Die Kameraperspektive</a:t>
            </a:r>
            <a:endParaRPr lang="de-DE" b="0" cap="none" dirty="0"/>
          </a:p>
          <a:p>
            <a:pPr marL="0" indent="0">
              <a:buNone/>
            </a:pPr>
            <a:r>
              <a:rPr lang="de-DE" b="0" cap="none" dirty="0" smtClean="0"/>
              <a:t>                </a:t>
            </a:r>
            <a:r>
              <a:rPr lang="de-DE" cap="none" dirty="0" smtClean="0"/>
              <a:t>5 </a:t>
            </a:r>
            <a:r>
              <a:rPr lang="de-DE" b="0" cap="none" dirty="0" smtClean="0"/>
              <a:t>- Die </a:t>
            </a:r>
            <a:r>
              <a:rPr lang="de-DE" b="0" cap="none" dirty="0"/>
              <a:t>S</a:t>
            </a:r>
            <a:r>
              <a:rPr lang="de-DE" b="0" cap="none" dirty="0" smtClean="0"/>
              <a:t>tandkamera</a:t>
            </a:r>
            <a:endParaRPr lang="de-DE" b="0" cap="none" dirty="0"/>
          </a:p>
          <a:p>
            <a:pPr marL="0" indent="0">
              <a:buNone/>
            </a:pPr>
            <a:r>
              <a:rPr lang="de-DE" b="0" cap="none" dirty="0" smtClean="0"/>
              <a:t>                    </a:t>
            </a:r>
            <a:r>
              <a:rPr lang="de-DE" cap="none" dirty="0" smtClean="0"/>
              <a:t>6</a:t>
            </a:r>
            <a:r>
              <a:rPr lang="de-DE" b="0" cap="none" dirty="0" smtClean="0"/>
              <a:t> - Die </a:t>
            </a:r>
            <a:r>
              <a:rPr lang="de-DE" b="0" cap="none" dirty="0"/>
              <a:t>K</a:t>
            </a:r>
            <a:r>
              <a:rPr lang="de-DE" b="0" cap="none" dirty="0" smtClean="0"/>
              <a:t>amerabewegung</a:t>
            </a:r>
            <a:endParaRPr lang="de-DE" b="0" cap="none" dirty="0"/>
          </a:p>
          <a:p>
            <a:pPr marL="0" indent="0">
              <a:buNone/>
            </a:pPr>
            <a:r>
              <a:rPr lang="de-DE" b="0" cap="none" dirty="0" smtClean="0"/>
              <a:t>                        </a:t>
            </a:r>
            <a:r>
              <a:rPr lang="de-DE" cap="none" dirty="0" smtClean="0"/>
              <a:t>7</a:t>
            </a:r>
            <a:r>
              <a:rPr lang="de-DE" b="0" cap="none" dirty="0" smtClean="0"/>
              <a:t> - Die </a:t>
            </a:r>
            <a:r>
              <a:rPr lang="de-DE" b="0" cap="none" dirty="0"/>
              <a:t>H</a:t>
            </a:r>
            <a:r>
              <a:rPr lang="de-DE" b="0" cap="none" dirty="0" smtClean="0"/>
              <a:t>andlungsachse und die 				       </a:t>
            </a:r>
            <a:r>
              <a:rPr lang="de-DE" b="0" cap="none" dirty="0"/>
              <a:t>K</a:t>
            </a:r>
            <a:r>
              <a:rPr lang="de-DE" b="0" cap="none" dirty="0" smtClean="0"/>
              <a:t>ameraachse</a:t>
            </a:r>
            <a:endParaRPr lang="de-DE" b="0" cap="none" dirty="0"/>
          </a:p>
          <a:p>
            <a:pPr marL="0" indent="0">
              <a:buNone/>
            </a:pPr>
            <a:r>
              <a:rPr lang="de-DE" b="0" cap="none" dirty="0" smtClean="0"/>
              <a:t>                            </a:t>
            </a:r>
            <a:r>
              <a:rPr lang="de-DE" cap="none" dirty="0" smtClean="0"/>
              <a:t>8</a:t>
            </a:r>
            <a:r>
              <a:rPr lang="de-DE" b="0" cap="none" dirty="0" smtClean="0"/>
              <a:t> - Schnitt und Montage</a:t>
            </a:r>
            <a:endParaRPr lang="de-DE" b="0" cap="none" dirty="0"/>
          </a:p>
          <a:p>
            <a:pPr marL="0" indent="0">
              <a:buNone/>
            </a:pPr>
            <a:r>
              <a:rPr lang="de-DE" b="0" cap="none" dirty="0" smtClean="0"/>
              <a:t>                                </a:t>
            </a:r>
            <a:r>
              <a:rPr lang="de-DE" cap="none" dirty="0" smtClean="0"/>
              <a:t>9</a:t>
            </a:r>
            <a:r>
              <a:rPr lang="de-DE" b="0" cap="none" dirty="0" smtClean="0"/>
              <a:t> - Blenden und </a:t>
            </a:r>
            <a:r>
              <a:rPr lang="de-DE" b="0" cap="none" dirty="0"/>
              <a:t>Ü</a:t>
            </a:r>
            <a:r>
              <a:rPr lang="de-DE" b="0" cap="none" dirty="0" smtClean="0"/>
              <a:t>bergänge</a:t>
            </a:r>
            <a:endParaRPr lang="de-DE" cap="none" dirty="0"/>
          </a:p>
          <a:p>
            <a:pPr marL="0" indent="0">
              <a:buNone/>
            </a:pPr>
            <a:r>
              <a:rPr lang="de-DE" cap="none" dirty="0" smtClean="0"/>
              <a:t>                                    10</a:t>
            </a:r>
            <a:r>
              <a:rPr lang="de-DE" b="0" cap="none" dirty="0" smtClean="0"/>
              <a:t> - Bildkomposition und Raum</a:t>
            </a:r>
          </a:p>
          <a:p>
            <a:pPr marL="0" indent="0">
              <a:buNone/>
            </a:pPr>
            <a:r>
              <a:rPr lang="de-DE" b="0" cap="none" dirty="0" smtClean="0"/>
              <a:t>                                        </a:t>
            </a:r>
            <a:r>
              <a:rPr lang="de-DE" cap="none" dirty="0" smtClean="0"/>
              <a:t>11</a:t>
            </a:r>
            <a:r>
              <a:rPr lang="de-DE" b="0" cap="none" dirty="0" smtClean="0"/>
              <a:t> - Ton und Licht</a:t>
            </a:r>
            <a:endParaRPr lang="de-DE" b="0" cap="none" dirty="0"/>
          </a:p>
          <a:p>
            <a:pPr marL="352425" lvl="1" indent="0">
              <a:buNone/>
            </a:pPr>
            <a:endParaRPr lang="de-DE" dirty="0"/>
          </a:p>
          <a:p>
            <a:pPr marL="352425" lvl="1" indent="0">
              <a:buNone/>
            </a:pPr>
            <a:endParaRPr lang="de-DE"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876504" cy="1207834"/>
          </a:xfrm>
        </p:spPr>
        <p:txBody>
          <a:bodyPr/>
          <a:lstStyle/>
          <a:p>
            <a:r>
              <a:rPr lang="de-DE" dirty="0"/>
              <a:t>1.2.7. Die Großaufnahme / </a:t>
            </a:r>
            <a:r>
              <a:rPr lang="de-DE" dirty="0" smtClean="0"/>
              <a:t>Großeinstellung (le </a:t>
            </a:r>
            <a:r>
              <a:rPr lang="de-DE" dirty="0"/>
              <a:t>gros plan)</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pic>
        <p:nvPicPr>
          <p:cNvPr id="6" name="Picture 15" descr="05 FSLGregor3 ohne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2816"/>
            <a:ext cx="88392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71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948512" cy="1207834"/>
          </a:xfrm>
        </p:spPr>
        <p:txBody>
          <a:bodyPr/>
          <a:lstStyle/>
          <a:p>
            <a:r>
              <a:rPr lang="de-DE" dirty="0"/>
              <a:t>1.2.7. Die Großaufnahme / </a:t>
            </a:r>
            <a:r>
              <a:rPr lang="de-DE" dirty="0" smtClean="0"/>
              <a:t>Großeinstellung (</a:t>
            </a:r>
            <a:r>
              <a:rPr lang="de-DE" dirty="0"/>
              <a:t>le gros plan)</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a:spLocks noGrp="1"/>
          </p:cNvSpPr>
          <p:nvPr>
            <p:ph type="body" sz="quarter" idx="12"/>
          </p:nvPr>
        </p:nvSpPr>
        <p:spPr>
          <a:xfrm>
            <a:off x="2843808" y="1716191"/>
            <a:ext cx="6084415" cy="4694377"/>
          </a:xfrm>
        </p:spPr>
        <p:txBody>
          <a:bodyPr/>
          <a:lstStyle/>
          <a:p>
            <a:pPr lvl="1"/>
            <a:r>
              <a:rPr lang="de-DE" altLang="fr-FR" dirty="0">
                <a:cs typeface="Times New Roman" pitchFamily="18" charset="0"/>
              </a:rPr>
              <a:t>Das gefilmte Subjekt bzw. Objekt nimmt das ganze Bild ein.</a:t>
            </a:r>
          </a:p>
          <a:p>
            <a:pPr lvl="1"/>
            <a:endParaRPr lang="de-DE" altLang="fr-FR" dirty="0" smtClean="0">
              <a:cs typeface="Times New Roman" pitchFamily="18" charset="0"/>
            </a:endParaRPr>
          </a:p>
          <a:p>
            <a:pPr lvl="1"/>
            <a:r>
              <a:rPr lang="de-DE" altLang="fr-FR" dirty="0" smtClean="0">
                <a:cs typeface="Times New Roman" pitchFamily="18" charset="0"/>
              </a:rPr>
              <a:t>Diese </a:t>
            </a:r>
            <a:r>
              <a:rPr lang="de-DE" altLang="fr-FR" dirty="0">
                <a:cs typeface="Times New Roman" pitchFamily="18" charset="0"/>
              </a:rPr>
              <a:t>Einstellungsgröße wird oft in Gesprächssituationen benutzt, weil sie die Mimik beim Sprechen zeigt.</a:t>
            </a:r>
          </a:p>
        </p:txBody>
      </p:sp>
      <p:sp>
        <p:nvSpPr>
          <p:cNvPr id="8" name="Rechteck 7"/>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Nur die Person ist sichtbar</a:t>
            </a:r>
          </a:p>
          <a:p>
            <a:pPr marL="285750" indent="-285750">
              <a:spcBef>
                <a:spcPct val="50000"/>
              </a:spcBef>
              <a:buFont typeface="Arial" panose="020B0604020202020204" pitchFamily="34" charset="0"/>
              <a:buChar char="•"/>
            </a:pPr>
            <a:r>
              <a:rPr lang="de-DE" sz="1500" dirty="0">
                <a:solidFill>
                  <a:schemeClr val="tx1"/>
                </a:solidFill>
              </a:rPr>
              <a:t>Häufig in </a:t>
            </a:r>
            <a:r>
              <a:rPr lang="de-DE" sz="1500" dirty="0" smtClean="0">
                <a:solidFill>
                  <a:schemeClr val="tx1"/>
                </a:solidFill>
              </a:rPr>
              <a:t>Gesprächs-situationen </a:t>
            </a:r>
            <a:r>
              <a:rPr lang="de-DE" sz="1500" dirty="0">
                <a:solidFill>
                  <a:schemeClr val="tx1"/>
                </a:solidFill>
              </a:rPr>
              <a:t>benutzt</a:t>
            </a:r>
          </a:p>
          <a:p>
            <a:pPr algn="ctr"/>
            <a:endParaRPr lang="de-DE" dirty="0"/>
          </a:p>
        </p:txBody>
      </p:sp>
      <p:pic>
        <p:nvPicPr>
          <p:cNvPr id="8194" name="Picture 2" descr="https://celum.goethe.de/fhcon-webgate-bild/app/largePreview/297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30"/>
          <a:stretch/>
        </p:blipFill>
        <p:spPr bwMode="auto">
          <a:xfrm>
            <a:off x="0" y="5143690"/>
            <a:ext cx="2448272" cy="174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356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de-DE" dirty="0"/>
              <a:t>1.2.8. Die Detaileinstellung / </a:t>
            </a:r>
            <a:r>
              <a:rPr lang="de-DE" dirty="0" smtClean="0"/>
              <a:t>Detail (le </a:t>
            </a:r>
            <a:r>
              <a:rPr lang="de-DE" dirty="0" err="1"/>
              <a:t>très</a:t>
            </a:r>
            <a:r>
              <a:rPr lang="de-DE" dirty="0"/>
              <a:t> gros plan / </a:t>
            </a:r>
            <a:r>
              <a:rPr lang="de-DE" dirty="0" err="1"/>
              <a:t>l‘insert</a:t>
            </a:r>
            <a:r>
              <a:rPr lang="de-DE" dirty="0"/>
              <a:t>)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pic>
        <p:nvPicPr>
          <p:cNvPr id="6" name="Picture 14" descr="06 FSLKleingeld1 ohne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00808"/>
            <a:ext cx="88392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29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de-DE" dirty="0"/>
              <a:t>1.2.8. Die Detaileinstellung / Detail (le </a:t>
            </a:r>
            <a:r>
              <a:rPr lang="de-DE" dirty="0" err="1"/>
              <a:t>très</a:t>
            </a:r>
            <a:r>
              <a:rPr lang="de-DE" dirty="0"/>
              <a:t> gros plan / </a:t>
            </a:r>
            <a:r>
              <a:rPr lang="de-DE" dirty="0" err="1"/>
              <a:t>l‘insert</a:t>
            </a:r>
            <a:r>
              <a:rPr lang="de-DE" dirty="0"/>
              <a:t>)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a:spLocks noGrp="1"/>
          </p:cNvSpPr>
          <p:nvPr>
            <p:ph type="body" sz="quarter" idx="12"/>
          </p:nvPr>
        </p:nvSpPr>
        <p:spPr>
          <a:xfrm>
            <a:off x="2843808" y="1716191"/>
            <a:ext cx="6084415" cy="4694377"/>
          </a:xfrm>
        </p:spPr>
        <p:txBody>
          <a:bodyPr/>
          <a:lstStyle/>
          <a:p>
            <a:pPr lvl="1"/>
            <a:r>
              <a:rPr lang="de-DE" altLang="fr-FR" dirty="0">
                <a:cs typeface="Times New Roman" pitchFamily="18" charset="0"/>
              </a:rPr>
              <a:t>Ein kleiner Ausschnitt eines Objekts oder einer Person wird gezeigt, so zum Beispiel eine Hand oder ein Auge</a:t>
            </a:r>
            <a:r>
              <a:rPr lang="de-DE" altLang="fr-FR" dirty="0" smtClean="0">
                <a:cs typeface="Times New Roman" pitchFamily="18" charset="0"/>
              </a:rPr>
              <a:t>.</a:t>
            </a:r>
          </a:p>
          <a:p>
            <a:pPr lvl="1"/>
            <a:endParaRPr lang="de-DE" altLang="fr-FR" dirty="0">
              <a:cs typeface="Times New Roman" pitchFamily="18" charset="0"/>
            </a:endParaRPr>
          </a:p>
          <a:p>
            <a:pPr lvl="1"/>
            <a:r>
              <a:rPr lang="de-DE" altLang="fr-FR" dirty="0">
                <a:cs typeface="Times New Roman" pitchFamily="18" charset="0"/>
              </a:rPr>
              <a:t>Da die Kamera sehr nah an ihr Objekt herangeht, vermittelt sie dem Zuschauer das Gefühl noch größerer Intimität als bei der Naheinstellung.</a:t>
            </a:r>
          </a:p>
        </p:txBody>
      </p:sp>
      <p:sp>
        <p:nvSpPr>
          <p:cNvPr id="8" name="Rechteck 7"/>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Kleiner Ausschnitt wird gezeigt</a:t>
            </a:r>
          </a:p>
          <a:p>
            <a:pPr marL="285750" indent="-285750">
              <a:spcBef>
                <a:spcPct val="50000"/>
              </a:spcBef>
              <a:buFont typeface="Arial" panose="020B0604020202020204" pitchFamily="34" charset="0"/>
              <a:buChar char="•"/>
            </a:pPr>
            <a:r>
              <a:rPr lang="de-DE" sz="1500" dirty="0">
                <a:solidFill>
                  <a:schemeClr val="tx1"/>
                </a:solidFill>
              </a:rPr>
              <a:t>Vermittelt das Gefühl noch größerer Intimität</a:t>
            </a:r>
          </a:p>
          <a:p>
            <a:pPr algn="ctr"/>
            <a:endParaRPr lang="de-DE" dirty="0"/>
          </a:p>
        </p:txBody>
      </p:sp>
      <p:pic>
        <p:nvPicPr>
          <p:cNvPr id="9218" name="Picture 2" descr="https://celum.goethe.de/fhcon-webgate-bild/app/largePreview/44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252405"/>
            <a:ext cx="2448272" cy="1632979"/>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0" y="6671149"/>
            <a:ext cx="2448272" cy="200055"/>
          </a:xfrm>
          <a:prstGeom prst="rect">
            <a:avLst/>
          </a:prstGeom>
        </p:spPr>
        <p:txBody>
          <a:bodyPr wrap="square">
            <a:spAutoFit/>
          </a:bodyPr>
          <a:lstStyle/>
          <a:p>
            <a:r>
              <a:rPr lang="fr-FR" sz="700" dirty="0" err="1">
                <a:solidFill>
                  <a:schemeClr val="bg1">
                    <a:lumMod val="65000"/>
                  </a:schemeClr>
                </a:solidFill>
              </a:rPr>
              <a:t>Foto</a:t>
            </a:r>
            <a:r>
              <a:rPr lang="fr-FR" sz="700" dirty="0">
                <a:solidFill>
                  <a:schemeClr val="bg1">
                    <a:lumMod val="65000"/>
                  </a:schemeClr>
                </a:solidFill>
              </a:rPr>
              <a:t>: Goethe-Institut/Bettina </a:t>
            </a:r>
            <a:r>
              <a:rPr lang="fr-FR" sz="700" dirty="0" err="1">
                <a:solidFill>
                  <a:schemeClr val="bg1">
                    <a:lumMod val="65000"/>
                  </a:schemeClr>
                </a:solidFill>
              </a:rPr>
              <a:t>Siegwart</a:t>
            </a:r>
            <a:endParaRPr lang="fr-FR" sz="700" dirty="0">
              <a:solidFill>
                <a:schemeClr val="bg1">
                  <a:lumMod val="65000"/>
                </a:schemeClr>
              </a:solidFill>
            </a:endParaRPr>
          </a:p>
        </p:txBody>
      </p:sp>
    </p:spTree>
    <p:extLst>
      <p:ext uri="{BB962C8B-B14F-4D97-AF65-F5344CB8AC3E}">
        <p14:creationId xmlns:p14="http://schemas.microsoft.com/office/powerpoint/2010/main" val="2017882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2. Die </a:t>
            </a:r>
            <a:r>
              <a:rPr lang="fr-FR" dirty="0" err="1"/>
              <a:t>Plansequenz</a:t>
            </a:r>
            <a:r>
              <a:rPr lang="fr-FR" dirty="0"/>
              <a:t> </a:t>
            </a:r>
            <a:r>
              <a:rPr lang="fr-FR" dirty="0" smtClean="0"/>
              <a:t/>
            </a:r>
            <a:br>
              <a:rPr lang="fr-FR" dirty="0" smtClean="0"/>
            </a:br>
            <a:r>
              <a:rPr lang="fr-FR" dirty="0" smtClean="0"/>
              <a:t>(</a:t>
            </a:r>
            <a:r>
              <a:rPr lang="fr-FR" dirty="0"/>
              <a:t>la </a:t>
            </a:r>
            <a:r>
              <a:rPr lang="fr-FR" dirty="0" err="1"/>
              <a:t>planséquence</a:t>
            </a:r>
            <a:r>
              <a:rPr lang="fr-FR" dirty="0"/>
              <a:t>)</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Tree>
    <p:extLst>
      <p:ext uri="{BB962C8B-B14F-4D97-AF65-F5344CB8AC3E}">
        <p14:creationId xmlns:p14="http://schemas.microsoft.com/office/powerpoint/2010/main" val="1753341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2. Die </a:t>
            </a:r>
            <a:r>
              <a:rPr lang="fr-FR" dirty="0" err="1"/>
              <a:t>Plansequenz</a:t>
            </a:r>
            <a:r>
              <a:rPr lang="fr-FR" dirty="0"/>
              <a:t> </a:t>
            </a:r>
            <a:r>
              <a:rPr lang="fr-FR" dirty="0" smtClean="0"/>
              <a:t/>
            </a:r>
            <a:br>
              <a:rPr lang="fr-FR" dirty="0" smtClean="0"/>
            </a:br>
            <a:r>
              <a:rPr lang="fr-FR" dirty="0" smtClean="0"/>
              <a:t>(</a:t>
            </a:r>
            <a:r>
              <a:rPr lang="fr-FR" dirty="0"/>
              <a:t>la </a:t>
            </a:r>
            <a:r>
              <a:rPr lang="fr-FR" dirty="0" err="1"/>
              <a:t>planséquence</a:t>
            </a:r>
            <a:r>
              <a:rPr lang="fr-FR" dirty="0"/>
              <a:t>)</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7" name="Textplatzhalter 4"/>
          <p:cNvSpPr>
            <a:spLocks noGrp="1"/>
          </p:cNvSpPr>
          <p:nvPr>
            <p:ph type="body" sz="quarter" idx="12"/>
          </p:nvPr>
        </p:nvSpPr>
        <p:spPr>
          <a:xfrm>
            <a:off x="2843808" y="1716191"/>
            <a:ext cx="6084415" cy="4694377"/>
          </a:xfrm>
        </p:spPr>
        <p:txBody>
          <a:bodyPr/>
          <a:lstStyle/>
          <a:p>
            <a:pPr lvl="1"/>
            <a:r>
              <a:rPr lang="de-DE" altLang="fr-FR" dirty="0">
                <a:cs typeface="Times New Roman" pitchFamily="18" charset="0"/>
              </a:rPr>
              <a:t>Das gefilmte Subjekt bzw. Objekt nimmt das ganze Bild ein.</a:t>
            </a:r>
          </a:p>
          <a:p>
            <a:pPr lvl="1"/>
            <a:endParaRPr lang="de-DE" altLang="fr-FR" dirty="0" smtClean="0">
              <a:cs typeface="Times New Roman" pitchFamily="18" charset="0"/>
            </a:endParaRPr>
          </a:p>
          <a:p>
            <a:pPr lvl="1"/>
            <a:r>
              <a:rPr lang="de-DE" altLang="fr-FR" dirty="0" smtClean="0">
                <a:cs typeface="Times New Roman" pitchFamily="18" charset="0"/>
              </a:rPr>
              <a:t>Diese </a:t>
            </a:r>
            <a:r>
              <a:rPr lang="de-DE" altLang="fr-FR" dirty="0">
                <a:cs typeface="Times New Roman" pitchFamily="18" charset="0"/>
              </a:rPr>
              <a:t>Einstellungsgröße wird oft in Gesprächssituationen benutzt, weil sie die Mimik beim Sprechen zeigt.</a:t>
            </a:r>
          </a:p>
        </p:txBody>
      </p:sp>
      <p:sp>
        <p:nvSpPr>
          <p:cNvPr id="8" name="Rechteck 7"/>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Nur die Person ist sichtbar</a:t>
            </a:r>
          </a:p>
          <a:p>
            <a:pPr marL="285750" indent="-285750">
              <a:spcBef>
                <a:spcPct val="50000"/>
              </a:spcBef>
              <a:buFont typeface="Arial" panose="020B0604020202020204" pitchFamily="34" charset="0"/>
              <a:buChar char="•"/>
            </a:pPr>
            <a:r>
              <a:rPr lang="de-DE" sz="1500" dirty="0">
                <a:solidFill>
                  <a:schemeClr val="tx1"/>
                </a:solidFill>
              </a:rPr>
              <a:t>Häufig in </a:t>
            </a:r>
            <a:r>
              <a:rPr lang="de-DE" sz="1500" dirty="0" smtClean="0">
                <a:solidFill>
                  <a:schemeClr val="tx1"/>
                </a:solidFill>
              </a:rPr>
              <a:t>Gesprächs-situationen </a:t>
            </a:r>
            <a:r>
              <a:rPr lang="de-DE" sz="1500" dirty="0">
                <a:solidFill>
                  <a:schemeClr val="tx1"/>
                </a:solidFill>
              </a:rPr>
              <a:t>benutzt</a:t>
            </a:r>
          </a:p>
          <a:p>
            <a:pPr algn="ctr"/>
            <a:endParaRPr lang="de-DE" dirty="0"/>
          </a:p>
        </p:txBody>
      </p:sp>
    </p:spTree>
    <p:extLst>
      <p:ext uri="{BB962C8B-B14F-4D97-AF65-F5344CB8AC3E}">
        <p14:creationId xmlns:p14="http://schemas.microsoft.com/office/powerpoint/2010/main" val="2281228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3. Die </a:t>
            </a:r>
            <a:r>
              <a:rPr lang="fr-FR" dirty="0" err="1"/>
              <a:t>Sequenz</a:t>
            </a:r>
            <a:r>
              <a:rPr lang="fr-FR" dirty="0"/>
              <a:t> (la séquence)</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3. Die </a:t>
            </a:r>
            <a:r>
              <a:rPr lang="fr-FR" dirty="0" err="1"/>
              <a:t>Sequenz</a:t>
            </a:r>
            <a:r>
              <a:rPr lang="fr-FR" dirty="0"/>
              <a:t> (la séquence)</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Die Sequenz ist ein Grundelement eines Films, das aus mehreren Einstellungen besteht und einen gedanklichen bzw. formalen Zusammenhang bildet. </a:t>
            </a:r>
            <a:endParaRPr lang="de-DE" altLang="fr-FR" dirty="0" smtClean="0">
              <a:cs typeface="Times New Roman" pitchFamily="18" charset="0"/>
            </a:endParaRPr>
          </a:p>
          <a:p>
            <a:pPr lvl="1"/>
            <a:endParaRPr lang="de-DE" altLang="fr-FR" dirty="0">
              <a:cs typeface="Times New Roman" pitchFamily="18" charset="0"/>
            </a:endParaRPr>
          </a:p>
          <a:p>
            <a:pPr lvl="1"/>
            <a:r>
              <a:rPr lang="de-DE" altLang="fr-FR" dirty="0">
                <a:cs typeface="Times New Roman" pitchFamily="18" charset="0"/>
              </a:rPr>
              <a:t>Die Sequenz stellt ein Bauelement der Filmgeschichte und ihrer Dramaturgie dar. </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Sequenz = Grundelement eines Films</a:t>
            </a:r>
          </a:p>
          <a:p>
            <a:pPr algn="ctr"/>
            <a:endParaRPr lang="de-DE" dirty="0"/>
          </a:p>
        </p:txBody>
      </p:sp>
      <p:pic>
        <p:nvPicPr>
          <p:cNvPr id="10242" name="Picture 2" descr="https://celum.goethe.de/fhcon-webgate-bild/app/largePreview/47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52405"/>
            <a:ext cx="2448272" cy="1632979"/>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29578" y="6685329"/>
            <a:ext cx="2477850" cy="200055"/>
          </a:xfrm>
          <a:prstGeom prst="rect">
            <a:avLst/>
          </a:prstGeom>
        </p:spPr>
        <p:txBody>
          <a:bodyPr wrap="square">
            <a:spAutoFit/>
          </a:bodyPr>
          <a:lstStyle/>
          <a:p>
            <a:r>
              <a:rPr lang="fr-FR" sz="700" dirty="0" err="1">
                <a:solidFill>
                  <a:schemeClr val="bg1">
                    <a:lumMod val="65000"/>
                  </a:schemeClr>
                </a:solidFill>
              </a:rPr>
              <a:t>Foto</a:t>
            </a:r>
            <a:r>
              <a:rPr lang="fr-FR" sz="700" dirty="0">
                <a:solidFill>
                  <a:schemeClr val="bg1">
                    <a:lumMod val="65000"/>
                  </a:schemeClr>
                </a:solidFill>
              </a:rPr>
              <a:t>: Goethe-Institut/</a:t>
            </a:r>
            <a:r>
              <a:rPr lang="fr-FR" sz="700" dirty="0" err="1">
                <a:solidFill>
                  <a:schemeClr val="bg1">
                    <a:lumMod val="65000"/>
                  </a:schemeClr>
                </a:solidFill>
              </a:rPr>
              <a:t>Loredana</a:t>
            </a:r>
            <a:r>
              <a:rPr lang="fr-FR" sz="700" dirty="0">
                <a:solidFill>
                  <a:schemeClr val="bg1">
                    <a:lumMod val="65000"/>
                  </a:schemeClr>
                </a:solidFill>
              </a:rPr>
              <a:t> La Rocca</a:t>
            </a:r>
          </a:p>
        </p:txBody>
      </p:sp>
    </p:spTree>
    <p:extLst>
      <p:ext uri="{BB962C8B-B14F-4D97-AF65-F5344CB8AC3E}">
        <p14:creationId xmlns:p14="http://schemas.microsoft.com/office/powerpoint/2010/main" val="1890254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solidFill>
              </a:rPr>
              <a:t>4. Die Kameraperspektive</a:t>
            </a:r>
            <a:br>
              <a:rPr lang="de-DE" dirty="0">
                <a:solidFill>
                  <a:schemeClr val="bg2"/>
                </a:solidFill>
              </a:rPr>
            </a:br>
            <a:r>
              <a:rPr lang="de-DE" dirty="0" smtClean="0">
                <a:solidFill>
                  <a:schemeClr val="bg2"/>
                </a:solidFill>
              </a:rPr>
              <a:t>(</a:t>
            </a:r>
            <a:r>
              <a:rPr lang="de-DE" dirty="0" err="1">
                <a:solidFill>
                  <a:schemeClr val="bg2"/>
                </a:solidFill>
              </a:rPr>
              <a:t>l‘angle</a:t>
            </a:r>
            <a:r>
              <a:rPr lang="de-DE" dirty="0">
                <a:solidFill>
                  <a:schemeClr val="bg2"/>
                </a:solidFill>
              </a:rPr>
              <a:t> de </a:t>
            </a:r>
            <a:r>
              <a:rPr lang="de-DE" dirty="0" err="1">
                <a:solidFill>
                  <a:schemeClr val="bg2"/>
                </a:solidFill>
              </a:rPr>
              <a:t>prise</a:t>
            </a:r>
            <a:r>
              <a:rPr lang="de-DE" dirty="0">
                <a:solidFill>
                  <a:schemeClr val="bg2"/>
                </a:solidFill>
              </a:rPr>
              <a:t> de </a:t>
            </a:r>
            <a:r>
              <a:rPr lang="de-DE" dirty="0" err="1">
                <a:solidFill>
                  <a:schemeClr val="bg2"/>
                </a:solidFill>
              </a:rPr>
              <a:t>vue</a:t>
            </a:r>
            <a:r>
              <a:rPr lang="de-DE" dirty="0">
                <a:solidFill>
                  <a:schemeClr val="bg2"/>
                </a:solidFill>
              </a:rPr>
              <a:t>)</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solidFill>
              </a:rPr>
              <a:t>4. Die Kameraperspektive</a:t>
            </a:r>
            <a:br>
              <a:rPr lang="de-DE" dirty="0">
                <a:solidFill>
                  <a:schemeClr val="bg2"/>
                </a:solidFill>
              </a:rPr>
            </a:br>
            <a:r>
              <a:rPr lang="de-DE" dirty="0">
                <a:solidFill>
                  <a:schemeClr val="bg2"/>
                </a:solidFill>
              </a:rPr>
              <a:t>(</a:t>
            </a:r>
            <a:r>
              <a:rPr lang="de-DE" dirty="0" err="1">
                <a:solidFill>
                  <a:schemeClr val="bg2"/>
                </a:solidFill>
              </a:rPr>
              <a:t>l‘angle</a:t>
            </a:r>
            <a:r>
              <a:rPr lang="de-DE" dirty="0">
                <a:solidFill>
                  <a:schemeClr val="bg2"/>
                </a:solidFill>
              </a:rPr>
              <a:t> de </a:t>
            </a:r>
            <a:r>
              <a:rPr lang="de-DE" dirty="0" err="1">
                <a:solidFill>
                  <a:schemeClr val="bg2"/>
                </a:solidFill>
              </a:rPr>
              <a:t>prise</a:t>
            </a:r>
            <a:r>
              <a:rPr lang="de-DE" dirty="0">
                <a:solidFill>
                  <a:schemeClr val="bg2"/>
                </a:solidFill>
              </a:rPr>
              <a:t> de </a:t>
            </a:r>
            <a:r>
              <a:rPr lang="de-DE" dirty="0" err="1">
                <a:solidFill>
                  <a:schemeClr val="bg2"/>
                </a:solidFill>
              </a:rPr>
              <a:t>vue</a:t>
            </a:r>
            <a:r>
              <a:rPr lang="de-DE" dirty="0">
                <a:solidFill>
                  <a:schemeClr val="bg2"/>
                </a:solidFill>
              </a:rPr>
              <a:t>)</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Die Kamera kann ein Geschehen aus verschiedenen Positionen aufnehmen</a:t>
            </a:r>
            <a:r>
              <a:rPr lang="de-DE" altLang="fr-FR" dirty="0" smtClean="0">
                <a:cs typeface="Times New Roman" pitchFamily="18" charset="0"/>
              </a:rPr>
              <a:t>.</a:t>
            </a:r>
          </a:p>
          <a:p>
            <a:pPr lvl="1"/>
            <a:endParaRPr lang="de-DE" altLang="fr-FR" dirty="0">
              <a:cs typeface="Times New Roman" pitchFamily="18" charset="0"/>
            </a:endParaRPr>
          </a:p>
          <a:p>
            <a:pPr lvl="1"/>
            <a:r>
              <a:rPr lang="de-DE" altLang="fr-FR" dirty="0">
                <a:cs typeface="Times New Roman" pitchFamily="18" charset="0"/>
              </a:rPr>
              <a:t>Man unterscheidet in der Hauptsache drei Perspektiven: </a:t>
            </a:r>
            <a:endParaRPr lang="de-DE" altLang="fr-FR" dirty="0" smtClean="0">
              <a:cs typeface="Times New Roman" pitchFamily="18" charset="0"/>
            </a:endParaRPr>
          </a:p>
          <a:p>
            <a:pPr lvl="1"/>
            <a:endParaRPr lang="de-DE" altLang="fr-FR" dirty="0">
              <a:cs typeface="Times New Roman" pitchFamily="18" charset="0"/>
            </a:endParaRPr>
          </a:p>
          <a:p>
            <a:pPr marL="285750" lvl="1" indent="-192088">
              <a:buFont typeface="Arial" panose="020B0604020202020204" pitchFamily="34" charset="0"/>
              <a:buChar char="•"/>
            </a:pPr>
            <a:r>
              <a:rPr lang="fr-FR" altLang="fr-FR" dirty="0" smtClean="0">
                <a:cs typeface="Times New Roman" pitchFamily="18" charset="0"/>
              </a:rPr>
              <a:t>Die </a:t>
            </a:r>
            <a:r>
              <a:rPr lang="fr-FR" altLang="fr-FR" b="1" dirty="0" err="1" smtClean="0">
                <a:cs typeface="Times New Roman" pitchFamily="18" charset="0"/>
              </a:rPr>
              <a:t>Zentralperspektive</a:t>
            </a:r>
            <a:r>
              <a:rPr lang="fr-FR" altLang="fr-FR" dirty="0" smtClean="0">
                <a:cs typeface="Times New Roman" pitchFamily="18" charset="0"/>
              </a:rPr>
              <a:t> </a:t>
            </a:r>
          </a:p>
          <a:p>
            <a:pPr marL="93662" lvl="1"/>
            <a:r>
              <a:rPr lang="fr-FR" altLang="fr-FR" dirty="0">
                <a:cs typeface="Times New Roman" pitchFamily="18" charset="0"/>
              </a:rPr>
              <a:t> </a:t>
            </a:r>
            <a:r>
              <a:rPr lang="fr-FR" altLang="fr-FR" dirty="0" smtClean="0">
                <a:cs typeface="Times New Roman" pitchFamily="18" charset="0"/>
              </a:rPr>
              <a:t> (la </a:t>
            </a:r>
            <a:r>
              <a:rPr lang="fr-FR" altLang="fr-FR" dirty="0">
                <a:cs typeface="Times New Roman" pitchFamily="18" charset="0"/>
              </a:rPr>
              <a:t>prise en hauteur de personnage</a:t>
            </a:r>
            <a:r>
              <a:rPr lang="fr-FR" altLang="fr-FR" dirty="0" smtClean="0">
                <a:cs typeface="Times New Roman" pitchFamily="18" charset="0"/>
              </a:rPr>
              <a:t>)</a:t>
            </a:r>
          </a:p>
          <a:p>
            <a:pPr marL="93662" lvl="1"/>
            <a:endParaRPr lang="fr-FR" altLang="fr-FR" dirty="0">
              <a:cs typeface="Times New Roman" pitchFamily="18" charset="0"/>
            </a:endParaRPr>
          </a:p>
          <a:p>
            <a:pPr marL="285750" lvl="1" indent="-192088">
              <a:buFont typeface="Arial" panose="020B0604020202020204" pitchFamily="34" charset="0"/>
              <a:buChar char="•"/>
            </a:pPr>
            <a:r>
              <a:rPr lang="fr-FR" altLang="fr-FR" dirty="0" smtClean="0">
                <a:cs typeface="Times New Roman" pitchFamily="18" charset="0"/>
              </a:rPr>
              <a:t>Die </a:t>
            </a:r>
            <a:r>
              <a:rPr lang="fr-FR" altLang="fr-FR" b="1" dirty="0" err="1">
                <a:cs typeface="Times New Roman" pitchFamily="18" charset="0"/>
              </a:rPr>
              <a:t>Vogelperspektive</a:t>
            </a:r>
            <a:r>
              <a:rPr lang="fr-FR" altLang="fr-FR" dirty="0">
                <a:cs typeface="Times New Roman" pitchFamily="18" charset="0"/>
              </a:rPr>
              <a:t> (la </a:t>
            </a:r>
            <a:r>
              <a:rPr lang="fr-FR" altLang="fr-FR" dirty="0" err="1">
                <a:cs typeface="Times New Roman" pitchFamily="18" charset="0"/>
              </a:rPr>
              <a:t>plongèe</a:t>
            </a:r>
            <a:r>
              <a:rPr lang="fr-FR" altLang="fr-FR" dirty="0">
                <a:cs typeface="Times New Roman" pitchFamily="18" charset="0"/>
              </a:rPr>
              <a:t>) </a:t>
            </a:r>
            <a:endParaRPr lang="fr-FR" altLang="fr-FR" dirty="0" smtClean="0">
              <a:cs typeface="Times New Roman" pitchFamily="18" charset="0"/>
            </a:endParaRPr>
          </a:p>
          <a:p>
            <a:pPr marL="285750" lvl="1" indent="-192088">
              <a:buFont typeface="Arial" panose="020B0604020202020204" pitchFamily="34" charset="0"/>
              <a:buChar char="•"/>
            </a:pPr>
            <a:endParaRPr lang="fr-FR" altLang="fr-FR" dirty="0">
              <a:cs typeface="Times New Roman" pitchFamily="18" charset="0"/>
            </a:endParaRPr>
          </a:p>
          <a:p>
            <a:pPr marL="285750" lvl="1" indent="-192088">
              <a:buFont typeface="Arial" panose="020B0604020202020204" pitchFamily="34" charset="0"/>
              <a:buChar char="•"/>
            </a:pPr>
            <a:r>
              <a:rPr lang="fr-FR" altLang="fr-FR" dirty="0" smtClean="0">
                <a:cs typeface="Times New Roman" pitchFamily="18" charset="0"/>
              </a:rPr>
              <a:t>Die </a:t>
            </a:r>
            <a:r>
              <a:rPr lang="fr-FR" altLang="fr-FR" b="1" dirty="0" err="1">
                <a:cs typeface="Times New Roman" pitchFamily="18" charset="0"/>
              </a:rPr>
              <a:t>Froschperspektive</a:t>
            </a:r>
            <a:r>
              <a:rPr lang="fr-FR" altLang="fr-FR" dirty="0">
                <a:cs typeface="Times New Roman" pitchFamily="18" charset="0"/>
              </a:rPr>
              <a:t> (la contre-plongée)</a:t>
            </a:r>
          </a:p>
          <a:p>
            <a:pPr lvl="1"/>
            <a:endParaRPr lang="de-DE" altLang="fr-FR" dirty="0">
              <a:cs typeface="Times New Roman" pitchFamily="18" charset="0"/>
            </a:endParaRP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smtClean="0">
                <a:solidFill>
                  <a:schemeClr val="tx1"/>
                </a:solidFill>
              </a:rPr>
              <a:t>Zentralperspektive</a:t>
            </a:r>
            <a:endParaRPr lang="de-DE" sz="1500" dirty="0">
              <a:solidFill>
                <a:schemeClr val="tx1"/>
              </a:solidFill>
            </a:endParaRPr>
          </a:p>
          <a:p>
            <a:pPr marL="285750" indent="-285750">
              <a:spcBef>
                <a:spcPct val="50000"/>
              </a:spcBef>
              <a:buFont typeface="Arial" panose="020B0604020202020204" pitchFamily="34" charset="0"/>
              <a:buChar char="•"/>
            </a:pPr>
            <a:r>
              <a:rPr lang="de-DE" sz="1500" dirty="0" smtClean="0">
                <a:solidFill>
                  <a:schemeClr val="tx1"/>
                </a:solidFill>
              </a:rPr>
              <a:t>Vogelperspektive</a:t>
            </a:r>
            <a:endParaRPr lang="de-DE" sz="1500" dirty="0">
              <a:solidFill>
                <a:schemeClr val="tx1"/>
              </a:solidFill>
            </a:endParaRPr>
          </a:p>
          <a:p>
            <a:pPr marL="285750" indent="-285750">
              <a:spcBef>
                <a:spcPct val="50000"/>
              </a:spcBef>
              <a:buFont typeface="Arial" panose="020B0604020202020204" pitchFamily="34" charset="0"/>
              <a:buChar char="•"/>
            </a:pPr>
            <a:r>
              <a:rPr lang="de-DE" sz="1500" dirty="0" smtClean="0">
                <a:solidFill>
                  <a:schemeClr val="tx1"/>
                </a:solidFill>
              </a:rPr>
              <a:t>Froschperspektive</a:t>
            </a:r>
            <a:endParaRPr lang="de-DE" sz="1500" dirty="0">
              <a:solidFill>
                <a:schemeClr val="tx1"/>
              </a:solidFill>
            </a:endParaRPr>
          </a:p>
          <a:p>
            <a:pPr algn="ct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err="1" smtClean="0">
                <a:solidFill>
                  <a:srgbClr val="EB6400"/>
                </a:solidFill>
              </a:rPr>
              <a:t>Allgemeines</a:t>
            </a:r>
            <a:r>
              <a:rPr lang="fr-FR" dirty="0" smtClean="0">
                <a:solidFill>
                  <a:srgbClr val="EB6400"/>
                </a:solidFill>
              </a:rPr>
              <a:t>.</a:t>
            </a:r>
            <a:endParaRPr lang="de-DE"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dirty="0"/>
          </a:p>
        </p:txBody>
      </p:sp>
      <p:sp>
        <p:nvSpPr>
          <p:cNvPr id="5" name="Text Box 2"/>
          <p:cNvSpPr txBox="1">
            <a:spLocks noChangeArrowheads="1"/>
          </p:cNvSpPr>
          <p:nvPr/>
        </p:nvSpPr>
        <p:spPr bwMode="auto">
          <a:xfrm>
            <a:off x="251520" y="1491506"/>
            <a:ext cx="42415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rIns="36000">
            <a:spAutoFit/>
          </a:bodyPr>
          <a:lstStyle/>
          <a:p>
            <a:pPr algn="r">
              <a:spcBef>
                <a:spcPct val="50000"/>
              </a:spcBef>
            </a:pPr>
            <a:r>
              <a:rPr lang="de-DE" altLang="fr-FR" sz="1600" dirty="0" smtClean="0">
                <a:cs typeface="Times New Roman" pitchFamily="18" charset="0"/>
              </a:rPr>
              <a:t>Wir </a:t>
            </a:r>
            <a:r>
              <a:rPr lang="de-DE" altLang="fr-FR" sz="1600" dirty="0">
                <a:cs typeface="Times New Roman" pitchFamily="18" charset="0"/>
              </a:rPr>
              <a:t>stützen uns bei den Grundbegriffen </a:t>
            </a:r>
            <a:r>
              <a:rPr lang="de-DE" altLang="fr-FR" sz="1600" dirty="0" smtClean="0">
                <a:cs typeface="Times New Roman" pitchFamily="18" charset="0"/>
              </a:rPr>
              <a:t>     der </a:t>
            </a:r>
            <a:r>
              <a:rPr lang="de-DE" altLang="fr-FR" sz="1600" dirty="0">
                <a:cs typeface="Times New Roman" pitchFamily="18" charset="0"/>
              </a:rPr>
              <a:t>Filmanalyse auf folgende Kurzfilme:</a:t>
            </a:r>
          </a:p>
        </p:txBody>
      </p:sp>
      <p:pic>
        <p:nvPicPr>
          <p:cNvPr id="6" name="Picture 16" descr="04 FSLGrego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88188"/>
            <a:ext cx="25908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10 FSLKleingeld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9600" y="3076549"/>
            <a:ext cx="25908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13 FSLFragile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3423444"/>
            <a:ext cx="2590800" cy="19431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9"/>
          <p:cNvSpPr>
            <a:spLocks noChangeArrowheads="1"/>
          </p:cNvSpPr>
          <p:nvPr/>
        </p:nvSpPr>
        <p:spPr bwMode="auto">
          <a:xfrm>
            <a:off x="6020530" y="5589240"/>
            <a:ext cx="2743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fr-FR" sz="1200" b="1" dirty="0">
                <a:latin typeface="Arial" charset="0"/>
              </a:rPr>
              <a:t>„Fragile“ (2003)</a:t>
            </a:r>
            <a:br>
              <a:rPr lang="de-DE" altLang="fr-FR" sz="1200" b="1" dirty="0">
                <a:latin typeface="Arial" charset="0"/>
              </a:rPr>
            </a:br>
            <a:r>
              <a:rPr lang="de-DE" altLang="fr-FR" sz="1200" b="1" dirty="0">
                <a:latin typeface="Arial" charset="0"/>
              </a:rPr>
              <a:t>von </a:t>
            </a:r>
            <a:r>
              <a:rPr lang="de-DE" altLang="fr-FR" sz="1200" b="1" dirty="0" err="1">
                <a:latin typeface="Arial" charset="0"/>
              </a:rPr>
              <a:t>Sikander</a:t>
            </a:r>
            <a:r>
              <a:rPr lang="de-DE" altLang="fr-FR" sz="1200" b="1" dirty="0">
                <a:latin typeface="Arial" charset="0"/>
              </a:rPr>
              <a:t> Goldau</a:t>
            </a:r>
            <a:br>
              <a:rPr lang="de-DE" altLang="fr-FR" sz="1200" b="1" dirty="0">
                <a:latin typeface="Arial" charset="0"/>
              </a:rPr>
            </a:br>
            <a:r>
              <a:rPr lang="de-DE" altLang="fr-FR" sz="1200" b="1" dirty="0">
                <a:latin typeface="Arial" charset="0"/>
              </a:rPr>
              <a:t>(Regie, Drehbuch)</a:t>
            </a:r>
          </a:p>
        </p:txBody>
      </p:sp>
      <p:sp>
        <p:nvSpPr>
          <p:cNvPr id="10" name="Rectangle 20"/>
          <p:cNvSpPr>
            <a:spLocks noChangeArrowheads="1"/>
          </p:cNvSpPr>
          <p:nvPr/>
        </p:nvSpPr>
        <p:spPr bwMode="auto">
          <a:xfrm>
            <a:off x="251520" y="4914475"/>
            <a:ext cx="26924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de-DE" altLang="fr-FR" sz="1200" b="1" dirty="0">
                <a:latin typeface="Arial" charset="0"/>
              </a:rPr>
              <a:t>„Gregors größte Erfindung“ (2001)</a:t>
            </a:r>
            <a:br>
              <a:rPr lang="de-DE" altLang="fr-FR" sz="1200" b="1" dirty="0">
                <a:latin typeface="Arial" charset="0"/>
              </a:rPr>
            </a:br>
            <a:r>
              <a:rPr lang="de-DE" altLang="fr-FR" sz="1200" b="1" dirty="0">
                <a:latin typeface="Arial" charset="0"/>
              </a:rPr>
              <a:t>von Johannes Kiefer</a:t>
            </a:r>
            <a:br>
              <a:rPr lang="de-DE" altLang="fr-FR" sz="1200" b="1" dirty="0">
                <a:latin typeface="Arial" charset="0"/>
              </a:rPr>
            </a:br>
            <a:r>
              <a:rPr lang="de-DE" altLang="fr-FR" sz="1200" b="1" dirty="0">
                <a:latin typeface="Arial" charset="0"/>
              </a:rPr>
              <a:t>(Regie, Drehbuch)</a:t>
            </a:r>
          </a:p>
        </p:txBody>
      </p:sp>
      <p:sp>
        <p:nvSpPr>
          <p:cNvPr id="11" name="Rectangle 21"/>
          <p:cNvSpPr>
            <a:spLocks noChangeArrowheads="1"/>
          </p:cNvSpPr>
          <p:nvPr/>
        </p:nvSpPr>
        <p:spPr bwMode="auto">
          <a:xfrm>
            <a:off x="3149600" y="5302949"/>
            <a:ext cx="2819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fr-FR" sz="1200" b="1" dirty="0">
                <a:latin typeface="Arial" charset="0"/>
              </a:rPr>
              <a:t>„Kleingeld“ (1998)</a:t>
            </a:r>
            <a:br>
              <a:rPr lang="de-DE" altLang="fr-FR" sz="1200" b="1" dirty="0">
                <a:latin typeface="Arial" charset="0"/>
              </a:rPr>
            </a:br>
            <a:r>
              <a:rPr lang="de-DE" altLang="fr-FR" sz="1200" b="1" dirty="0">
                <a:latin typeface="Arial" charset="0"/>
              </a:rPr>
              <a:t>von Johannes Kiefer</a:t>
            </a:r>
            <a:br>
              <a:rPr lang="de-DE" altLang="fr-FR" sz="1200" b="1" dirty="0">
                <a:latin typeface="Arial" charset="0"/>
              </a:rPr>
            </a:br>
            <a:r>
              <a:rPr lang="de-DE" altLang="fr-FR" sz="1200" b="1" dirty="0">
                <a:latin typeface="Arial" charset="0"/>
              </a:rPr>
              <a:t>(Regie, Drehbuch)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660480" cy="1207834"/>
          </a:xfrm>
        </p:spPr>
        <p:txBody>
          <a:bodyPr/>
          <a:lstStyle/>
          <a:p>
            <a:r>
              <a:rPr lang="de-DE" dirty="0">
                <a:solidFill>
                  <a:schemeClr val="bg2"/>
                </a:solidFill>
              </a:rPr>
              <a:t>4.1. Die Normalsicht oder </a:t>
            </a:r>
            <a:r>
              <a:rPr lang="de-DE" dirty="0" smtClean="0">
                <a:solidFill>
                  <a:schemeClr val="bg2"/>
                </a:solidFill>
              </a:rPr>
              <a:t>Zentralperspektive (la </a:t>
            </a:r>
            <a:r>
              <a:rPr lang="de-DE" dirty="0" err="1">
                <a:solidFill>
                  <a:schemeClr val="bg2"/>
                </a:solidFill>
              </a:rPr>
              <a:t>prise</a:t>
            </a:r>
            <a:r>
              <a:rPr lang="de-DE" dirty="0">
                <a:solidFill>
                  <a:schemeClr val="bg2"/>
                </a:solidFill>
              </a:rPr>
              <a:t> en </a:t>
            </a:r>
            <a:r>
              <a:rPr lang="de-DE" dirty="0" err="1">
                <a:solidFill>
                  <a:schemeClr val="bg2"/>
                </a:solidFill>
              </a:rPr>
              <a:t>hauteur</a:t>
            </a:r>
            <a:r>
              <a:rPr lang="de-DE" dirty="0">
                <a:solidFill>
                  <a:schemeClr val="bg2"/>
                </a:solidFill>
              </a:rPr>
              <a:t> de </a:t>
            </a:r>
            <a:r>
              <a:rPr lang="de-DE" dirty="0" err="1">
                <a:solidFill>
                  <a:schemeClr val="bg2"/>
                </a:solidFill>
              </a:rPr>
              <a:t>personnage</a:t>
            </a:r>
            <a:r>
              <a:rPr lang="de-DE" dirty="0">
                <a:solidFill>
                  <a:schemeClr val="bg2"/>
                </a:solidFill>
              </a:rPr>
              <a:t>)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pic>
        <p:nvPicPr>
          <p:cNvPr id="6" name="Picture 1040" descr="07 FSLFragile6 ohne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1199"/>
            <a:ext cx="70104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73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588472" cy="1207834"/>
          </a:xfrm>
        </p:spPr>
        <p:txBody>
          <a:bodyPr/>
          <a:lstStyle/>
          <a:p>
            <a:r>
              <a:rPr lang="de-DE" dirty="0">
                <a:solidFill>
                  <a:schemeClr val="bg2"/>
                </a:solidFill>
              </a:rPr>
              <a:t>4.1. Die Normalsicht oder Zentralperspektive (la </a:t>
            </a:r>
            <a:r>
              <a:rPr lang="de-DE" dirty="0" err="1">
                <a:solidFill>
                  <a:schemeClr val="bg2"/>
                </a:solidFill>
              </a:rPr>
              <a:t>prise</a:t>
            </a:r>
            <a:r>
              <a:rPr lang="de-DE" dirty="0">
                <a:solidFill>
                  <a:schemeClr val="bg2"/>
                </a:solidFill>
              </a:rPr>
              <a:t> en </a:t>
            </a:r>
            <a:r>
              <a:rPr lang="de-DE" dirty="0" err="1">
                <a:solidFill>
                  <a:schemeClr val="bg2"/>
                </a:solidFill>
              </a:rPr>
              <a:t>hauteur</a:t>
            </a:r>
            <a:r>
              <a:rPr lang="de-DE" dirty="0">
                <a:solidFill>
                  <a:schemeClr val="bg2"/>
                </a:solidFill>
              </a:rPr>
              <a:t> de </a:t>
            </a:r>
            <a:r>
              <a:rPr lang="de-DE" dirty="0" err="1">
                <a:solidFill>
                  <a:schemeClr val="bg2"/>
                </a:solidFill>
              </a:rPr>
              <a:t>personnage</a:t>
            </a:r>
            <a:r>
              <a:rPr lang="de-DE" dirty="0">
                <a:solidFill>
                  <a:schemeClr val="bg2"/>
                </a:solidFill>
              </a:rPr>
              <a:t>)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Diese Sicht entspricht unserer alltäglichen Wahrnehmung.</a:t>
            </a:r>
          </a:p>
          <a:p>
            <a:pPr lvl="1"/>
            <a:endParaRPr lang="de-DE" altLang="fr-FR" dirty="0" smtClean="0">
              <a:cs typeface="Times New Roman" pitchFamily="18" charset="0"/>
            </a:endParaRPr>
          </a:p>
          <a:p>
            <a:pPr lvl="1"/>
            <a:r>
              <a:rPr lang="de-DE" altLang="fr-FR" dirty="0" smtClean="0">
                <a:cs typeface="Times New Roman" pitchFamily="18" charset="0"/>
              </a:rPr>
              <a:t>Der </a:t>
            </a:r>
            <a:r>
              <a:rPr lang="de-DE" altLang="fr-FR" dirty="0">
                <a:cs typeface="Times New Roman" pitchFamily="18" charset="0"/>
              </a:rPr>
              <a:t>Fluchtpunkt des Bildes liegt in Augenhöhe</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Sicht entsprechend der alltäglichen Wahrnehmung</a:t>
            </a:r>
          </a:p>
          <a:p>
            <a:pPr algn="ctr"/>
            <a:endParaRPr lang="de-DE" dirty="0"/>
          </a:p>
        </p:txBody>
      </p:sp>
    </p:spTree>
    <p:extLst>
      <p:ext uri="{BB962C8B-B14F-4D97-AF65-F5344CB8AC3E}">
        <p14:creationId xmlns:p14="http://schemas.microsoft.com/office/powerpoint/2010/main" val="1324221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solidFill>
              </a:rPr>
              <a:t>4.2. Die Aufsicht oder </a:t>
            </a:r>
            <a:r>
              <a:rPr lang="de-DE" dirty="0" smtClean="0">
                <a:solidFill>
                  <a:schemeClr val="bg2"/>
                </a:solidFill>
              </a:rPr>
              <a:t>Vogelperspektive </a:t>
            </a:r>
            <a:br>
              <a:rPr lang="de-DE" dirty="0" smtClean="0">
                <a:solidFill>
                  <a:schemeClr val="bg2"/>
                </a:solidFill>
              </a:rPr>
            </a:br>
            <a:r>
              <a:rPr lang="de-DE" dirty="0" smtClean="0">
                <a:solidFill>
                  <a:schemeClr val="bg2"/>
                </a:solidFill>
              </a:rPr>
              <a:t>(La </a:t>
            </a:r>
            <a:r>
              <a:rPr lang="de-DE" dirty="0" err="1">
                <a:solidFill>
                  <a:schemeClr val="bg2"/>
                </a:solidFill>
              </a:rPr>
              <a:t>plongée</a:t>
            </a:r>
            <a:r>
              <a:rPr lang="de-DE" dirty="0">
                <a:solidFill>
                  <a:schemeClr val="bg2"/>
                </a:solidFill>
              </a:rPr>
              <a:t>)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pic>
        <p:nvPicPr>
          <p:cNvPr id="6" name="Picture 1042" descr="07 FSLFragile7 ohne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0772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3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solidFill>
              </a:rPr>
              <a:t>4.2. Die Aufsicht oder Vogelperspektive </a:t>
            </a:r>
            <a:br>
              <a:rPr lang="de-DE" dirty="0">
                <a:solidFill>
                  <a:schemeClr val="bg2"/>
                </a:solidFill>
              </a:rPr>
            </a:br>
            <a:r>
              <a:rPr lang="de-DE" dirty="0">
                <a:solidFill>
                  <a:schemeClr val="bg2"/>
                </a:solidFill>
              </a:rPr>
              <a:t>(La </a:t>
            </a:r>
            <a:r>
              <a:rPr lang="de-DE" dirty="0" err="1">
                <a:solidFill>
                  <a:schemeClr val="bg2"/>
                </a:solidFill>
              </a:rPr>
              <a:t>plongée</a:t>
            </a:r>
            <a:r>
              <a:rPr lang="de-DE" dirty="0">
                <a:solidFill>
                  <a:schemeClr val="bg2"/>
                </a:solidFill>
              </a:rPr>
              <a:t>)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Die Kamera überblickt die Szene von einem erhöhten Standpunkt aus</a:t>
            </a:r>
            <a:r>
              <a:rPr lang="de-DE" altLang="fr-FR" dirty="0" smtClean="0">
                <a:cs typeface="Times New Roman" pitchFamily="18" charset="0"/>
              </a:rPr>
              <a:t>.</a:t>
            </a:r>
          </a:p>
          <a:p>
            <a:pPr lvl="1"/>
            <a:endParaRPr lang="de-DE" altLang="fr-FR" dirty="0">
              <a:cs typeface="Times New Roman" pitchFamily="18" charset="0"/>
            </a:endParaRPr>
          </a:p>
          <a:p>
            <a:pPr lvl="1"/>
            <a:r>
              <a:rPr lang="de-DE" altLang="fr-FR" dirty="0">
                <a:cs typeface="Times New Roman" pitchFamily="18" charset="0"/>
              </a:rPr>
              <a:t>Da das jeweilige Subjekt im Bild klein(er) als normal ist, somit seiner Individualität beraubt scheint, vermittelt die Kamera dem Zuschauer den Eindruck von Überlegenheit. </a:t>
            </a:r>
          </a:p>
          <a:p>
            <a:pPr lvl="1"/>
            <a:endParaRPr lang="de-DE" altLang="fr-FR" dirty="0">
              <a:cs typeface="Times New Roman" pitchFamily="18" charset="0"/>
            </a:endParaRP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Höher gelegener Standpunkt</a:t>
            </a:r>
          </a:p>
          <a:p>
            <a:pPr marL="285750" indent="-285750">
              <a:spcBef>
                <a:spcPct val="50000"/>
              </a:spcBef>
              <a:buFont typeface="Arial" panose="020B0604020202020204" pitchFamily="34" charset="0"/>
              <a:buChar char="•"/>
            </a:pPr>
            <a:r>
              <a:rPr lang="de-DE" sz="1500" dirty="0">
                <a:solidFill>
                  <a:schemeClr val="tx1"/>
                </a:solidFill>
              </a:rPr>
              <a:t>Zuschauer erhält den Eindruck von Überlegenheit</a:t>
            </a:r>
          </a:p>
          <a:p>
            <a:pPr algn="ctr"/>
            <a:endParaRPr lang="de-DE" dirty="0"/>
          </a:p>
        </p:txBody>
      </p:sp>
      <p:pic>
        <p:nvPicPr>
          <p:cNvPr id="11266" name="Picture 2" descr="https://celum.goethe.de/fhcon-webgate-bild/app/largePreview/354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286" b="26772"/>
          <a:stretch/>
        </p:blipFill>
        <p:spPr bwMode="auto">
          <a:xfrm>
            <a:off x="0" y="4915852"/>
            <a:ext cx="2448272" cy="19695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e 3"/>
          <p:cNvGraphicFramePr>
            <a:graphicFrameLocks noGrp="1"/>
          </p:cNvGraphicFramePr>
          <p:nvPr>
            <p:extLst>
              <p:ext uri="{D42A27DB-BD31-4B8C-83A1-F6EECF244321}">
                <p14:modId xmlns:p14="http://schemas.microsoft.com/office/powerpoint/2010/main" val="2215641434"/>
              </p:ext>
            </p:extLst>
          </p:nvPr>
        </p:nvGraphicFramePr>
        <p:xfrm>
          <a:off x="-180528" y="6687264"/>
          <a:ext cx="2448272" cy="198120"/>
        </p:xfrm>
        <a:graphic>
          <a:graphicData uri="http://schemas.openxmlformats.org/drawingml/2006/table">
            <a:tbl>
              <a:tblPr/>
              <a:tblGrid>
                <a:gridCol w="208280"/>
                <a:gridCol w="2239992"/>
              </a:tblGrid>
              <a:tr h="0">
                <a:tc>
                  <a:txBody>
                    <a:bodyPr/>
                    <a:lstStyle/>
                    <a:p>
                      <a:endParaRPr lang="fr-FR" sz="700" dirty="0">
                        <a:solidFill>
                          <a:schemeClr val="bg1">
                            <a:lumMod val="65000"/>
                          </a:schemeClr>
                        </a:solidFill>
                      </a:endParaRPr>
                    </a:p>
                  </a:txBody>
                  <a:tcPr anchor="ctr">
                    <a:lnL>
                      <a:noFill/>
                    </a:lnL>
                    <a:lnR>
                      <a:noFill/>
                    </a:lnR>
                    <a:lnT>
                      <a:noFill/>
                    </a:lnT>
                    <a:lnB>
                      <a:noFill/>
                    </a:lnB>
                  </a:tcPr>
                </a:tc>
                <a:tc>
                  <a:txBody>
                    <a:bodyPr/>
                    <a:lstStyle/>
                    <a:p>
                      <a:r>
                        <a:rPr lang="fr-FR" sz="700" dirty="0" err="1" smtClean="0">
                          <a:solidFill>
                            <a:schemeClr val="bg1">
                              <a:lumMod val="50000"/>
                            </a:schemeClr>
                          </a:solidFill>
                        </a:rPr>
                        <a:t>Foto</a:t>
                      </a:r>
                      <a:r>
                        <a:rPr lang="fr-FR" sz="700" dirty="0" smtClean="0">
                          <a:solidFill>
                            <a:schemeClr val="bg1">
                              <a:lumMod val="50000"/>
                            </a:schemeClr>
                          </a:solidFill>
                        </a:rPr>
                        <a:t>: Bernhard </a:t>
                      </a:r>
                      <a:r>
                        <a:rPr lang="fr-FR" sz="700" dirty="0" err="1">
                          <a:solidFill>
                            <a:schemeClr val="bg1">
                              <a:lumMod val="50000"/>
                            </a:schemeClr>
                          </a:solidFill>
                        </a:rPr>
                        <a:t>Ludewig</a:t>
                      </a:r>
                      <a:endParaRPr lang="fr-FR" sz="700" dirty="0">
                        <a:solidFill>
                          <a:schemeClr val="bg1">
                            <a:lumMod val="50000"/>
                          </a:schemeClr>
                        </a:solidFill>
                      </a:endParaRP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965982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solidFill>
              </a:rPr>
              <a:t>4.3. Die Untersicht oder Froschperspektive</a:t>
            </a:r>
            <a:br>
              <a:rPr lang="de-DE" dirty="0">
                <a:solidFill>
                  <a:schemeClr val="bg2"/>
                </a:solidFill>
              </a:rPr>
            </a:br>
            <a:r>
              <a:rPr lang="de-DE" dirty="0" smtClean="0">
                <a:solidFill>
                  <a:schemeClr val="bg2"/>
                </a:solidFill>
              </a:rPr>
              <a:t>(</a:t>
            </a:r>
            <a:r>
              <a:rPr lang="de-DE" dirty="0">
                <a:solidFill>
                  <a:schemeClr val="bg2"/>
                </a:solidFill>
              </a:rPr>
              <a:t>la </a:t>
            </a:r>
            <a:r>
              <a:rPr lang="de-DE" dirty="0" err="1">
                <a:solidFill>
                  <a:schemeClr val="bg2"/>
                </a:solidFill>
              </a:rPr>
              <a:t>contre-plongée</a:t>
            </a:r>
            <a:r>
              <a:rPr lang="de-DE" dirty="0">
                <a:solidFill>
                  <a:schemeClr val="bg2"/>
                </a:solidFill>
              </a:rPr>
              <a:t>)</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pic>
        <p:nvPicPr>
          <p:cNvPr id="6" name="Picture 9" descr="08 FSLFragile8 ohne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79513"/>
            <a:ext cx="74676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9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solidFill>
              </a:rPr>
              <a:t>4.3. Die Untersicht oder Froschperspektive</a:t>
            </a:r>
            <a:br>
              <a:rPr lang="de-DE" dirty="0">
                <a:solidFill>
                  <a:schemeClr val="bg2"/>
                </a:solidFill>
              </a:rPr>
            </a:br>
            <a:r>
              <a:rPr lang="de-DE" dirty="0" smtClean="0">
                <a:solidFill>
                  <a:schemeClr val="bg2"/>
                </a:solidFill>
              </a:rPr>
              <a:t>(</a:t>
            </a:r>
            <a:r>
              <a:rPr lang="de-DE" dirty="0">
                <a:solidFill>
                  <a:schemeClr val="bg2"/>
                </a:solidFill>
              </a:rPr>
              <a:t>la </a:t>
            </a:r>
            <a:r>
              <a:rPr lang="de-DE" dirty="0" err="1">
                <a:solidFill>
                  <a:schemeClr val="bg2"/>
                </a:solidFill>
              </a:rPr>
              <a:t>contre-plongée</a:t>
            </a:r>
            <a:r>
              <a:rPr lang="de-DE" dirty="0">
                <a:solidFill>
                  <a:schemeClr val="bg2"/>
                </a:solidFill>
              </a:rPr>
              <a:t>)</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Die Kamera sieht von einem niedrigeren Standpunkt zum Bildgegenstand auf.</a:t>
            </a:r>
          </a:p>
          <a:p>
            <a:pPr lvl="1"/>
            <a:endParaRPr lang="de-DE" altLang="fr-FR" dirty="0">
              <a:cs typeface="Times New Roman" pitchFamily="18" charset="0"/>
            </a:endParaRPr>
          </a:p>
          <a:p>
            <a:pPr lvl="1"/>
            <a:r>
              <a:rPr lang="de-DE" altLang="fr-FR" dirty="0">
                <a:cs typeface="Times New Roman" pitchFamily="18" charset="0"/>
              </a:rPr>
              <a:t>Da das jeweilige Subjekt im Bild groß(er) als normal ist, somit noch markanter im Bild erscheint, vermittelt die Kamera dem Zuschauer einen ungewohnten, oft einen beunruhigenden oder gar beängstigenden Eindruck von Unterlegenheit</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Kamera sieht zum Bildgegenstand auf</a:t>
            </a:r>
          </a:p>
          <a:p>
            <a:pPr marL="285750" indent="-285750">
              <a:spcBef>
                <a:spcPct val="50000"/>
              </a:spcBef>
              <a:buFont typeface="Arial" panose="020B0604020202020204" pitchFamily="34" charset="0"/>
              <a:buChar char="•"/>
            </a:pPr>
            <a:r>
              <a:rPr lang="de-DE" sz="1500" dirty="0">
                <a:solidFill>
                  <a:schemeClr val="tx1"/>
                </a:solidFill>
              </a:rPr>
              <a:t>Zuschauer erhält einen Eindruck von Unterlegenheit</a:t>
            </a:r>
          </a:p>
          <a:p>
            <a:pPr algn="ctr"/>
            <a:endParaRPr lang="de-DE"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229200"/>
            <a:ext cx="2462606" cy="164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17169" y="6657945"/>
            <a:ext cx="1266693" cy="200055"/>
          </a:xfrm>
          <a:prstGeom prst="rect">
            <a:avLst/>
          </a:prstGeom>
        </p:spPr>
        <p:txBody>
          <a:bodyPr wrap="none">
            <a:spAutoFit/>
          </a:bodyPr>
          <a:lstStyle/>
          <a:p>
            <a:r>
              <a:rPr lang="fr-FR" sz="700" dirty="0" err="1" smtClean="0">
                <a:solidFill>
                  <a:schemeClr val="bg1">
                    <a:lumMod val="50000"/>
                  </a:schemeClr>
                </a:solidFill>
              </a:rPr>
              <a:t>Foto</a:t>
            </a:r>
            <a:r>
              <a:rPr lang="fr-FR" sz="700" dirty="0" smtClean="0">
                <a:solidFill>
                  <a:schemeClr val="bg1">
                    <a:lumMod val="50000"/>
                  </a:schemeClr>
                </a:solidFill>
              </a:rPr>
              <a:t>: Bernhard </a:t>
            </a:r>
            <a:r>
              <a:rPr lang="fr-FR" sz="700" dirty="0" err="1">
                <a:solidFill>
                  <a:schemeClr val="bg1">
                    <a:lumMod val="50000"/>
                  </a:schemeClr>
                </a:solidFill>
              </a:rPr>
              <a:t>Ludewig</a:t>
            </a:r>
            <a:endParaRPr lang="fr-FR" sz="700" dirty="0">
              <a:solidFill>
                <a:schemeClr val="bg1">
                  <a:lumMod val="50000"/>
                </a:schemeClr>
              </a:solidFill>
            </a:endParaRPr>
          </a:p>
        </p:txBody>
      </p:sp>
    </p:spTree>
    <p:extLst>
      <p:ext uri="{BB962C8B-B14F-4D97-AF65-F5344CB8AC3E}">
        <p14:creationId xmlns:p14="http://schemas.microsoft.com/office/powerpoint/2010/main" val="4193397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a:t>5. Die </a:t>
            </a:r>
            <a:r>
              <a:rPr lang="it-IT" dirty="0" err="1"/>
              <a:t>Standkamera</a:t>
            </a:r>
            <a:r>
              <a:rPr lang="it-IT" dirty="0"/>
              <a:t> </a:t>
            </a:r>
            <a:r>
              <a:rPr lang="it-IT" dirty="0" smtClean="0"/>
              <a:t/>
            </a:r>
            <a:br>
              <a:rPr lang="it-IT" dirty="0" smtClean="0"/>
            </a:br>
            <a:r>
              <a:rPr lang="it-IT" dirty="0" smtClean="0"/>
              <a:t>(</a:t>
            </a:r>
            <a:r>
              <a:rPr lang="it-IT" dirty="0"/>
              <a:t>la </a:t>
            </a:r>
            <a:r>
              <a:rPr lang="it-IT" dirty="0" err="1"/>
              <a:t>caméra</a:t>
            </a:r>
            <a:r>
              <a:rPr lang="it-IT" dirty="0"/>
              <a:t> </a:t>
            </a:r>
            <a:r>
              <a:rPr lang="it-IT" dirty="0" err="1"/>
              <a:t>fixe</a:t>
            </a:r>
            <a:r>
              <a:rPr lang="it-IT" dirty="0"/>
              <a:t>)</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a:t>5. Die </a:t>
            </a:r>
            <a:r>
              <a:rPr lang="it-IT" dirty="0" err="1"/>
              <a:t>Standkamera</a:t>
            </a:r>
            <a:r>
              <a:rPr lang="it-IT" dirty="0"/>
              <a:t> </a:t>
            </a:r>
            <a:r>
              <a:rPr lang="it-IT" dirty="0" smtClean="0"/>
              <a:t/>
            </a:r>
            <a:br>
              <a:rPr lang="it-IT" dirty="0" smtClean="0"/>
            </a:br>
            <a:r>
              <a:rPr lang="it-IT" dirty="0" smtClean="0"/>
              <a:t>(</a:t>
            </a:r>
            <a:r>
              <a:rPr lang="it-IT" dirty="0"/>
              <a:t>la </a:t>
            </a:r>
            <a:r>
              <a:rPr lang="it-IT" dirty="0" err="1"/>
              <a:t>caméra</a:t>
            </a:r>
            <a:r>
              <a:rPr lang="it-IT" dirty="0"/>
              <a:t> </a:t>
            </a:r>
            <a:r>
              <a:rPr lang="it-IT" dirty="0" err="1"/>
              <a:t>fixe</a:t>
            </a:r>
            <a:r>
              <a:rPr lang="it-IT" dirty="0"/>
              <a:t>)</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Eine statische, starre oder fixe Kamera wird in keine Richtung bewegt.</a:t>
            </a:r>
          </a:p>
          <a:p>
            <a:pPr lvl="1"/>
            <a:endParaRPr lang="de-DE" altLang="fr-FR" dirty="0">
              <a:cs typeface="Times New Roman" pitchFamily="18" charset="0"/>
            </a:endParaRPr>
          </a:p>
          <a:p>
            <a:pPr lvl="1"/>
            <a:r>
              <a:rPr lang="de-DE" altLang="fr-FR" dirty="0">
                <a:cs typeface="Times New Roman" pitchFamily="18" charset="0"/>
              </a:rPr>
              <a:t>Die Kamera filmt ein Subjekt oder Objekt aus </a:t>
            </a:r>
            <a:r>
              <a:rPr lang="de-DE" altLang="fr-FR" b="1" dirty="0">
                <a:cs typeface="Times New Roman" pitchFamily="18" charset="0"/>
              </a:rPr>
              <a:t>einer</a:t>
            </a:r>
            <a:r>
              <a:rPr lang="de-DE" altLang="fr-FR" dirty="0">
                <a:cs typeface="Times New Roman" pitchFamily="18" charset="0"/>
              </a:rPr>
              <a:t> Perspektive und in </a:t>
            </a:r>
            <a:r>
              <a:rPr lang="de-DE" altLang="fr-FR" b="1" dirty="0">
                <a:cs typeface="Times New Roman" pitchFamily="18" charset="0"/>
              </a:rPr>
              <a:t>einer</a:t>
            </a:r>
            <a:r>
              <a:rPr lang="de-DE" altLang="fr-FR" dirty="0">
                <a:cs typeface="Times New Roman" pitchFamily="18" charset="0"/>
              </a:rPr>
              <a:t> Einstellungsgröße. Sie registriert also: </a:t>
            </a:r>
          </a:p>
          <a:p>
            <a:pPr lvl="1"/>
            <a:endParaRPr lang="de-DE" altLang="fr-FR" dirty="0">
              <a:cs typeface="Times New Roman" pitchFamily="18" charset="0"/>
            </a:endParaRPr>
          </a:p>
          <a:p>
            <a:pPr marL="285750" lvl="1" indent="-192088">
              <a:buFont typeface="Arial" panose="020B0604020202020204" pitchFamily="34" charset="0"/>
              <a:buChar char="•"/>
            </a:pPr>
            <a:r>
              <a:rPr lang="de-DE" altLang="fr-FR" dirty="0" smtClean="0">
                <a:cs typeface="Times New Roman" pitchFamily="18" charset="0"/>
              </a:rPr>
              <a:t>Bewegung </a:t>
            </a:r>
            <a:r>
              <a:rPr lang="de-DE" altLang="fr-FR" dirty="0">
                <a:cs typeface="Times New Roman" pitchFamily="18" charset="0"/>
              </a:rPr>
              <a:t>im </a:t>
            </a:r>
            <a:r>
              <a:rPr lang="de-DE" altLang="fr-FR" dirty="0" smtClean="0">
                <a:cs typeface="Times New Roman" pitchFamily="18" charset="0"/>
              </a:rPr>
              <a:t>Bild</a:t>
            </a:r>
          </a:p>
          <a:p>
            <a:pPr marL="285750" lvl="1" indent="-192088">
              <a:buFont typeface="Arial" panose="020B0604020202020204" pitchFamily="34" charset="0"/>
              <a:buChar char="•"/>
            </a:pPr>
            <a:endParaRPr lang="de-DE" altLang="fr-FR" dirty="0">
              <a:cs typeface="Times New Roman" pitchFamily="18" charset="0"/>
            </a:endParaRPr>
          </a:p>
          <a:p>
            <a:pPr marL="285750" lvl="1" indent="-192088">
              <a:buFont typeface="Arial" panose="020B0604020202020204" pitchFamily="34" charset="0"/>
              <a:buChar char="•"/>
            </a:pPr>
            <a:r>
              <a:rPr lang="de-DE" altLang="fr-FR" dirty="0" smtClean="0">
                <a:cs typeface="Times New Roman" pitchFamily="18" charset="0"/>
              </a:rPr>
              <a:t>Bewegung </a:t>
            </a:r>
            <a:r>
              <a:rPr lang="de-DE" altLang="fr-FR" dirty="0">
                <a:cs typeface="Times New Roman" pitchFamily="18" charset="0"/>
              </a:rPr>
              <a:t>ins Bild </a:t>
            </a:r>
            <a:r>
              <a:rPr lang="de-DE" altLang="fr-FR" dirty="0" smtClean="0">
                <a:cs typeface="Times New Roman" pitchFamily="18" charset="0"/>
              </a:rPr>
              <a:t>hinein</a:t>
            </a:r>
          </a:p>
          <a:p>
            <a:pPr marL="285750" lvl="1" indent="-192088">
              <a:buFont typeface="Arial" panose="020B0604020202020204" pitchFamily="34" charset="0"/>
              <a:buChar char="•"/>
            </a:pPr>
            <a:endParaRPr lang="de-DE" altLang="fr-FR" dirty="0">
              <a:cs typeface="Times New Roman" pitchFamily="18" charset="0"/>
            </a:endParaRPr>
          </a:p>
          <a:p>
            <a:pPr marL="285750" lvl="1" indent="-192088">
              <a:buFont typeface="Arial" panose="020B0604020202020204" pitchFamily="34" charset="0"/>
              <a:buChar char="•"/>
            </a:pPr>
            <a:r>
              <a:rPr lang="de-DE" altLang="fr-FR" dirty="0" smtClean="0">
                <a:cs typeface="Times New Roman" pitchFamily="18" charset="0"/>
              </a:rPr>
              <a:t>Bewegung </a:t>
            </a:r>
            <a:r>
              <a:rPr lang="de-DE" altLang="fr-FR" dirty="0">
                <a:cs typeface="Times New Roman" pitchFamily="18" charset="0"/>
              </a:rPr>
              <a:t>aus dem Bild </a:t>
            </a:r>
            <a:r>
              <a:rPr lang="de-DE" altLang="fr-FR" dirty="0" smtClean="0">
                <a:cs typeface="Times New Roman" pitchFamily="18" charset="0"/>
              </a:rPr>
              <a:t>heraus</a:t>
            </a:r>
          </a:p>
          <a:p>
            <a:pPr marL="285750" lvl="1" indent="-192088">
              <a:buFont typeface="Arial" panose="020B0604020202020204" pitchFamily="34" charset="0"/>
              <a:buChar char="•"/>
            </a:pPr>
            <a:endParaRPr lang="de-DE" altLang="fr-FR" dirty="0">
              <a:cs typeface="Times New Roman" pitchFamily="18" charset="0"/>
            </a:endParaRPr>
          </a:p>
          <a:p>
            <a:pPr marL="285750" lvl="1" indent="-192088">
              <a:buFont typeface="Arial" panose="020B0604020202020204" pitchFamily="34" charset="0"/>
              <a:buChar char="•"/>
            </a:pPr>
            <a:r>
              <a:rPr lang="de-DE" altLang="fr-FR" dirty="0" smtClean="0">
                <a:cs typeface="Times New Roman" pitchFamily="18" charset="0"/>
              </a:rPr>
              <a:t>Ein </a:t>
            </a:r>
            <a:r>
              <a:rPr lang="de-DE" altLang="fr-FR" dirty="0">
                <a:cs typeface="Times New Roman" pitchFamily="18" charset="0"/>
              </a:rPr>
              <a:t>statisches Bild</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Statische Kamera</a:t>
            </a:r>
          </a:p>
          <a:p>
            <a:pPr marL="285750" indent="-285750">
              <a:spcBef>
                <a:spcPct val="50000"/>
              </a:spcBef>
              <a:buFont typeface="Arial" panose="020B0604020202020204" pitchFamily="34" charset="0"/>
              <a:buChar char="•"/>
            </a:pPr>
            <a:r>
              <a:rPr lang="de-DE" sz="1500" dirty="0">
                <a:solidFill>
                  <a:schemeClr val="tx1"/>
                </a:solidFill>
              </a:rPr>
              <a:t>Filmt aus einer Perspektive und in einer Einstellungsgröße</a:t>
            </a:r>
          </a:p>
          <a:p>
            <a:pPr algn="ctr"/>
            <a:endParaRPr lang="de-DE" dirty="0"/>
          </a:p>
        </p:txBody>
      </p:sp>
    </p:spTree>
    <p:extLst>
      <p:ext uri="{BB962C8B-B14F-4D97-AF65-F5344CB8AC3E}">
        <p14:creationId xmlns:p14="http://schemas.microsoft.com/office/powerpoint/2010/main" val="4250341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516464" cy="1207834"/>
          </a:xfrm>
        </p:spPr>
        <p:txBody>
          <a:bodyPr/>
          <a:lstStyle/>
          <a:p>
            <a:r>
              <a:rPr lang="fr-FR" dirty="0"/>
              <a:t>6. Die </a:t>
            </a:r>
            <a:r>
              <a:rPr lang="fr-FR" dirty="0" err="1"/>
              <a:t>Kamerabewegung</a:t>
            </a:r>
            <a:r>
              <a:rPr lang="fr-FR" dirty="0"/>
              <a:t/>
            </a:r>
            <a:br>
              <a:rPr lang="fr-FR" dirty="0"/>
            </a:br>
            <a:r>
              <a:rPr lang="fr-FR" dirty="0" smtClean="0"/>
              <a:t>(</a:t>
            </a:r>
            <a:r>
              <a:rPr lang="fr-FR" dirty="0"/>
              <a:t>le mouvement de la caméra)</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516464" cy="1207834"/>
          </a:xfrm>
        </p:spPr>
        <p:txBody>
          <a:bodyPr/>
          <a:lstStyle/>
          <a:p>
            <a:r>
              <a:rPr lang="fr-FR" dirty="0"/>
              <a:t>6. Die </a:t>
            </a:r>
            <a:r>
              <a:rPr lang="fr-FR" dirty="0" err="1"/>
              <a:t>Kamerabewegung</a:t>
            </a:r>
            <a:r>
              <a:rPr lang="fr-FR" dirty="0"/>
              <a:t/>
            </a:r>
            <a:br>
              <a:rPr lang="fr-FR" dirty="0"/>
            </a:br>
            <a:r>
              <a:rPr lang="fr-FR" dirty="0" smtClean="0"/>
              <a:t>(</a:t>
            </a:r>
            <a:r>
              <a:rPr lang="fr-FR" dirty="0"/>
              <a:t>le mouvement de la caméra)</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7"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Man unterscheidet zwischen</a:t>
            </a:r>
            <a:r>
              <a:rPr lang="de-DE" altLang="fr-FR" dirty="0" smtClean="0">
                <a:cs typeface="Times New Roman" pitchFamily="18" charset="0"/>
              </a:rPr>
              <a:t>:</a:t>
            </a:r>
          </a:p>
          <a:p>
            <a:pPr lvl="1"/>
            <a:endParaRPr lang="de-DE" altLang="fr-FR" dirty="0">
              <a:cs typeface="Times New Roman" pitchFamily="18" charset="0"/>
            </a:endParaRPr>
          </a:p>
          <a:p>
            <a:pPr marL="285750" lvl="1" indent="-192088">
              <a:buFont typeface="Arial" panose="020B0604020202020204" pitchFamily="34" charset="0"/>
              <a:buChar char="•"/>
            </a:pPr>
            <a:r>
              <a:rPr lang="de-DE" altLang="fr-FR" b="1" dirty="0">
                <a:cs typeface="Times New Roman" pitchFamily="18" charset="0"/>
              </a:rPr>
              <a:t>Kameraschwenk</a:t>
            </a:r>
            <a:r>
              <a:rPr lang="de-DE" altLang="fr-FR" dirty="0">
                <a:cs typeface="Times New Roman" pitchFamily="18" charset="0"/>
              </a:rPr>
              <a:t> (</a:t>
            </a:r>
            <a:r>
              <a:rPr lang="de-DE" altLang="fr-FR" dirty="0" err="1">
                <a:cs typeface="Times New Roman" pitchFamily="18" charset="0"/>
              </a:rPr>
              <a:t>panoramique</a:t>
            </a:r>
            <a:r>
              <a:rPr lang="de-DE" altLang="fr-FR" dirty="0">
                <a:cs typeface="Times New Roman" pitchFamily="18" charset="0"/>
              </a:rPr>
              <a:t>)     </a:t>
            </a:r>
            <a:r>
              <a:rPr lang="de-DE" altLang="fr-FR" dirty="0" smtClean="0">
                <a:cs typeface="Times New Roman" pitchFamily="18" charset="0"/>
              </a:rPr>
              <a:t>und</a:t>
            </a:r>
          </a:p>
          <a:p>
            <a:pPr marL="285750" lvl="1" indent="-192088">
              <a:buFont typeface="Arial" panose="020B0604020202020204" pitchFamily="34" charset="0"/>
              <a:buChar char="•"/>
            </a:pPr>
            <a:endParaRPr lang="de-DE" altLang="fr-FR" dirty="0">
              <a:cs typeface="Times New Roman" pitchFamily="18" charset="0"/>
            </a:endParaRPr>
          </a:p>
          <a:p>
            <a:pPr marL="285750" lvl="1" indent="-192088">
              <a:buFont typeface="Arial" panose="020B0604020202020204" pitchFamily="34" charset="0"/>
              <a:buChar char="•"/>
            </a:pPr>
            <a:r>
              <a:rPr lang="de-DE" altLang="fr-FR" b="1" dirty="0" smtClean="0">
                <a:cs typeface="Times New Roman" pitchFamily="18" charset="0"/>
              </a:rPr>
              <a:t>Kamerafahrt </a:t>
            </a:r>
            <a:r>
              <a:rPr lang="de-DE" altLang="fr-FR" dirty="0">
                <a:cs typeface="Times New Roman" pitchFamily="18" charset="0"/>
              </a:rPr>
              <a:t>(</a:t>
            </a:r>
            <a:r>
              <a:rPr lang="de-DE" altLang="fr-FR" dirty="0" err="1" smtClean="0">
                <a:cs typeface="Times New Roman" pitchFamily="18" charset="0"/>
              </a:rPr>
              <a:t>travelling</a:t>
            </a:r>
            <a:r>
              <a:rPr lang="de-DE" altLang="fr-FR" dirty="0" smtClean="0">
                <a:cs typeface="Times New Roman" pitchFamily="18" charset="0"/>
              </a:rPr>
              <a:t>)</a:t>
            </a:r>
            <a:endParaRPr lang="de-DE" altLang="fr-FR" dirty="0">
              <a:cs typeface="Times New Roman" pitchFamily="18" charset="0"/>
            </a:endParaRPr>
          </a:p>
        </p:txBody>
      </p:sp>
      <p:sp>
        <p:nvSpPr>
          <p:cNvPr id="8" name="Rechteck 7"/>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 </a:t>
            </a:r>
            <a:r>
              <a:rPr lang="de-DE" sz="1500" dirty="0" smtClean="0">
                <a:solidFill>
                  <a:schemeClr val="tx1"/>
                </a:solidFill>
              </a:rPr>
              <a:t>Kameraschwenk und </a:t>
            </a:r>
            <a:r>
              <a:rPr lang="de-DE" sz="1500" dirty="0">
                <a:solidFill>
                  <a:schemeClr val="tx1"/>
                </a:solidFill>
              </a:rPr>
              <a:t>Kamerafahrt</a:t>
            </a:r>
          </a:p>
          <a:p>
            <a:pPr algn="ctr"/>
            <a:endParaRPr lang="de-DE" dirty="0"/>
          </a:p>
        </p:txBody>
      </p:sp>
    </p:spTree>
    <p:extLst>
      <p:ext uri="{BB962C8B-B14F-4D97-AF65-F5344CB8AC3E}">
        <p14:creationId xmlns:p14="http://schemas.microsoft.com/office/powerpoint/2010/main" val="495198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Die Einstellung (Le plan)</a:t>
            </a:r>
            <a:endParaRPr lang="de-DE"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Tree>
    <p:extLst>
      <p:ext uri="{BB962C8B-B14F-4D97-AF65-F5344CB8AC3E}">
        <p14:creationId xmlns:p14="http://schemas.microsoft.com/office/powerpoint/2010/main" val="1940021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516464" cy="1207834"/>
          </a:xfrm>
        </p:spPr>
        <p:txBody>
          <a:bodyPr/>
          <a:lstStyle/>
          <a:p>
            <a:r>
              <a:rPr lang="fr-FR" dirty="0"/>
              <a:t>6.1. Der </a:t>
            </a:r>
            <a:r>
              <a:rPr lang="fr-FR" dirty="0" err="1"/>
              <a:t>Kameraschwenk</a:t>
            </a:r>
            <a:r>
              <a:rPr lang="fr-FR" dirty="0"/>
              <a:t> (panoramique)</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Beim Schwenk ist die Kamerabewegung analog zur Kopfbewegung. Die Kamera steht fest und bewegt sich dabei horizontal oder vertikal. Meist wird damit eine Verbindung vom Ausgangspunkt zum Endpunkt hergestellt.</a:t>
            </a:r>
          </a:p>
          <a:p>
            <a:pPr lvl="1"/>
            <a:endParaRPr lang="de-DE" altLang="fr-FR" dirty="0">
              <a:cs typeface="Times New Roman" pitchFamily="18" charset="0"/>
            </a:endParaRPr>
          </a:p>
          <a:p>
            <a:pPr lvl="1"/>
            <a:r>
              <a:rPr lang="de-DE" altLang="fr-FR" dirty="0">
                <a:cs typeface="Times New Roman" pitchFamily="18" charset="0"/>
              </a:rPr>
              <a:t>Einen besonderen Schwenk stellt der 360-Grad-</a:t>
            </a:r>
            <a:r>
              <a:rPr lang="de-DE" altLang="fr-FR" b="1" dirty="0">
                <a:cs typeface="Times New Roman" pitchFamily="18" charset="0"/>
              </a:rPr>
              <a:t>Schwenk</a:t>
            </a:r>
            <a:r>
              <a:rPr lang="de-DE" altLang="fr-FR" dirty="0">
                <a:cs typeface="Times New Roman" pitchFamily="18" charset="0"/>
              </a:rPr>
              <a:t> dar, wobei die Kamera eine komplette Drehung um die eigene Achse in horizontaler Richtung vollführt. </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Kamerabewegung ist analog zur Kopfbewegung</a:t>
            </a:r>
          </a:p>
          <a:p>
            <a:pPr marL="285750" indent="-285750">
              <a:spcBef>
                <a:spcPct val="50000"/>
              </a:spcBef>
              <a:buFont typeface="Arial" panose="020B0604020202020204" pitchFamily="34" charset="0"/>
              <a:buChar char="•"/>
            </a:pPr>
            <a:r>
              <a:rPr lang="de-DE" sz="1500" dirty="0">
                <a:solidFill>
                  <a:schemeClr val="tx1"/>
                </a:solidFill>
              </a:rPr>
              <a:t>Besonderer Schwenk:</a:t>
            </a:r>
            <a:br>
              <a:rPr lang="de-DE" sz="1500" dirty="0">
                <a:solidFill>
                  <a:schemeClr val="tx1"/>
                </a:solidFill>
              </a:rPr>
            </a:br>
            <a:r>
              <a:rPr lang="de-DE" sz="1500" dirty="0">
                <a:solidFill>
                  <a:schemeClr val="tx1"/>
                </a:solidFill>
              </a:rPr>
              <a:t>360-Grad-Schwenk</a:t>
            </a:r>
          </a:p>
          <a:p>
            <a:pPr algn="ctr"/>
            <a:endParaRPr lang="de-DE" dirty="0"/>
          </a:p>
        </p:txBody>
      </p:sp>
    </p:spTree>
    <p:extLst>
      <p:ext uri="{BB962C8B-B14F-4D97-AF65-F5344CB8AC3E}">
        <p14:creationId xmlns:p14="http://schemas.microsoft.com/office/powerpoint/2010/main" val="534180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516464" cy="1207834"/>
          </a:xfrm>
        </p:spPr>
        <p:txBody>
          <a:bodyPr/>
          <a:lstStyle/>
          <a:p>
            <a:r>
              <a:rPr lang="fr-FR" dirty="0"/>
              <a:t>6.2. Die </a:t>
            </a:r>
            <a:r>
              <a:rPr lang="fr-FR" dirty="0" err="1"/>
              <a:t>Kamerafahrt</a:t>
            </a:r>
            <a:r>
              <a:rPr lang="fr-FR" dirty="0"/>
              <a:t> (travelling)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Die Kamerafahrt kann man mit der Bewegung des ganzen Körpers vergleichen. Die Kamera verlässt ihren festen Standpunkt und fährt beispielsweise auf einem sich auf Schienen bewegenden Kamerawagen (Dolly</a:t>
            </a:r>
            <a:r>
              <a:rPr lang="de-DE" altLang="fr-FR" dirty="0" smtClean="0">
                <a:cs typeface="Times New Roman" pitchFamily="18" charset="0"/>
              </a:rPr>
              <a:t>). </a:t>
            </a:r>
          </a:p>
          <a:p>
            <a:pPr lvl="1"/>
            <a:endParaRPr lang="de-DE" altLang="fr-FR" dirty="0">
              <a:cs typeface="Times New Roman" pitchFamily="18" charset="0"/>
            </a:endParaRPr>
          </a:p>
          <a:p>
            <a:pPr lvl="1"/>
            <a:r>
              <a:rPr lang="de-DE" altLang="fr-FR" dirty="0" smtClean="0">
                <a:cs typeface="Times New Roman" pitchFamily="18" charset="0"/>
              </a:rPr>
              <a:t>Es </a:t>
            </a:r>
            <a:r>
              <a:rPr lang="de-DE" altLang="fr-FR" dirty="0">
                <a:cs typeface="Times New Roman" pitchFamily="18" charset="0"/>
              </a:rPr>
              <a:t>können aber auch andere Fahrzeuge (Zug, Helikopter, etc.) sein, auf denen die Kamera montiert ist</a:t>
            </a:r>
            <a:r>
              <a:rPr lang="de-DE" altLang="fr-FR" dirty="0" smtClean="0">
                <a:cs typeface="Times New Roman" pitchFamily="18" charset="0"/>
              </a:rPr>
              <a:t>.</a:t>
            </a:r>
          </a:p>
          <a:p>
            <a:pPr lvl="1"/>
            <a:endParaRPr lang="de-DE" altLang="fr-FR" dirty="0">
              <a:cs typeface="Times New Roman" pitchFamily="18" charset="0"/>
            </a:endParaRPr>
          </a:p>
          <a:p>
            <a:pPr lvl="1"/>
            <a:r>
              <a:rPr lang="de-DE" altLang="fr-FR" dirty="0">
                <a:cs typeface="Times New Roman" pitchFamily="18" charset="0"/>
              </a:rPr>
              <a:t>Es gibt verschiedenen </a:t>
            </a:r>
            <a:r>
              <a:rPr lang="de-DE" altLang="fr-FR" dirty="0" smtClean="0">
                <a:cs typeface="Times New Roman" pitchFamily="18" charset="0"/>
              </a:rPr>
              <a:t>Fahrten.</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Vergleichbar mit der Bewegung des ganzen Körpers</a:t>
            </a:r>
          </a:p>
          <a:p>
            <a:pPr algn="ctr"/>
            <a:endParaRPr lang="de-DE" dirty="0"/>
          </a:p>
        </p:txBody>
      </p:sp>
    </p:spTree>
    <p:extLst>
      <p:ext uri="{BB962C8B-B14F-4D97-AF65-F5344CB8AC3E}">
        <p14:creationId xmlns:p14="http://schemas.microsoft.com/office/powerpoint/2010/main" val="26936029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516464" cy="1207834"/>
          </a:xfrm>
        </p:spPr>
        <p:txBody>
          <a:bodyPr/>
          <a:lstStyle/>
          <a:p>
            <a:r>
              <a:rPr lang="fr-FR" dirty="0"/>
              <a:t>6.2. Die </a:t>
            </a:r>
            <a:r>
              <a:rPr lang="fr-FR" dirty="0" err="1"/>
              <a:t>Kamerafahrt</a:t>
            </a:r>
            <a:r>
              <a:rPr lang="fr-FR" dirty="0"/>
              <a:t> (travelling)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192088">
              <a:buFont typeface="Arial" panose="020B0604020202020204" pitchFamily="34" charset="0"/>
              <a:buChar char="•"/>
            </a:pPr>
            <a:r>
              <a:rPr lang="de-DE" altLang="fr-FR" b="1" dirty="0">
                <a:cs typeface="Times New Roman" pitchFamily="18" charset="0"/>
              </a:rPr>
              <a:t>Zu–oder Ranfahrt (</a:t>
            </a:r>
            <a:r>
              <a:rPr lang="de-DE" altLang="fr-FR" b="1" dirty="0" err="1">
                <a:cs typeface="Times New Roman" pitchFamily="18" charset="0"/>
              </a:rPr>
              <a:t>travelling</a:t>
            </a:r>
            <a:r>
              <a:rPr lang="de-DE" altLang="fr-FR" b="1" dirty="0">
                <a:cs typeface="Times New Roman" pitchFamily="18" charset="0"/>
              </a:rPr>
              <a:t> avant</a:t>
            </a:r>
            <a:r>
              <a:rPr lang="de-DE" altLang="fr-FR" dirty="0">
                <a:cs typeface="Times New Roman" pitchFamily="18" charset="0"/>
              </a:rPr>
              <a:t>), wobei sich die Kamera auf Kosten der unmittelbaren Umgebung immer mehr auf den Hauptinhalt des Bildes konzentriert. </a:t>
            </a:r>
          </a:p>
          <a:p>
            <a:pPr marL="285750" lvl="1" indent="-192088">
              <a:buFont typeface="Arial" panose="020B0604020202020204" pitchFamily="34" charset="0"/>
              <a:buChar char="•"/>
            </a:pPr>
            <a:endParaRPr lang="de-DE" altLang="fr-FR" dirty="0">
              <a:cs typeface="Times New Roman" pitchFamily="18" charset="0"/>
            </a:endParaRPr>
          </a:p>
          <a:p>
            <a:pPr marL="285750" lvl="1" indent="-192088">
              <a:buFont typeface="Arial" panose="020B0604020202020204" pitchFamily="34" charset="0"/>
              <a:buChar char="•"/>
            </a:pPr>
            <a:r>
              <a:rPr lang="de-DE" altLang="fr-FR" dirty="0">
                <a:cs typeface="Times New Roman" pitchFamily="18" charset="0"/>
              </a:rPr>
              <a:t>Die </a:t>
            </a:r>
            <a:r>
              <a:rPr lang="de-DE" altLang="fr-FR" b="1" dirty="0">
                <a:cs typeface="Times New Roman" pitchFamily="18" charset="0"/>
              </a:rPr>
              <a:t>Rückfahrt (</a:t>
            </a:r>
            <a:r>
              <a:rPr lang="de-DE" altLang="fr-FR" b="1" dirty="0" err="1">
                <a:cs typeface="Times New Roman" pitchFamily="18" charset="0"/>
              </a:rPr>
              <a:t>travelling</a:t>
            </a:r>
            <a:r>
              <a:rPr lang="de-DE" altLang="fr-FR" b="1" dirty="0">
                <a:cs typeface="Times New Roman" pitchFamily="18" charset="0"/>
              </a:rPr>
              <a:t>  </a:t>
            </a:r>
            <a:r>
              <a:rPr lang="de-DE" altLang="fr-FR" b="1" dirty="0" err="1">
                <a:cs typeface="Times New Roman" pitchFamily="18" charset="0"/>
              </a:rPr>
              <a:t>arrière</a:t>
            </a:r>
            <a:r>
              <a:rPr lang="de-DE" altLang="fr-FR" b="1" dirty="0">
                <a:cs typeface="Times New Roman" pitchFamily="18" charset="0"/>
              </a:rPr>
              <a:t>) </a:t>
            </a:r>
            <a:r>
              <a:rPr lang="de-DE" altLang="fr-FR" dirty="0">
                <a:cs typeface="Times New Roman" pitchFamily="18" charset="0"/>
              </a:rPr>
              <a:t>vermittelt das genaue Gegenteil: die Umgebung erhält eine immer wichtigere Rolle. </a:t>
            </a:r>
          </a:p>
          <a:p>
            <a:pPr marL="285750" lvl="1" indent="-192088">
              <a:buFont typeface="Arial" panose="020B0604020202020204" pitchFamily="34" charset="0"/>
              <a:buChar char="•"/>
            </a:pPr>
            <a:endParaRPr lang="de-DE" altLang="fr-FR" dirty="0">
              <a:cs typeface="Times New Roman" pitchFamily="18" charset="0"/>
            </a:endParaRPr>
          </a:p>
          <a:p>
            <a:pPr marL="285750" lvl="1" indent="-192088">
              <a:buFont typeface="Arial" panose="020B0604020202020204" pitchFamily="34" charset="0"/>
              <a:buChar char="•"/>
            </a:pPr>
            <a:r>
              <a:rPr lang="de-DE" altLang="fr-FR" dirty="0">
                <a:cs typeface="Times New Roman" pitchFamily="18" charset="0"/>
              </a:rPr>
              <a:t>Bei der </a:t>
            </a:r>
            <a:r>
              <a:rPr lang="de-DE" altLang="fr-FR" b="1" dirty="0">
                <a:cs typeface="Times New Roman" pitchFamily="18" charset="0"/>
              </a:rPr>
              <a:t>Parallelfahrt (</a:t>
            </a:r>
            <a:r>
              <a:rPr lang="de-DE" altLang="fr-FR" b="1" dirty="0" err="1">
                <a:cs typeface="Times New Roman" pitchFamily="18" charset="0"/>
              </a:rPr>
              <a:t>travelling</a:t>
            </a:r>
            <a:r>
              <a:rPr lang="de-DE" altLang="fr-FR" b="1" dirty="0">
                <a:cs typeface="Times New Roman" pitchFamily="18" charset="0"/>
              </a:rPr>
              <a:t> lateral) </a:t>
            </a:r>
            <a:r>
              <a:rPr lang="de-DE" altLang="fr-FR" dirty="0">
                <a:cs typeface="Times New Roman" pitchFamily="18" charset="0"/>
              </a:rPr>
              <a:t>fährt die Kamera horizontal mit dem Bildobjekt mit, das sich in gleicher Richtung bewegt</a:t>
            </a:r>
            <a:r>
              <a:rPr lang="de-DE" altLang="fr-FR" dirty="0" smtClean="0">
                <a:cs typeface="Times New Roman" pitchFamily="18" charset="0"/>
              </a:rPr>
              <a:t>.</a:t>
            </a:r>
            <a:endParaRPr lang="de-DE" altLang="fr-FR" dirty="0">
              <a:cs typeface="Times New Roman" pitchFamily="18" charset="0"/>
            </a:endParaRP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pPr algn="ctr"/>
            <a:endParaRPr lang="de-DE" dirty="0"/>
          </a:p>
        </p:txBody>
      </p:sp>
    </p:spTree>
    <p:extLst>
      <p:ext uri="{BB962C8B-B14F-4D97-AF65-F5344CB8AC3E}">
        <p14:creationId xmlns:p14="http://schemas.microsoft.com/office/powerpoint/2010/main" val="533874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516464" cy="1207834"/>
          </a:xfrm>
        </p:spPr>
        <p:txBody>
          <a:bodyPr/>
          <a:lstStyle/>
          <a:p>
            <a:r>
              <a:rPr lang="fr-FR" dirty="0"/>
              <a:t>6.2. Die </a:t>
            </a:r>
            <a:r>
              <a:rPr lang="fr-FR" dirty="0" err="1"/>
              <a:t>Kamerafahrt</a:t>
            </a:r>
            <a:r>
              <a:rPr lang="fr-FR" dirty="0"/>
              <a:t> (travelling)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192088">
              <a:buFont typeface="Arial" panose="020B0604020202020204" pitchFamily="34" charset="0"/>
              <a:buChar char="•"/>
            </a:pPr>
            <a:r>
              <a:rPr lang="de-DE" altLang="fr-FR" dirty="0">
                <a:cs typeface="Times New Roman" pitchFamily="18" charset="0"/>
              </a:rPr>
              <a:t>Die </a:t>
            </a:r>
            <a:r>
              <a:rPr lang="de-DE" altLang="fr-FR" b="1" dirty="0">
                <a:cs typeface="Times New Roman" pitchFamily="18" charset="0"/>
              </a:rPr>
              <a:t>360-Grad-Umkreisung (</a:t>
            </a:r>
            <a:r>
              <a:rPr lang="de-DE" altLang="fr-FR" b="1" dirty="0" err="1">
                <a:cs typeface="Times New Roman" pitchFamily="18" charset="0"/>
              </a:rPr>
              <a:t>travelling</a:t>
            </a:r>
            <a:r>
              <a:rPr lang="de-DE" altLang="fr-FR" b="1" dirty="0">
                <a:cs typeface="Times New Roman" pitchFamily="18" charset="0"/>
              </a:rPr>
              <a:t> </a:t>
            </a:r>
            <a:r>
              <a:rPr lang="de-DE" altLang="fr-FR" b="1" dirty="0" err="1">
                <a:cs typeface="Times New Roman" pitchFamily="18" charset="0"/>
              </a:rPr>
              <a:t>circulaire</a:t>
            </a:r>
            <a:r>
              <a:rPr lang="de-DE" altLang="fr-FR" b="1" dirty="0">
                <a:cs typeface="Times New Roman" pitchFamily="18" charset="0"/>
              </a:rPr>
              <a:t> de 360°). </a:t>
            </a:r>
            <a:r>
              <a:rPr lang="de-DE" altLang="fr-FR" dirty="0">
                <a:cs typeface="Times New Roman" pitchFamily="18" charset="0"/>
              </a:rPr>
              <a:t>Dabei kann die Kamera die Protagonisten in derselben Richtung umkreisen, in der sie sich bewegen, oder sie kreist um sie in Gegenrichtung</a:t>
            </a:r>
            <a:r>
              <a:rPr lang="de-DE" altLang="fr-FR" dirty="0" smtClean="0">
                <a:cs typeface="Times New Roman" pitchFamily="18" charset="0"/>
              </a:rPr>
              <a:t>.</a:t>
            </a:r>
          </a:p>
          <a:p>
            <a:pPr marL="285750" lvl="1" indent="-192088">
              <a:buFont typeface="Arial" panose="020B0604020202020204" pitchFamily="34" charset="0"/>
              <a:buChar char="•"/>
            </a:pPr>
            <a:endParaRPr lang="de-DE" altLang="fr-FR" dirty="0">
              <a:cs typeface="Times New Roman" pitchFamily="18" charset="0"/>
            </a:endParaRPr>
          </a:p>
          <a:p>
            <a:pPr marL="644525" lvl="3" indent="-192088"/>
            <a:r>
              <a:rPr lang="de-DE" altLang="fr-FR" dirty="0">
                <a:cs typeface="Times New Roman" pitchFamily="18" charset="0"/>
              </a:rPr>
              <a:t>Bei ersterer Bewegung drängt sich dem Zuschauer etwas Statisches auf, bei letzterer erhält der Zuschauer den Eindruck von mehr Bewegung und deshalb von größerer Geschwindigkeit. </a:t>
            </a:r>
            <a:endParaRPr lang="de-DE" altLang="fr-FR" dirty="0" smtClean="0">
              <a:cs typeface="Times New Roman" pitchFamily="18" charset="0"/>
            </a:endParaRPr>
          </a:p>
          <a:p>
            <a:pPr marL="285750" lvl="1" indent="-192088">
              <a:buFont typeface="Arial" panose="020B0604020202020204" pitchFamily="34" charset="0"/>
              <a:buChar char="•"/>
            </a:pPr>
            <a:endParaRPr lang="de-DE" altLang="fr-FR" dirty="0">
              <a:cs typeface="Times New Roman" pitchFamily="18" charset="0"/>
            </a:endParaRPr>
          </a:p>
          <a:p>
            <a:pPr marL="285750" lvl="1" indent="-192088">
              <a:buFont typeface="Arial" panose="020B0604020202020204" pitchFamily="34" charset="0"/>
              <a:buChar char="•"/>
            </a:pPr>
            <a:r>
              <a:rPr lang="de-DE" altLang="fr-FR" dirty="0">
                <a:cs typeface="Times New Roman" pitchFamily="18" charset="0"/>
              </a:rPr>
              <a:t>Von </a:t>
            </a:r>
            <a:r>
              <a:rPr lang="de-DE" altLang="fr-FR" b="1" dirty="0">
                <a:cs typeface="Times New Roman" pitchFamily="18" charset="0"/>
              </a:rPr>
              <a:t>Handkameras (</a:t>
            </a:r>
            <a:r>
              <a:rPr lang="de-DE" altLang="fr-FR" b="1" dirty="0" err="1">
                <a:cs typeface="Times New Roman" pitchFamily="18" charset="0"/>
              </a:rPr>
              <a:t>Steadicam</a:t>
            </a:r>
            <a:r>
              <a:rPr lang="de-DE" altLang="fr-FR" b="1" dirty="0">
                <a:cs typeface="Times New Roman" pitchFamily="18" charset="0"/>
              </a:rPr>
              <a:t>) </a:t>
            </a:r>
            <a:r>
              <a:rPr lang="de-DE" altLang="fr-FR" dirty="0">
                <a:cs typeface="Times New Roman" pitchFamily="18" charset="0"/>
              </a:rPr>
              <a:t>ausgeführte Bewegungen verleihen dem Bild meist etwas Improvisiertes, Dokumentarisches, weil sie nah an der jeweiligen Person fungieren. </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dirty="0"/>
          </a:p>
        </p:txBody>
      </p:sp>
    </p:spTree>
    <p:extLst>
      <p:ext uri="{BB962C8B-B14F-4D97-AF65-F5344CB8AC3E}">
        <p14:creationId xmlns:p14="http://schemas.microsoft.com/office/powerpoint/2010/main" val="1498288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7380560" cy="1207834"/>
          </a:xfrm>
        </p:spPr>
        <p:txBody>
          <a:bodyPr/>
          <a:lstStyle/>
          <a:p>
            <a:r>
              <a:rPr lang="de-DE" dirty="0"/>
              <a:t>7.1. Die Handlungsachse und die Kameraachse </a:t>
            </a:r>
            <a:r>
              <a:rPr lang="de-DE" dirty="0" smtClean="0"/>
              <a:t>(</a:t>
            </a:r>
            <a:r>
              <a:rPr lang="de-DE" dirty="0"/>
              <a:t>la </a:t>
            </a:r>
            <a:r>
              <a:rPr lang="de-DE" dirty="0" err="1"/>
              <a:t>caméra</a:t>
            </a:r>
            <a:r>
              <a:rPr lang="de-DE" dirty="0"/>
              <a:t> </a:t>
            </a:r>
            <a:r>
              <a:rPr lang="de-DE" dirty="0" err="1"/>
              <a:t>dans</a:t>
            </a:r>
            <a:r>
              <a:rPr lang="de-DE" dirty="0"/>
              <a:t> </a:t>
            </a:r>
            <a:r>
              <a:rPr lang="de-DE" dirty="0" err="1" smtClean="0"/>
              <a:t>l‘action</a:t>
            </a:r>
            <a:r>
              <a:rPr lang="de-DE" dirty="0" smtClean="0"/>
              <a:t> et la </a:t>
            </a:r>
            <a:r>
              <a:rPr lang="de-DE" dirty="0" err="1"/>
              <a:t>caméra</a:t>
            </a:r>
            <a:r>
              <a:rPr lang="de-DE" dirty="0"/>
              <a:t> </a:t>
            </a:r>
            <a:r>
              <a:rPr lang="de-DE" dirty="0" err="1"/>
              <a:t>dans</a:t>
            </a:r>
            <a:r>
              <a:rPr lang="de-DE" dirty="0"/>
              <a:t> </a:t>
            </a:r>
            <a:r>
              <a:rPr lang="de-DE" dirty="0" err="1"/>
              <a:t>l‘axe</a:t>
            </a:r>
            <a:r>
              <a:rPr lang="de-DE" dirty="0" smtClean="0"/>
              <a:t>)</a:t>
            </a:r>
            <a:endParaRPr lang="de-DE"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Tree>
    <p:extLst>
      <p:ext uri="{BB962C8B-B14F-4D97-AF65-F5344CB8AC3E}">
        <p14:creationId xmlns:p14="http://schemas.microsoft.com/office/powerpoint/2010/main" val="264824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7380560" cy="1207834"/>
          </a:xfrm>
        </p:spPr>
        <p:txBody>
          <a:bodyPr/>
          <a:lstStyle/>
          <a:p>
            <a:r>
              <a:rPr lang="de-DE" dirty="0"/>
              <a:t>7.1. Die Handlungsachse und die Kameraachse </a:t>
            </a:r>
            <a:r>
              <a:rPr lang="de-DE" dirty="0" smtClean="0"/>
              <a:t>(</a:t>
            </a:r>
            <a:r>
              <a:rPr lang="de-DE" dirty="0"/>
              <a:t>la </a:t>
            </a:r>
            <a:r>
              <a:rPr lang="de-DE" dirty="0" err="1"/>
              <a:t>caméra</a:t>
            </a:r>
            <a:r>
              <a:rPr lang="de-DE" dirty="0"/>
              <a:t> </a:t>
            </a:r>
            <a:r>
              <a:rPr lang="de-DE" dirty="0" err="1"/>
              <a:t>dans</a:t>
            </a:r>
            <a:r>
              <a:rPr lang="de-DE" dirty="0"/>
              <a:t> </a:t>
            </a:r>
            <a:r>
              <a:rPr lang="de-DE" dirty="0" err="1" smtClean="0"/>
              <a:t>l‘action</a:t>
            </a:r>
            <a:r>
              <a:rPr lang="de-DE" dirty="0" smtClean="0"/>
              <a:t> et la </a:t>
            </a:r>
            <a:r>
              <a:rPr lang="de-DE" dirty="0" err="1"/>
              <a:t>caméra</a:t>
            </a:r>
            <a:r>
              <a:rPr lang="de-DE" dirty="0"/>
              <a:t> </a:t>
            </a:r>
            <a:r>
              <a:rPr lang="de-DE" dirty="0" err="1"/>
              <a:t>dans</a:t>
            </a:r>
            <a:r>
              <a:rPr lang="de-DE" dirty="0"/>
              <a:t> </a:t>
            </a:r>
            <a:r>
              <a:rPr lang="de-DE" dirty="0" err="1"/>
              <a:t>l‘axe</a:t>
            </a:r>
            <a:r>
              <a:rPr lang="de-DE" dirty="0" smtClean="0"/>
              <a:t>)</a:t>
            </a:r>
            <a:br>
              <a:rPr lang="de-DE" dirty="0" smtClean="0"/>
            </a:br>
            <a:r>
              <a:rPr lang="de-DE" dirty="0" smtClean="0"/>
              <a:t>- rechter </a:t>
            </a:r>
            <a:r>
              <a:rPr lang="de-DE" dirty="0" err="1" smtClean="0"/>
              <a:t>winkel</a:t>
            </a:r>
            <a:endParaRPr lang="de-DE"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pic>
        <p:nvPicPr>
          <p:cNvPr id="6" name="Picture 1033" descr="09 FSLKleingeld2 ohne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44824"/>
            <a:ext cx="87630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29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7380560" cy="1207834"/>
          </a:xfrm>
        </p:spPr>
        <p:txBody>
          <a:bodyPr/>
          <a:lstStyle/>
          <a:p>
            <a:r>
              <a:rPr lang="de-DE" dirty="0"/>
              <a:t>7.1. Die Handlungsachse und die Kameraachse </a:t>
            </a:r>
            <a:r>
              <a:rPr lang="de-DE" dirty="0" smtClean="0"/>
              <a:t>(</a:t>
            </a:r>
            <a:r>
              <a:rPr lang="de-DE" dirty="0"/>
              <a:t>la </a:t>
            </a:r>
            <a:r>
              <a:rPr lang="de-DE" dirty="0" err="1"/>
              <a:t>caméra</a:t>
            </a:r>
            <a:r>
              <a:rPr lang="de-DE" dirty="0"/>
              <a:t> </a:t>
            </a:r>
            <a:r>
              <a:rPr lang="de-DE" dirty="0" err="1"/>
              <a:t>dans</a:t>
            </a:r>
            <a:r>
              <a:rPr lang="de-DE" dirty="0"/>
              <a:t> </a:t>
            </a:r>
            <a:r>
              <a:rPr lang="de-DE" dirty="0" err="1" smtClean="0"/>
              <a:t>l‘action</a:t>
            </a:r>
            <a:r>
              <a:rPr lang="de-DE" dirty="0" smtClean="0"/>
              <a:t> et la </a:t>
            </a:r>
            <a:r>
              <a:rPr lang="de-DE" dirty="0" err="1"/>
              <a:t>caméra</a:t>
            </a:r>
            <a:r>
              <a:rPr lang="de-DE" dirty="0"/>
              <a:t> </a:t>
            </a:r>
            <a:r>
              <a:rPr lang="de-DE" dirty="0" err="1"/>
              <a:t>dans</a:t>
            </a:r>
            <a:r>
              <a:rPr lang="de-DE" dirty="0"/>
              <a:t> </a:t>
            </a:r>
            <a:r>
              <a:rPr lang="de-DE" dirty="0" err="1"/>
              <a:t>l‘axe</a:t>
            </a:r>
            <a:r>
              <a:rPr lang="de-DE" dirty="0" smtClean="0"/>
              <a:t>)</a:t>
            </a:r>
            <a:br>
              <a:rPr lang="de-DE" dirty="0" smtClean="0"/>
            </a:br>
            <a:r>
              <a:rPr lang="de-DE" dirty="0" smtClean="0"/>
              <a:t>- rechter </a:t>
            </a:r>
            <a:r>
              <a:rPr lang="de-DE" dirty="0" err="1" smtClean="0"/>
              <a:t>winkel</a:t>
            </a:r>
            <a:endParaRPr lang="de-DE"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2004223"/>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Die </a:t>
            </a:r>
            <a:r>
              <a:rPr lang="de-DE" altLang="fr-FR" b="1" dirty="0">
                <a:cs typeface="Times New Roman" pitchFamily="18" charset="0"/>
              </a:rPr>
              <a:t>Handlungsachse</a:t>
            </a:r>
            <a:r>
              <a:rPr lang="de-DE" altLang="fr-FR" dirty="0">
                <a:cs typeface="Times New Roman" pitchFamily="18" charset="0"/>
              </a:rPr>
              <a:t> (HA) und die </a:t>
            </a:r>
            <a:r>
              <a:rPr lang="de-DE" altLang="fr-FR" b="1" dirty="0">
                <a:cs typeface="Times New Roman" pitchFamily="18" charset="0"/>
              </a:rPr>
              <a:t>Kameraachse</a:t>
            </a:r>
            <a:r>
              <a:rPr lang="de-DE" altLang="fr-FR" dirty="0">
                <a:cs typeface="Times New Roman" pitchFamily="18" charset="0"/>
              </a:rPr>
              <a:t> (KA) stehen im rechten Winkel zueinander.</a:t>
            </a:r>
          </a:p>
          <a:p>
            <a:pPr lvl="1"/>
            <a:endParaRPr lang="de-DE" altLang="fr-FR" dirty="0">
              <a:cs typeface="Times New Roman" pitchFamily="18" charset="0"/>
            </a:endParaRPr>
          </a:p>
          <a:p>
            <a:pPr lvl="1"/>
            <a:r>
              <a:rPr lang="de-DE" altLang="fr-FR" dirty="0">
                <a:cs typeface="Times New Roman" pitchFamily="18" charset="0"/>
              </a:rPr>
              <a:t>Der Zuschauer verfolgt als unbeteiligter Dritter die Handlung. </a:t>
            </a:r>
          </a:p>
        </p:txBody>
      </p:sp>
      <p:sp>
        <p:nvSpPr>
          <p:cNvPr id="7" name="Rechteck 6"/>
          <p:cNvSpPr/>
          <p:nvPr/>
        </p:nvSpPr>
        <p:spPr>
          <a:xfrm>
            <a:off x="0" y="1872208"/>
            <a:ext cx="2448272" cy="49857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Rechter Winkel – Zuschauer als unbeteiligter Dritter</a:t>
            </a:r>
          </a:p>
          <a:p>
            <a:pPr algn="ctr"/>
            <a:endParaRPr lang="de-DE" dirty="0"/>
          </a:p>
        </p:txBody>
      </p:sp>
    </p:spTree>
    <p:extLst>
      <p:ext uri="{BB962C8B-B14F-4D97-AF65-F5344CB8AC3E}">
        <p14:creationId xmlns:p14="http://schemas.microsoft.com/office/powerpoint/2010/main" val="20502395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7380560" cy="1207834"/>
          </a:xfrm>
        </p:spPr>
        <p:txBody>
          <a:bodyPr/>
          <a:lstStyle/>
          <a:p>
            <a:r>
              <a:rPr lang="de-DE" dirty="0" smtClean="0"/>
              <a:t>7.2. </a:t>
            </a:r>
            <a:r>
              <a:rPr lang="de-DE" dirty="0"/>
              <a:t>Die Handlungsachse und die Kameraachse </a:t>
            </a:r>
            <a:r>
              <a:rPr lang="de-DE" dirty="0" smtClean="0"/>
              <a:t>(</a:t>
            </a:r>
            <a:r>
              <a:rPr lang="de-DE" dirty="0"/>
              <a:t>la </a:t>
            </a:r>
            <a:r>
              <a:rPr lang="de-DE" dirty="0" err="1"/>
              <a:t>caméra</a:t>
            </a:r>
            <a:r>
              <a:rPr lang="de-DE" dirty="0"/>
              <a:t> </a:t>
            </a:r>
            <a:r>
              <a:rPr lang="de-DE" dirty="0" err="1"/>
              <a:t>dans</a:t>
            </a:r>
            <a:r>
              <a:rPr lang="de-DE" dirty="0"/>
              <a:t> </a:t>
            </a:r>
            <a:r>
              <a:rPr lang="de-DE" dirty="0" err="1" smtClean="0"/>
              <a:t>l‘action</a:t>
            </a:r>
            <a:r>
              <a:rPr lang="de-DE" dirty="0" smtClean="0"/>
              <a:t> et la </a:t>
            </a:r>
            <a:r>
              <a:rPr lang="de-DE" dirty="0" err="1"/>
              <a:t>caméra</a:t>
            </a:r>
            <a:r>
              <a:rPr lang="de-DE" dirty="0"/>
              <a:t> </a:t>
            </a:r>
            <a:r>
              <a:rPr lang="de-DE" dirty="0" err="1"/>
              <a:t>dans</a:t>
            </a:r>
            <a:r>
              <a:rPr lang="de-DE" dirty="0"/>
              <a:t> </a:t>
            </a:r>
            <a:r>
              <a:rPr lang="de-DE" dirty="0" err="1"/>
              <a:t>l‘axe</a:t>
            </a:r>
            <a:r>
              <a:rPr lang="de-DE" dirty="0" smtClean="0"/>
              <a:t>)</a:t>
            </a:r>
            <a:br>
              <a:rPr lang="de-DE" dirty="0" smtClean="0"/>
            </a:br>
            <a:r>
              <a:rPr lang="de-DE" dirty="0" smtClean="0"/>
              <a:t>- Identisch</a:t>
            </a:r>
            <a:endParaRPr lang="de-DE"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pic>
        <p:nvPicPr>
          <p:cNvPr id="6" name="Picture 10" descr="09 FSLKleingeld3 ohne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71935"/>
            <a:ext cx="87630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16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7380560" cy="1207834"/>
          </a:xfrm>
        </p:spPr>
        <p:txBody>
          <a:bodyPr/>
          <a:lstStyle/>
          <a:p>
            <a:r>
              <a:rPr lang="de-DE" dirty="0" smtClean="0"/>
              <a:t>7.2. </a:t>
            </a:r>
            <a:r>
              <a:rPr lang="de-DE" dirty="0"/>
              <a:t>Die Handlungsachse und die Kameraachse </a:t>
            </a:r>
            <a:r>
              <a:rPr lang="de-DE" dirty="0" smtClean="0"/>
              <a:t>(</a:t>
            </a:r>
            <a:r>
              <a:rPr lang="de-DE" dirty="0"/>
              <a:t>la </a:t>
            </a:r>
            <a:r>
              <a:rPr lang="de-DE" dirty="0" err="1"/>
              <a:t>caméra</a:t>
            </a:r>
            <a:r>
              <a:rPr lang="de-DE" dirty="0"/>
              <a:t> </a:t>
            </a:r>
            <a:r>
              <a:rPr lang="de-DE" dirty="0" err="1"/>
              <a:t>dans</a:t>
            </a:r>
            <a:r>
              <a:rPr lang="de-DE" dirty="0"/>
              <a:t> </a:t>
            </a:r>
            <a:r>
              <a:rPr lang="de-DE" dirty="0" err="1" smtClean="0"/>
              <a:t>l‘action</a:t>
            </a:r>
            <a:r>
              <a:rPr lang="de-DE" dirty="0" smtClean="0"/>
              <a:t> et la </a:t>
            </a:r>
            <a:r>
              <a:rPr lang="de-DE" dirty="0" err="1"/>
              <a:t>caméra</a:t>
            </a:r>
            <a:r>
              <a:rPr lang="de-DE" dirty="0"/>
              <a:t> </a:t>
            </a:r>
            <a:r>
              <a:rPr lang="de-DE" dirty="0" err="1"/>
              <a:t>dans</a:t>
            </a:r>
            <a:r>
              <a:rPr lang="de-DE" dirty="0"/>
              <a:t> </a:t>
            </a:r>
            <a:r>
              <a:rPr lang="de-DE" dirty="0" err="1"/>
              <a:t>l‘axe</a:t>
            </a:r>
            <a:r>
              <a:rPr lang="de-DE" dirty="0" smtClean="0"/>
              <a:t>)</a:t>
            </a:r>
            <a:br>
              <a:rPr lang="de-DE" dirty="0" smtClean="0"/>
            </a:br>
            <a:r>
              <a:rPr lang="de-DE" dirty="0" smtClean="0"/>
              <a:t>- identisch</a:t>
            </a:r>
            <a:endParaRPr lang="de-DE"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2004223"/>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Handlungsachse und Kameraachse sind identisch.</a:t>
            </a:r>
          </a:p>
          <a:p>
            <a:pPr lvl="1"/>
            <a:endParaRPr lang="de-DE" altLang="fr-FR" dirty="0">
              <a:cs typeface="Times New Roman" pitchFamily="18" charset="0"/>
            </a:endParaRPr>
          </a:p>
          <a:p>
            <a:pPr lvl="1"/>
            <a:r>
              <a:rPr lang="de-DE" altLang="fr-FR" dirty="0">
                <a:cs typeface="Times New Roman" pitchFamily="18" charset="0"/>
              </a:rPr>
              <a:t>Der Zuschauer nimmt an der Handlung teil.</a:t>
            </a:r>
          </a:p>
        </p:txBody>
      </p:sp>
      <p:sp>
        <p:nvSpPr>
          <p:cNvPr id="7" name="Rechteck 6"/>
          <p:cNvSpPr/>
          <p:nvPr/>
        </p:nvSpPr>
        <p:spPr>
          <a:xfrm>
            <a:off x="0" y="1872208"/>
            <a:ext cx="2448272" cy="49857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identisch – Zuschauer als Teilnehmer</a:t>
            </a:r>
          </a:p>
          <a:p>
            <a:pPr algn="ctr"/>
            <a:endParaRPr lang="de-DE" dirty="0"/>
          </a:p>
        </p:txBody>
      </p:sp>
    </p:spTree>
    <p:extLst>
      <p:ext uri="{BB962C8B-B14F-4D97-AF65-F5344CB8AC3E}">
        <p14:creationId xmlns:p14="http://schemas.microsoft.com/office/powerpoint/2010/main" val="14501762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8028632" cy="1207834"/>
          </a:xfrm>
        </p:spPr>
        <p:txBody>
          <a:bodyPr/>
          <a:lstStyle/>
          <a:p>
            <a:r>
              <a:rPr lang="de-DE" dirty="0" smtClean="0"/>
              <a:t>7.3. </a:t>
            </a:r>
            <a:r>
              <a:rPr lang="de-DE" dirty="0"/>
              <a:t>Die Handlungsachse und die Kameraachse </a:t>
            </a:r>
            <a:r>
              <a:rPr lang="de-DE" dirty="0" smtClean="0"/>
              <a:t>(</a:t>
            </a:r>
            <a:r>
              <a:rPr lang="de-DE" dirty="0"/>
              <a:t>la </a:t>
            </a:r>
            <a:r>
              <a:rPr lang="de-DE" dirty="0" err="1"/>
              <a:t>caméra</a:t>
            </a:r>
            <a:r>
              <a:rPr lang="de-DE" dirty="0"/>
              <a:t> </a:t>
            </a:r>
            <a:r>
              <a:rPr lang="de-DE" dirty="0" err="1"/>
              <a:t>dans</a:t>
            </a:r>
            <a:r>
              <a:rPr lang="de-DE" dirty="0"/>
              <a:t> </a:t>
            </a:r>
            <a:r>
              <a:rPr lang="de-DE" dirty="0" err="1" smtClean="0"/>
              <a:t>l‘action</a:t>
            </a:r>
            <a:r>
              <a:rPr lang="de-DE" dirty="0" smtClean="0"/>
              <a:t> et la </a:t>
            </a:r>
            <a:r>
              <a:rPr lang="de-DE" dirty="0" err="1"/>
              <a:t>caméra</a:t>
            </a:r>
            <a:r>
              <a:rPr lang="de-DE" dirty="0"/>
              <a:t> </a:t>
            </a:r>
            <a:r>
              <a:rPr lang="de-DE" dirty="0" err="1"/>
              <a:t>dans</a:t>
            </a:r>
            <a:r>
              <a:rPr lang="de-DE" dirty="0"/>
              <a:t> </a:t>
            </a:r>
            <a:r>
              <a:rPr lang="de-DE" dirty="0" err="1"/>
              <a:t>l‘axe</a:t>
            </a:r>
            <a:r>
              <a:rPr lang="de-DE" dirty="0" smtClean="0"/>
              <a:t>)</a:t>
            </a:r>
            <a:br>
              <a:rPr lang="de-DE" dirty="0" smtClean="0"/>
            </a:br>
            <a:r>
              <a:rPr lang="de-DE" sz="2100" dirty="0" smtClean="0"/>
              <a:t>- Schuss/</a:t>
            </a:r>
            <a:r>
              <a:rPr lang="de-DE" sz="2100" dirty="0" err="1" smtClean="0"/>
              <a:t>gegenschuss</a:t>
            </a:r>
            <a:r>
              <a:rPr lang="de-DE" sz="2100" dirty="0" smtClean="0"/>
              <a:t> (</a:t>
            </a:r>
            <a:r>
              <a:rPr lang="de-DE" sz="2100" dirty="0" err="1" smtClean="0"/>
              <a:t>champ</a:t>
            </a:r>
            <a:r>
              <a:rPr lang="de-DE" sz="2100" dirty="0" smtClean="0"/>
              <a:t>/</a:t>
            </a:r>
            <a:r>
              <a:rPr lang="de-DE" sz="2100" dirty="0" err="1" smtClean="0"/>
              <a:t>contre-champ</a:t>
            </a:r>
            <a:r>
              <a:rPr lang="de-DE" sz="2100" dirty="0" smtClean="0"/>
              <a:t>)</a:t>
            </a:r>
            <a:endParaRPr lang="de-DE" sz="2100"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pic>
        <p:nvPicPr>
          <p:cNvPr id="6" name="Picture 13" descr="10 FSLKleingeld4 ohne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89250"/>
            <a:ext cx="4446588"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10 FSLKleingeld5 ohne R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2889250"/>
            <a:ext cx="443865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5"/>
          <p:cNvSpPr txBox="1">
            <a:spLocks noChangeArrowheads="1"/>
          </p:cNvSpPr>
          <p:nvPr/>
        </p:nvSpPr>
        <p:spPr bwMode="auto">
          <a:xfrm>
            <a:off x="7272338" y="5318125"/>
            <a:ext cx="19478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oethe Text" pitchFamily="2" charset="0"/>
              </a:defRPr>
            </a:lvl1pPr>
            <a:lvl2pPr marL="742950" indent="-285750">
              <a:defRPr sz="2400">
                <a:solidFill>
                  <a:schemeClr val="tx1"/>
                </a:solidFill>
                <a:latin typeface="Goethe Text" pitchFamily="2" charset="0"/>
              </a:defRPr>
            </a:lvl2pPr>
            <a:lvl3pPr marL="1143000" indent="-228600">
              <a:defRPr sz="2400">
                <a:solidFill>
                  <a:schemeClr val="tx1"/>
                </a:solidFill>
                <a:latin typeface="Goethe Text" pitchFamily="2" charset="0"/>
              </a:defRPr>
            </a:lvl3pPr>
            <a:lvl4pPr marL="1600200" indent="-228600">
              <a:defRPr sz="2400">
                <a:solidFill>
                  <a:schemeClr val="tx1"/>
                </a:solidFill>
                <a:latin typeface="Goethe Text" pitchFamily="2" charset="0"/>
              </a:defRPr>
            </a:lvl4pPr>
            <a:lvl5pPr marL="2057400" indent="-228600">
              <a:defRPr sz="2400">
                <a:solidFill>
                  <a:schemeClr val="tx1"/>
                </a:solidFill>
                <a:latin typeface="Goethe Text" pitchFamily="2" charset="0"/>
              </a:defRPr>
            </a:lvl5pPr>
            <a:lvl6pPr marL="2514600" indent="-228600" algn="ctr" eaLnBrk="0" fontAlgn="base" hangingPunct="0">
              <a:spcBef>
                <a:spcPct val="0"/>
              </a:spcBef>
              <a:spcAft>
                <a:spcPct val="0"/>
              </a:spcAft>
              <a:defRPr sz="2400">
                <a:solidFill>
                  <a:schemeClr val="tx1"/>
                </a:solidFill>
                <a:latin typeface="Goethe Text" pitchFamily="2" charset="0"/>
              </a:defRPr>
            </a:lvl6pPr>
            <a:lvl7pPr marL="2971800" indent="-228600" algn="ctr" eaLnBrk="0" fontAlgn="base" hangingPunct="0">
              <a:spcBef>
                <a:spcPct val="0"/>
              </a:spcBef>
              <a:spcAft>
                <a:spcPct val="0"/>
              </a:spcAft>
              <a:defRPr sz="2400">
                <a:solidFill>
                  <a:schemeClr val="tx1"/>
                </a:solidFill>
                <a:latin typeface="Goethe Text" pitchFamily="2" charset="0"/>
              </a:defRPr>
            </a:lvl7pPr>
            <a:lvl8pPr marL="3429000" indent="-228600" algn="ctr" eaLnBrk="0" fontAlgn="base" hangingPunct="0">
              <a:spcBef>
                <a:spcPct val="0"/>
              </a:spcBef>
              <a:spcAft>
                <a:spcPct val="0"/>
              </a:spcAft>
              <a:defRPr sz="2400">
                <a:solidFill>
                  <a:schemeClr val="tx1"/>
                </a:solidFill>
                <a:latin typeface="Goethe Text" pitchFamily="2" charset="0"/>
              </a:defRPr>
            </a:lvl8pPr>
            <a:lvl9pPr marL="3886200" indent="-228600" algn="ctr" eaLnBrk="0" fontAlgn="base" hangingPunct="0">
              <a:spcBef>
                <a:spcPct val="0"/>
              </a:spcBef>
              <a:spcAft>
                <a:spcPct val="0"/>
              </a:spcAft>
              <a:defRPr sz="2400">
                <a:solidFill>
                  <a:schemeClr val="tx1"/>
                </a:solidFill>
                <a:latin typeface="Goethe Text" pitchFamily="2" charset="0"/>
              </a:defRPr>
            </a:lvl9pPr>
          </a:lstStyle>
          <a:p>
            <a:r>
              <a:rPr lang="de-DE" altLang="fr-FR" sz="900">
                <a:latin typeface="Arial" charset="0"/>
              </a:rPr>
              <a:t>© Johannes Kiefer / Kleingeld</a:t>
            </a:r>
          </a:p>
        </p:txBody>
      </p:sp>
      <p:sp>
        <p:nvSpPr>
          <p:cNvPr id="9" name="Text Box 16"/>
          <p:cNvSpPr txBox="1">
            <a:spLocks noChangeArrowheads="1"/>
          </p:cNvSpPr>
          <p:nvPr/>
        </p:nvSpPr>
        <p:spPr bwMode="auto">
          <a:xfrm>
            <a:off x="-76200" y="5334000"/>
            <a:ext cx="1947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oethe Text" pitchFamily="2" charset="0"/>
              </a:defRPr>
            </a:lvl1pPr>
            <a:lvl2pPr marL="742950" indent="-285750">
              <a:defRPr sz="2400">
                <a:solidFill>
                  <a:schemeClr val="tx1"/>
                </a:solidFill>
                <a:latin typeface="Goethe Text" pitchFamily="2" charset="0"/>
              </a:defRPr>
            </a:lvl2pPr>
            <a:lvl3pPr marL="1143000" indent="-228600">
              <a:defRPr sz="2400">
                <a:solidFill>
                  <a:schemeClr val="tx1"/>
                </a:solidFill>
                <a:latin typeface="Goethe Text" pitchFamily="2" charset="0"/>
              </a:defRPr>
            </a:lvl3pPr>
            <a:lvl4pPr marL="1600200" indent="-228600">
              <a:defRPr sz="2400">
                <a:solidFill>
                  <a:schemeClr val="tx1"/>
                </a:solidFill>
                <a:latin typeface="Goethe Text" pitchFamily="2" charset="0"/>
              </a:defRPr>
            </a:lvl4pPr>
            <a:lvl5pPr marL="2057400" indent="-228600">
              <a:defRPr sz="2400">
                <a:solidFill>
                  <a:schemeClr val="tx1"/>
                </a:solidFill>
                <a:latin typeface="Goethe Text" pitchFamily="2" charset="0"/>
              </a:defRPr>
            </a:lvl5pPr>
            <a:lvl6pPr marL="2514600" indent="-228600" algn="ctr" eaLnBrk="0" fontAlgn="base" hangingPunct="0">
              <a:spcBef>
                <a:spcPct val="0"/>
              </a:spcBef>
              <a:spcAft>
                <a:spcPct val="0"/>
              </a:spcAft>
              <a:defRPr sz="2400">
                <a:solidFill>
                  <a:schemeClr val="tx1"/>
                </a:solidFill>
                <a:latin typeface="Goethe Text" pitchFamily="2" charset="0"/>
              </a:defRPr>
            </a:lvl6pPr>
            <a:lvl7pPr marL="2971800" indent="-228600" algn="ctr" eaLnBrk="0" fontAlgn="base" hangingPunct="0">
              <a:spcBef>
                <a:spcPct val="0"/>
              </a:spcBef>
              <a:spcAft>
                <a:spcPct val="0"/>
              </a:spcAft>
              <a:defRPr sz="2400">
                <a:solidFill>
                  <a:schemeClr val="tx1"/>
                </a:solidFill>
                <a:latin typeface="Goethe Text" pitchFamily="2" charset="0"/>
              </a:defRPr>
            </a:lvl7pPr>
            <a:lvl8pPr marL="3429000" indent="-228600" algn="ctr" eaLnBrk="0" fontAlgn="base" hangingPunct="0">
              <a:spcBef>
                <a:spcPct val="0"/>
              </a:spcBef>
              <a:spcAft>
                <a:spcPct val="0"/>
              </a:spcAft>
              <a:defRPr sz="2400">
                <a:solidFill>
                  <a:schemeClr val="tx1"/>
                </a:solidFill>
                <a:latin typeface="Goethe Text" pitchFamily="2" charset="0"/>
              </a:defRPr>
            </a:lvl8pPr>
            <a:lvl9pPr marL="3886200" indent="-228600" algn="ctr" eaLnBrk="0" fontAlgn="base" hangingPunct="0">
              <a:spcBef>
                <a:spcPct val="0"/>
              </a:spcBef>
              <a:spcAft>
                <a:spcPct val="0"/>
              </a:spcAft>
              <a:defRPr sz="2400">
                <a:solidFill>
                  <a:schemeClr val="tx1"/>
                </a:solidFill>
                <a:latin typeface="Goethe Text" pitchFamily="2" charset="0"/>
              </a:defRPr>
            </a:lvl9pPr>
          </a:lstStyle>
          <a:p>
            <a:r>
              <a:rPr lang="de-DE" altLang="fr-FR" sz="900">
                <a:latin typeface="Arial" charset="0"/>
              </a:rPr>
              <a:t>© Johannes Kiefer / Kleingeld</a:t>
            </a:r>
          </a:p>
        </p:txBody>
      </p:sp>
    </p:spTree>
    <p:extLst>
      <p:ext uri="{BB962C8B-B14F-4D97-AF65-F5344CB8AC3E}">
        <p14:creationId xmlns:p14="http://schemas.microsoft.com/office/powerpoint/2010/main" val="41754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Die Einstellung (Le plan)</a:t>
            </a:r>
            <a:endParaRPr lang="de-DE"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5" name="Textplatzhalter 4"/>
          <p:cNvSpPr>
            <a:spLocks noGrp="1"/>
          </p:cNvSpPr>
          <p:nvPr>
            <p:ph type="body" sz="quarter" idx="12"/>
          </p:nvPr>
        </p:nvSpPr>
        <p:spPr>
          <a:xfrm>
            <a:off x="2987824" y="1700808"/>
            <a:ext cx="6012408" cy="4694377"/>
          </a:xfrm>
        </p:spPr>
        <p:txBody>
          <a:bodyPr/>
          <a:lstStyle/>
          <a:p>
            <a:pPr lvl="1"/>
            <a:r>
              <a:rPr lang="de-DE" dirty="0" smtClean="0"/>
              <a:t>Die </a:t>
            </a:r>
            <a:r>
              <a:rPr lang="de-DE" b="1" dirty="0" smtClean="0"/>
              <a:t>Einstellung </a:t>
            </a:r>
            <a:r>
              <a:rPr lang="de-DE" dirty="0"/>
              <a:t>ist die kleinste Einheit eines Films. Es handelt sich um eine einzige ununterbrochene Kameraaufnahme</a:t>
            </a:r>
            <a:r>
              <a:rPr lang="de-DE" dirty="0" smtClean="0"/>
              <a:t>.</a:t>
            </a:r>
          </a:p>
          <a:p>
            <a:pPr lvl="1"/>
            <a:endParaRPr lang="de-DE" dirty="0"/>
          </a:p>
          <a:p>
            <a:pPr lvl="1"/>
            <a:r>
              <a:rPr lang="de-DE" dirty="0"/>
              <a:t>Sie wird durch Bildausschnitt (siehe</a:t>
            </a:r>
            <a:r>
              <a:rPr lang="de-DE" i="1" dirty="0"/>
              <a:t> Einstellungsgröße </a:t>
            </a:r>
            <a:r>
              <a:rPr lang="de-DE" dirty="0"/>
              <a:t>[</a:t>
            </a:r>
            <a:r>
              <a:rPr lang="de-DE" i="1" dirty="0" err="1"/>
              <a:t>Echelle</a:t>
            </a:r>
            <a:r>
              <a:rPr lang="de-DE" i="1" dirty="0"/>
              <a:t> de Plan</a:t>
            </a:r>
            <a:r>
              <a:rPr lang="de-DE" dirty="0"/>
              <a:t>]), Kamerastellung (siehe </a:t>
            </a:r>
            <a:r>
              <a:rPr lang="de-DE" i="1" dirty="0"/>
              <a:t>Kamerabewegung und – perspektive </a:t>
            </a:r>
            <a:r>
              <a:rPr lang="de-DE" dirty="0"/>
              <a:t>[</a:t>
            </a:r>
            <a:r>
              <a:rPr lang="de-DE" i="1" dirty="0" err="1"/>
              <a:t>Mouvement</a:t>
            </a:r>
            <a:r>
              <a:rPr lang="de-DE" i="1" dirty="0"/>
              <a:t> de la </a:t>
            </a:r>
            <a:r>
              <a:rPr lang="de-DE" i="1" dirty="0" err="1"/>
              <a:t>Caméra</a:t>
            </a:r>
            <a:r>
              <a:rPr lang="de-DE" i="1" dirty="0"/>
              <a:t>; </a:t>
            </a:r>
            <a:r>
              <a:rPr lang="de-DE" i="1" dirty="0" err="1"/>
              <a:t>Perspective</a:t>
            </a:r>
            <a:r>
              <a:rPr lang="de-DE" i="1" dirty="0"/>
              <a:t> de la </a:t>
            </a:r>
            <a:r>
              <a:rPr lang="de-DE" i="1" dirty="0" err="1"/>
              <a:t>Caméra</a:t>
            </a:r>
            <a:r>
              <a:rPr lang="de-DE" dirty="0"/>
              <a:t>]) und Dauer (siehe </a:t>
            </a:r>
            <a:r>
              <a:rPr lang="de-DE" i="1" dirty="0"/>
              <a:t>Einstellungslänge</a:t>
            </a:r>
            <a:r>
              <a:rPr lang="de-DE" dirty="0"/>
              <a:t> [</a:t>
            </a:r>
            <a:r>
              <a:rPr lang="de-DE" i="1" dirty="0" err="1"/>
              <a:t>Durée</a:t>
            </a:r>
            <a:r>
              <a:rPr lang="de-DE" i="1" dirty="0"/>
              <a:t> de Plan</a:t>
            </a:r>
            <a:r>
              <a:rPr lang="de-DE" dirty="0"/>
              <a:t>]) charakterisiert.</a:t>
            </a:r>
          </a:p>
          <a:p>
            <a:pPr lvl="1"/>
            <a:endParaRPr lang="de-DE" dirty="0" smtClean="0"/>
          </a:p>
          <a:p>
            <a:pPr lvl="1"/>
            <a:r>
              <a:rPr lang="de-DE" dirty="0" smtClean="0"/>
              <a:t>Einstellungen </a:t>
            </a:r>
            <a:r>
              <a:rPr lang="de-DE" dirty="0"/>
              <a:t>erhalten erst in ihrer Verbindung eine definitive Bedeutung (siehe Sequenz</a:t>
            </a:r>
            <a:r>
              <a:rPr lang="de-DE" dirty="0" smtClean="0"/>
              <a:t>).</a:t>
            </a:r>
            <a:endParaRPr lang="de-DE" dirty="0"/>
          </a:p>
        </p:txBody>
      </p:sp>
      <p:sp>
        <p:nvSpPr>
          <p:cNvPr id="31" name="Rechteck 30"/>
          <p:cNvSpPr/>
          <p:nvPr/>
        </p:nvSpPr>
        <p:spPr>
          <a:xfrm>
            <a:off x="0" y="1556792"/>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Einstellung = Kleinste Einheit eines Films.</a:t>
            </a:r>
          </a:p>
          <a:p>
            <a:pPr marL="285750" indent="-285750">
              <a:spcBef>
                <a:spcPct val="50000"/>
              </a:spcBef>
              <a:buFont typeface="Arial" panose="020B0604020202020204" pitchFamily="34" charset="0"/>
              <a:buChar char="•"/>
            </a:pPr>
            <a:r>
              <a:rPr lang="de-DE" sz="1500" dirty="0">
                <a:solidFill>
                  <a:schemeClr val="tx1"/>
                </a:solidFill>
              </a:rPr>
              <a:t>Charakterisiert durch Bildausschnitt, Kamerastellung und Dauer</a:t>
            </a:r>
          </a:p>
          <a:p>
            <a:pPr marL="285750" indent="-285750">
              <a:spcBef>
                <a:spcPct val="50000"/>
              </a:spcBef>
              <a:buFont typeface="Arial" panose="020B0604020202020204" pitchFamily="34" charset="0"/>
              <a:buChar char="•"/>
            </a:pPr>
            <a:r>
              <a:rPr lang="de-DE" sz="1500" dirty="0">
                <a:solidFill>
                  <a:schemeClr val="tx1"/>
                </a:solidFill>
              </a:rPr>
              <a:t>Sequenz = eine Verbindung von Einstellungen</a:t>
            </a:r>
          </a:p>
          <a:p>
            <a:pPr algn="ctr"/>
            <a:endParaRPr lang="de-DE" dirty="0"/>
          </a:p>
        </p:txBody>
      </p:sp>
    </p:spTree>
    <p:extLst>
      <p:ext uri="{BB962C8B-B14F-4D97-AF65-F5344CB8AC3E}">
        <p14:creationId xmlns:p14="http://schemas.microsoft.com/office/powerpoint/2010/main" val="18458415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8028632" cy="1207834"/>
          </a:xfrm>
        </p:spPr>
        <p:txBody>
          <a:bodyPr/>
          <a:lstStyle/>
          <a:p>
            <a:r>
              <a:rPr lang="de-DE" dirty="0" smtClean="0"/>
              <a:t>7.3. </a:t>
            </a:r>
            <a:r>
              <a:rPr lang="de-DE" dirty="0"/>
              <a:t>Die Handlungsachse und die Kameraachse </a:t>
            </a:r>
            <a:r>
              <a:rPr lang="de-DE" dirty="0" smtClean="0"/>
              <a:t>(</a:t>
            </a:r>
            <a:r>
              <a:rPr lang="de-DE" dirty="0"/>
              <a:t>la </a:t>
            </a:r>
            <a:r>
              <a:rPr lang="de-DE" dirty="0" err="1"/>
              <a:t>caméra</a:t>
            </a:r>
            <a:r>
              <a:rPr lang="de-DE" dirty="0"/>
              <a:t> </a:t>
            </a:r>
            <a:r>
              <a:rPr lang="de-DE" dirty="0" err="1"/>
              <a:t>dans</a:t>
            </a:r>
            <a:r>
              <a:rPr lang="de-DE" dirty="0"/>
              <a:t> </a:t>
            </a:r>
            <a:r>
              <a:rPr lang="de-DE" dirty="0" err="1" smtClean="0"/>
              <a:t>l‘action</a:t>
            </a:r>
            <a:r>
              <a:rPr lang="de-DE" dirty="0" smtClean="0"/>
              <a:t> et la </a:t>
            </a:r>
            <a:r>
              <a:rPr lang="de-DE" dirty="0" err="1"/>
              <a:t>caméra</a:t>
            </a:r>
            <a:r>
              <a:rPr lang="de-DE" dirty="0"/>
              <a:t> </a:t>
            </a:r>
            <a:r>
              <a:rPr lang="de-DE" dirty="0" err="1"/>
              <a:t>dans</a:t>
            </a:r>
            <a:r>
              <a:rPr lang="de-DE" dirty="0"/>
              <a:t> </a:t>
            </a:r>
            <a:r>
              <a:rPr lang="de-DE" dirty="0" err="1"/>
              <a:t>l‘axe</a:t>
            </a:r>
            <a:r>
              <a:rPr lang="de-DE" dirty="0" smtClean="0"/>
              <a:t>)</a:t>
            </a:r>
            <a:br>
              <a:rPr lang="de-DE" dirty="0" smtClean="0"/>
            </a:br>
            <a:r>
              <a:rPr lang="de-DE" sz="2100" dirty="0" smtClean="0"/>
              <a:t>- Schuss/</a:t>
            </a:r>
            <a:r>
              <a:rPr lang="de-DE" sz="2100" dirty="0" err="1" smtClean="0"/>
              <a:t>gegenschuss</a:t>
            </a:r>
            <a:r>
              <a:rPr lang="de-DE" sz="2100" dirty="0" smtClean="0"/>
              <a:t> (</a:t>
            </a:r>
            <a:r>
              <a:rPr lang="de-DE" sz="2100" dirty="0" err="1" smtClean="0"/>
              <a:t>champ</a:t>
            </a:r>
            <a:r>
              <a:rPr lang="de-DE" sz="2100" dirty="0" smtClean="0"/>
              <a:t>/</a:t>
            </a:r>
            <a:r>
              <a:rPr lang="de-DE" sz="2100" dirty="0" err="1" smtClean="0"/>
              <a:t>contre-champ</a:t>
            </a:r>
            <a:r>
              <a:rPr lang="de-DE" sz="2100" dirty="0" smtClean="0"/>
              <a:t>)</a:t>
            </a:r>
            <a:endParaRPr lang="de-DE" sz="2100"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2004223"/>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Bei Dialogen zeigt die Kamera immer denjenigen, der gerade spricht.</a:t>
            </a:r>
          </a:p>
          <a:p>
            <a:pPr lvl="1"/>
            <a:endParaRPr lang="de-DE" altLang="fr-FR" dirty="0">
              <a:cs typeface="Times New Roman" pitchFamily="18" charset="0"/>
            </a:endParaRPr>
          </a:p>
          <a:p>
            <a:pPr lvl="1"/>
            <a:r>
              <a:rPr lang="de-DE" altLang="fr-FR" dirty="0">
                <a:cs typeface="Times New Roman" pitchFamily="18" charset="0"/>
              </a:rPr>
              <a:t>Der Zuschauer verfolgt als beteiligter Dritter das Gespräch.</a:t>
            </a:r>
          </a:p>
          <a:p>
            <a:pPr lvl="1"/>
            <a:endParaRPr lang="de-DE" altLang="fr-FR" dirty="0">
              <a:cs typeface="Times New Roman" pitchFamily="18" charset="0"/>
            </a:endParaRPr>
          </a:p>
          <a:p>
            <a:pPr lvl="1"/>
            <a:r>
              <a:rPr lang="de-DE" altLang="fr-FR" dirty="0">
                <a:cs typeface="Times New Roman" pitchFamily="18" charset="0"/>
              </a:rPr>
              <a:t>Dieses Verfahren nennt man Schuss-Gegenschuss (</a:t>
            </a:r>
            <a:r>
              <a:rPr lang="de-DE" altLang="fr-FR" dirty="0" err="1">
                <a:cs typeface="Times New Roman" pitchFamily="18" charset="0"/>
              </a:rPr>
              <a:t>champ</a:t>
            </a:r>
            <a:r>
              <a:rPr lang="de-DE" altLang="fr-FR" dirty="0">
                <a:cs typeface="Times New Roman" pitchFamily="18" charset="0"/>
              </a:rPr>
              <a:t> - </a:t>
            </a:r>
            <a:r>
              <a:rPr lang="de-DE" altLang="fr-FR" dirty="0" err="1">
                <a:cs typeface="Times New Roman" pitchFamily="18" charset="0"/>
              </a:rPr>
              <a:t>contre-champ</a:t>
            </a:r>
            <a:r>
              <a:rPr lang="de-DE" altLang="fr-FR" dirty="0">
                <a:cs typeface="Times New Roman" pitchFamily="18" charset="0"/>
              </a:rPr>
              <a:t>). </a:t>
            </a:r>
          </a:p>
        </p:txBody>
      </p:sp>
      <p:sp>
        <p:nvSpPr>
          <p:cNvPr id="7" name="Rechteck 6"/>
          <p:cNvSpPr/>
          <p:nvPr/>
        </p:nvSpPr>
        <p:spPr>
          <a:xfrm>
            <a:off x="0" y="1872208"/>
            <a:ext cx="2448272" cy="49857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Sprechender wird gezeigt – Zuschauer als beteiligter Dritter</a:t>
            </a:r>
          </a:p>
          <a:p>
            <a:pPr algn="ctr"/>
            <a:endParaRPr lang="de-DE" dirty="0"/>
          </a:p>
        </p:txBody>
      </p:sp>
    </p:spTree>
    <p:extLst>
      <p:ext uri="{BB962C8B-B14F-4D97-AF65-F5344CB8AC3E}">
        <p14:creationId xmlns:p14="http://schemas.microsoft.com/office/powerpoint/2010/main" val="39521860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8. Schnitt und Montage </a:t>
            </a:r>
            <a:br>
              <a:rPr lang="de-DE" dirty="0"/>
            </a:br>
            <a:r>
              <a:rPr lang="de-DE" dirty="0"/>
              <a:t>(le </a:t>
            </a:r>
            <a:r>
              <a:rPr lang="de-DE" dirty="0" err="1"/>
              <a:t>montage</a:t>
            </a:r>
            <a:r>
              <a:rPr lang="de-DE" dirty="0"/>
              <a:t>)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8. Schnitt und Montage </a:t>
            </a:r>
            <a:br>
              <a:rPr lang="de-DE" dirty="0"/>
            </a:br>
            <a:r>
              <a:rPr lang="de-DE" dirty="0"/>
              <a:t>(le </a:t>
            </a:r>
            <a:r>
              <a:rPr lang="de-DE" dirty="0" err="1"/>
              <a:t>montage</a:t>
            </a:r>
            <a:r>
              <a:rPr lang="de-DE" dirty="0"/>
              <a:t>)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10"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b="1" dirty="0">
                <a:cs typeface="Times New Roman" pitchFamily="18" charset="0"/>
              </a:rPr>
              <a:t>Schnitt / Montage </a:t>
            </a:r>
            <a:r>
              <a:rPr lang="de-DE" altLang="fr-FR" dirty="0">
                <a:cs typeface="Times New Roman" pitchFamily="18" charset="0"/>
              </a:rPr>
              <a:t>beschreiben zwei Seiten desselben Prozesses:</a:t>
            </a:r>
          </a:p>
          <a:p>
            <a:pPr lvl="1"/>
            <a:endParaRPr lang="de-DE" altLang="fr-FR" dirty="0" smtClean="0">
              <a:cs typeface="Times New Roman" pitchFamily="18" charset="0"/>
            </a:endParaRPr>
          </a:p>
          <a:p>
            <a:pPr lvl="1"/>
            <a:r>
              <a:rPr lang="de-DE" altLang="fr-FR" dirty="0" smtClean="0">
                <a:cs typeface="Times New Roman" pitchFamily="18" charset="0"/>
              </a:rPr>
              <a:t>Zunächst </a:t>
            </a:r>
            <a:r>
              <a:rPr lang="de-DE" altLang="fr-FR" dirty="0">
                <a:cs typeface="Times New Roman" pitchFamily="18" charset="0"/>
              </a:rPr>
              <a:t>das Schneiden der Filmrolle in einzelne Einstellungen, in Takes. Danach werden diese Einstellungen gekürzt, also geschnitten und abschließend zusammengefügt, d.h. zu einer neuen Einheit montiert: Nämlich zur Sequenz und endlich zum ganzen Film.</a:t>
            </a:r>
          </a:p>
        </p:txBody>
      </p:sp>
      <p:sp>
        <p:nvSpPr>
          <p:cNvPr id="11" name="Rechteck 10"/>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Schnitt und </a:t>
            </a:r>
            <a:r>
              <a:rPr lang="de-DE" sz="1500" dirty="0" smtClean="0">
                <a:solidFill>
                  <a:schemeClr val="tx1"/>
                </a:solidFill>
              </a:rPr>
              <a:t>Montage = </a:t>
            </a:r>
            <a:r>
              <a:rPr lang="de-DE" sz="1500" dirty="0">
                <a:solidFill>
                  <a:schemeClr val="tx1"/>
                </a:solidFill>
              </a:rPr>
              <a:t>Filmrolle in Takes schneiden – Takes kürzen – Takes zu Sequenzen zusammenfügen</a:t>
            </a:r>
          </a:p>
          <a:p>
            <a:pPr algn="ctr"/>
            <a:endParaRPr lang="de-DE" dirty="0"/>
          </a:p>
        </p:txBody>
      </p:sp>
    </p:spTree>
    <p:extLst>
      <p:ext uri="{BB962C8B-B14F-4D97-AF65-F5344CB8AC3E}">
        <p14:creationId xmlns:p14="http://schemas.microsoft.com/office/powerpoint/2010/main" val="28402049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8.1. Schnitt und Montage </a:t>
            </a:r>
            <a:r>
              <a:rPr lang="de-DE" dirty="0" smtClean="0"/>
              <a:t/>
            </a:r>
            <a:br>
              <a:rPr lang="de-DE" dirty="0" smtClean="0"/>
            </a:br>
            <a:r>
              <a:rPr lang="de-DE" dirty="0" smtClean="0"/>
              <a:t>(</a:t>
            </a:r>
            <a:r>
              <a:rPr lang="de-DE" dirty="0"/>
              <a:t>le </a:t>
            </a:r>
            <a:r>
              <a:rPr lang="de-DE" dirty="0" err="1"/>
              <a:t>montage</a:t>
            </a:r>
            <a:r>
              <a:rPr lang="de-DE" dirty="0"/>
              <a:t>)</a:t>
            </a:r>
            <a:br>
              <a:rPr lang="de-DE" dirty="0"/>
            </a:br>
            <a:r>
              <a:rPr lang="de-DE" dirty="0" smtClean="0"/>
              <a:t>- </a:t>
            </a:r>
            <a:r>
              <a:rPr lang="de-DE" dirty="0"/>
              <a:t>kontinuierliche Montage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smtClean="0">
                <a:cs typeface="Times New Roman" pitchFamily="18" charset="0"/>
              </a:rPr>
              <a:t>Die Montage </a:t>
            </a:r>
            <a:r>
              <a:rPr lang="de-DE" altLang="fr-FR" dirty="0">
                <a:cs typeface="Times New Roman" pitchFamily="18" charset="0"/>
              </a:rPr>
              <a:t>organisiert die </a:t>
            </a:r>
            <a:r>
              <a:rPr lang="de-DE" altLang="fr-FR" dirty="0" err="1">
                <a:cs typeface="Times New Roman" pitchFamily="18" charset="0"/>
              </a:rPr>
              <a:t>Filmzeit</a:t>
            </a:r>
            <a:r>
              <a:rPr lang="de-DE" altLang="fr-FR" dirty="0">
                <a:cs typeface="Times New Roman" pitchFamily="18" charset="0"/>
              </a:rPr>
              <a:t>, den Ablauf, die Abfolge, den Rhythmus. Diese Rhythmisierung, d.h. höhere oder geringere Schnittfrequenz, erfolgt meist in Kombination mit näheren oder weiteren Einstellungsgrößen. </a:t>
            </a:r>
          </a:p>
          <a:p>
            <a:pPr lvl="1"/>
            <a:endParaRPr lang="de-DE" altLang="fr-FR" dirty="0" smtClean="0">
              <a:cs typeface="Times New Roman" pitchFamily="18" charset="0"/>
            </a:endParaRPr>
          </a:p>
          <a:p>
            <a:pPr lvl="1"/>
            <a:r>
              <a:rPr lang="de-DE" altLang="fr-FR" dirty="0" smtClean="0">
                <a:cs typeface="Times New Roman" pitchFamily="18" charset="0"/>
              </a:rPr>
              <a:t>Die </a:t>
            </a:r>
            <a:r>
              <a:rPr lang="de-DE" altLang="fr-FR" dirty="0">
                <a:cs typeface="Times New Roman" pitchFamily="18" charset="0"/>
              </a:rPr>
              <a:t>Montage stellt sich zur Aufgabe, bestimmte Handlungsfolgen miteinander zu verbinden.</a:t>
            </a:r>
          </a:p>
          <a:p>
            <a:pPr lvl="1"/>
            <a:r>
              <a:rPr lang="de-DE" altLang="fr-FR" dirty="0">
                <a:cs typeface="Times New Roman" pitchFamily="18" charset="0"/>
              </a:rPr>
              <a:t>So erweckt die </a:t>
            </a:r>
            <a:r>
              <a:rPr lang="de-DE" altLang="fr-FR" b="1" dirty="0">
                <a:cs typeface="Times New Roman" pitchFamily="18" charset="0"/>
              </a:rPr>
              <a:t>kontinuierliche</a:t>
            </a:r>
            <a:r>
              <a:rPr lang="de-DE" altLang="fr-FR" dirty="0">
                <a:cs typeface="Times New Roman" pitchFamily="18" charset="0"/>
              </a:rPr>
              <a:t> </a:t>
            </a:r>
            <a:r>
              <a:rPr lang="de-DE" altLang="fr-FR" b="1" dirty="0">
                <a:cs typeface="Times New Roman" pitchFamily="18" charset="0"/>
              </a:rPr>
              <a:t>Montage</a:t>
            </a:r>
            <a:r>
              <a:rPr lang="de-DE" altLang="fr-FR" dirty="0">
                <a:cs typeface="Times New Roman" pitchFamily="18" charset="0"/>
              </a:rPr>
              <a:t> den Anschein, die Narration erfolge aus sich heraus</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Aufgabe der </a:t>
            </a:r>
            <a:r>
              <a:rPr lang="de-DE" sz="1500" dirty="0" smtClean="0">
                <a:solidFill>
                  <a:schemeClr val="tx1"/>
                </a:solidFill>
              </a:rPr>
              <a:t>Montage: Bestimmte </a:t>
            </a:r>
            <a:r>
              <a:rPr lang="de-DE" sz="1500" dirty="0">
                <a:solidFill>
                  <a:schemeClr val="tx1"/>
                </a:solidFill>
              </a:rPr>
              <a:t>Handlungsfolgen miteinander verbinden</a:t>
            </a:r>
          </a:p>
          <a:p>
            <a:pPr algn="ctr"/>
            <a:endParaRPr lang="de-DE" dirty="0"/>
          </a:p>
        </p:txBody>
      </p:sp>
    </p:spTree>
    <p:extLst>
      <p:ext uri="{BB962C8B-B14F-4D97-AF65-F5344CB8AC3E}">
        <p14:creationId xmlns:p14="http://schemas.microsoft.com/office/powerpoint/2010/main" val="10328441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7524576" cy="1207834"/>
          </a:xfrm>
        </p:spPr>
        <p:txBody>
          <a:bodyPr/>
          <a:lstStyle/>
          <a:p>
            <a:r>
              <a:rPr lang="de-DE" dirty="0"/>
              <a:t>8.1.1. Schnitt und Montage </a:t>
            </a:r>
            <a:r>
              <a:rPr lang="de-DE" dirty="0" smtClean="0"/>
              <a:t/>
            </a:r>
            <a:br>
              <a:rPr lang="de-DE" dirty="0" smtClean="0"/>
            </a:br>
            <a:r>
              <a:rPr lang="de-DE" dirty="0" smtClean="0"/>
              <a:t>(</a:t>
            </a:r>
            <a:r>
              <a:rPr lang="de-DE" dirty="0"/>
              <a:t>le </a:t>
            </a:r>
            <a:r>
              <a:rPr lang="de-DE" dirty="0" err="1"/>
              <a:t>montage</a:t>
            </a:r>
            <a:r>
              <a:rPr lang="de-DE" dirty="0"/>
              <a:t>) </a:t>
            </a:r>
            <a:br>
              <a:rPr lang="de-DE" dirty="0"/>
            </a:br>
            <a:r>
              <a:rPr lang="de-DE" dirty="0" smtClean="0"/>
              <a:t>- </a:t>
            </a:r>
            <a:r>
              <a:rPr lang="de-DE" dirty="0"/>
              <a:t>Regeln des Kontinuitätssystems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Zu den Regeln des Kontinuitätssystems gehört u.a. die Einführung in den Film </a:t>
            </a:r>
            <a:r>
              <a:rPr lang="de-DE" altLang="fr-FR" dirty="0" smtClean="0">
                <a:cs typeface="Times New Roman" pitchFamily="18" charset="0"/>
              </a:rPr>
              <a:t>mit</a:t>
            </a:r>
          </a:p>
          <a:p>
            <a:pPr lvl="1"/>
            <a:endParaRPr lang="de-DE" altLang="fr-FR" dirty="0">
              <a:cs typeface="Times New Roman" pitchFamily="18" charset="0"/>
            </a:endParaRPr>
          </a:p>
          <a:p>
            <a:pPr marL="285750" lvl="1" indent="-198438">
              <a:buFont typeface="Arial" panose="020B0604020202020204" pitchFamily="34" charset="0"/>
              <a:buChar char="•"/>
            </a:pPr>
            <a:r>
              <a:rPr lang="de-DE" altLang="fr-FR" dirty="0">
                <a:cs typeface="Times New Roman" pitchFamily="18" charset="0"/>
              </a:rPr>
              <a:t>einer eröffnenden Einstellung (</a:t>
            </a:r>
            <a:r>
              <a:rPr lang="de-DE" altLang="fr-FR" dirty="0" err="1">
                <a:cs typeface="Times New Roman" pitchFamily="18" charset="0"/>
              </a:rPr>
              <a:t>establishment</a:t>
            </a:r>
            <a:r>
              <a:rPr lang="de-DE" altLang="fr-FR" dirty="0">
                <a:cs typeface="Times New Roman" pitchFamily="18" charset="0"/>
              </a:rPr>
              <a:t> </a:t>
            </a:r>
            <a:r>
              <a:rPr lang="de-DE" altLang="fr-FR" dirty="0" err="1">
                <a:cs typeface="Times New Roman" pitchFamily="18" charset="0"/>
              </a:rPr>
              <a:t>shot</a:t>
            </a:r>
            <a:r>
              <a:rPr lang="de-DE" altLang="fr-FR" dirty="0">
                <a:cs typeface="Times New Roman" pitchFamily="18" charset="0"/>
              </a:rPr>
              <a:t>),</a:t>
            </a:r>
            <a:br>
              <a:rPr lang="de-DE" altLang="fr-FR" dirty="0">
                <a:cs typeface="Times New Roman" pitchFamily="18" charset="0"/>
              </a:rPr>
            </a:br>
            <a:r>
              <a:rPr lang="de-DE" altLang="fr-FR" dirty="0" smtClean="0">
                <a:cs typeface="Times New Roman" pitchFamily="18" charset="0"/>
              </a:rPr>
              <a:t>die </a:t>
            </a:r>
            <a:r>
              <a:rPr lang="de-DE" altLang="fr-FR" dirty="0">
                <a:cs typeface="Times New Roman" pitchFamily="18" charset="0"/>
              </a:rPr>
              <a:t>den Zuschauer orientiert und die </a:t>
            </a:r>
            <a:r>
              <a:rPr lang="de-DE" altLang="fr-FR" dirty="0" smtClean="0">
                <a:cs typeface="Times New Roman" pitchFamily="18" charset="0"/>
              </a:rPr>
              <a:t>Geschichte „etabliert</a:t>
            </a:r>
            <a:r>
              <a:rPr lang="de-DE" altLang="fr-FR" dirty="0">
                <a:cs typeface="Times New Roman" pitchFamily="18" charset="0"/>
              </a:rPr>
              <a:t>“, </a:t>
            </a:r>
          </a:p>
          <a:p>
            <a:pPr marL="285750" lvl="1" indent="-198438">
              <a:buFont typeface="Arial" panose="020B0604020202020204" pitchFamily="34" charset="0"/>
              <a:buChar char="•"/>
            </a:pPr>
            <a:endParaRPr lang="de-DE" altLang="fr-FR" dirty="0" smtClean="0">
              <a:cs typeface="Times New Roman" pitchFamily="18" charset="0"/>
            </a:endParaRPr>
          </a:p>
          <a:p>
            <a:pPr marL="285750" lvl="1" indent="-198438">
              <a:buFont typeface="Arial" panose="020B0604020202020204" pitchFamily="34" charset="0"/>
              <a:buChar char="•"/>
            </a:pPr>
            <a:r>
              <a:rPr lang="de-DE" altLang="fr-FR" dirty="0" smtClean="0">
                <a:cs typeface="Times New Roman" pitchFamily="18" charset="0"/>
              </a:rPr>
              <a:t>die </a:t>
            </a:r>
            <a:r>
              <a:rPr lang="de-DE" altLang="fr-FR" b="1" dirty="0">
                <a:cs typeface="Times New Roman" pitchFamily="18" charset="0"/>
              </a:rPr>
              <a:t>Achtung des 180-Grad-Prinzips</a:t>
            </a:r>
            <a:r>
              <a:rPr lang="de-DE" altLang="fr-FR" dirty="0">
                <a:cs typeface="Times New Roman" pitchFamily="18" charset="0"/>
              </a:rPr>
              <a:t>, wonach z.B.</a:t>
            </a:r>
            <a:br>
              <a:rPr lang="de-DE" altLang="fr-FR" dirty="0">
                <a:cs typeface="Times New Roman" pitchFamily="18" charset="0"/>
              </a:rPr>
            </a:br>
            <a:r>
              <a:rPr lang="de-DE" altLang="fr-FR" dirty="0" smtClean="0">
                <a:cs typeface="Times New Roman" pitchFamily="18" charset="0"/>
              </a:rPr>
              <a:t>zwischen </a:t>
            </a:r>
            <a:r>
              <a:rPr lang="de-DE" altLang="fr-FR" dirty="0">
                <a:cs typeface="Times New Roman" pitchFamily="18" charset="0"/>
              </a:rPr>
              <a:t>zwei Protagonisten imaginär eine</a:t>
            </a:r>
            <a:br>
              <a:rPr lang="de-DE" altLang="fr-FR" dirty="0">
                <a:cs typeface="Times New Roman" pitchFamily="18" charset="0"/>
              </a:rPr>
            </a:br>
            <a:r>
              <a:rPr lang="de-DE" altLang="fr-FR" dirty="0" smtClean="0">
                <a:cs typeface="Times New Roman" pitchFamily="18" charset="0"/>
              </a:rPr>
              <a:t>Handlungsachse </a:t>
            </a:r>
            <a:r>
              <a:rPr lang="de-DE" altLang="fr-FR" dirty="0">
                <a:cs typeface="Times New Roman" pitchFamily="18" charset="0"/>
              </a:rPr>
              <a:t>angenommen wird, die Kamera</a:t>
            </a:r>
            <a:br>
              <a:rPr lang="de-DE" altLang="fr-FR" dirty="0">
                <a:cs typeface="Times New Roman" pitchFamily="18" charset="0"/>
              </a:rPr>
            </a:br>
            <a:r>
              <a:rPr lang="de-DE" altLang="fr-FR" dirty="0" smtClean="0">
                <a:cs typeface="Times New Roman" pitchFamily="18" charset="0"/>
              </a:rPr>
              <a:t>nur </a:t>
            </a:r>
            <a:r>
              <a:rPr lang="de-DE" altLang="fr-FR" dirty="0">
                <a:cs typeface="Times New Roman" pitchFamily="18" charset="0"/>
              </a:rPr>
              <a:t>auf einer Seite dieser Achse zu stehen und sich</a:t>
            </a:r>
            <a:br>
              <a:rPr lang="de-DE" altLang="fr-FR" dirty="0">
                <a:cs typeface="Times New Roman" pitchFamily="18" charset="0"/>
              </a:rPr>
            </a:br>
            <a:r>
              <a:rPr lang="de-DE" altLang="fr-FR" dirty="0" smtClean="0">
                <a:cs typeface="Times New Roman" pitchFamily="18" charset="0"/>
              </a:rPr>
              <a:t>nur </a:t>
            </a:r>
            <a:r>
              <a:rPr lang="de-DE" altLang="fr-FR" dirty="0">
                <a:cs typeface="Times New Roman" pitchFamily="18" charset="0"/>
              </a:rPr>
              <a:t>innerhalb eines imaginären Halbkreises von</a:t>
            </a:r>
            <a:br>
              <a:rPr lang="de-DE" altLang="fr-FR" dirty="0">
                <a:cs typeface="Times New Roman" pitchFamily="18" charset="0"/>
              </a:rPr>
            </a:br>
            <a:r>
              <a:rPr lang="de-DE" altLang="fr-FR" dirty="0" smtClean="0">
                <a:cs typeface="Times New Roman" pitchFamily="18" charset="0"/>
              </a:rPr>
              <a:t>180 </a:t>
            </a:r>
            <a:r>
              <a:rPr lang="de-DE" altLang="fr-FR" dirty="0">
                <a:cs typeface="Times New Roman" pitchFamily="18" charset="0"/>
              </a:rPr>
              <a:t>Grad zu bewegen hat. Bei Verstoß könnte der        </a:t>
            </a:r>
            <a:br>
              <a:rPr lang="de-DE" altLang="fr-FR" dirty="0">
                <a:cs typeface="Times New Roman" pitchFamily="18" charset="0"/>
              </a:rPr>
            </a:br>
            <a:r>
              <a:rPr lang="de-DE" altLang="fr-FR" dirty="0" smtClean="0">
                <a:cs typeface="Times New Roman" pitchFamily="18" charset="0"/>
              </a:rPr>
              <a:t>Zuschauer </a:t>
            </a:r>
            <a:r>
              <a:rPr lang="de-DE" altLang="fr-FR" dirty="0">
                <a:cs typeface="Times New Roman" pitchFamily="18" charset="0"/>
              </a:rPr>
              <a:t>seine Orientierung im Film-Raum </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Regeln des </a:t>
            </a:r>
            <a:r>
              <a:rPr lang="de-DE" sz="1500" dirty="0" smtClean="0">
                <a:solidFill>
                  <a:schemeClr val="tx1"/>
                </a:solidFill>
              </a:rPr>
              <a:t>Kontinuitäts-systems</a:t>
            </a:r>
            <a:r>
              <a:rPr lang="de-DE" sz="1500" dirty="0">
                <a:solidFill>
                  <a:schemeClr val="tx1"/>
                </a:solidFill>
              </a:rPr>
              <a:t>:</a:t>
            </a:r>
          </a:p>
          <a:p>
            <a:pPr marL="285750" indent="-285750">
              <a:spcBef>
                <a:spcPct val="50000"/>
              </a:spcBef>
              <a:buFont typeface="Arial" panose="020B0604020202020204" pitchFamily="34" charset="0"/>
              <a:buChar char="•"/>
            </a:pPr>
            <a:r>
              <a:rPr lang="de-DE" sz="1500" dirty="0" smtClean="0">
                <a:solidFill>
                  <a:schemeClr val="tx1"/>
                </a:solidFill>
              </a:rPr>
              <a:t>„</a:t>
            </a:r>
            <a:r>
              <a:rPr lang="de-DE" sz="1500" dirty="0" err="1">
                <a:solidFill>
                  <a:schemeClr val="tx1"/>
                </a:solidFill>
              </a:rPr>
              <a:t>establishment</a:t>
            </a:r>
            <a:r>
              <a:rPr lang="de-DE" sz="1500" dirty="0">
                <a:solidFill>
                  <a:schemeClr val="tx1"/>
                </a:solidFill>
              </a:rPr>
              <a:t> </a:t>
            </a:r>
            <a:r>
              <a:rPr lang="de-DE" sz="1500" dirty="0" err="1">
                <a:solidFill>
                  <a:schemeClr val="tx1"/>
                </a:solidFill>
              </a:rPr>
              <a:t>shot</a:t>
            </a:r>
            <a:r>
              <a:rPr lang="de-DE" sz="1500" dirty="0">
                <a:solidFill>
                  <a:schemeClr val="tx1"/>
                </a:solidFill>
              </a:rPr>
              <a:t>“</a:t>
            </a:r>
          </a:p>
          <a:p>
            <a:pPr marL="285750" indent="-285750">
              <a:spcBef>
                <a:spcPct val="50000"/>
              </a:spcBef>
              <a:buFont typeface="Arial" panose="020B0604020202020204" pitchFamily="34" charset="0"/>
              <a:buChar char="•"/>
            </a:pPr>
            <a:r>
              <a:rPr lang="de-DE" sz="1500" dirty="0" smtClean="0">
                <a:solidFill>
                  <a:schemeClr val="tx1"/>
                </a:solidFill>
              </a:rPr>
              <a:t>180-Grad-Prinzip</a:t>
            </a:r>
            <a:endParaRPr lang="de-DE" sz="1500" dirty="0">
              <a:solidFill>
                <a:schemeClr val="tx1"/>
              </a:solidFill>
            </a:endParaRPr>
          </a:p>
          <a:p>
            <a:pPr algn="ctr"/>
            <a:endParaRPr lang="de-DE" dirty="0"/>
          </a:p>
        </p:txBody>
      </p:sp>
    </p:spTree>
    <p:extLst>
      <p:ext uri="{BB962C8B-B14F-4D97-AF65-F5344CB8AC3E}">
        <p14:creationId xmlns:p14="http://schemas.microsoft.com/office/powerpoint/2010/main" val="37128199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7524576" cy="1207834"/>
          </a:xfrm>
        </p:spPr>
        <p:txBody>
          <a:bodyPr/>
          <a:lstStyle/>
          <a:p>
            <a:r>
              <a:rPr lang="de-DE" dirty="0"/>
              <a:t>8.1.1. Schnitt und Montage </a:t>
            </a:r>
            <a:r>
              <a:rPr lang="de-DE" dirty="0" smtClean="0"/>
              <a:t/>
            </a:r>
            <a:br>
              <a:rPr lang="de-DE" dirty="0" smtClean="0"/>
            </a:br>
            <a:r>
              <a:rPr lang="de-DE" dirty="0" smtClean="0"/>
              <a:t>(</a:t>
            </a:r>
            <a:r>
              <a:rPr lang="de-DE" dirty="0"/>
              <a:t>le </a:t>
            </a:r>
            <a:r>
              <a:rPr lang="de-DE" dirty="0" err="1"/>
              <a:t>montage</a:t>
            </a:r>
            <a:r>
              <a:rPr lang="de-DE" dirty="0"/>
              <a:t>) </a:t>
            </a:r>
            <a:br>
              <a:rPr lang="de-DE" dirty="0"/>
            </a:br>
            <a:r>
              <a:rPr lang="de-DE" dirty="0" smtClean="0"/>
              <a:t>- </a:t>
            </a:r>
            <a:r>
              <a:rPr lang="de-DE" dirty="0"/>
              <a:t>Regeln des Kontinuitätssystems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buFont typeface="Arial" panose="020B0604020202020204" pitchFamily="34" charset="0"/>
              <a:buChar char="•"/>
            </a:pPr>
            <a:r>
              <a:rPr lang="de-DE" altLang="fr-FR" dirty="0">
                <a:cs typeface="Times New Roman" pitchFamily="18" charset="0"/>
              </a:rPr>
              <a:t>demnach die Vermeidung eines Achsensprungs</a:t>
            </a:r>
            <a:br>
              <a:rPr lang="de-DE" altLang="fr-FR" dirty="0">
                <a:cs typeface="Times New Roman" pitchFamily="18" charset="0"/>
              </a:rPr>
            </a:br>
            <a:r>
              <a:rPr lang="de-DE" altLang="fr-FR" dirty="0" smtClean="0">
                <a:cs typeface="Times New Roman" pitchFamily="18" charset="0"/>
              </a:rPr>
              <a:t>(</a:t>
            </a:r>
            <a:r>
              <a:rPr lang="de-DE" altLang="fr-FR" dirty="0" err="1">
                <a:cs typeface="Times New Roman" pitchFamily="18" charset="0"/>
              </a:rPr>
              <a:t>changement</a:t>
            </a:r>
            <a:r>
              <a:rPr lang="de-DE" altLang="fr-FR" dirty="0">
                <a:cs typeface="Times New Roman" pitchFamily="18" charset="0"/>
              </a:rPr>
              <a:t> </a:t>
            </a:r>
            <a:r>
              <a:rPr lang="de-DE" altLang="fr-FR" dirty="0" err="1">
                <a:cs typeface="Times New Roman" pitchFamily="18" charset="0"/>
              </a:rPr>
              <a:t>d’axe</a:t>
            </a:r>
            <a:r>
              <a:rPr lang="de-DE" altLang="fr-FR" dirty="0" smtClean="0">
                <a:cs typeface="Times New Roman" pitchFamily="18" charset="0"/>
              </a:rPr>
              <a:t>),</a:t>
            </a:r>
          </a:p>
          <a:p>
            <a:pPr lvl="1"/>
            <a:endParaRPr lang="de-DE" altLang="fr-FR" dirty="0">
              <a:cs typeface="Times New Roman" pitchFamily="18" charset="0"/>
            </a:endParaRPr>
          </a:p>
          <a:p>
            <a:pPr marL="285750" lvl="1" indent="-285750">
              <a:buFont typeface="Arial" panose="020B0604020202020204" pitchFamily="34" charset="0"/>
              <a:buChar char="•"/>
            </a:pPr>
            <a:r>
              <a:rPr lang="de-DE" altLang="fr-FR" dirty="0">
                <a:cs typeface="Times New Roman" pitchFamily="18" charset="0"/>
              </a:rPr>
              <a:t>der Blickachsenanschluss (</a:t>
            </a:r>
            <a:r>
              <a:rPr lang="de-DE" altLang="fr-FR" dirty="0" err="1">
                <a:cs typeface="Times New Roman" pitchFamily="18" charset="0"/>
              </a:rPr>
              <a:t>Eyeline</a:t>
            </a:r>
            <a:r>
              <a:rPr lang="de-DE" altLang="fr-FR" dirty="0">
                <a:cs typeface="Times New Roman" pitchFamily="18" charset="0"/>
              </a:rPr>
              <a:t> Match),</a:t>
            </a:r>
            <a:br>
              <a:rPr lang="de-DE" altLang="fr-FR" dirty="0">
                <a:cs typeface="Times New Roman" pitchFamily="18" charset="0"/>
              </a:rPr>
            </a:br>
            <a:r>
              <a:rPr lang="de-DE" altLang="fr-FR" dirty="0" smtClean="0">
                <a:cs typeface="Times New Roman" pitchFamily="18" charset="0"/>
              </a:rPr>
              <a:t>wonach </a:t>
            </a:r>
            <a:r>
              <a:rPr lang="de-DE" altLang="fr-FR" dirty="0">
                <a:cs typeface="Times New Roman" pitchFamily="18" charset="0"/>
              </a:rPr>
              <a:t>beispielsweise eine Person den Blick aus</a:t>
            </a:r>
            <a:br>
              <a:rPr lang="de-DE" altLang="fr-FR" dirty="0">
                <a:cs typeface="Times New Roman" pitchFamily="18" charset="0"/>
              </a:rPr>
            </a:br>
            <a:r>
              <a:rPr lang="de-DE" altLang="fr-FR" dirty="0" smtClean="0">
                <a:cs typeface="Times New Roman" pitchFamily="18" charset="0"/>
              </a:rPr>
              <a:t>dem </a:t>
            </a:r>
            <a:r>
              <a:rPr lang="de-DE" altLang="fr-FR" dirty="0">
                <a:cs typeface="Times New Roman" pitchFamily="18" charset="0"/>
              </a:rPr>
              <a:t>Bild hinaus richtet (</a:t>
            </a:r>
            <a:r>
              <a:rPr lang="de-DE" altLang="fr-FR" dirty="0" err="1">
                <a:cs typeface="Times New Roman" pitchFamily="18" charset="0"/>
              </a:rPr>
              <a:t>hors-champ</a:t>
            </a:r>
            <a:r>
              <a:rPr lang="de-DE" altLang="fr-FR" dirty="0">
                <a:cs typeface="Times New Roman" pitchFamily="18" charset="0"/>
              </a:rPr>
              <a:t>) und die</a:t>
            </a:r>
            <a:br>
              <a:rPr lang="de-DE" altLang="fr-FR" dirty="0">
                <a:cs typeface="Times New Roman" pitchFamily="18" charset="0"/>
              </a:rPr>
            </a:br>
            <a:r>
              <a:rPr lang="de-DE" altLang="fr-FR" dirty="0" smtClean="0">
                <a:cs typeface="Times New Roman" pitchFamily="18" charset="0"/>
              </a:rPr>
              <a:t>nächste </a:t>
            </a:r>
            <a:r>
              <a:rPr lang="de-DE" altLang="fr-FR" dirty="0">
                <a:cs typeface="Times New Roman" pitchFamily="18" charset="0"/>
              </a:rPr>
              <a:t>Einstellung dann das Subjekt oder Objekt</a:t>
            </a:r>
            <a:br>
              <a:rPr lang="de-DE" altLang="fr-FR" dirty="0">
                <a:cs typeface="Times New Roman" pitchFamily="18" charset="0"/>
              </a:rPr>
            </a:br>
            <a:r>
              <a:rPr lang="de-DE" altLang="fr-FR" dirty="0" smtClean="0">
                <a:cs typeface="Times New Roman" pitchFamily="18" charset="0"/>
              </a:rPr>
              <a:t>zeigt</a:t>
            </a:r>
            <a:r>
              <a:rPr lang="de-DE" altLang="fr-FR" dirty="0">
                <a:cs typeface="Times New Roman" pitchFamily="18" charset="0"/>
              </a:rPr>
              <a:t>, auf das der Blick fällt.</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Regeln des </a:t>
            </a:r>
            <a:r>
              <a:rPr lang="de-DE" sz="1500" dirty="0" smtClean="0">
                <a:solidFill>
                  <a:schemeClr val="tx1"/>
                </a:solidFill>
              </a:rPr>
              <a:t>Kontinuitäts-systems</a:t>
            </a:r>
            <a:r>
              <a:rPr lang="de-DE" sz="1500" dirty="0">
                <a:solidFill>
                  <a:schemeClr val="tx1"/>
                </a:solidFill>
              </a:rPr>
              <a:t>:</a:t>
            </a:r>
          </a:p>
          <a:p>
            <a:pPr marL="285750" indent="-285750">
              <a:spcBef>
                <a:spcPct val="50000"/>
              </a:spcBef>
              <a:buFont typeface="Arial" panose="020B0604020202020204" pitchFamily="34" charset="0"/>
              <a:buChar char="•"/>
            </a:pPr>
            <a:r>
              <a:rPr lang="de-DE" sz="1500" dirty="0" smtClean="0">
                <a:solidFill>
                  <a:schemeClr val="tx1"/>
                </a:solidFill>
              </a:rPr>
              <a:t>Vermeidung </a:t>
            </a:r>
            <a:r>
              <a:rPr lang="de-DE" sz="1500" dirty="0">
                <a:solidFill>
                  <a:schemeClr val="tx1"/>
                </a:solidFill>
              </a:rPr>
              <a:t>des</a:t>
            </a:r>
            <a:br>
              <a:rPr lang="de-DE" sz="1500" dirty="0">
                <a:solidFill>
                  <a:schemeClr val="tx1"/>
                </a:solidFill>
              </a:rPr>
            </a:br>
            <a:r>
              <a:rPr lang="de-DE" sz="1500" dirty="0" smtClean="0">
                <a:solidFill>
                  <a:schemeClr val="tx1"/>
                </a:solidFill>
              </a:rPr>
              <a:t>Achsensprungs</a:t>
            </a:r>
            <a:endParaRPr lang="de-DE" sz="1500" dirty="0">
              <a:solidFill>
                <a:schemeClr val="tx1"/>
              </a:solidFill>
            </a:endParaRPr>
          </a:p>
          <a:p>
            <a:pPr marL="285750" indent="-285750">
              <a:spcBef>
                <a:spcPct val="50000"/>
              </a:spcBef>
              <a:buFont typeface="Arial" panose="020B0604020202020204" pitchFamily="34" charset="0"/>
              <a:buChar char="•"/>
            </a:pPr>
            <a:r>
              <a:rPr lang="de-DE" sz="1500" dirty="0" smtClean="0">
                <a:solidFill>
                  <a:schemeClr val="tx1"/>
                </a:solidFill>
              </a:rPr>
              <a:t>Blickachsen-anschluss</a:t>
            </a:r>
            <a:endParaRPr lang="de-DE" sz="1500" dirty="0">
              <a:solidFill>
                <a:schemeClr val="tx1"/>
              </a:solidFill>
            </a:endParaRPr>
          </a:p>
          <a:p>
            <a:pPr algn="ctr"/>
            <a:endParaRPr lang="de-DE" dirty="0"/>
          </a:p>
        </p:txBody>
      </p:sp>
    </p:spTree>
    <p:extLst>
      <p:ext uri="{BB962C8B-B14F-4D97-AF65-F5344CB8AC3E}">
        <p14:creationId xmlns:p14="http://schemas.microsoft.com/office/powerpoint/2010/main" val="22976900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7524576" cy="1207834"/>
          </a:xfrm>
        </p:spPr>
        <p:txBody>
          <a:bodyPr/>
          <a:lstStyle/>
          <a:p>
            <a:r>
              <a:rPr lang="de-DE" dirty="0"/>
              <a:t>8.1.1. Schnitt und Montage </a:t>
            </a:r>
            <a:r>
              <a:rPr lang="de-DE" dirty="0" smtClean="0"/>
              <a:t/>
            </a:r>
            <a:br>
              <a:rPr lang="de-DE" dirty="0" smtClean="0"/>
            </a:br>
            <a:r>
              <a:rPr lang="de-DE" dirty="0" smtClean="0"/>
              <a:t>(</a:t>
            </a:r>
            <a:r>
              <a:rPr lang="de-DE" dirty="0"/>
              <a:t>le </a:t>
            </a:r>
            <a:r>
              <a:rPr lang="de-DE" dirty="0" err="1"/>
              <a:t>montage</a:t>
            </a:r>
            <a:r>
              <a:rPr lang="de-DE" dirty="0"/>
              <a:t>) </a:t>
            </a:r>
            <a:br>
              <a:rPr lang="de-DE" dirty="0"/>
            </a:br>
            <a:r>
              <a:rPr lang="de-DE" dirty="0" smtClean="0"/>
              <a:t>- </a:t>
            </a:r>
            <a:r>
              <a:rPr lang="de-DE" dirty="0"/>
              <a:t>Regeln des Kontinuitätssystems </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8" name="Text Box 1032"/>
          <p:cNvSpPr txBox="1">
            <a:spLocks noChangeArrowheads="1"/>
          </p:cNvSpPr>
          <p:nvPr/>
        </p:nvSpPr>
        <p:spPr bwMode="auto">
          <a:xfrm rot="5400000">
            <a:off x="4169568" y="5736432"/>
            <a:ext cx="17954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oethe Text" pitchFamily="2" charset="0"/>
              </a:defRPr>
            </a:lvl1pPr>
            <a:lvl2pPr marL="742950" indent="-285750">
              <a:defRPr sz="2400">
                <a:solidFill>
                  <a:schemeClr val="tx1"/>
                </a:solidFill>
                <a:latin typeface="Goethe Text" pitchFamily="2" charset="0"/>
              </a:defRPr>
            </a:lvl2pPr>
            <a:lvl3pPr marL="1143000" indent="-228600">
              <a:defRPr sz="2400">
                <a:solidFill>
                  <a:schemeClr val="tx1"/>
                </a:solidFill>
                <a:latin typeface="Goethe Text" pitchFamily="2" charset="0"/>
              </a:defRPr>
            </a:lvl3pPr>
            <a:lvl4pPr marL="1600200" indent="-228600">
              <a:defRPr sz="2400">
                <a:solidFill>
                  <a:schemeClr val="tx1"/>
                </a:solidFill>
                <a:latin typeface="Goethe Text" pitchFamily="2" charset="0"/>
              </a:defRPr>
            </a:lvl4pPr>
            <a:lvl5pPr marL="2057400" indent="-228600">
              <a:defRPr sz="2400">
                <a:solidFill>
                  <a:schemeClr val="tx1"/>
                </a:solidFill>
                <a:latin typeface="Goethe Text" pitchFamily="2" charset="0"/>
              </a:defRPr>
            </a:lvl5pPr>
            <a:lvl6pPr marL="2514600" indent="-228600" algn="ctr" eaLnBrk="0" fontAlgn="base" hangingPunct="0">
              <a:spcBef>
                <a:spcPct val="0"/>
              </a:spcBef>
              <a:spcAft>
                <a:spcPct val="0"/>
              </a:spcAft>
              <a:defRPr sz="2400">
                <a:solidFill>
                  <a:schemeClr val="tx1"/>
                </a:solidFill>
                <a:latin typeface="Goethe Text" pitchFamily="2" charset="0"/>
              </a:defRPr>
            </a:lvl6pPr>
            <a:lvl7pPr marL="2971800" indent="-228600" algn="ctr" eaLnBrk="0" fontAlgn="base" hangingPunct="0">
              <a:spcBef>
                <a:spcPct val="0"/>
              </a:spcBef>
              <a:spcAft>
                <a:spcPct val="0"/>
              </a:spcAft>
              <a:defRPr sz="2400">
                <a:solidFill>
                  <a:schemeClr val="tx1"/>
                </a:solidFill>
                <a:latin typeface="Goethe Text" pitchFamily="2" charset="0"/>
              </a:defRPr>
            </a:lvl7pPr>
            <a:lvl8pPr marL="3429000" indent="-228600" algn="ctr" eaLnBrk="0" fontAlgn="base" hangingPunct="0">
              <a:spcBef>
                <a:spcPct val="0"/>
              </a:spcBef>
              <a:spcAft>
                <a:spcPct val="0"/>
              </a:spcAft>
              <a:defRPr sz="2400">
                <a:solidFill>
                  <a:schemeClr val="tx1"/>
                </a:solidFill>
                <a:latin typeface="Goethe Text" pitchFamily="2" charset="0"/>
              </a:defRPr>
            </a:lvl8pPr>
            <a:lvl9pPr marL="3886200" indent="-228600" algn="ctr" eaLnBrk="0" fontAlgn="base" hangingPunct="0">
              <a:spcBef>
                <a:spcPct val="0"/>
              </a:spcBef>
              <a:spcAft>
                <a:spcPct val="0"/>
              </a:spcAft>
              <a:defRPr sz="2400">
                <a:solidFill>
                  <a:schemeClr val="tx1"/>
                </a:solidFill>
                <a:latin typeface="Goethe Text" pitchFamily="2" charset="0"/>
              </a:defRPr>
            </a:lvl9pPr>
          </a:lstStyle>
          <a:p>
            <a:r>
              <a:rPr lang="de-DE" altLang="fr-FR" sz="900">
                <a:latin typeface="Arial" charset="0"/>
              </a:rPr>
              <a:t>© Johannes Kiefer / Kleingeld</a:t>
            </a:r>
          </a:p>
        </p:txBody>
      </p:sp>
      <p:pic>
        <p:nvPicPr>
          <p:cNvPr id="9" name="Picture 1033" descr="11 FSLKleingeld6 ohne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5588"/>
            <a:ext cx="4572000"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34" descr="11 FSLKleingeld7 ohne R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91000"/>
            <a:ext cx="45720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36"/>
          <p:cNvSpPr txBox="1">
            <a:spLocks noChangeArrowheads="1"/>
          </p:cNvSpPr>
          <p:nvPr/>
        </p:nvSpPr>
        <p:spPr bwMode="auto">
          <a:xfrm rot="5400000">
            <a:off x="4167981" y="3145632"/>
            <a:ext cx="17954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oethe Text" pitchFamily="2" charset="0"/>
              </a:defRPr>
            </a:lvl1pPr>
            <a:lvl2pPr marL="742950" indent="-285750">
              <a:defRPr sz="2400">
                <a:solidFill>
                  <a:schemeClr val="tx1"/>
                </a:solidFill>
                <a:latin typeface="Goethe Text" pitchFamily="2" charset="0"/>
              </a:defRPr>
            </a:lvl2pPr>
            <a:lvl3pPr marL="1143000" indent="-228600">
              <a:defRPr sz="2400">
                <a:solidFill>
                  <a:schemeClr val="tx1"/>
                </a:solidFill>
                <a:latin typeface="Goethe Text" pitchFamily="2" charset="0"/>
              </a:defRPr>
            </a:lvl3pPr>
            <a:lvl4pPr marL="1600200" indent="-228600">
              <a:defRPr sz="2400">
                <a:solidFill>
                  <a:schemeClr val="tx1"/>
                </a:solidFill>
                <a:latin typeface="Goethe Text" pitchFamily="2" charset="0"/>
              </a:defRPr>
            </a:lvl4pPr>
            <a:lvl5pPr marL="2057400" indent="-228600">
              <a:defRPr sz="2400">
                <a:solidFill>
                  <a:schemeClr val="tx1"/>
                </a:solidFill>
                <a:latin typeface="Goethe Text" pitchFamily="2" charset="0"/>
              </a:defRPr>
            </a:lvl5pPr>
            <a:lvl6pPr marL="2514600" indent="-228600" algn="ctr" eaLnBrk="0" fontAlgn="base" hangingPunct="0">
              <a:spcBef>
                <a:spcPct val="0"/>
              </a:spcBef>
              <a:spcAft>
                <a:spcPct val="0"/>
              </a:spcAft>
              <a:defRPr sz="2400">
                <a:solidFill>
                  <a:schemeClr val="tx1"/>
                </a:solidFill>
                <a:latin typeface="Goethe Text" pitchFamily="2" charset="0"/>
              </a:defRPr>
            </a:lvl6pPr>
            <a:lvl7pPr marL="2971800" indent="-228600" algn="ctr" eaLnBrk="0" fontAlgn="base" hangingPunct="0">
              <a:spcBef>
                <a:spcPct val="0"/>
              </a:spcBef>
              <a:spcAft>
                <a:spcPct val="0"/>
              </a:spcAft>
              <a:defRPr sz="2400">
                <a:solidFill>
                  <a:schemeClr val="tx1"/>
                </a:solidFill>
                <a:latin typeface="Goethe Text" pitchFamily="2" charset="0"/>
              </a:defRPr>
            </a:lvl7pPr>
            <a:lvl8pPr marL="3429000" indent="-228600" algn="ctr" eaLnBrk="0" fontAlgn="base" hangingPunct="0">
              <a:spcBef>
                <a:spcPct val="0"/>
              </a:spcBef>
              <a:spcAft>
                <a:spcPct val="0"/>
              </a:spcAft>
              <a:defRPr sz="2400">
                <a:solidFill>
                  <a:schemeClr val="tx1"/>
                </a:solidFill>
                <a:latin typeface="Goethe Text" pitchFamily="2" charset="0"/>
              </a:defRPr>
            </a:lvl8pPr>
            <a:lvl9pPr marL="3886200" indent="-228600" algn="ctr" eaLnBrk="0" fontAlgn="base" hangingPunct="0">
              <a:spcBef>
                <a:spcPct val="0"/>
              </a:spcBef>
              <a:spcAft>
                <a:spcPct val="0"/>
              </a:spcAft>
              <a:defRPr sz="2400">
                <a:solidFill>
                  <a:schemeClr val="tx1"/>
                </a:solidFill>
                <a:latin typeface="Goethe Text" pitchFamily="2" charset="0"/>
              </a:defRPr>
            </a:lvl9pPr>
          </a:lstStyle>
          <a:p>
            <a:r>
              <a:rPr lang="de-DE" altLang="fr-FR" sz="900">
                <a:latin typeface="Arial" charset="0"/>
              </a:rPr>
              <a:t>© Johannes Kiefer / Kleingeld</a:t>
            </a:r>
          </a:p>
        </p:txBody>
      </p:sp>
      <p:sp>
        <p:nvSpPr>
          <p:cNvPr id="12" name="Text Box 1035"/>
          <p:cNvSpPr txBox="1">
            <a:spLocks noChangeArrowheads="1"/>
          </p:cNvSpPr>
          <p:nvPr/>
        </p:nvSpPr>
        <p:spPr bwMode="auto">
          <a:xfrm>
            <a:off x="6084168" y="3819110"/>
            <a:ext cx="216024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Goethe Text" pitchFamily="2" charset="0"/>
              </a:defRPr>
            </a:lvl1pPr>
            <a:lvl2pPr marL="742950" indent="-285750">
              <a:defRPr sz="2400">
                <a:solidFill>
                  <a:schemeClr val="tx1"/>
                </a:solidFill>
                <a:latin typeface="Goethe Text" pitchFamily="2" charset="0"/>
              </a:defRPr>
            </a:lvl2pPr>
            <a:lvl3pPr marL="1143000" indent="-228600">
              <a:defRPr sz="2400">
                <a:solidFill>
                  <a:schemeClr val="tx1"/>
                </a:solidFill>
                <a:latin typeface="Goethe Text" pitchFamily="2" charset="0"/>
              </a:defRPr>
            </a:lvl3pPr>
            <a:lvl4pPr marL="1600200" indent="-228600">
              <a:defRPr sz="2400">
                <a:solidFill>
                  <a:schemeClr val="tx1"/>
                </a:solidFill>
                <a:latin typeface="Goethe Text" pitchFamily="2" charset="0"/>
              </a:defRPr>
            </a:lvl4pPr>
            <a:lvl5pPr marL="2057400" indent="-228600">
              <a:defRPr sz="2400">
                <a:solidFill>
                  <a:schemeClr val="tx1"/>
                </a:solidFill>
                <a:latin typeface="Goethe Text" pitchFamily="2" charset="0"/>
              </a:defRPr>
            </a:lvl5pPr>
            <a:lvl6pPr marL="2514600" indent="-228600" algn="ctr" eaLnBrk="0" fontAlgn="base" hangingPunct="0">
              <a:spcBef>
                <a:spcPct val="0"/>
              </a:spcBef>
              <a:spcAft>
                <a:spcPct val="0"/>
              </a:spcAft>
              <a:defRPr sz="2400">
                <a:solidFill>
                  <a:schemeClr val="tx1"/>
                </a:solidFill>
                <a:latin typeface="Goethe Text" pitchFamily="2" charset="0"/>
              </a:defRPr>
            </a:lvl6pPr>
            <a:lvl7pPr marL="2971800" indent="-228600" algn="ctr" eaLnBrk="0" fontAlgn="base" hangingPunct="0">
              <a:spcBef>
                <a:spcPct val="0"/>
              </a:spcBef>
              <a:spcAft>
                <a:spcPct val="0"/>
              </a:spcAft>
              <a:defRPr sz="2400">
                <a:solidFill>
                  <a:schemeClr val="tx1"/>
                </a:solidFill>
                <a:latin typeface="Goethe Text" pitchFamily="2" charset="0"/>
              </a:defRPr>
            </a:lvl7pPr>
            <a:lvl8pPr marL="3429000" indent="-228600" algn="ctr" eaLnBrk="0" fontAlgn="base" hangingPunct="0">
              <a:spcBef>
                <a:spcPct val="0"/>
              </a:spcBef>
              <a:spcAft>
                <a:spcPct val="0"/>
              </a:spcAft>
              <a:defRPr sz="2400">
                <a:solidFill>
                  <a:schemeClr val="tx1"/>
                </a:solidFill>
                <a:latin typeface="Goethe Text" pitchFamily="2" charset="0"/>
              </a:defRPr>
            </a:lvl8pPr>
            <a:lvl9pPr marL="3886200" indent="-228600" algn="ctr" eaLnBrk="0" fontAlgn="base" hangingPunct="0">
              <a:spcBef>
                <a:spcPct val="0"/>
              </a:spcBef>
              <a:spcAft>
                <a:spcPct val="0"/>
              </a:spcAft>
              <a:defRPr sz="2400">
                <a:solidFill>
                  <a:schemeClr val="tx1"/>
                </a:solidFill>
                <a:latin typeface="Goethe Text" pitchFamily="2" charset="0"/>
              </a:defRPr>
            </a:lvl9pPr>
          </a:lstStyle>
          <a:p>
            <a:pPr algn="l"/>
            <a:r>
              <a:rPr lang="de-DE" altLang="fr-FR" sz="1900" dirty="0">
                <a:latin typeface="+mn-lt"/>
              </a:rPr>
              <a:t>Blickachsen-</a:t>
            </a:r>
            <a:br>
              <a:rPr lang="de-DE" altLang="fr-FR" sz="1900" dirty="0">
                <a:latin typeface="+mn-lt"/>
              </a:rPr>
            </a:br>
            <a:r>
              <a:rPr lang="de-DE" altLang="fr-FR" sz="1900" dirty="0" err="1">
                <a:latin typeface="+mn-lt"/>
              </a:rPr>
              <a:t>anschluss</a:t>
            </a:r>
            <a:endParaRPr lang="de-DE" altLang="fr-FR" sz="1900" dirty="0">
              <a:latin typeface="+mn-lt"/>
            </a:endParaRPr>
          </a:p>
        </p:txBody>
      </p:sp>
    </p:spTree>
    <p:extLst>
      <p:ext uri="{BB962C8B-B14F-4D97-AF65-F5344CB8AC3E}">
        <p14:creationId xmlns:p14="http://schemas.microsoft.com/office/powerpoint/2010/main" val="406433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de-DE" dirty="0"/>
              <a:t>8.1.2. Schnitt und Montage </a:t>
            </a:r>
            <a:r>
              <a:rPr lang="de-DE" dirty="0" smtClean="0"/>
              <a:t/>
            </a:r>
            <a:br>
              <a:rPr lang="de-DE" dirty="0" smtClean="0"/>
            </a:br>
            <a:r>
              <a:rPr lang="de-DE" dirty="0" smtClean="0"/>
              <a:t>(</a:t>
            </a:r>
            <a:r>
              <a:rPr lang="de-DE" dirty="0"/>
              <a:t>le </a:t>
            </a:r>
            <a:r>
              <a:rPr lang="de-DE" dirty="0" err="1"/>
              <a:t>montage</a:t>
            </a:r>
            <a:r>
              <a:rPr lang="de-DE" dirty="0" smtClean="0"/>
              <a:t>) </a:t>
            </a:r>
            <a:r>
              <a:rPr lang="de-DE" dirty="0"/>
              <a:t>- Brechung der Regeln der Kontinuität</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Diese Regeln der Kontinuität können auf zweierlei Arten aufgebrochen werden, </a:t>
            </a:r>
            <a:r>
              <a:rPr lang="de-DE" altLang="fr-FR" dirty="0" smtClean="0">
                <a:cs typeface="Times New Roman" pitchFamily="18" charset="0"/>
              </a:rPr>
              <a:t>durch</a:t>
            </a:r>
          </a:p>
          <a:p>
            <a:pPr lvl="1"/>
            <a:endParaRPr lang="de-DE" altLang="fr-FR" dirty="0">
              <a:cs typeface="Times New Roman" pitchFamily="18" charset="0"/>
            </a:endParaRPr>
          </a:p>
          <a:p>
            <a:pPr marL="285750" lvl="1" indent="-198438">
              <a:buFont typeface="Arial" panose="020B0604020202020204" pitchFamily="34" charset="0"/>
              <a:buChar char="•"/>
            </a:pPr>
            <a:r>
              <a:rPr lang="de-DE" altLang="fr-FR" dirty="0">
                <a:cs typeface="Times New Roman" pitchFamily="18" charset="0"/>
              </a:rPr>
              <a:t>den </a:t>
            </a:r>
            <a:r>
              <a:rPr lang="de-DE" altLang="fr-FR" b="1" dirty="0">
                <a:cs typeface="Times New Roman" pitchFamily="18" charset="0"/>
              </a:rPr>
              <a:t>Jump Cut </a:t>
            </a:r>
            <a:r>
              <a:rPr lang="de-DE" altLang="fr-FR" dirty="0">
                <a:cs typeface="Times New Roman" pitchFamily="18" charset="0"/>
              </a:rPr>
              <a:t>      </a:t>
            </a:r>
            <a:r>
              <a:rPr lang="de-DE" altLang="fr-FR" dirty="0" smtClean="0">
                <a:cs typeface="Times New Roman" pitchFamily="18" charset="0"/>
              </a:rPr>
              <a:t>und</a:t>
            </a:r>
          </a:p>
          <a:p>
            <a:pPr marL="285750" lvl="1" indent="-198438">
              <a:buFont typeface="Arial" panose="020B0604020202020204" pitchFamily="34" charset="0"/>
              <a:buChar char="•"/>
            </a:pPr>
            <a:endParaRPr lang="de-DE" altLang="fr-FR" dirty="0">
              <a:cs typeface="Times New Roman" pitchFamily="18" charset="0"/>
            </a:endParaRPr>
          </a:p>
          <a:p>
            <a:pPr marL="285750" lvl="1" indent="-198438">
              <a:buFont typeface="Arial" panose="020B0604020202020204" pitchFamily="34" charset="0"/>
              <a:buChar char="•"/>
            </a:pPr>
            <a:r>
              <a:rPr lang="de-DE" altLang="fr-FR" dirty="0">
                <a:cs typeface="Times New Roman" pitchFamily="18" charset="0"/>
              </a:rPr>
              <a:t>den </a:t>
            </a:r>
            <a:r>
              <a:rPr lang="de-DE" altLang="fr-FR" b="1" dirty="0">
                <a:cs typeface="Times New Roman" pitchFamily="18" charset="0"/>
              </a:rPr>
              <a:t>Achsensprung</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Bruch der Kontinuität durch:</a:t>
            </a:r>
          </a:p>
          <a:p>
            <a:pPr marL="285750" indent="-285750">
              <a:spcBef>
                <a:spcPct val="50000"/>
              </a:spcBef>
              <a:buFont typeface="Arial" panose="020B0604020202020204" pitchFamily="34" charset="0"/>
              <a:buChar char="•"/>
            </a:pPr>
            <a:r>
              <a:rPr lang="de-DE" sz="1500" dirty="0" smtClean="0">
                <a:solidFill>
                  <a:schemeClr val="tx1"/>
                </a:solidFill>
              </a:rPr>
              <a:t>Jump </a:t>
            </a:r>
            <a:r>
              <a:rPr lang="de-DE" sz="1500" dirty="0">
                <a:solidFill>
                  <a:schemeClr val="tx1"/>
                </a:solidFill>
              </a:rPr>
              <a:t>Cut</a:t>
            </a:r>
          </a:p>
          <a:p>
            <a:pPr marL="285750" indent="-285750">
              <a:spcBef>
                <a:spcPct val="50000"/>
              </a:spcBef>
              <a:buFont typeface="Arial" panose="020B0604020202020204" pitchFamily="34" charset="0"/>
              <a:buChar char="•"/>
            </a:pPr>
            <a:r>
              <a:rPr lang="de-DE" sz="1500" dirty="0" smtClean="0">
                <a:solidFill>
                  <a:schemeClr val="tx1"/>
                </a:solidFill>
              </a:rPr>
              <a:t>Achsensprung</a:t>
            </a:r>
            <a:endParaRPr lang="de-DE" sz="1500" dirty="0">
              <a:solidFill>
                <a:schemeClr val="tx1"/>
              </a:solidFill>
            </a:endParaRPr>
          </a:p>
          <a:p>
            <a:pPr algn="ctr"/>
            <a:endParaRPr lang="de-DE" dirty="0"/>
          </a:p>
        </p:txBody>
      </p:sp>
    </p:spTree>
    <p:extLst>
      <p:ext uri="{BB962C8B-B14F-4D97-AF65-F5344CB8AC3E}">
        <p14:creationId xmlns:p14="http://schemas.microsoft.com/office/powerpoint/2010/main" val="4258228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de-DE" dirty="0"/>
              <a:t>8.1.2. Schnitt und Montage </a:t>
            </a:r>
            <a:r>
              <a:rPr lang="de-DE" dirty="0" smtClean="0"/>
              <a:t/>
            </a:r>
            <a:br>
              <a:rPr lang="de-DE" dirty="0" smtClean="0"/>
            </a:br>
            <a:r>
              <a:rPr lang="de-DE" dirty="0" smtClean="0"/>
              <a:t>(</a:t>
            </a:r>
            <a:r>
              <a:rPr lang="de-DE" dirty="0"/>
              <a:t>le </a:t>
            </a:r>
            <a:r>
              <a:rPr lang="de-DE" dirty="0" err="1"/>
              <a:t>montage</a:t>
            </a:r>
            <a:r>
              <a:rPr lang="de-DE" dirty="0" smtClean="0"/>
              <a:t>) </a:t>
            </a:r>
            <a:r>
              <a:rPr lang="de-DE" dirty="0"/>
              <a:t>- Brechung der Regeln der Kontinuität</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„Der </a:t>
            </a:r>
            <a:r>
              <a:rPr lang="de-DE" altLang="fr-FR" b="1" dirty="0">
                <a:cs typeface="Times New Roman" pitchFamily="18" charset="0"/>
              </a:rPr>
              <a:t>Jump Cut </a:t>
            </a:r>
            <a:r>
              <a:rPr lang="de-DE" altLang="fr-FR" dirty="0">
                <a:cs typeface="Times New Roman" pitchFamily="18" charset="0"/>
              </a:rPr>
              <a:t>besitzt  zwei Möglichkeiten, Diskontinuität zu produzieren:</a:t>
            </a:r>
          </a:p>
          <a:p>
            <a:pPr lvl="1"/>
            <a:endParaRPr lang="de-DE" altLang="fr-FR" dirty="0">
              <a:cs typeface="Times New Roman" pitchFamily="18" charset="0"/>
            </a:endParaRPr>
          </a:p>
          <a:p>
            <a:pPr marL="285750" lvl="1" indent="-198438">
              <a:buFont typeface="Arial" panose="020B0604020202020204" pitchFamily="34" charset="0"/>
              <a:buChar char="•"/>
            </a:pPr>
            <a:r>
              <a:rPr lang="de-DE" altLang="fr-FR" dirty="0" smtClean="0">
                <a:cs typeface="Times New Roman" pitchFamily="18" charset="0"/>
              </a:rPr>
              <a:t>Aus </a:t>
            </a:r>
            <a:r>
              <a:rPr lang="de-DE" altLang="fr-FR" dirty="0">
                <a:cs typeface="Times New Roman" pitchFamily="18" charset="0"/>
              </a:rPr>
              <a:t>einer längeren, kontinuierlich gedrehten Einstellung werden Teile herausgeschnitten, sodass daraus Bild- und Zeitsprünge resultieren und/oder</a:t>
            </a:r>
          </a:p>
          <a:p>
            <a:pPr marL="285750" lvl="1" indent="-198438">
              <a:buFont typeface="Arial" panose="020B0604020202020204" pitchFamily="34" charset="0"/>
              <a:buChar char="•"/>
            </a:pPr>
            <a:endParaRPr lang="de-DE" altLang="fr-FR" dirty="0">
              <a:cs typeface="Times New Roman" pitchFamily="18" charset="0"/>
            </a:endParaRPr>
          </a:p>
          <a:p>
            <a:pPr marL="285750" lvl="1" indent="-198438">
              <a:buFont typeface="Arial" panose="020B0604020202020204" pitchFamily="34" charset="0"/>
              <a:buChar char="•"/>
            </a:pPr>
            <a:r>
              <a:rPr lang="de-DE" altLang="fr-FR" dirty="0" smtClean="0">
                <a:cs typeface="Times New Roman" pitchFamily="18" charset="0"/>
              </a:rPr>
              <a:t>eine </a:t>
            </a:r>
            <a:r>
              <a:rPr lang="de-DE" altLang="fr-FR" dirty="0">
                <a:cs typeface="Times New Roman" pitchFamily="18" charset="0"/>
              </a:rPr>
              <a:t>räumlich und zeitlich diskontinuierliche Einstellung wird zwischen zwei kontinuierliche Einstellungen platziert, z.B.: A – B – A, wobei B das diskontinuierliche Element ist.“</a:t>
            </a:r>
          </a:p>
          <a:p>
            <a:pPr lvl="1"/>
            <a:endParaRPr lang="de-DE" altLang="fr-FR" dirty="0">
              <a:cs typeface="Times New Roman" pitchFamily="18" charset="0"/>
            </a:endParaRPr>
          </a:p>
          <a:p>
            <a:pPr lvl="1"/>
            <a:r>
              <a:rPr lang="de-DE" altLang="fr-FR" b="1" dirty="0">
                <a:cs typeface="Times New Roman" pitchFamily="18" charset="0"/>
              </a:rPr>
              <a:t>(Steinmetz/Steinmann/Uhlig/</a:t>
            </a:r>
            <a:r>
              <a:rPr lang="de-DE" altLang="fr-FR" b="1" dirty="0" err="1">
                <a:cs typeface="Times New Roman" pitchFamily="18" charset="0"/>
              </a:rPr>
              <a:t>Blümel</a:t>
            </a:r>
            <a:r>
              <a:rPr lang="de-DE" altLang="fr-FR" b="1" dirty="0">
                <a:cs typeface="Times New Roman" pitchFamily="18" charset="0"/>
              </a:rPr>
              <a:t>: Filme sehen lernen. Zweitausendeins: Frankfurt, 2005)</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2 Möglichkeiten des Jump Cut</a:t>
            </a:r>
          </a:p>
          <a:p>
            <a:pPr marL="285750" indent="-285750">
              <a:spcBef>
                <a:spcPct val="50000"/>
              </a:spcBef>
              <a:buFont typeface="Arial" panose="020B0604020202020204" pitchFamily="34" charset="0"/>
              <a:buChar char="•"/>
            </a:pPr>
            <a:r>
              <a:rPr lang="de-DE" sz="1500" dirty="0" smtClean="0">
                <a:solidFill>
                  <a:schemeClr val="tx1"/>
                </a:solidFill>
              </a:rPr>
              <a:t>Herausgeschnittene </a:t>
            </a:r>
            <a:r>
              <a:rPr lang="de-DE" sz="1500" dirty="0">
                <a:solidFill>
                  <a:schemeClr val="tx1"/>
                </a:solidFill>
              </a:rPr>
              <a:t>Teile</a:t>
            </a:r>
          </a:p>
          <a:p>
            <a:pPr marL="285750" indent="-285750">
              <a:spcBef>
                <a:spcPct val="50000"/>
              </a:spcBef>
              <a:buFont typeface="Arial" panose="020B0604020202020204" pitchFamily="34" charset="0"/>
              <a:buChar char="•"/>
            </a:pPr>
            <a:r>
              <a:rPr lang="de-DE" sz="1500" dirty="0" smtClean="0">
                <a:solidFill>
                  <a:schemeClr val="tx1"/>
                </a:solidFill>
              </a:rPr>
              <a:t>Einfügung</a:t>
            </a:r>
            <a:r>
              <a:rPr lang="de-DE" sz="1500" dirty="0">
                <a:solidFill>
                  <a:schemeClr val="tx1"/>
                </a:solidFill>
              </a:rPr>
              <a:t/>
            </a:r>
            <a:br>
              <a:rPr lang="de-DE" sz="1500" dirty="0">
                <a:solidFill>
                  <a:schemeClr val="tx1"/>
                </a:solidFill>
              </a:rPr>
            </a:br>
            <a:r>
              <a:rPr lang="de-DE" sz="1500" dirty="0" smtClean="0">
                <a:solidFill>
                  <a:schemeClr val="tx1"/>
                </a:solidFill>
              </a:rPr>
              <a:t>diskontinuierlicher</a:t>
            </a:r>
            <a:r>
              <a:rPr lang="de-DE" sz="1500" dirty="0">
                <a:solidFill>
                  <a:schemeClr val="tx1"/>
                </a:solidFill>
              </a:rPr>
              <a:t/>
            </a:r>
            <a:br>
              <a:rPr lang="de-DE" sz="1500" dirty="0">
                <a:solidFill>
                  <a:schemeClr val="tx1"/>
                </a:solidFill>
              </a:rPr>
            </a:br>
            <a:r>
              <a:rPr lang="de-DE" sz="1500" dirty="0" smtClean="0">
                <a:solidFill>
                  <a:schemeClr val="tx1"/>
                </a:solidFill>
              </a:rPr>
              <a:t>Einstellungen</a:t>
            </a:r>
            <a:endParaRPr lang="de-DE" sz="1500" dirty="0">
              <a:solidFill>
                <a:schemeClr val="tx1"/>
              </a:solidFill>
            </a:endParaRPr>
          </a:p>
          <a:p>
            <a:pPr algn="ctr"/>
            <a:endParaRPr lang="de-DE" dirty="0"/>
          </a:p>
        </p:txBody>
      </p:sp>
    </p:spTree>
    <p:extLst>
      <p:ext uri="{BB962C8B-B14F-4D97-AF65-F5344CB8AC3E}">
        <p14:creationId xmlns:p14="http://schemas.microsoft.com/office/powerpoint/2010/main" val="4549611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de-DE" dirty="0"/>
              <a:t>8.1.2. Schnitt und Montage </a:t>
            </a:r>
            <a:r>
              <a:rPr lang="de-DE" dirty="0" smtClean="0"/>
              <a:t/>
            </a:r>
            <a:br>
              <a:rPr lang="de-DE" dirty="0" smtClean="0"/>
            </a:br>
            <a:r>
              <a:rPr lang="de-DE" dirty="0" smtClean="0"/>
              <a:t>(</a:t>
            </a:r>
            <a:r>
              <a:rPr lang="de-DE" dirty="0"/>
              <a:t>le </a:t>
            </a:r>
            <a:r>
              <a:rPr lang="de-DE" dirty="0" err="1"/>
              <a:t>montage</a:t>
            </a:r>
            <a:r>
              <a:rPr lang="de-DE" dirty="0" smtClean="0"/>
              <a:t>) </a:t>
            </a:r>
            <a:r>
              <a:rPr lang="de-DE" dirty="0"/>
              <a:t>- Brechung der Regeln der Kontinuität</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b="1" dirty="0">
                <a:cs typeface="Times New Roman" pitchFamily="18" charset="0"/>
              </a:rPr>
              <a:t>Der </a:t>
            </a:r>
            <a:r>
              <a:rPr lang="de-DE" altLang="fr-FR" b="1" u="sng" dirty="0">
                <a:cs typeface="Times New Roman" pitchFamily="18" charset="0"/>
              </a:rPr>
              <a:t>Achsensprung</a:t>
            </a:r>
            <a:r>
              <a:rPr lang="de-DE" altLang="fr-FR" b="1" dirty="0">
                <a:cs typeface="Times New Roman" pitchFamily="18" charset="0"/>
              </a:rPr>
              <a:t> desillusioniert die heile Scheinwelt der Kontinuitätsmontage und bricht wissentlich mit dem 180-Grad-Prinzip. </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Achsensprung = Bruch mit dem 180-Grad-Prinzip</a:t>
            </a:r>
          </a:p>
          <a:p>
            <a:pPr algn="ctr"/>
            <a:endParaRPr lang="de-DE" dirty="0"/>
          </a:p>
        </p:txBody>
      </p:sp>
    </p:spTree>
    <p:extLst>
      <p:ext uri="{BB962C8B-B14F-4D97-AF65-F5344CB8AC3E}">
        <p14:creationId xmlns:p14="http://schemas.microsoft.com/office/powerpoint/2010/main" val="3549868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1.1 Die Einstellungslänge</a:t>
            </a:r>
            <a:endParaRPr lang="de-DE"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5" name="Textplatzhalter 4"/>
          <p:cNvSpPr>
            <a:spLocks noGrp="1"/>
          </p:cNvSpPr>
          <p:nvPr>
            <p:ph type="body" sz="quarter" idx="12"/>
          </p:nvPr>
        </p:nvSpPr>
        <p:spPr>
          <a:xfrm>
            <a:off x="2843808" y="1686951"/>
            <a:ext cx="6084415" cy="4694377"/>
          </a:xfrm>
        </p:spPr>
        <p:txBody>
          <a:bodyPr/>
          <a:lstStyle/>
          <a:p>
            <a:pPr lvl="1"/>
            <a:r>
              <a:rPr lang="de-DE" altLang="fr-FR" dirty="0" smtClean="0">
                <a:cs typeface="Times New Roman" pitchFamily="18" charset="0"/>
              </a:rPr>
              <a:t>Die </a:t>
            </a:r>
            <a:r>
              <a:rPr lang="de-DE" altLang="fr-FR" b="1" dirty="0" smtClean="0">
                <a:cs typeface="Times New Roman" pitchFamily="18" charset="0"/>
              </a:rPr>
              <a:t>Einstellungslänge </a:t>
            </a:r>
            <a:r>
              <a:rPr lang="de-DE" altLang="fr-FR" dirty="0" smtClean="0">
                <a:cs typeface="Times New Roman" pitchFamily="18" charset="0"/>
              </a:rPr>
              <a:t>bestimmt, wie lange das Kamera-Auge auf Personen oder Objekten ruht.</a:t>
            </a:r>
            <a:br>
              <a:rPr lang="de-DE" altLang="fr-FR" dirty="0" smtClean="0">
                <a:cs typeface="Times New Roman" pitchFamily="18" charset="0"/>
              </a:rPr>
            </a:br>
            <a:r>
              <a:rPr lang="de-DE" altLang="fr-FR" dirty="0" smtClean="0">
                <a:cs typeface="Times New Roman" pitchFamily="18" charset="0"/>
              </a:rPr>
              <a:t>Sie dient u.a.</a:t>
            </a:r>
          </a:p>
          <a:p>
            <a:pPr lvl="1"/>
            <a:endParaRPr lang="de-DE" altLang="fr-FR" dirty="0" smtClean="0">
              <a:cs typeface="Times New Roman" pitchFamily="18" charset="0"/>
            </a:endParaRPr>
          </a:p>
          <a:p>
            <a:pPr marL="285750" lvl="1" indent="-100013">
              <a:buFont typeface="Arial" panose="020B0604020202020204" pitchFamily="34" charset="0"/>
              <a:buChar char="•"/>
            </a:pPr>
            <a:r>
              <a:rPr lang="de-DE" altLang="fr-FR" dirty="0">
                <a:cs typeface="Times New Roman" pitchFamily="18" charset="0"/>
              </a:rPr>
              <a:t> zur Betonung bzw. </a:t>
            </a:r>
            <a:r>
              <a:rPr lang="de-DE" altLang="fr-FR" dirty="0" smtClean="0">
                <a:cs typeface="Times New Roman" pitchFamily="18" charset="0"/>
              </a:rPr>
              <a:t>Akzentuierung</a:t>
            </a:r>
          </a:p>
          <a:p>
            <a:pPr marL="285750" lvl="1" indent="-100013">
              <a:buFont typeface="Arial" panose="020B0604020202020204" pitchFamily="34" charset="0"/>
              <a:buChar char="•"/>
            </a:pPr>
            <a:endParaRPr lang="de-DE" altLang="fr-FR" dirty="0">
              <a:cs typeface="Times New Roman" pitchFamily="18" charset="0"/>
            </a:endParaRPr>
          </a:p>
          <a:p>
            <a:pPr marL="285750" lvl="1" indent="-100013">
              <a:buFont typeface="Arial" panose="020B0604020202020204" pitchFamily="34" charset="0"/>
              <a:buChar char="•"/>
            </a:pPr>
            <a:r>
              <a:rPr lang="de-DE" altLang="fr-FR" dirty="0">
                <a:cs typeface="Times New Roman" pitchFamily="18" charset="0"/>
              </a:rPr>
              <a:t> zur optischen </a:t>
            </a:r>
            <a:r>
              <a:rPr lang="de-DE" altLang="fr-FR" dirty="0" smtClean="0">
                <a:cs typeface="Times New Roman" pitchFamily="18" charset="0"/>
              </a:rPr>
              <a:t>Reizerneuerung</a:t>
            </a:r>
          </a:p>
          <a:p>
            <a:pPr marL="285750" lvl="1" indent="-100013">
              <a:buFont typeface="Arial" panose="020B0604020202020204" pitchFamily="34" charset="0"/>
              <a:buChar char="•"/>
            </a:pPr>
            <a:endParaRPr lang="de-DE" altLang="fr-FR" dirty="0"/>
          </a:p>
          <a:p>
            <a:pPr marL="285750" lvl="1" indent="-100013">
              <a:buFont typeface="Arial" panose="020B0604020202020204" pitchFamily="34" charset="0"/>
              <a:buChar char="•"/>
            </a:pPr>
            <a:r>
              <a:rPr lang="de-DE" altLang="fr-FR" dirty="0">
                <a:cs typeface="Times New Roman" pitchFamily="18" charset="0"/>
              </a:rPr>
              <a:t> zur dramaturgischen </a:t>
            </a:r>
            <a:r>
              <a:rPr lang="de-DE" altLang="fr-FR" dirty="0" smtClean="0">
                <a:cs typeface="Times New Roman" pitchFamily="18" charset="0"/>
              </a:rPr>
              <a:t>Absicht (</a:t>
            </a:r>
            <a:r>
              <a:rPr lang="de-DE" altLang="fr-FR" dirty="0">
                <a:cs typeface="Times New Roman" pitchFamily="18" charset="0"/>
              </a:rPr>
              <a:t>Dynamisierung und </a:t>
            </a:r>
            <a:r>
              <a:rPr lang="de-DE" altLang="fr-FR" dirty="0" smtClean="0">
                <a:cs typeface="Times New Roman" pitchFamily="18" charset="0"/>
              </a:rPr>
              <a:t>Rhythmisierung der </a:t>
            </a:r>
            <a:r>
              <a:rPr lang="de-DE" altLang="fr-FR" dirty="0">
                <a:cs typeface="Times New Roman" pitchFamily="18" charset="0"/>
              </a:rPr>
              <a:t>Aktion</a:t>
            </a:r>
            <a:r>
              <a:rPr lang="de-DE" altLang="fr-FR" dirty="0" smtClean="0">
                <a:cs typeface="Times New Roman" pitchFamily="18" charset="0"/>
              </a:rPr>
              <a:t>)</a:t>
            </a:r>
            <a:endParaRPr lang="de-DE" altLang="fr-FR" dirty="0"/>
          </a:p>
        </p:txBody>
      </p:sp>
      <p:sp>
        <p:nvSpPr>
          <p:cNvPr id="8" name="Rechteck 7"/>
          <p:cNvSpPr/>
          <p:nvPr/>
        </p:nvSpPr>
        <p:spPr>
          <a:xfrm>
            <a:off x="0" y="1556792"/>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Einstellungslänge = wie lange die Kamera auf Personen/Objekten ruht</a:t>
            </a:r>
          </a:p>
          <a:p>
            <a:pPr algn="ctr"/>
            <a:endParaRPr lang="de-DE" dirty="0"/>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65653"/>
            <a:ext cx="2448272" cy="179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rot="5400000">
            <a:off x="1389826" y="5807940"/>
            <a:ext cx="1792347" cy="307777"/>
          </a:xfrm>
          <a:prstGeom prst="rect">
            <a:avLst/>
          </a:prstGeom>
        </p:spPr>
        <p:txBody>
          <a:bodyPr wrap="square">
            <a:spAutoFit/>
          </a:bodyPr>
          <a:lstStyle/>
          <a:p>
            <a:r>
              <a:rPr lang="fr-FR" sz="700" dirty="0" err="1">
                <a:solidFill>
                  <a:schemeClr val="bg1">
                    <a:lumMod val="65000"/>
                  </a:schemeClr>
                </a:solidFill>
              </a:rPr>
              <a:t>Fotocredit</a:t>
            </a:r>
            <a:r>
              <a:rPr lang="fr-FR" sz="700" dirty="0">
                <a:solidFill>
                  <a:schemeClr val="bg1">
                    <a:lumMod val="65000"/>
                  </a:schemeClr>
                </a:solidFill>
              </a:rPr>
              <a:t>: Getty Images/Gwendolyn </a:t>
            </a:r>
            <a:r>
              <a:rPr lang="fr-FR" sz="700" dirty="0" err="1">
                <a:solidFill>
                  <a:schemeClr val="bg1">
                    <a:lumMod val="65000"/>
                  </a:schemeClr>
                </a:solidFill>
              </a:rPr>
              <a:t>Plath</a:t>
            </a:r>
            <a:r>
              <a:rPr lang="fr-FR" sz="700" dirty="0">
                <a:solidFill>
                  <a:schemeClr val="bg1">
                    <a:lumMod val="65000"/>
                  </a:schemeClr>
                </a:solidFill>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8.2. Schnitt und Montage </a:t>
            </a:r>
            <a:r>
              <a:rPr lang="de-DE" dirty="0" smtClean="0"/>
              <a:t/>
            </a:r>
            <a:br>
              <a:rPr lang="de-DE" dirty="0" smtClean="0"/>
            </a:br>
            <a:r>
              <a:rPr lang="de-DE" dirty="0" smtClean="0"/>
              <a:t>(</a:t>
            </a:r>
            <a:r>
              <a:rPr lang="de-DE" dirty="0"/>
              <a:t>le </a:t>
            </a:r>
            <a:r>
              <a:rPr lang="de-DE" dirty="0" err="1"/>
              <a:t>montage</a:t>
            </a:r>
            <a:r>
              <a:rPr lang="de-DE" dirty="0"/>
              <a:t>) </a:t>
            </a:r>
            <a:r>
              <a:rPr lang="de-DE" dirty="0" smtClean="0"/>
              <a:t>- </a:t>
            </a:r>
            <a:r>
              <a:rPr lang="de-DE" dirty="0"/>
              <a:t>Assoziative / kontrastive Montage</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Die </a:t>
            </a:r>
            <a:r>
              <a:rPr lang="de-DE" altLang="fr-FR" b="1" dirty="0">
                <a:cs typeface="Times New Roman" pitchFamily="18" charset="0"/>
              </a:rPr>
              <a:t>assoziative / kontrastive Montage </a:t>
            </a:r>
            <a:r>
              <a:rPr lang="de-DE" altLang="fr-FR" dirty="0">
                <a:cs typeface="Times New Roman" pitchFamily="18" charset="0"/>
              </a:rPr>
              <a:t>lässt durch zwei voneinander unabhängigen Handlungsfolgen einen neuen Gedanken entstehen.</a:t>
            </a:r>
          </a:p>
          <a:p>
            <a:pPr lvl="1"/>
            <a:endParaRPr lang="de-DE" altLang="fr-FR" dirty="0">
              <a:cs typeface="Times New Roman" pitchFamily="18" charset="0"/>
            </a:endParaRPr>
          </a:p>
          <a:p>
            <a:pPr lvl="1"/>
            <a:r>
              <a:rPr lang="de-DE" altLang="fr-FR" dirty="0">
                <a:cs typeface="Times New Roman" pitchFamily="18" charset="0"/>
              </a:rPr>
              <a:t>Beispiel: Sergej Eisensteins Film „Panzerkreuzer Potemkin“ (1925), in dem er den Handlungsstrang „schießender Panzerkreuzer“ mit den Bildern von steinernen Löwen so kombiniert bzw. aneinander montiert, dass sie sich zu erheben scheinen; daraus entsteht symbolhaft der Gedanke des rebellierenden Proletariats. </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 Entstehung eines </a:t>
            </a:r>
            <a:r>
              <a:rPr lang="de-DE" sz="1500" dirty="0" smtClean="0">
                <a:solidFill>
                  <a:schemeClr val="tx1"/>
                </a:solidFill>
              </a:rPr>
              <a:t>neuen </a:t>
            </a:r>
            <a:r>
              <a:rPr lang="de-DE" sz="1500" dirty="0">
                <a:solidFill>
                  <a:schemeClr val="tx1"/>
                </a:solidFill>
              </a:rPr>
              <a:t>Gedankens aus </a:t>
            </a:r>
            <a:r>
              <a:rPr lang="de-DE" sz="1500" dirty="0" smtClean="0">
                <a:solidFill>
                  <a:schemeClr val="tx1"/>
                </a:solidFill>
              </a:rPr>
              <a:t>der Montage </a:t>
            </a:r>
            <a:r>
              <a:rPr lang="de-DE" sz="1500" dirty="0">
                <a:solidFill>
                  <a:schemeClr val="tx1"/>
                </a:solidFill>
              </a:rPr>
              <a:t>von </a:t>
            </a:r>
            <a:r>
              <a:rPr lang="de-DE" sz="1500" dirty="0" smtClean="0">
                <a:solidFill>
                  <a:schemeClr val="tx1"/>
                </a:solidFill>
              </a:rPr>
              <a:t>zwei </a:t>
            </a:r>
            <a:r>
              <a:rPr lang="de-DE" sz="1500" dirty="0">
                <a:solidFill>
                  <a:schemeClr val="tx1"/>
                </a:solidFill>
              </a:rPr>
              <a:t>Handlungsfolgen</a:t>
            </a:r>
          </a:p>
          <a:p>
            <a:pPr algn="ctr"/>
            <a:endParaRPr lang="de-DE" dirty="0"/>
          </a:p>
        </p:txBody>
      </p:sp>
    </p:spTree>
    <p:extLst>
      <p:ext uri="{BB962C8B-B14F-4D97-AF65-F5344CB8AC3E}">
        <p14:creationId xmlns:p14="http://schemas.microsoft.com/office/powerpoint/2010/main" val="31781656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8.3. Schnitt und Montage </a:t>
            </a:r>
            <a:r>
              <a:rPr lang="de-DE" dirty="0" smtClean="0"/>
              <a:t/>
            </a:r>
            <a:br>
              <a:rPr lang="de-DE" dirty="0" smtClean="0"/>
            </a:br>
            <a:r>
              <a:rPr lang="de-DE" dirty="0" smtClean="0"/>
              <a:t>(</a:t>
            </a:r>
            <a:r>
              <a:rPr lang="de-DE" dirty="0"/>
              <a:t>le </a:t>
            </a:r>
            <a:r>
              <a:rPr lang="de-DE" dirty="0" err="1"/>
              <a:t>montage</a:t>
            </a:r>
            <a:r>
              <a:rPr lang="de-DE" dirty="0"/>
              <a:t>) </a:t>
            </a:r>
            <a:br>
              <a:rPr lang="de-DE" dirty="0"/>
            </a:br>
            <a:r>
              <a:rPr lang="de-DE" dirty="0" smtClean="0"/>
              <a:t>- </a:t>
            </a:r>
            <a:r>
              <a:rPr lang="de-DE" dirty="0"/>
              <a:t>Parallelmontage</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Die </a:t>
            </a:r>
            <a:r>
              <a:rPr lang="de-DE" altLang="fr-FR" b="1" dirty="0">
                <a:cs typeface="Times New Roman" pitchFamily="18" charset="0"/>
              </a:rPr>
              <a:t>Parallelmontag</a:t>
            </a:r>
            <a:r>
              <a:rPr lang="de-DE" altLang="fr-FR" dirty="0">
                <a:cs typeface="Times New Roman" pitchFamily="18" charset="0"/>
              </a:rPr>
              <a:t>e, bei der zwei oder mehrere Handlungsfolgen so miteinander verflochten werden, dass sie schließlich zu einem Kulminationspunkt führen.</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Verflechtung von zwei oder mehr Handlungsfolgen</a:t>
            </a:r>
          </a:p>
          <a:p>
            <a:pPr marL="285750" indent="-285750">
              <a:spcBef>
                <a:spcPct val="50000"/>
              </a:spcBef>
              <a:buFont typeface="Arial" panose="020B0604020202020204" pitchFamily="34" charset="0"/>
              <a:buChar char="•"/>
            </a:pPr>
            <a:r>
              <a:rPr lang="de-DE" sz="1500" dirty="0">
                <a:solidFill>
                  <a:schemeClr val="tx1"/>
                </a:solidFill>
              </a:rPr>
              <a:t>Führen zum Kulminationspunkt</a:t>
            </a:r>
          </a:p>
          <a:p>
            <a:pPr algn="ctr"/>
            <a:endParaRPr lang="de-DE" dirty="0"/>
          </a:p>
        </p:txBody>
      </p:sp>
    </p:spTree>
    <p:extLst>
      <p:ext uri="{BB962C8B-B14F-4D97-AF65-F5344CB8AC3E}">
        <p14:creationId xmlns:p14="http://schemas.microsoft.com/office/powerpoint/2010/main" val="4329976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9. Blenden und Übergänge</a:t>
            </a:r>
            <a:br>
              <a:rPr lang="de-DE" dirty="0"/>
            </a:br>
            <a:r>
              <a:rPr lang="de-DE" dirty="0" smtClean="0"/>
              <a:t>(</a:t>
            </a:r>
            <a:r>
              <a:rPr lang="de-DE" dirty="0" err="1"/>
              <a:t>liaisons</a:t>
            </a:r>
            <a:r>
              <a:rPr lang="de-DE" dirty="0"/>
              <a:t> et </a:t>
            </a:r>
            <a:r>
              <a:rPr lang="de-DE" dirty="0" err="1"/>
              <a:t>transitions</a:t>
            </a:r>
            <a:r>
              <a:rPr lang="de-DE" dirty="0"/>
              <a:t>)</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Tree>
    <p:extLst>
      <p:ext uri="{BB962C8B-B14F-4D97-AF65-F5344CB8AC3E}">
        <p14:creationId xmlns:p14="http://schemas.microsoft.com/office/powerpoint/2010/main" val="31294778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9. Blenden und Übergänge</a:t>
            </a:r>
            <a:br>
              <a:rPr lang="de-DE" dirty="0"/>
            </a:br>
            <a:r>
              <a:rPr lang="de-DE" dirty="0" smtClean="0"/>
              <a:t>(</a:t>
            </a:r>
            <a:r>
              <a:rPr lang="de-DE" dirty="0" err="1"/>
              <a:t>liaisons</a:t>
            </a:r>
            <a:r>
              <a:rPr lang="de-DE" dirty="0"/>
              <a:t> et </a:t>
            </a:r>
            <a:r>
              <a:rPr lang="de-DE" dirty="0" err="1"/>
              <a:t>transitions</a:t>
            </a:r>
            <a:r>
              <a:rPr lang="de-DE" dirty="0"/>
              <a:t>)</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b="1" dirty="0">
                <a:cs typeface="Times New Roman" pitchFamily="18" charset="0"/>
              </a:rPr>
              <a:t>Blenden</a:t>
            </a:r>
            <a:r>
              <a:rPr lang="de-DE" altLang="fr-FR" dirty="0">
                <a:cs typeface="Times New Roman" pitchFamily="18" charset="0"/>
              </a:rPr>
              <a:t> definiert man als weiche Übergänge zwischen den jeweiligen Einstellungen. </a:t>
            </a:r>
          </a:p>
          <a:p>
            <a:pPr lvl="1"/>
            <a:endParaRPr lang="de-DE" altLang="fr-FR" dirty="0">
              <a:cs typeface="Times New Roman" pitchFamily="18" charset="0"/>
            </a:endParaRPr>
          </a:p>
          <a:p>
            <a:pPr lvl="1"/>
            <a:r>
              <a:rPr lang="de-DE" altLang="fr-FR" dirty="0">
                <a:cs typeface="Times New Roman" pitchFamily="18" charset="0"/>
              </a:rPr>
              <a:t>Man unterscheidet zwischen </a:t>
            </a:r>
            <a:r>
              <a:rPr lang="de-DE" altLang="fr-FR" b="1" dirty="0">
                <a:cs typeface="Times New Roman" pitchFamily="18" charset="0"/>
              </a:rPr>
              <a:t>Auf- bzw. Abblende </a:t>
            </a:r>
            <a:r>
              <a:rPr lang="de-DE" altLang="fr-FR" dirty="0">
                <a:cs typeface="Times New Roman" pitchFamily="18" charset="0"/>
              </a:rPr>
              <a:t>aus/in Schwarz oder Weiß (</a:t>
            </a:r>
            <a:r>
              <a:rPr lang="de-DE" altLang="fr-FR" dirty="0" err="1">
                <a:cs typeface="Times New Roman" pitchFamily="18" charset="0"/>
              </a:rPr>
              <a:t>fondu</a:t>
            </a:r>
            <a:r>
              <a:rPr lang="de-DE" altLang="fr-FR" dirty="0">
                <a:cs typeface="Times New Roman" pitchFamily="18" charset="0"/>
              </a:rPr>
              <a:t> </a:t>
            </a:r>
            <a:r>
              <a:rPr lang="de-DE" altLang="fr-FR" dirty="0" err="1">
                <a:cs typeface="Times New Roman" pitchFamily="18" charset="0"/>
              </a:rPr>
              <a:t>d’ouverture</a:t>
            </a:r>
            <a:r>
              <a:rPr lang="de-DE" altLang="fr-FR" dirty="0">
                <a:cs typeface="Times New Roman" pitchFamily="18" charset="0"/>
              </a:rPr>
              <a:t> / </a:t>
            </a:r>
            <a:r>
              <a:rPr lang="de-DE" altLang="fr-FR" dirty="0" err="1">
                <a:cs typeface="Times New Roman" pitchFamily="18" charset="0"/>
              </a:rPr>
              <a:t>fondu</a:t>
            </a:r>
            <a:r>
              <a:rPr lang="de-DE" altLang="fr-FR" dirty="0">
                <a:cs typeface="Times New Roman" pitchFamily="18" charset="0"/>
              </a:rPr>
              <a:t> au </a:t>
            </a:r>
            <a:r>
              <a:rPr lang="de-DE" altLang="fr-FR" dirty="0" err="1">
                <a:cs typeface="Times New Roman" pitchFamily="18" charset="0"/>
              </a:rPr>
              <a:t>noir</a:t>
            </a:r>
            <a:r>
              <a:rPr lang="de-DE" altLang="fr-FR" dirty="0">
                <a:cs typeface="Times New Roman" pitchFamily="18" charset="0"/>
              </a:rPr>
              <a:t> </a:t>
            </a:r>
            <a:r>
              <a:rPr lang="de-DE" altLang="fr-FR" dirty="0" err="1">
                <a:cs typeface="Times New Roman" pitchFamily="18" charset="0"/>
              </a:rPr>
              <a:t>ou</a:t>
            </a:r>
            <a:r>
              <a:rPr lang="de-DE" altLang="fr-FR" dirty="0">
                <a:cs typeface="Times New Roman" pitchFamily="18" charset="0"/>
              </a:rPr>
              <a:t> au </a:t>
            </a:r>
            <a:r>
              <a:rPr lang="de-DE" altLang="fr-FR" dirty="0" err="1">
                <a:cs typeface="Times New Roman" pitchFamily="18" charset="0"/>
              </a:rPr>
              <a:t>blanc</a:t>
            </a:r>
            <a:r>
              <a:rPr lang="de-DE" altLang="fr-FR" dirty="0">
                <a:cs typeface="Times New Roman" pitchFamily="18" charset="0"/>
              </a:rPr>
              <a:t>).</a:t>
            </a:r>
          </a:p>
          <a:p>
            <a:pPr lvl="1"/>
            <a:endParaRPr lang="de-DE" altLang="fr-FR" dirty="0">
              <a:cs typeface="Times New Roman" pitchFamily="18" charset="0"/>
            </a:endParaRPr>
          </a:p>
          <a:p>
            <a:pPr lvl="1"/>
            <a:r>
              <a:rPr lang="de-DE" altLang="fr-FR" dirty="0">
                <a:cs typeface="Times New Roman" pitchFamily="18" charset="0"/>
              </a:rPr>
              <a:t>Blenden dienen zur Zäsur zwischen den einzelnen Sequenzen. </a:t>
            </a:r>
          </a:p>
          <a:p>
            <a:pPr lvl="1"/>
            <a:endParaRPr lang="de-DE" altLang="fr-FR" b="1" dirty="0">
              <a:cs typeface="Times New Roman" pitchFamily="18" charset="0"/>
            </a:endParaRPr>
          </a:p>
          <a:p>
            <a:pPr lvl="1"/>
            <a:r>
              <a:rPr lang="de-DE" altLang="fr-FR" b="1" dirty="0">
                <a:cs typeface="Times New Roman" pitchFamily="18" charset="0"/>
              </a:rPr>
              <a:t>Überblendungen </a:t>
            </a:r>
            <a:r>
              <a:rPr lang="de-DE" altLang="fr-FR" dirty="0">
                <a:cs typeface="Times New Roman" pitchFamily="18" charset="0"/>
              </a:rPr>
              <a:t>(</a:t>
            </a:r>
            <a:r>
              <a:rPr lang="de-DE" altLang="fr-FR" dirty="0" err="1">
                <a:cs typeface="Times New Roman" pitchFamily="18" charset="0"/>
              </a:rPr>
              <a:t>fondu</a:t>
            </a:r>
            <a:r>
              <a:rPr lang="de-DE" altLang="fr-FR" dirty="0">
                <a:cs typeface="Times New Roman" pitchFamily="18" charset="0"/>
              </a:rPr>
              <a:t> </a:t>
            </a:r>
            <a:r>
              <a:rPr lang="de-DE" altLang="fr-FR" dirty="0" err="1">
                <a:cs typeface="Times New Roman" pitchFamily="18" charset="0"/>
              </a:rPr>
              <a:t>enchaîné</a:t>
            </a:r>
            <a:r>
              <a:rPr lang="de-DE" altLang="fr-FR" dirty="0">
                <a:cs typeface="Times New Roman" pitchFamily="18" charset="0"/>
              </a:rPr>
              <a:t>) werden gesetzt, um einen zeitlichen bzw. räumlichen Zusammenhang zwischen dem Ende der einen und dem Beginn der anderen Einstellung herzustellen. </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Blenden = weiche Übergänge</a:t>
            </a:r>
          </a:p>
          <a:p>
            <a:pPr marL="285750" indent="-285750">
              <a:spcBef>
                <a:spcPct val="50000"/>
              </a:spcBef>
              <a:buFont typeface="Arial" panose="020B0604020202020204" pitchFamily="34" charset="0"/>
              <a:buChar char="•"/>
            </a:pPr>
            <a:r>
              <a:rPr lang="de-DE" sz="1500" dirty="0">
                <a:solidFill>
                  <a:schemeClr val="tx1"/>
                </a:solidFill>
              </a:rPr>
              <a:t>Auf- bzw. Abblende</a:t>
            </a:r>
          </a:p>
          <a:p>
            <a:pPr marL="285750" indent="-285750">
              <a:spcBef>
                <a:spcPct val="50000"/>
              </a:spcBef>
              <a:buFont typeface="Arial" panose="020B0604020202020204" pitchFamily="34" charset="0"/>
              <a:buChar char="•"/>
            </a:pPr>
            <a:r>
              <a:rPr lang="de-DE" sz="1500" dirty="0">
                <a:solidFill>
                  <a:schemeClr val="tx1"/>
                </a:solidFill>
              </a:rPr>
              <a:t>Blenden als Zäsur</a:t>
            </a:r>
          </a:p>
          <a:p>
            <a:pPr algn="ctr"/>
            <a:endParaRPr lang="de-DE" dirty="0"/>
          </a:p>
        </p:txBody>
      </p:sp>
    </p:spTree>
    <p:extLst>
      <p:ext uri="{BB962C8B-B14F-4D97-AF65-F5344CB8AC3E}">
        <p14:creationId xmlns:p14="http://schemas.microsoft.com/office/powerpoint/2010/main" val="23490266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9. Blenden und Übergänge</a:t>
            </a:r>
            <a:br>
              <a:rPr lang="de-DE" dirty="0"/>
            </a:br>
            <a:r>
              <a:rPr lang="de-DE" dirty="0" smtClean="0"/>
              <a:t>(</a:t>
            </a:r>
            <a:r>
              <a:rPr lang="de-DE" dirty="0" err="1"/>
              <a:t>liaisons</a:t>
            </a:r>
            <a:r>
              <a:rPr lang="de-DE" dirty="0"/>
              <a:t> et </a:t>
            </a:r>
            <a:r>
              <a:rPr lang="de-DE" dirty="0" err="1"/>
              <a:t>transitions</a:t>
            </a:r>
            <a:r>
              <a:rPr lang="de-DE" dirty="0"/>
              <a:t>)</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Bei Übergängen variiert man zwischen „harten“ und „weichen“ Schnitten</a:t>
            </a:r>
            <a:r>
              <a:rPr lang="de-DE" altLang="fr-FR" dirty="0" smtClean="0">
                <a:cs typeface="Times New Roman" pitchFamily="18" charset="0"/>
              </a:rPr>
              <a:t>.</a:t>
            </a:r>
          </a:p>
          <a:p>
            <a:pPr lvl="1"/>
            <a:endParaRPr lang="de-DE" altLang="fr-FR" dirty="0">
              <a:cs typeface="Times New Roman" pitchFamily="18" charset="0"/>
            </a:endParaRPr>
          </a:p>
          <a:p>
            <a:pPr lvl="1"/>
            <a:r>
              <a:rPr lang="de-DE" altLang="fr-FR" dirty="0">
                <a:cs typeface="Times New Roman" pitchFamily="18" charset="0"/>
              </a:rPr>
              <a:t>Werden zwei z.B. nach Einstellungsgröße, Zeit oder Ort etc. unterschiedliche Einstellungen ohne Übergang Bild an Bild geschnitten, definiert man den Schnitt als </a:t>
            </a:r>
            <a:r>
              <a:rPr lang="de-DE" altLang="fr-FR" b="1" dirty="0">
                <a:cs typeface="Times New Roman" pitchFamily="18" charset="0"/>
              </a:rPr>
              <a:t>harten Schnitt </a:t>
            </a:r>
            <a:r>
              <a:rPr lang="de-DE" altLang="fr-FR" dirty="0">
                <a:cs typeface="Times New Roman" pitchFamily="18" charset="0"/>
              </a:rPr>
              <a:t>(</a:t>
            </a:r>
            <a:r>
              <a:rPr lang="de-DE" altLang="fr-FR" dirty="0" err="1">
                <a:cs typeface="Times New Roman" pitchFamily="18" charset="0"/>
              </a:rPr>
              <a:t>coupe</a:t>
            </a:r>
            <a:r>
              <a:rPr lang="de-DE" altLang="fr-FR" dirty="0">
                <a:cs typeface="Times New Roman" pitchFamily="18" charset="0"/>
              </a:rPr>
              <a:t> </a:t>
            </a:r>
            <a:r>
              <a:rPr lang="de-DE" altLang="fr-FR" dirty="0" err="1">
                <a:cs typeface="Times New Roman" pitchFamily="18" charset="0"/>
              </a:rPr>
              <a:t>franche</a:t>
            </a:r>
            <a:r>
              <a:rPr lang="de-DE" altLang="fr-FR" dirty="0">
                <a:cs typeface="Times New Roman" pitchFamily="18" charset="0"/>
              </a:rPr>
              <a:t>). </a:t>
            </a:r>
            <a:endParaRPr lang="de-DE" altLang="fr-FR" dirty="0" smtClean="0">
              <a:cs typeface="Times New Roman" pitchFamily="18" charset="0"/>
            </a:endParaRPr>
          </a:p>
          <a:p>
            <a:pPr lvl="1"/>
            <a:endParaRPr lang="de-DE" altLang="fr-FR" dirty="0">
              <a:cs typeface="Times New Roman" pitchFamily="18" charset="0"/>
            </a:endParaRPr>
          </a:p>
          <a:p>
            <a:pPr lvl="1"/>
            <a:r>
              <a:rPr lang="de-DE" altLang="fr-FR" dirty="0">
                <a:cs typeface="Times New Roman" pitchFamily="18" charset="0"/>
              </a:rPr>
              <a:t>Ergibt sich ein kaum wahrnehmbarer Übergang, so spricht man dagegen vom </a:t>
            </a:r>
            <a:r>
              <a:rPr lang="de-DE" altLang="fr-FR" b="1" dirty="0">
                <a:cs typeface="Times New Roman" pitchFamily="18" charset="0"/>
              </a:rPr>
              <a:t>weichen Schnitt </a:t>
            </a:r>
            <a:r>
              <a:rPr lang="de-DE" altLang="fr-FR" dirty="0">
                <a:cs typeface="Times New Roman" pitchFamily="18" charset="0"/>
              </a:rPr>
              <a:t>(</a:t>
            </a:r>
            <a:r>
              <a:rPr lang="de-DE" altLang="fr-FR" dirty="0" err="1">
                <a:cs typeface="Times New Roman" pitchFamily="18" charset="0"/>
              </a:rPr>
              <a:t>coupe</a:t>
            </a:r>
            <a:r>
              <a:rPr lang="de-DE" altLang="fr-FR" dirty="0">
                <a:cs typeface="Times New Roman" pitchFamily="18" charset="0"/>
              </a:rPr>
              <a:t>).</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 Harter Schnitt</a:t>
            </a:r>
          </a:p>
          <a:p>
            <a:pPr marL="285750" indent="-285750">
              <a:spcBef>
                <a:spcPct val="50000"/>
              </a:spcBef>
              <a:buFont typeface="Arial" panose="020B0604020202020204" pitchFamily="34" charset="0"/>
              <a:buChar char="•"/>
            </a:pPr>
            <a:r>
              <a:rPr lang="de-DE" sz="1500" dirty="0">
                <a:solidFill>
                  <a:schemeClr val="tx1"/>
                </a:solidFill>
              </a:rPr>
              <a:t> Weicher Schnitt</a:t>
            </a:r>
          </a:p>
          <a:p>
            <a:pPr algn="ctr"/>
            <a:endParaRPr lang="de-DE" dirty="0"/>
          </a:p>
        </p:txBody>
      </p:sp>
    </p:spTree>
    <p:extLst>
      <p:ext uri="{BB962C8B-B14F-4D97-AF65-F5344CB8AC3E}">
        <p14:creationId xmlns:p14="http://schemas.microsoft.com/office/powerpoint/2010/main" val="25980829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fr-FR" dirty="0"/>
              <a:t>10. </a:t>
            </a:r>
            <a:r>
              <a:rPr lang="fr-FR" dirty="0" err="1"/>
              <a:t>Bildkomposition</a:t>
            </a:r>
            <a:r>
              <a:rPr lang="fr-FR" dirty="0"/>
              <a:t> </a:t>
            </a:r>
            <a:r>
              <a:rPr lang="fr-FR" dirty="0" err="1"/>
              <a:t>und</a:t>
            </a:r>
            <a:r>
              <a:rPr lang="fr-FR" dirty="0"/>
              <a:t> </a:t>
            </a:r>
            <a:r>
              <a:rPr lang="fr-FR" dirty="0" err="1"/>
              <a:t>Raum</a:t>
            </a:r>
            <a:r>
              <a:rPr lang="fr-FR" dirty="0"/>
              <a:t/>
            </a:r>
            <a:br>
              <a:rPr lang="fr-FR" dirty="0"/>
            </a:br>
            <a:r>
              <a:rPr lang="fr-FR" dirty="0" smtClean="0"/>
              <a:t>(</a:t>
            </a:r>
            <a:r>
              <a:rPr lang="fr-FR" dirty="0"/>
              <a:t>espace plastique et espace filmique)</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Tree>
    <p:extLst>
      <p:ext uri="{BB962C8B-B14F-4D97-AF65-F5344CB8AC3E}">
        <p14:creationId xmlns:p14="http://schemas.microsoft.com/office/powerpoint/2010/main" val="18135949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fr-FR" dirty="0"/>
              <a:t>10. </a:t>
            </a:r>
            <a:r>
              <a:rPr lang="fr-FR" dirty="0" err="1"/>
              <a:t>Bildkomposition</a:t>
            </a:r>
            <a:r>
              <a:rPr lang="fr-FR" dirty="0"/>
              <a:t> </a:t>
            </a:r>
            <a:r>
              <a:rPr lang="fr-FR" dirty="0" err="1"/>
              <a:t>und</a:t>
            </a:r>
            <a:r>
              <a:rPr lang="fr-FR" dirty="0"/>
              <a:t> </a:t>
            </a:r>
            <a:r>
              <a:rPr lang="fr-FR" dirty="0" err="1"/>
              <a:t>Raum</a:t>
            </a:r>
            <a:r>
              <a:rPr lang="fr-FR" dirty="0"/>
              <a:t/>
            </a:r>
            <a:br>
              <a:rPr lang="fr-FR" dirty="0"/>
            </a:br>
            <a:r>
              <a:rPr lang="fr-FR" dirty="0" smtClean="0"/>
              <a:t>(</a:t>
            </a:r>
            <a:r>
              <a:rPr lang="fr-FR" dirty="0"/>
              <a:t>espace plastique et espace filmique)</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Bei Übergängen variiert man zwischen „harten“ und „weichen“ Schnitten</a:t>
            </a:r>
            <a:r>
              <a:rPr lang="de-DE" altLang="fr-FR" dirty="0" smtClean="0">
                <a:cs typeface="Times New Roman" pitchFamily="18" charset="0"/>
              </a:rPr>
              <a:t>.</a:t>
            </a:r>
          </a:p>
          <a:p>
            <a:pPr lvl="1"/>
            <a:endParaRPr lang="de-DE" altLang="fr-FR" dirty="0">
              <a:cs typeface="Times New Roman" pitchFamily="18" charset="0"/>
            </a:endParaRPr>
          </a:p>
          <a:p>
            <a:pPr lvl="1"/>
            <a:r>
              <a:rPr lang="de-DE" altLang="fr-FR" dirty="0">
                <a:cs typeface="Times New Roman" pitchFamily="18" charset="0"/>
              </a:rPr>
              <a:t>Werden zwei z.B. nach Einstellungsgröße, Zeit oder Ort etc. unterschiedliche Einstellungen ohne Übergang Bild an Bild geschnitten, definiert man den Schnitt als </a:t>
            </a:r>
            <a:r>
              <a:rPr lang="de-DE" altLang="fr-FR" b="1" dirty="0">
                <a:cs typeface="Times New Roman" pitchFamily="18" charset="0"/>
              </a:rPr>
              <a:t>harten Schnitt </a:t>
            </a:r>
            <a:r>
              <a:rPr lang="de-DE" altLang="fr-FR" dirty="0">
                <a:cs typeface="Times New Roman" pitchFamily="18" charset="0"/>
              </a:rPr>
              <a:t>(</a:t>
            </a:r>
            <a:r>
              <a:rPr lang="de-DE" altLang="fr-FR" dirty="0" err="1">
                <a:cs typeface="Times New Roman" pitchFamily="18" charset="0"/>
              </a:rPr>
              <a:t>coupe</a:t>
            </a:r>
            <a:r>
              <a:rPr lang="de-DE" altLang="fr-FR" dirty="0">
                <a:cs typeface="Times New Roman" pitchFamily="18" charset="0"/>
              </a:rPr>
              <a:t> </a:t>
            </a:r>
            <a:r>
              <a:rPr lang="de-DE" altLang="fr-FR" dirty="0" err="1">
                <a:cs typeface="Times New Roman" pitchFamily="18" charset="0"/>
              </a:rPr>
              <a:t>franche</a:t>
            </a:r>
            <a:r>
              <a:rPr lang="de-DE" altLang="fr-FR" dirty="0">
                <a:cs typeface="Times New Roman" pitchFamily="18" charset="0"/>
              </a:rPr>
              <a:t>). </a:t>
            </a:r>
            <a:endParaRPr lang="de-DE" altLang="fr-FR" dirty="0" smtClean="0">
              <a:cs typeface="Times New Roman" pitchFamily="18" charset="0"/>
            </a:endParaRPr>
          </a:p>
          <a:p>
            <a:pPr lvl="1"/>
            <a:endParaRPr lang="de-DE" altLang="fr-FR" dirty="0">
              <a:cs typeface="Times New Roman" pitchFamily="18" charset="0"/>
            </a:endParaRPr>
          </a:p>
          <a:p>
            <a:pPr lvl="1"/>
            <a:r>
              <a:rPr lang="de-DE" altLang="fr-FR" dirty="0">
                <a:cs typeface="Times New Roman" pitchFamily="18" charset="0"/>
              </a:rPr>
              <a:t>Ergibt sich ein kaum wahrnehmbarer Übergang, so spricht man dagegen vom </a:t>
            </a:r>
            <a:r>
              <a:rPr lang="de-DE" altLang="fr-FR" b="1" dirty="0">
                <a:cs typeface="Times New Roman" pitchFamily="18" charset="0"/>
              </a:rPr>
              <a:t>weichen Schnitt </a:t>
            </a:r>
            <a:r>
              <a:rPr lang="de-DE" altLang="fr-FR" dirty="0">
                <a:cs typeface="Times New Roman" pitchFamily="18" charset="0"/>
              </a:rPr>
              <a:t>(</a:t>
            </a:r>
            <a:r>
              <a:rPr lang="de-DE" altLang="fr-FR" dirty="0" err="1">
                <a:cs typeface="Times New Roman" pitchFamily="18" charset="0"/>
              </a:rPr>
              <a:t>coupe</a:t>
            </a:r>
            <a:r>
              <a:rPr lang="de-DE" altLang="fr-FR" dirty="0">
                <a:cs typeface="Times New Roman" pitchFamily="18" charset="0"/>
              </a:rPr>
              <a:t>).</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 Harter Schnitt</a:t>
            </a:r>
          </a:p>
          <a:p>
            <a:pPr marL="285750" indent="-285750">
              <a:spcBef>
                <a:spcPct val="50000"/>
              </a:spcBef>
              <a:buFont typeface="Arial" panose="020B0604020202020204" pitchFamily="34" charset="0"/>
              <a:buChar char="•"/>
            </a:pPr>
            <a:r>
              <a:rPr lang="de-DE" sz="1500" dirty="0">
                <a:solidFill>
                  <a:schemeClr val="tx1"/>
                </a:solidFill>
              </a:rPr>
              <a:t> Weicher Schnitt</a:t>
            </a:r>
          </a:p>
          <a:p>
            <a:pPr algn="ctr"/>
            <a:endParaRPr lang="de-DE" dirty="0"/>
          </a:p>
        </p:txBody>
      </p:sp>
    </p:spTree>
    <p:extLst>
      <p:ext uri="{BB962C8B-B14F-4D97-AF65-F5344CB8AC3E}">
        <p14:creationId xmlns:p14="http://schemas.microsoft.com/office/powerpoint/2010/main" val="39804828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fr-FR" dirty="0"/>
              <a:t>10.1. </a:t>
            </a:r>
            <a:r>
              <a:rPr lang="fr-FR" dirty="0" err="1"/>
              <a:t>Geschlossene</a:t>
            </a:r>
            <a:r>
              <a:rPr lang="fr-FR" dirty="0"/>
              <a:t> </a:t>
            </a:r>
            <a:r>
              <a:rPr lang="fr-FR" dirty="0" err="1"/>
              <a:t>Kadrierung</a:t>
            </a:r>
            <a:endParaRPr lang="fr-FR"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pic>
        <p:nvPicPr>
          <p:cNvPr id="7" name="Picture 10" descr="13 FSLKleingeld8 ohne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56792"/>
            <a:ext cx="88392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19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fr-FR" dirty="0"/>
              <a:t>10.1. </a:t>
            </a:r>
            <a:r>
              <a:rPr lang="fr-FR" dirty="0" err="1"/>
              <a:t>Geschlossene</a:t>
            </a:r>
            <a:r>
              <a:rPr lang="fr-FR" dirty="0"/>
              <a:t> </a:t>
            </a:r>
            <a:r>
              <a:rPr lang="fr-FR" dirty="0" err="1"/>
              <a:t>Kadrierung</a:t>
            </a:r>
            <a:endParaRPr lang="fr-FR"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Man unterscheidet zwischen </a:t>
            </a:r>
            <a:r>
              <a:rPr lang="de-DE" altLang="fr-FR" b="1" dirty="0">
                <a:cs typeface="Times New Roman" pitchFamily="18" charset="0"/>
              </a:rPr>
              <a:t>offener</a:t>
            </a:r>
            <a:r>
              <a:rPr lang="de-DE" altLang="fr-FR" dirty="0">
                <a:cs typeface="Times New Roman" pitchFamily="18" charset="0"/>
              </a:rPr>
              <a:t> und </a:t>
            </a:r>
            <a:r>
              <a:rPr lang="de-DE" altLang="fr-FR" b="1" dirty="0">
                <a:cs typeface="Times New Roman" pitchFamily="18" charset="0"/>
              </a:rPr>
              <a:t>geschlossener </a:t>
            </a:r>
            <a:r>
              <a:rPr lang="de-DE" altLang="fr-FR" dirty="0">
                <a:cs typeface="Times New Roman" pitchFamily="18" charset="0"/>
              </a:rPr>
              <a:t>Bildkomposition. Bei ersterer sind die im Bild erscheinenden Elemente eher unkontrolliert angeordnet, während sie bei letzterer exakt und im höchsten Masse arrangiert gestaltet sind. </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Rahmung</a:t>
            </a:r>
            <a:br>
              <a:rPr lang="de-DE" sz="1500" dirty="0">
                <a:solidFill>
                  <a:schemeClr val="tx1"/>
                </a:solidFill>
              </a:rPr>
            </a:br>
            <a:r>
              <a:rPr lang="de-DE" sz="1500" dirty="0">
                <a:solidFill>
                  <a:schemeClr val="tx1"/>
                </a:solidFill>
              </a:rPr>
              <a:t>= Einstellung, bei der Bildgrenzen bestimmt und Personen/ Objekte positioniert sind</a:t>
            </a:r>
          </a:p>
          <a:p>
            <a:pPr algn="ctr"/>
            <a:endParaRPr lang="de-DE" dirty="0"/>
          </a:p>
        </p:txBody>
      </p:sp>
    </p:spTree>
    <p:extLst>
      <p:ext uri="{BB962C8B-B14F-4D97-AF65-F5344CB8AC3E}">
        <p14:creationId xmlns:p14="http://schemas.microsoft.com/office/powerpoint/2010/main" val="22817632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fr-FR" dirty="0"/>
              <a:t>10.2. </a:t>
            </a:r>
            <a:r>
              <a:rPr lang="fr-FR" dirty="0" err="1"/>
              <a:t>Tiefenschärfe</a:t>
            </a:r>
            <a:endParaRPr lang="fr-FR"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pic>
        <p:nvPicPr>
          <p:cNvPr id="6" name="Picture 10" descr="13 FSLFragile ohne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00808"/>
            <a:ext cx="88392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83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1.2 Die </a:t>
            </a:r>
            <a:r>
              <a:rPr lang="de-DE" dirty="0"/>
              <a:t>Einstellungsgröße (</a:t>
            </a:r>
            <a:r>
              <a:rPr lang="de-DE" dirty="0" err="1"/>
              <a:t>l‘échelle</a:t>
            </a:r>
            <a:r>
              <a:rPr lang="de-DE" dirty="0"/>
              <a:t> de plan) </a:t>
            </a:r>
            <a:br>
              <a:rPr lang="de-DE" dirty="0"/>
            </a:br>
            <a:endParaRPr lang="de-DE"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5" name="Textplatzhalter 4"/>
          <p:cNvSpPr>
            <a:spLocks noGrp="1"/>
          </p:cNvSpPr>
          <p:nvPr>
            <p:ph type="body" sz="quarter" idx="12"/>
          </p:nvPr>
        </p:nvSpPr>
        <p:spPr>
          <a:xfrm>
            <a:off x="2699792" y="1758959"/>
            <a:ext cx="6156424" cy="4694377"/>
          </a:xfrm>
        </p:spPr>
        <p:txBody>
          <a:bodyPr/>
          <a:lstStyle/>
          <a:p>
            <a:pPr marL="0" lvl="2" indent="0">
              <a:buNone/>
            </a:pPr>
            <a:r>
              <a:rPr lang="de-DE" dirty="0"/>
              <a:t>Sie definiert, in welcher Größe eine Person oder ein Gegenstand im Bild zu sehen ist. </a:t>
            </a:r>
          </a:p>
        </p:txBody>
      </p:sp>
      <p:sp>
        <p:nvSpPr>
          <p:cNvPr id="6" name="Rechteck 5"/>
          <p:cNvSpPr/>
          <p:nvPr/>
        </p:nvSpPr>
        <p:spPr>
          <a:xfrm>
            <a:off x="0" y="1556792"/>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de-DE" sz="1050" b="1" u="sng" dirty="0" smtClean="0">
                <a:solidFill>
                  <a:schemeClr val="tx1"/>
                </a:solidFill>
              </a:rPr>
              <a:t> </a:t>
            </a:r>
            <a:endParaRPr lang="de-DE" sz="700" b="1" u="sng" dirty="0" smtClean="0">
              <a:solidFill>
                <a:schemeClr val="tx1"/>
              </a:solidFill>
            </a:endParaRPr>
          </a:p>
          <a:p>
            <a:r>
              <a:rPr lang="de-DE" sz="1500" b="1" u="sng" dirty="0" smtClean="0">
                <a:solidFill>
                  <a:schemeClr val="tx1"/>
                </a:solidFill>
              </a:rPr>
              <a:t>Möglichkeiten:</a:t>
            </a:r>
          </a:p>
          <a:p>
            <a:pPr marL="285750" indent="-285750">
              <a:spcBef>
                <a:spcPct val="50000"/>
              </a:spcBef>
              <a:buFont typeface="Arial" panose="020B0604020202020204" pitchFamily="34" charset="0"/>
              <a:buChar char="•"/>
            </a:pPr>
            <a:r>
              <a:rPr lang="de-DE" sz="1500" dirty="0" smtClean="0">
                <a:solidFill>
                  <a:schemeClr val="tx1"/>
                </a:solidFill>
              </a:rPr>
              <a:t>Panorama-einstellung</a:t>
            </a:r>
            <a:endParaRPr lang="de-DE" sz="1500" dirty="0">
              <a:solidFill>
                <a:schemeClr val="tx1"/>
              </a:solidFill>
            </a:endParaRPr>
          </a:p>
          <a:p>
            <a:pPr marL="285750" indent="-285750">
              <a:spcBef>
                <a:spcPct val="50000"/>
              </a:spcBef>
              <a:buFont typeface="Arial" panose="020B0604020202020204" pitchFamily="34" charset="0"/>
              <a:buChar char="•"/>
            </a:pPr>
            <a:r>
              <a:rPr lang="de-DE" sz="1500" dirty="0" smtClean="0">
                <a:solidFill>
                  <a:schemeClr val="tx1"/>
                </a:solidFill>
              </a:rPr>
              <a:t>Totale</a:t>
            </a:r>
            <a:endParaRPr lang="de-DE" sz="1500" dirty="0">
              <a:solidFill>
                <a:schemeClr val="tx1"/>
              </a:solidFill>
            </a:endParaRPr>
          </a:p>
          <a:p>
            <a:pPr marL="285750" indent="-285750">
              <a:spcBef>
                <a:spcPct val="50000"/>
              </a:spcBef>
              <a:buFont typeface="Arial" panose="020B0604020202020204" pitchFamily="34" charset="0"/>
              <a:buChar char="•"/>
            </a:pPr>
            <a:r>
              <a:rPr lang="de-DE" sz="1500" dirty="0" smtClean="0">
                <a:solidFill>
                  <a:schemeClr val="tx1"/>
                </a:solidFill>
              </a:rPr>
              <a:t>Halbtotale</a:t>
            </a:r>
            <a:endParaRPr lang="de-DE" sz="1500" dirty="0">
              <a:solidFill>
                <a:schemeClr val="tx1"/>
              </a:solidFill>
            </a:endParaRPr>
          </a:p>
          <a:p>
            <a:pPr marL="285750" indent="-285750">
              <a:spcBef>
                <a:spcPct val="50000"/>
              </a:spcBef>
              <a:buFont typeface="Arial" panose="020B0604020202020204" pitchFamily="34" charset="0"/>
              <a:buChar char="•"/>
            </a:pPr>
            <a:r>
              <a:rPr lang="de-DE" sz="1500" dirty="0" err="1" smtClean="0">
                <a:solidFill>
                  <a:schemeClr val="tx1"/>
                </a:solidFill>
              </a:rPr>
              <a:t>Halbnahe</a:t>
            </a:r>
            <a:endParaRPr lang="de-DE" sz="1500" dirty="0">
              <a:solidFill>
                <a:schemeClr val="tx1"/>
              </a:solidFill>
            </a:endParaRPr>
          </a:p>
          <a:p>
            <a:pPr marL="285750" indent="-285750">
              <a:spcBef>
                <a:spcPct val="50000"/>
              </a:spcBef>
              <a:buFont typeface="Arial" panose="020B0604020202020204" pitchFamily="34" charset="0"/>
              <a:buChar char="•"/>
            </a:pPr>
            <a:r>
              <a:rPr lang="de-DE" sz="1500" dirty="0" smtClean="0">
                <a:solidFill>
                  <a:schemeClr val="tx1"/>
                </a:solidFill>
              </a:rPr>
              <a:t>Amerikanische</a:t>
            </a:r>
            <a:endParaRPr lang="de-DE" sz="1500" dirty="0">
              <a:solidFill>
                <a:schemeClr val="tx1"/>
              </a:solidFill>
            </a:endParaRPr>
          </a:p>
          <a:p>
            <a:pPr marL="285750" indent="-285750">
              <a:spcBef>
                <a:spcPct val="50000"/>
              </a:spcBef>
              <a:buFont typeface="Arial" panose="020B0604020202020204" pitchFamily="34" charset="0"/>
              <a:buChar char="•"/>
            </a:pPr>
            <a:r>
              <a:rPr lang="de-DE" sz="1500" dirty="0" smtClean="0">
                <a:solidFill>
                  <a:schemeClr val="tx1"/>
                </a:solidFill>
              </a:rPr>
              <a:t>Nahe</a:t>
            </a:r>
            <a:endParaRPr lang="de-DE" sz="1500" dirty="0">
              <a:solidFill>
                <a:schemeClr val="tx1"/>
              </a:solidFill>
            </a:endParaRPr>
          </a:p>
          <a:p>
            <a:pPr marL="285750" indent="-285750">
              <a:spcBef>
                <a:spcPct val="50000"/>
              </a:spcBef>
              <a:buFont typeface="Arial" panose="020B0604020202020204" pitchFamily="34" charset="0"/>
              <a:buChar char="•"/>
            </a:pPr>
            <a:r>
              <a:rPr lang="de-DE" sz="1500" dirty="0" smtClean="0">
                <a:solidFill>
                  <a:schemeClr val="tx1"/>
                </a:solidFill>
              </a:rPr>
              <a:t>Großeinstellung</a:t>
            </a:r>
            <a:endParaRPr lang="de-DE" sz="1500" dirty="0">
              <a:solidFill>
                <a:schemeClr val="tx1"/>
              </a:solidFill>
            </a:endParaRPr>
          </a:p>
          <a:p>
            <a:pPr marL="285750" indent="-285750">
              <a:spcBef>
                <a:spcPct val="50000"/>
              </a:spcBef>
              <a:buFont typeface="Arial" panose="020B0604020202020204" pitchFamily="34" charset="0"/>
              <a:buChar char="•"/>
            </a:pPr>
            <a:r>
              <a:rPr lang="de-DE" sz="1500" dirty="0" smtClean="0">
                <a:solidFill>
                  <a:schemeClr val="tx1"/>
                </a:solidFill>
              </a:rPr>
              <a:t>Detaileinstellung</a:t>
            </a:r>
            <a:endParaRPr lang="de-DE" sz="1500" dirty="0">
              <a:solidFill>
                <a:schemeClr val="tx1"/>
              </a:solidFill>
            </a:endParaRPr>
          </a:p>
          <a:p>
            <a:pPr algn="ctr"/>
            <a:endParaRPr lang="de-DE"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20966"/>
            <a:ext cx="6732488" cy="1207834"/>
          </a:xfrm>
        </p:spPr>
        <p:txBody>
          <a:bodyPr/>
          <a:lstStyle/>
          <a:p>
            <a:r>
              <a:rPr lang="fr-FR" dirty="0"/>
              <a:t>10.2. </a:t>
            </a:r>
            <a:r>
              <a:rPr lang="fr-FR" dirty="0" err="1"/>
              <a:t>Tiefenschärfe</a:t>
            </a:r>
            <a:endParaRPr lang="fr-FR"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Bei der </a:t>
            </a:r>
            <a:r>
              <a:rPr lang="de-DE" altLang="fr-FR" b="1" dirty="0">
                <a:cs typeface="Times New Roman" pitchFamily="18" charset="0"/>
              </a:rPr>
              <a:t>Tiefenschärfe</a:t>
            </a:r>
            <a:r>
              <a:rPr lang="de-DE" altLang="fr-FR" dirty="0">
                <a:cs typeface="Times New Roman" pitchFamily="18" charset="0"/>
              </a:rPr>
              <a:t> ist ganz Nahes (Vordergrund) und weit Entferntes (Hintergrund) gleich scharf zu sehen, wodurch eine große Raumwirkung erzielt wird. </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Nahes und Entferntes ist gleich scharf sichtbar</a:t>
            </a:r>
          </a:p>
          <a:p>
            <a:pPr algn="ctr"/>
            <a:endParaRPr lang="de-DE" dirty="0"/>
          </a:p>
        </p:txBody>
      </p:sp>
    </p:spTree>
    <p:extLst>
      <p:ext uri="{BB962C8B-B14F-4D97-AF65-F5344CB8AC3E}">
        <p14:creationId xmlns:p14="http://schemas.microsoft.com/office/powerpoint/2010/main" val="6131179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11. Ton </a:t>
            </a:r>
            <a:r>
              <a:rPr lang="fr-FR" dirty="0" err="1" smtClean="0"/>
              <a:t>und</a:t>
            </a:r>
            <a:r>
              <a:rPr lang="fr-FR" dirty="0" smtClean="0"/>
              <a:t> </a:t>
            </a:r>
            <a:r>
              <a:rPr lang="fr-FR" dirty="0" err="1" smtClean="0"/>
              <a:t>licht</a:t>
            </a:r>
            <a:r>
              <a:rPr lang="fr-FR" dirty="0" smtClean="0"/>
              <a:t> </a:t>
            </a:r>
            <a:br>
              <a:rPr lang="fr-FR" dirty="0" smtClean="0"/>
            </a:br>
            <a:r>
              <a:rPr lang="fr-FR" dirty="0" smtClean="0"/>
              <a:t>(son et lumière)</a:t>
            </a:r>
            <a:endParaRPr lang="fr-FR"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Tree>
    <p:extLst>
      <p:ext uri="{BB962C8B-B14F-4D97-AF65-F5344CB8AC3E}">
        <p14:creationId xmlns:p14="http://schemas.microsoft.com/office/powerpoint/2010/main" val="1633964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11.1. Ton (son)</a:t>
            </a:r>
            <a:endParaRPr lang="fr-FR"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Im Film existieren drei verschiedene Elemente des Tons, die miteinander kombiniert werden:</a:t>
            </a:r>
          </a:p>
          <a:p>
            <a:pPr lvl="1"/>
            <a:endParaRPr lang="de-DE" altLang="fr-FR" dirty="0" smtClean="0">
              <a:cs typeface="Times New Roman" pitchFamily="18" charset="0"/>
            </a:endParaRPr>
          </a:p>
          <a:p>
            <a:pPr marL="285750" lvl="1" indent="-192088">
              <a:buFont typeface="Arial" panose="020B0604020202020204" pitchFamily="34" charset="0"/>
              <a:buChar char="•"/>
            </a:pPr>
            <a:r>
              <a:rPr lang="de-DE" altLang="fr-FR" dirty="0" smtClean="0">
                <a:cs typeface="Times New Roman" pitchFamily="18" charset="0"/>
              </a:rPr>
              <a:t>bei </a:t>
            </a:r>
            <a:r>
              <a:rPr lang="de-DE" altLang="fr-FR" dirty="0">
                <a:cs typeface="Times New Roman" pitchFamily="18" charset="0"/>
              </a:rPr>
              <a:t>Bildaufnahmen aufgezeichneter </a:t>
            </a:r>
            <a:r>
              <a:rPr lang="de-DE" altLang="fr-FR" b="1" dirty="0">
                <a:cs typeface="Times New Roman" pitchFamily="18" charset="0"/>
              </a:rPr>
              <a:t>Originalton</a:t>
            </a:r>
            <a:r>
              <a:rPr lang="de-DE" altLang="fr-FR" dirty="0">
                <a:cs typeface="Times New Roman" pitchFamily="18" charset="0"/>
              </a:rPr>
              <a:t/>
            </a:r>
            <a:br>
              <a:rPr lang="de-DE" altLang="fr-FR" dirty="0">
                <a:cs typeface="Times New Roman" pitchFamily="18" charset="0"/>
              </a:rPr>
            </a:br>
            <a:r>
              <a:rPr lang="de-DE" altLang="fr-FR" dirty="0" smtClean="0">
                <a:cs typeface="Times New Roman" pitchFamily="18" charset="0"/>
              </a:rPr>
              <a:t>bzw</a:t>
            </a:r>
            <a:r>
              <a:rPr lang="de-DE" altLang="fr-FR" dirty="0">
                <a:cs typeface="Times New Roman" pitchFamily="18" charset="0"/>
              </a:rPr>
              <a:t>. </a:t>
            </a:r>
            <a:r>
              <a:rPr lang="de-DE" altLang="fr-FR" b="1" dirty="0">
                <a:cs typeface="Times New Roman" pitchFamily="18" charset="0"/>
              </a:rPr>
              <a:t>Direktton</a:t>
            </a:r>
            <a:r>
              <a:rPr lang="de-DE" altLang="fr-FR" dirty="0">
                <a:cs typeface="Times New Roman" pitchFamily="18" charset="0"/>
              </a:rPr>
              <a:t> (Sprache, Geräusche </a:t>
            </a:r>
          </a:p>
          <a:p>
            <a:pPr marL="285750" lvl="1" indent="-192088">
              <a:buFont typeface="Arial" panose="020B0604020202020204" pitchFamily="34" charset="0"/>
              <a:buChar char="•"/>
            </a:pPr>
            <a:endParaRPr lang="de-DE" altLang="fr-FR" dirty="0" smtClean="0">
              <a:cs typeface="Times New Roman" pitchFamily="18" charset="0"/>
            </a:endParaRPr>
          </a:p>
          <a:p>
            <a:pPr marL="285750" lvl="1" indent="-192088">
              <a:buFont typeface="Arial" panose="020B0604020202020204" pitchFamily="34" charset="0"/>
              <a:buChar char="•"/>
            </a:pPr>
            <a:r>
              <a:rPr lang="de-DE" altLang="fr-FR" dirty="0" smtClean="0">
                <a:cs typeface="Times New Roman" pitchFamily="18" charset="0"/>
              </a:rPr>
              <a:t>Musik</a:t>
            </a:r>
            <a:r>
              <a:rPr lang="de-DE" altLang="fr-FR" dirty="0">
                <a:cs typeface="Times New Roman" pitchFamily="18" charset="0"/>
              </a:rPr>
              <a:t>, die als sog. Soundtrack die Stimmung des </a:t>
            </a:r>
            <a:br>
              <a:rPr lang="de-DE" altLang="fr-FR" dirty="0">
                <a:cs typeface="Times New Roman" pitchFamily="18" charset="0"/>
              </a:rPr>
            </a:br>
            <a:r>
              <a:rPr lang="de-DE" altLang="fr-FR" dirty="0" smtClean="0">
                <a:cs typeface="Times New Roman" pitchFamily="18" charset="0"/>
              </a:rPr>
              <a:t>Films </a:t>
            </a:r>
            <a:r>
              <a:rPr lang="de-DE" altLang="fr-FR" dirty="0">
                <a:cs typeface="Times New Roman" pitchFamily="18" charset="0"/>
              </a:rPr>
              <a:t>(mit-)trägt, illustriert und die Spannung</a:t>
            </a:r>
            <a:br>
              <a:rPr lang="de-DE" altLang="fr-FR" dirty="0">
                <a:cs typeface="Times New Roman" pitchFamily="18" charset="0"/>
              </a:rPr>
            </a:br>
            <a:r>
              <a:rPr lang="de-DE" altLang="fr-FR" dirty="0" smtClean="0">
                <a:cs typeface="Times New Roman" pitchFamily="18" charset="0"/>
              </a:rPr>
              <a:t>steigert</a:t>
            </a:r>
            <a:endParaRPr lang="de-DE" altLang="fr-FR" dirty="0">
              <a:cs typeface="Times New Roman" pitchFamily="18" charset="0"/>
            </a:endParaRPr>
          </a:p>
          <a:p>
            <a:pPr marL="285750" lvl="1" indent="-192088">
              <a:buFont typeface="Arial" panose="020B0604020202020204" pitchFamily="34" charset="0"/>
              <a:buChar char="•"/>
            </a:pPr>
            <a:endParaRPr lang="de-DE" altLang="fr-FR" dirty="0" smtClean="0">
              <a:cs typeface="Times New Roman" pitchFamily="18" charset="0"/>
            </a:endParaRPr>
          </a:p>
          <a:p>
            <a:pPr marL="285750" lvl="1" indent="-192088">
              <a:buFont typeface="Arial" panose="020B0604020202020204" pitchFamily="34" charset="0"/>
              <a:buChar char="•"/>
            </a:pPr>
            <a:r>
              <a:rPr lang="de-DE" altLang="fr-FR" dirty="0" smtClean="0">
                <a:cs typeface="Times New Roman" pitchFamily="18" charset="0"/>
              </a:rPr>
              <a:t>Geräusche</a:t>
            </a:r>
            <a:r>
              <a:rPr lang="de-DE" altLang="fr-FR" dirty="0">
                <a:cs typeface="Times New Roman" pitchFamily="18" charset="0"/>
              </a:rPr>
              <a:t>, die die Illusion (z.B. eine knarrende </a:t>
            </a:r>
            <a:br>
              <a:rPr lang="de-DE" altLang="fr-FR" dirty="0">
                <a:cs typeface="Times New Roman" pitchFamily="18" charset="0"/>
              </a:rPr>
            </a:br>
            <a:r>
              <a:rPr lang="de-DE" altLang="fr-FR" dirty="0" smtClean="0">
                <a:cs typeface="Times New Roman" pitchFamily="18" charset="0"/>
              </a:rPr>
              <a:t>Krimi-Tür</a:t>
            </a:r>
            <a:r>
              <a:rPr lang="de-DE" altLang="fr-FR" dirty="0">
                <a:cs typeface="Times New Roman" pitchFamily="18" charset="0"/>
              </a:rPr>
              <a:t>) akzentuieren.</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 Elemente des Tons:</a:t>
            </a:r>
          </a:p>
          <a:p>
            <a:pPr marL="285750" indent="-285750">
              <a:spcBef>
                <a:spcPct val="50000"/>
              </a:spcBef>
              <a:buFont typeface="Arial" panose="020B0604020202020204" pitchFamily="34" charset="0"/>
              <a:buChar char="•"/>
            </a:pPr>
            <a:r>
              <a:rPr lang="de-DE" sz="1500" dirty="0">
                <a:solidFill>
                  <a:schemeClr val="tx1"/>
                </a:solidFill>
              </a:rPr>
              <a:t> Originalton</a:t>
            </a:r>
          </a:p>
          <a:p>
            <a:pPr marL="285750" indent="-285750">
              <a:spcBef>
                <a:spcPct val="50000"/>
              </a:spcBef>
              <a:buFont typeface="Arial" panose="020B0604020202020204" pitchFamily="34" charset="0"/>
              <a:buChar char="•"/>
            </a:pPr>
            <a:r>
              <a:rPr lang="de-DE" sz="1500" dirty="0">
                <a:solidFill>
                  <a:schemeClr val="tx1"/>
                </a:solidFill>
              </a:rPr>
              <a:t> Soundtrack</a:t>
            </a:r>
          </a:p>
          <a:p>
            <a:pPr marL="285750" indent="-285750">
              <a:spcBef>
                <a:spcPct val="50000"/>
              </a:spcBef>
              <a:buFont typeface="Arial" panose="020B0604020202020204" pitchFamily="34" charset="0"/>
              <a:buChar char="•"/>
            </a:pPr>
            <a:r>
              <a:rPr lang="de-DE" sz="1500" dirty="0">
                <a:solidFill>
                  <a:schemeClr val="tx1"/>
                </a:solidFill>
              </a:rPr>
              <a:t> Geräusche</a:t>
            </a:r>
          </a:p>
          <a:p>
            <a:pPr algn="ctr"/>
            <a:endParaRPr lang="de-DE" dirty="0"/>
          </a:p>
        </p:txBody>
      </p:sp>
    </p:spTree>
    <p:extLst>
      <p:ext uri="{BB962C8B-B14F-4D97-AF65-F5344CB8AC3E}">
        <p14:creationId xmlns:p14="http://schemas.microsoft.com/office/powerpoint/2010/main" val="13103461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11.1. Ton (son)</a:t>
            </a:r>
            <a:endParaRPr lang="fr-FR"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Dabei bestehen zwei Möglichkeiten des Einsatzes der Tonquellen: </a:t>
            </a:r>
          </a:p>
          <a:p>
            <a:pPr lvl="1"/>
            <a:endParaRPr lang="de-DE" altLang="fr-FR" dirty="0">
              <a:cs typeface="Times New Roman" pitchFamily="18" charset="0"/>
            </a:endParaRPr>
          </a:p>
          <a:p>
            <a:pPr marL="285750" lvl="1" indent="-285750">
              <a:buFont typeface="Arial" panose="020B0604020202020204" pitchFamily="34" charset="0"/>
              <a:buChar char="•"/>
            </a:pPr>
            <a:r>
              <a:rPr lang="de-DE" altLang="fr-FR" dirty="0" smtClean="0">
                <a:cs typeface="Times New Roman" pitchFamily="18" charset="0"/>
              </a:rPr>
              <a:t>die </a:t>
            </a:r>
            <a:r>
              <a:rPr lang="de-DE" altLang="fr-FR" dirty="0">
                <a:cs typeface="Times New Roman" pitchFamily="18" charset="0"/>
              </a:rPr>
              <a:t>Tonquelle ist im Bild, also </a:t>
            </a:r>
            <a:r>
              <a:rPr lang="de-DE" altLang="fr-FR" b="1" i="1" dirty="0">
                <a:cs typeface="Times New Roman" pitchFamily="18" charset="0"/>
              </a:rPr>
              <a:t>on</a:t>
            </a:r>
          </a:p>
          <a:p>
            <a:pPr marL="285750" lvl="1" indent="-285750">
              <a:buFont typeface="Arial" panose="020B0604020202020204" pitchFamily="34" charset="0"/>
              <a:buChar char="•"/>
            </a:pPr>
            <a:endParaRPr lang="de-DE" altLang="fr-FR" dirty="0">
              <a:cs typeface="Times New Roman" pitchFamily="18" charset="0"/>
            </a:endParaRPr>
          </a:p>
          <a:p>
            <a:pPr marL="285750" lvl="1" indent="-285750">
              <a:buFont typeface="Arial" panose="020B0604020202020204" pitchFamily="34" charset="0"/>
              <a:buChar char="•"/>
            </a:pPr>
            <a:r>
              <a:rPr lang="de-DE" altLang="fr-FR" dirty="0" smtClean="0">
                <a:cs typeface="Times New Roman" pitchFamily="18" charset="0"/>
              </a:rPr>
              <a:t>die </a:t>
            </a:r>
            <a:r>
              <a:rPr lang="de-DE" altLang="fr-FR" dirty="0">
                <a:cs typeface="Times New Roman" pitchFamily="18" charset="0"/>
              </a:rPr>
              <a:t>Tonquelle ist nicht im Bild, also </a:t>
            </a:r>
            <a:r>
              <a:rPr lang="de-DE" altLang="fr-FR" b="1" i="1" dirty="0">
                <a:cs typeface="Times New Roman" pitchFamily="18" charset="0"/>
              </a:rPr>
              <a:t>off</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 </a:t>
            </a:r>
            <a:r>
              <a:rPr lang="de-DE" sz="1500" dirty="0" smtClean="0">
                <a:solidFill>
                  <a:schemeClr val="tx1"/>
                </a:solidFill>
              </a:rPr>
              <a:t>Tonquelle on / off</a:t>
            </a:r>
            <a:endParaRPr lang="de-DE" sz="1500" dirty="0">
              <a:solidFill>
                <a:schemeClr val="tx1"/>
              </a:solidFill>
            </a:endParaRPr>
          </a:p>
          <a:p>
            <a:pPr algn="ctr"/>
            <a:endParaRPr lang="de-DE" dirty="0"/>
          </a:p>
        </p:txBody>
      </p:sp>
    </p:spTree>
    <p:extLst>
      <p:ext uri="{BB962C8B-B14F-4D97-AF65-F5344CB8AC3E}">
        <p14:creationId xmlns:p14="http://schemas.microsoft.com/office/powerpoint/2010/main" val="9349937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11.2. </a:t>
            </a:r>
            <a:r>
              <a:rPr lang="fr-FR" dirty="0" err="1" smtClean="0"/>
              <a:t>licht</a:t>
            </a:r>
            <a:r>
              <a:rPr lang="fr-FR" dirty="0" smtClean="0"/>
              <a:t> (la lumière)</a:t>
            </a:r>
            <a:endParaRPr lang="fr-FR" dirty="0"/>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sp>
        <p:nvSpPr>
          <p:cNvPr id="6" name="Textplatzhalter 4"/>
          <p:cNvSpPr txBox="1">
            <a:spLocks/>
          </p:cNvSpPr>
          <p:nvPr/>
        </p:nvSpPr>
        <p:spPr bwMode="gray">
          <a:xfrm>
            <a:off x="2843808" y="1716191"/>
            <a:ext cx="6084415" cy="4694377"/>
          </a:xfrm>
          <a:prstGeom prst="rect">
            <a:avLst/>
          </a:prstGeom>
        </p:spPr>
        <p:txBody>
          <a:bodyPr vert="horz" lIns="0" tIns="0" rIns="0" bIns="0" rtlCol="0">
            <a:noAutofit/>
          </a:bodyPr>
          <a:lstStyle>
            <a:lvl1pPr marL="0" indent="0" algn="l" defTabSz="914400" rtl="0" eaLnBrk="1" latinLnBrk="0" hangingPunct="1">
              <a:spcBef>
                <a:spcPts val="0"/>
              </a:spcBef>
              <a:buFont typeface="Arial" pitchFamily="34" charset="0"/>
              <a:buNone/>
              <a:defRPr sz="2100" b="1" kern="1200" cap="all" baseline="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600" kern="1200" cap="none" baseline="0">
                <a:solidFill>
                  <a:schemeClr val="tx1"/>
                </a:solidFill>
                <a:latin typeface="+mn-lt"/>
                <a:ea typeface="+mn-ea"/>
                <a:cs typeface="+mn-cs"/>
              </a:defRPr>
            </a:lvl2pPr>
            <a:lvl3pPr marL="182563"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3pPr>
            <a:lvl4pPr marL="358775" indent="-17621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4pPr>
            <a:lvl5pPr marL="541338" indent="-182563" algn="l" defTabSz="914400" rtl="0" eaLnBrk="1" latinLnBrk="0" hangingPunct="1">
              <a:lnSpc>
                <a:spcPct val="120000"/>
              </a:lnSpc>
              <a:spcBef>
                <a:spcPts val="0"/>
              </a:spcBef>
              <a:buFont typeface="Arial" pitchFamily="34" charset="0"/>
              <a:buChar char="•"/>
              <a:defRPr sz="1600" kern="1200" cap="none"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altLang="fr-FR" dirty="0">
                <a:cs typeface="Times New Roman" pitchFamily="18" charset="0"/>
              </a:rPr>
              <a:t>Beim Licht ist zwischen </a:t>
            </a:r>
            <a:r>
              <a:rPr lang="de-DE" altLang="fr-FR" b="1" dirty="0">
                <a:cs typeface="Times New Roman" pitchFamily="18" charset="0"/>
              </a:rPr>
              <a:t>Tageslicht </a:t>
            </a:r>
            <a:r>
              <a:rPr lang="de-DE" altLang="fr-FR" dirty="0">
                <a:cs typeface="Times New Roman" pitchFamily="18" charset="0"/>
              </a:rPr>
              <a:t>und </a:t>
            </a:r>
            <a:r>
              <a:rPr lang="de-DE" altLang="fr-FR" b="1" dirty="0">
                <a:cs typeface="Times New Roman" pitchFamily="18" charset="0"/>
              </a:rPr>
              <a:t>künstlichem Licht </a:t>
            </a:r>
            <a:r>
              <a:rPr lang="de-DE" altLang="fr-FR" dirty="0">
                <a:cs typeface="Times New Roman" pitchFamily="18" charset="0"/>
              </a:rPr>
              <a:t>zu unterscheiden. </a:t>
            </a:r>
          </a:p>
          <a:p>
            <a:pPr lvl="1"/>
            <a:endParaRPr lang="de-DE" altLang="fr-FR" dirty="0">
              <a:cs typeface="Times New Roman" pitchFamily="18" charset="0"/>
            </a:endParaRPr>
          </a:p>
          <a:p>
            <a:pPr lvl="1"/>
            <a:r>
              <a:rPr lang="de-DE" altLang="fr-FR" dirty="0">
                <a:cs typeface="Times New Roman" pitchFamily="18" charset="0"/>
              </a:rPr>
              <a:t>Bei Anwendung bestimmter Lichteffekte ist es möglich, Stimmungen zu erzeugen. </a:t>
            </a:r>
          </a:p>
          <a:p>
            <a:pPr lvl="1"/>
            <a:endParaRPr lang="de-DE" altLang="fr-FR" dirty="0">
              <a:cs typeface="Times New Roman" pitchFamily="18" charset="0"/>
            </a:endParaRPr>
          </a:p>
          <a:p>
            <a:pPr lvl="1"/>
            <a:r>
              <a:rPr lang="de-DE" altLang="fr-FR" dirty="0">
                <a:cs typeface="Times New Roman" pitchFamily="18" charset="0"/>
              </a:rPr>
              <a:t>Durch den </a:t>
            </a:r>
            <a:r>
              <a:rPr lang="de-DE" altLang="fr-FR" b="1" dirty="0">
                <a:cs typeface="Times New Roman" pitchFamily="18" charset="0"/>
              </a:rPr>
              <a:t>Low-Key-Stil</a:t>
            </a:r>
            <a:r>
              <a:rPr lang="de-DE" altLang="fr-FR" dirty="0">
                <a:cs typeface="Times New Roman" pitchFamily="18" charset="0"/>
              </a:rPr>
              <a:t>, bei dem große Schattenpartien dominieren, kann u.a. Härte, Brutalität, Traurigkeit, Mysteriöses und Geheimnisvolles zum Ausdruck kommen. </a:t>
            </a:r>
          </a:p>
          <a:p>
            <a:pPr lvl="1"/>
            <a:endParaRPr lang="de-DE" altLang="fr-FR" dirty="0">
              <a:cs typeface="Times New Roman" pitchFamily="18" charset="0"/>
            </a:endParaRPr>
          </a:p>
          <a:p>
            <a:pPr lvl="1"/>
            <a:r>
              <a:rPr lang="de-DE" altLang="fr-FR" dirty="0">
                <a:cs typeface="Times New Roman" pitchFamily="18" charset="0"/>
              </a:rPr>
              <a:t>Dagegen drückt der </a:t>
            </a:r>
            <a:r>
              <a:rPr lang="de-DE" altLang="fr-FR" b="1" dirty="0">
                <a:cs typeface="Times New Roman" pitchFamily="18" charset="0"/>
              </a:rPr>
              <a:t>High-Key-Stil</a:t>
            </a:r>
            <a:r>
              <a:rPr lang="de-DE" altLang="fr-FR" dirty="0">
                <a:cs typeface="Times New Roman" pitchFamily="18" charset="0"/>
              </a:rPr>
              <a:t>, bei dem das Licht gleichmäßig und hell ist, eine freundliche, heitere oder problemlose Atmosphäre aus.</a:t>
            </a:r>
          </a:p>
        </p:txBody>
      </p:sp>
      <p:sp>
        <p:nvSpPr>
          <p:cNvPr id="7" name="Rechteck 6"/>
          <p:cNvSpPr/>
          <p:nvPr/>
        </p:nvSpPr>
        <p:spPr>
          <a:xfrm>
            <a:off x="0" y="1584176"/>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600" b="1" u="sng" dirty="0" smtClean="0">
                <a:solidFill>
                  <a:schemeClr val="tx1"/>
                </a:solidFill>
              </a:rPr>
              <a:t> </a:t>
            </a:r>
            <a:endParaRPr lang="de-DE" sz="700" b="1" u="sng" dirty="0" smtClean="0">
              <a:solidFill>
                <a:schemeClr val="tx1"/>
              </a:solidFill>
            </a:endParaRPr>
          </a:p>
          <a:p>
            <a:r>
              <a:rPr lang="de-DE" sz="1500" b="1" dirty="0" smtClean="0">
                <a:solidFill>
                  <a:schemeClr val="tx1"/>
                </a:solidFill>
              </a:rPr>
              <a:t>Zusammenfassung:</a:t>
            </a:r>
          </a:p>
          <a:p>
            <a:pPr marL="285750" indent="-285750">
              <a:spcBef>
                <a:spcPct val="50000"/>
              </a:spcBef>
              <a:buFont typeface="Arial" panose="020B0604020202020204" pitchFamily="34" charset="0"/>
              <a:buChar char="•"/>
            </a:pPr>
            <a:r>
              <a:rPr lang="de-DE" sz="1500" dirty="0">
                <a:solidFill>
                  <a:schemeClr val="tx1"/>
                </a:solidFill>
              </a:rPr>
              <a:t>Tageslicht / künstliches Licht</a:t>
            </a:r>
          </a:p>
          <a:p>
            <a:pPr marL="285750" indent="-285750">
              <a:spcBef>
                <a:spcPct val="50000"/>
              </a:spcBef>
              <a:buFont typeface="Arial" panose="020B0604020202020204" pitchFamily="34" charset="0"/>
              <a:buChar char="•"/>
            </a:pPr>
            <a:r>
              <a:rPr lang="de-DE" sz="1500" dirty="0">
                <a:solidFill>
                  <a:schemeClr val="tx1"/>
                </a:solidFill>
              </a:rPr>
              <a:t>Lichteffekte:</a:t>
            </a:r>
          </a:p>
          <a:p>
            <a:pPr marL="285750" indent="-285750">
              <a:spcBef>
                <a:spcPct val="50000"/>
              </a:spcBef>
              <a:buFont typeface="Arial" panose="020B0604020202020204" pitchFamily="34" charset="0"/>
              <a:buChar char="•"/>
            </a:pPr>
            <a:r>
              <a:rPr lang="de-DE" sz="1500" dirty="0" smtClean="0">
                <a:solidFill>
                  <a:schemeClr val="tx1"/>
                </a:solidFill>
              </a:rPr>
              <a:t>Low-Key-Stil </a:t>
            </a:r>
            <a:r>
              <a:rPr lang="de-DE" sz="1500" dirty="0">
                <a:solidFill>
                  <a:schemeClr val="tx1"/>
                </a:solidFill>
              </a:rPr>
              <a:t>– schattig</a:t>
            </a:r>
          </a:p>
          <a:p>
            <a:pPr marL="285750" indent="-285750">
              <a:spcBef>
                <a:spcPct val="50000"/>
              </a:spcBef>
              <a:buFont typeface="Arial" panose="020B0604020202020204" pitchFamily="34" charset="0"/>
              <a:buChar char="•"/>
            </a:pPr>
            <a:r>
              <a:rPr lang="de-DE" sz="1500" dirty="0" smtClean="0">
                <a:solidFill>
                  <a:schemeClr val="tx1"/>
                </a:solidFill>
              </a:rPr>
              <a:t>High-Key-Stil </a:t>
            </a:r>
            <a:r>
              <a:rPr lang="de-DE" sz="1500" dirty="0">
                <a:solidFill>
                  <a:schemeClr val="tx1"/>
                </a:solidFill>
              </a:rPr>
              <a:t>– </a:t>
            </a:r>
            <a:r>
              <a:rPr lang="de-DE" sz="1500" dirty="0" smtClean="0">
                <a:solidFill>
                  <a:schemeClr val="tx1"/>
                </a:solidFill>
              </a:rPr>
              <a:t>helles, gleichmäßiges </a:t>
            </a:r>
            <a:r>
              <a:rPr lang="de-DE" sz="1500" dirty="0">
                <a:solidFill>
                  <a:schemeClr val="tx1"/>
                </a:solidFill>
              </a:rPr>
              <a:t>Licht</a:t>
            </a:r>
          </a:p>
          <a:p>
            <a:pPr algn="ctr"/>
            <a:endParaRPr lang="de-DE" dirty="0"/>
          </a:p>
        </p:txBody>
      </p:sp>
    </p:spTree>
    <p:extLst>
      <p:ext uri="{BB962C8B-B14F-4D97-AF65-F5344CB8AC3E}">
        <p14:creationId xmlns:p14="http://schemas.microsoft.com/office/powerpoint/2010/main" val="40378391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Vielen Dank </a:t>
            </a:r>
            <a:br>
              <a:rPr lang="de-DE" dirty="0" smtClean="0"/>
            </a:br>
            <a:r>
              <a:rPr lang="de-DE" dirty="0" smtClean="0"/>
              <a:t>für Ihre </a:t>
            </a:r>
            <a:br>
              <a:rPr lang="de-DE" dirty="0" smtClean="0"/>
            </a:br>
            <a:r>
              <a:rPr lang="de-DE" dirty="0" smtClean="0"/>
              <a:t>Aufmerksamkeit.</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1.2.1. Weite Einstellung / Panoramaeinstellung</a:t>
            </a:r>
            <a:br>
              <a:rPr lang="de-DE" dirty="0"/>
            </a:br>
            <a:r>
              <a:rPr lang="de-DE" dirty="0" smtClean="0"/>
              <a:t>(</a:t>
            </a:r>
            <a:r>
              <a:rPr lang="de-DE" dirty="0"/>
              <a:t>le plan de </a:t>
            </a:r>
            <a:r>
              <a:rPr lang="de-DE" dirty="0" err="1"/>
              <a:t>grand</a:t>
            </a:r>
            <a:r>
              <a:rPr lang="de-DE" dirty="0"/>
              <a:t> </a:t>
            </a:r>
            <a:r>
              <a:rPr lang="de-DE" dirty="0" err="1"/>
              <a:t>ensemble</a:t>
            </a:r>
            <a:r>
              <a:rPr lang="de-DE" dirty="0"/>
              <a:t>)</a:t>
            </a:r>
          </a:p>
        </p:txBody>
      </p:sp>
      <p:sp>
        <p:nvSpPr>
          <p:cNvPr id="3" name="Datumsplatzhalter 2"/>
          <p:cNvSpPr>
            <a:spLocks noGrp="1"/>
          </p:cNvSpPr>
          <p:nvPr>
            <p:ph type="dt" sz="half" idx="10"/>
          </p:nvPr>
        </p:nvSpPr>
        <p:spPr/>
        <p:txBody>
          <a:bodyPr/>
          <a:lstStyle/>
          <a:p>
            <a:fld id="{2E5AEC2A-60EB-4634-8FF1-CC0611A6E1DF}" type="datetime1">
              <a:rPr lang="de-DE" smtClean="0"/>
              <a:pPr/>
              <a:t>30.01.2017</a:t>
            </a:fld>
            <a:endParaRPr lang="de-DE"/>
          </a:p>
        </p:txBody>
      </p:sp>
      <p:pic>
        <p:nvPicPr>
          <p:cNvPr id="6" name="Picture 11" descr="02 FSLFragi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098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02 FSLFragi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098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84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1.2.1. Weite Einstellung / Panoramaeinstellung</a:t>
            </a:r>
            <a:br>
              <a:rPr lang="de-DE" dirty="0"/>
            </a:br>
            <a:r>
              <a:rPr lang="de-DE" dirty="0" smtClean="0"/>
              <a:t>(</a:t>
            </a:r>
            <a:r>
              <a:rPr lang="de-DE" dirty="0"/>
              <a:t>le plan de </a:t>
            </a:r>
            <a:r>
              <a:rPr lang="de-DE" dirty="0" err="1"/>
              <a:t>grand</a:t>
            </a:r>
            <a:r>
              <a:rPr lang="de-DE" dirty="0"/>
              <a:t> </a:t>
            </a:r>
            <a:r>
              <a:rPr lang="de-DE" dirty="0" err="1"/>
              <a:t>ensemble</a:t>
            </a:r>
            <a:r>
              <a:rPr lang="de-DE" dirty="0"/>
              <a:t>)</a:t>
            </a:r>
          </a:p>
        </p:txBody>
      </p:sp>
      <p:sp>
        <p:nvSpPr>
          <p:cNvPr id="3" name="Datumsplatzhalter 2"/>
          <p:cNvSpPr>
            <a:spLocks noGrp="1"/>
          </p:cNvSpPr>
          <p:nvPr>
            <p:ph type="dt" sz="half" idx="10"/>
          </p:nvPr>
        </p:nvSpPr>
        <p:spPr>
          <a:xfrm>
            <a:off x="6696236" y="620689"/>
            <a:ext cx="2015964" cy="144015"/>
          </a:xfrm>
        </p:spPr>
        <p:txBody>
          <a:bodyPr/>
          <a:lstStyle/>
          <a:p>
            <a:fld id="{2E5AEC2A-60EB-4634-8FF1-CC0611A6E1DF}" type="datetime1">
              <a:rPr lang="de-DE" smtClean="0"/>
              <a:pPr/>
              <a:t>30.01.2017</a:t>
            </a:fld>
            <a:endParaRPr lang="de-DE"/>
          </a:p>
        </p:txBody>
      </p:sp>
      <p:sp>
        <p:nvSpPr>
          <p:cNvPr id="5" name="Textplatzhalter 4"/>
          <p:cNvSpPr>
            <a:spLocks noGrp="1"/>
          </p:cNvSpPr>
          <p:nvPr>
            <p:ph type="body" sz="quarter" idx="12"/>
          </p:nvPr>
        </p:nvSpPr>
        <p:spPr>
          <a:xfrm>
            <a:off x="2699792" y="1758959"/>
            <a:ext cx="6156971" cy="4694377"/>
          </a:xfrm>
        </p:spPr>
        <p:txBody>
          <a:bodyPr/>
          <a:lstStyle/>
          <a:p>
            <a:pPr lvl="1"/>
            <a:r>
              <a:rPr lang="de-DE" dirty="0"/>
              <a:t>Diese Einstellungsgröße dient zur Beschreibung einer Landschaft oder eines Dekors, in der sich Personen, Tiere und Objekte fast verlieren</a:t>
            </a:r>
            <a:r>
              <a:rPr lang="de-DE" dirty="0" smtClean="0"/>
              <a:t>.</a:t>
            </a:r>
          </a:p>
          <a:p>
            <a:pPr lvl="1"/>
            <a:endParaRPr lang="de-DE" dirty="0"/>
          </a:p>
          <a:p>
            <a:pPr lvl="1"/>
            <a:r>
              <a:rPr lang="de-DE" dirty="0"/>
              <a:t>Die weite bzw. sehr weite Einstellungsgröße ist Voraussetzung zum Verständnis, wo die eigentliche Aktion spielt; ohne diese Einstellungsgröße sind etwaige Bewegungsverschiebungen von Personen etc. unverständlich. Indem der Zuschauer sie mit seinem Auge nachvollzieht, werden ihm Raumtiefe und –weite erst bewusst.</a:t>
            </a:r>
          </a:p>
          <a:p>
            <a:endParaRPr lang="de-DE" dirty="0" smtClean="0"/>
          </a:p>
        </p:txBody>
      </p:sp>
      <p:sp>
        <p:nvSpPr>
          <p:cNvPr id="6" name="Rechteck 5"/>
          <p:cNvSpPr/>
          <p:nvPr/>
        </p:nvSpPr>
        <p:spPr>
          <a:xfrm>
            <a:off x="0" y="1556792"/>
            <a:ext cx="2448272"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de-DE" sz="1050" b="1" u="sng" dirty="0" smtClean="0">
                <a:solidFill>
                  <a:schemeClr val="tx1"/>
                </a:solidFill>
              </a:rPr>
              <a:t> </a:t>
            </a:r>
          </a:p>
          <a:p>
            <a:r>
              <a:rPr lang="de-DE" sz="1500" b="1" u="sng" dirty="0" err="1" smtClean="0">
                <a:solidFill>
                  <a:schemeClr val="tx1"/>
                </a:solidFill>
              </a:rPr>
              <a:t>Zusammefassung</a:t>
            </a:r>
            <a:r>
              <a:rPr lang="de-DE" sz="1500" b="1" u="sng" dirty="0" smtClean="0">
                <a:solidFill>
                  <a:schemeClr val="tx1"/>
                </a:solidFill>
              </a:rPr>
              <a:t>:</a:t>
            </a:r>
          </a:p>
          <a:p>
            <a:pPr marL="285750" indent="-285750">
              <a:spcBef>
                <a:spcPct val="50000"/>
              </a:spcBef>
              <a:buFont typeface="Arial" panose="020B0604020202020204" pitchFamily="34" charset="0"/>
              <a:buChar char="•"/>
            </a:pPr>
            <a:r>
              <a:rPr lang="de-DE" sz="1500" dirty="0">
                <a:solidFill>
                  <a:schemeClr val="tx1"/>
                </a:solidFill>
              </a:rPr>
              <a:t>Beschreibt Landschaft oder Dekor</a:t>
            </a:r>
          </a:p>
          <a:p>
            <a:pPr marL="285750" indent="-285750">
              <a:spcBef>
                <a:spcPct val="50000"/>
              </a:spcBef>
              <a:buFont typeface="Arial" panose="020B0604020202020204" pitchFamily="34" charset="0"/>
              <a:buChar char="•"/>
            </a:pPr>
            <a:r>
              <a:rPr lang="de-DE" sz="1500" dirty="0">
                <a:solidFill>
                  <a:schemeClr val="tx1"/>
                </a:solidFill>
              </a:rPr>
              <a:t>Ist die Voraussetzung zum Verständnis</a:t>
            </a:r>
          </a:p>
          <a:p>
            <a:pPr marL="285750" indent="-285750">
              <a:spcBef>
                <a:spcPct val="50000"/>
              </a:spcBef>
              <a:buFont typeface="Arial" panose="020B0604020202020204" pitchFamily="34" charset="0"/>
              <a:buChar char="•"/>
            </a:pPr>
            <a:r>
              <a:rPr lang="de-DE" sz="1500" dirty="0">
                <a:solidFill>
                  <a:schemeClr val="tx1"/>
                </a:solidFill>
              </a:rPr>
              <a:t>Macht Raumtiefe und Raumweite bewusst</a:t>
            </a:r>
          </a:p>
          <a:p>
            <a:pPr algn="ctr"/>
            <a:endParaRPr lang="de-D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09388"/>
            <a:ext cx="2448272" cy="167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0" y="6685329"/>
            <a:ext cx="2448272" cy="200055"/>
          </a:xfrm>
          <a:prstGeom prst="rect">
            <a:avLst/>
          </a:prstGeom>
        </p:spPr>
        <p:txBody>
          <a:bodyPr wrap="square">
            <a:spAutoFit/>
          </a:bodyPr>
          <a:lstStyle/>
          <a:p>
            <a:r>
              <a:rPr lang="fr-FR" sz="700" dirty="0" err="1">
                <a:solidFill>
                  <a:schemeClr val="bg1">
                    <a:lumMod val="75000"/>
                  </a:schemeClr>
                </a:solidFill>
              </a:rPr>
              <a:t>Fotocredit</a:t>
            </a:r>
            <a:r>
              <a:rPr lang="fr-FR" sz="700" dirty="0">
                <a:solidFill>
                  <a:schemeClr val="bg1">
                    <a:lumMod val="75000"/>
                  </a:schemeClr>
                </a:solidFill>
              </a:rPr>
              <a:t>: Getty Images/JM </a:t>
            </a:r>
            <a:r>
              <a:rPr lang="fr-FR" sz="700" dirty="0" err="1">
                <a:solidFill>
                  <a:schemeClr val="bg1">
                    <a:lumMod val="75000"/>
                  </a:schemeClr>
                </a:solidFill>
              </a:rPr>
              <a:t>Fotografie</a:t>
            </a:r>
            <a:r>
              <a:rPr lang="fr-FR" sz="700" dirty="0">
                <a:solidFill>
                  <a:schemeClr val="bg1">
                    <a:lumMod val="75000"/>
                  </a:schemeClr>
                </a:solidFill>
              </a:rPr>
              <a:t>. </a:t>
            </a:r>
          </a:p>
        </p:txBody>
      </p:sp>
    </p:spTree>
    <p:extLst>
      <p:ext uri="{BB962C8B-B14F-4D97-AF65-F5344CB8AC3E}">
        <p14:creationId xmlns:p14="http://schemas.microsoft.com/office/powerpoint/2010/main" val="2258799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4_3">
  <a:themeElements>
    <a:clrScheme name="GI PPT 2012-05-23">
      <a:dk1>
        <a:sysClr val="windowText" lastClr="000000"/>
      </a:dk1>
      <a:lt1>
        <a:sysClr val="window" lastClr="FFFFFF"/>
      </a:lt1>
      <a:dk2>
        <a:srgbClr val="502300"/>
      </a:dk2>
      <a:lt2>
        <a:srgbClr val="C8B987"/>
      </a:lt2>
      <a:accent1>
        <a:srgbClr val="A0C814"/>
      </a:accent1>
      <a:accent2>
        <a:srgbClr val="374105"/>
      </a:accent2>
      <a:accent3>
        <a:srgbClr val="82055F"/>
      </a:accent3>
      <a:accent4>
        <a:srgbClr val="5AC8F5"/>
      </a:accent4>
      <a:accent5>
        <a:srgbClr val="003969"/>
      </a:accent5>
      <a:accent6>
        <a:srgbClr val="EB6400"/>
      </a:accent6>
      <a:hlink>
        <a:srgbClr val="000000"/>
      </a:hlink>
      <a:folHlink>
        <a:srgbClr val="000000"/>
      </a:folHlink>
    </a:clrScheme>
    <a:fontScheme name="Verdan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Goethe 2010-12-21">
      <a:dk1>
        <a:sysClr val="windowText" lastClr="000000"/>
      </a:dk1>
      <a:lt1>
        <a:sysClr val="window" lastClr="FFFFFF"/>
      </a:lt1>
      <a:dk2>
        <a:srgbClr val="502300"/>
      </a:dk2>
      <a:lt2>
        <a:srgbClr val="C8B987"/>
      </a:lt2>
      <a:accent1>
        <a:srgbClr val="A0C814"/>
      </a:accent1>
      <a:accent2>
        <a:srgbClr val="374105"/>
      </a:accent2>
      <a:accent3>
        <a:srgbClr val="59004A"/>
      </a:accent3>
      <a:accent4>
        <a:srgbClr val="5AC8F5"/>
      </a:accent4>
      <a:accent5>
        <a:srgbClr val="003969"/>
      </a:accent5>
      <a:accent6>
        <a:srgbClr val="EB6400"/>
      </a:accent6>
      <a:hlink>
        <a:srgbClr val="000000"/>
      </a:hlink>
      <a:folHlink>
        <a:srgbClr val="000000"/>
      </a:folHlink>
    </a:clrScheme>
    <a:fontScheme name="Goethe Draft ClanNarrow">
      <a:majorFont>
        <a:latin typeface="ClanNarrowLF-Bold"/>
        <a:ea typeface=""/>
        <a:cs typeface=""/>
      </a:majorFont>
      <a:minorFont>
        <a:latin typeface="ClanNarrowLF-Book"/>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Goethe 2010-12-21">
      <a:dk1>
        <a:sysClr val="windowText" lastClr="000000"/>
      </a:dk1>
      <a:lt1>
        <a:sysClr val="window" lastClr="FFFFFF"/>
      </a:lt1>
      <a:dk2>
        <a:srgbClr val="502300"/>
      </a:dk2>
      <a:lt2>
        <a:srgbClr val="C8B987"/>
      </a:lt2>
      <a:accent1>
        <a:srgbClr val="A0C814"/>
      </a:accent1>
      <a:accent2>
        <a:srgbClr val="374105"/>
      </a:accent2>
      <a:accent3>
        <a:srgbClr val="59004A"/>
      </a:accent3>
      <a:accent4>
        <a:srgbClr val="5AC8F5"/>
      </a:accent4>
      <a:accent5>
        <a:srgbClr val="003969"/>
      </a:accent5>
      <a:accent6>
        <a:srgbClr val="EB6400"/>
      </a:accent6>
      <a:hlink>
        <a:srgbClr val="000000"/>
      </a:hlink>
      <a:folHlink>
        <a:srgbClr val="000000"/>
      </a:folHlink>
    </a:clrScheme>
    <a:fontScheme name="Goethe Draft ClanNarrow">
      <a:majorFont>
        <a:latin typeface="ClanNarrowLF-Bold"/>
        <a:ea typeface=""/>
        <a:cs typeface=""/>
      </a:majorFont>
      <a:minorFont>
        <a:latin typeface="ClanNarrowLF-Book"/>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iformat xmlns="d9d6aa0b-def3-4076-afc9-b5668e48dd53">PowerPoint 2010</Dateiformat>
    <TaxCatchAll xmlns="c216c60e-cf8b-4564-aa4f-56f41349513c">
      <Value>5</Value>
    </TaxCatchAll>
    <Druckformat xmlns="d9d6aa0b-def3-4076-afc9-b5668e48dd53">4:3</Druckformat>
    <Vorlagentyp xmlns="d9d6aa0b-def3-4076-afc9-b5668e48dd53">Bürovorlagen: Präsentation</Vorlagentyp>
    <gimmp_Vor_IntDownloadCount xmlns="d9d6aa0b-def3-4076-afc9-b5668e48dd53">272</gimmp_Vor_IntDownloadCount>
    <gimmp_Vor_ExtDownloadCount xmlns="d9d6aa0b-def3-4076-afc9-b5668e48dd53">1</gimmp_Vor_ExtDownloadCou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1E1E7CB3F740E4FA439DC4DE9965CFB" ma:contentTypeVersion="10" ma:contentTypeDescription="Ein neues Dokument erstellen." ma:contentTypeScope="" ma:versionID="bffeaca54e92c5a767cd298966caf8f9">
  <xsd:schema xmlns:xsd="http://www.w3.org/2001/XMLSchema" xmlns:xs="http://www.w3.org/2001/XMLSchema" xmlns:p="http://schemas.microsoft.com/office/2006/metadata/properties" xmlns:ns2="c216c60e-cf8b-4564-aa4f-56f41349513c" xmlns:ns3="d9d6aa0b-def3-4076-afc9-b5668e48dd53" targetNamespace="http://schemas.microsoft.com/office/2006/metadata/properties" ma:root="true" ma:fieldsID="8fd54bd234423b19b101875f2f71a734" ns2:_="" ns3:_="">
    <xsd:import namespace="c216c60e-cf8b-4564-aa4f-56f41349513c"/>
    <xsd:import namespace="d9d6aa0b-def3-4076-afc9-b5668e48dd53"/>
    <xsd:element name="properties">
      <xsd:complexType>
        <xsd:sequence>
          <xsd:element name="documentManagement">
            <xsd:complexType>
              <xsd:all>
                <xsd:element ref="ns2:TaxCatchAll" minOccurs="0"/>
                <xsd:element ref="ns3:Dateiformat" minOccurs="0"/>
                <xsd:element ref="ns3:Druckformat" minOccurs="0"/>
                <xsd:element ref="ns3:Vorlagentyp" minOccurs="0"/>
                <xsd:element ref="ns3:gimmp_Vor_IntDownloadCount"/>
                <xsd:element ref="ns3:gimmp_Vor_ExtDownloadCoun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6c60e-cf8b-4564-aa4f-56f41349513c"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c82ed2df-806c-4193-9531-2d60c0b97f43}" ma:internalName="TaxCatchAll" ma:showField="CatchAllData" ma:web="c216c60e-cf8b-4564-aa4f-56f41349513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d6aa0b-def3-4076-afc9-b5668e48dd53" elementFormDefault="qualified">
    <xsd:import namespace="http://schemas.microsoft.com/office/2006/documentManagement/types"/>
    <xsd:import namespace="http://schemas.microsoft.com/office/infopath/2007/PartnerControls"/>
    <xsd:element name="Dateiformat" ma:index="9" nillable="true" ma:displayName="Dateiformat" ma:format="Dropdown" ma:internalName="Dateiformat">
      <xsd:simpleType>
        <xsd:restriction base="dms:Choice">
          <xsd:enumeration value="AC3 M2V (ZIP)"/>
          <xsd:enumeration value="AVI"/>
          <xsd:enumeration value="Excel 2003-2007"/>
          <xsd:enumeration value="Excel 2010"/>
          <xsd:enumeration value="FLV (ZIP)"/>
          <xsd:enumeration value="GIF"/>
          <xsd:enumeration value="InDesign (ZIP)"/>
          <xsd:enumeration value="JPG"/>
          <xsd:enumeration value="MP4 (ZIP)"/>
          <xsd:enumeration value="PDF (Ansicht)"/>
          <xsd:enumeration value="PDF (druckfähig)"/>
          <xsd:enumeration value="PowerPoint 2003-2007"/>
          <xsd:enumeration value="PowerPoint 2010"/>
          <xsd:enumeration value="PSD (ZIP)"/>
          <xsd:enumeration value="WAV"/>
          <xsd:enumeration value="Word 2003-2007"/>
          <xsd:enumeration value="Word 2010"/>
        </xsd:restriction>
      </xsd:simpleType>
    </xsd:element>
    <xsd:element name="Druckformat" ma:index="10" nillable="true" ma:displayName="Endformat" ma:format="Dropdown" ma:internalName="Druckformat">
      <xsd:simpleType>
        <xsd:restriction base="dms:Choice">
          <xsd:enumeration value="Variabel"/>
          <xsd:enumeration value="DIN A0"/>
          <xsd:enumeration value="DIN A1"/>
          <xsd:enumeration value="DIN A2"/>
          <xsd:enumeration value="DIN A3"/>
          <xsd:enumeration value="DIN A4"/>
          <xsd:enumeration value="DIN A5"/>
          <xsd:enumeration value="DIN A6"/>
          <xsd:enumeration value="DIN A7"/>
          <xsd:enumeration value="DIN LANG"/>
          <xsd:enumeration value="US-Letterformat"/>
          <xsd:enumeration value="CD-/DVD"/>
          <xsd:enumeration value="Sonderformat"/>
          <xsd:enumeration value="4:3"/>
          <xsd:enumeration value="16:9"/>
          <xsd:enumeration value="100 x 65 px"/>
          <xsd:enumeration value="140 x 105 px"/>
          <xsd:enumeration value="180 x 180 px"/>
          <xsd:enumeration value="300 x 250 px"/>
          <xsd:enumeration value="400 x 180 px"/>
          <xsd:enumeration value="403 x 403 px"/>
          <xsd:enumeration value="480 x 62 px"/>
          <xsd:enumeration value="843 x 403 px"/>
          <xsd:enumeration value="1200 x 1200 px"/>
        </xsd:restriction>
      </xsd:simpleType>
    </xsd:element>
    <xsd:element name="Vorlagentyp" ma:index="12" nillable="true" ma:displayName="Vorlagentyp" ma:description="Beschreibt den Vorlagentyp" ma:format="Dropdown" ma:internalName="Vorlagentyp">
      <xsd:simpleType>
        <xsd:restriction base="dms:Choice">
          <xsd:enumeration value="Audio"/>
          <xsd:enumeration value="Bürovorlagen: Briefpapier"/>
          <xsd:enumeration value="Bürovorlagen: DIN-A4-Standardvorlagen"/>
          <xsd:enumeration value="Bürovorlagen: Excel-Tabelle"/>
          <xsd:enumeration value="Bürovorlagen: Präsentation"/>
          <xsd:enumeration value="Bürovorlagen: Sonstige Bürovorlagen"/>
          <xsd:enumeration value="Bürovorlagen: Visitenkarte"/>
          <xsd:enumeration value="Bürovorlagen: Word-Tabelle hoch"/>
          <xsd:enumeration value="Bürovorlagen: Word-Tabelle quer"/>
          <xsd:enumeration value="Film: DVD-/Blu-ray-Erstellung (Authoring): Inlay"/>
          <xsd:enumeration value="Film: DVD-/Blu-ray-Erstellung (Authoring): Label"/>
          <xsd:enumeration value="Film: DVD-/Blu-ray-Erstellung (Authoring): Menu"/>
          <xsd:enumeration value="Film: Video-Produktion: Inserts"/>
          <xsd:enumeration value="Film: Video-Produktion: Intro/Outro"/>
          <xsd:enumeration value="Messen und Veranstaltungen"/>
          <xsd:enumeration value="Messen: Aufstellbanner"/>
          <xsd:enumeration value="Messen: Mobiler Messestand"/>
          <xsd:enumeration value="Messen: Sitzwürfel"/>
          <xsd:enumeration value="Print: ABC der Sprachkurse"/>
          <xsd:enumeration value="Print: Anzeige/Plakat &quot;Sprachkursanzeigen&quot;"/>
          <xsd:enumeration value="Print: Anzeige/Plakat (blanco)"/>
          <xsd:enumeration value="Print: Broschüre (blanco)"/>
          <xsd:enumeration value="Print: CD/DVD (blanco)"/>
          <xsd:enumeration value="Print: Grußkarte (blanco)"/>
          <xsd:enumeration value="Print: Imagebroschüre Prüfungen"/>
          <xsd:enumeration value="Print: Imagebroschüre Sprache"/>
          <xsd:enumeration value="Print: Imageflyer Institute"/>
          <xsd:enumeration value="Print: Infomappe"/>
          <xsd:enumeration value="Print: Kurseinleger"/>
          <xsd:enumeration value="Print: Lesezeichen"/>
          <xsd:enumeration value="Print: Miniwörterbuch &quot;Deutsch im Geschäftsleben&quot;"/>
          <xsd:enumeration value="Print: Posterserie &quot;Ein dicker Hund&quot;"/>
          <xsd:enumeration value="Print: Posterserie Prüfungen"/>
          <xsd:enumeration value="Print: Postkarte BULATS"/>
          <xsd:enumeration value="Print: Postkarte oder DIN A6-Flyer (blanco)"/>
          <xsd:enumeration value="Print: Programmflyer (Leserichtung links nach rechts)"/>
          <xsd:enumeration value="Print: Programmflyer (Leserichtung rechts nach links)"/>
          <xsd:enumeration value="Print: Prüfungsflyer"/>
          <xsd:enumeration value="Print: Sprachkursbroschüre"/>
          <xsd:enumeration value="Print: Sprachkursmappe"/>
          <xsd:enumeration value="Print: TestDaF-Flyer"/>
          <xsd:enumeration value="Print: Weihnachtskarte"/>
          <xsd:enumeration value="Signalisation"/>
          <xsd:enumeration value="Web: Anmeldeformular"/>
          <xsd:enumeration value="Web: Banner dynamisch &quot;Blended Learning&quot;"/>
          <xsd:enumeration value="Web: Facebook"/>
          <xsd:enumeration value="Web: Facebook &quot;Blended Learning&quot;"/>
          <xsd:enumeration value="Web: Facebook &quot;Teilnehmer gewinnen&quot;"/>
          <xsd:enumeration value="Web: Newsletter"/>
          <xsd:enumeration value="Web: Newsletter &quot;Blended Learning&quot;"/>
          <xsd:enumeration value="Web: Newsletter &quot;Teilnehmer gewinnen&quot;"/>
          <xsd:enumeration value="Web: Störer/Banner &quot;Deutsch lernen&quot;"/>
          <xsd:enumeration value="Web: Störer/Banner dynamisch"/>
          <xsd:enumeration value="Web: Störer/Banner statisch"/>
          <xsd:enumeration value="Web: Twitter &quot;Blended Learning&quot;"/>
          <xsd:enumeration value="Web: Website-Störer &quot;Blended Learning&quot;"/>
          <xsd:enumeration value="Web: Website-Störer &quot;Teilnehmer gewinnen&quot;"/>
          <xsd:enumeration value="Werbeartikel"/>
        </xsd:restriction>
      </xsd:simpleType>
    </xsd:element>
    <xsd:element name="gimmp_Vor_IntDownloadCount" ma:index="13" ma:displayName="Downloads Intranet" ma:decimals="0" ma:default="0" ma:internalName="gimmp_Vor_IntDownloadCount" ma:readOnly="true">
      <xsd:simpleType>
        <xsd:restriction base="dms:Number"/>
      </xsd:simpleType>
    </xsd:element>
    <xsd:element name="gimmp_Vor_ExtDownloadCount" ma:index="14" ma:displayName="Downloads Extranet" ma:decimals="0" ma:default="0" ma:internalName="gimmp_Vor_ExtDownloadCount" ma:readOnly="tru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Beschreibung"/>
        <xsd:element ref="dc:subject" minOccurs="0" maxOccurs="1"/>
        <xsd:element ref="dc:description" minOccurs="0" maxOccurs="1"/>
        <xsd:element name="keywords" minOccurs="0" maxOccurs="1" type="xsd:string" ma:index="11" ma:displayName="Schlüsselwörter"/>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BAD5AD-DC6D-44BF-99E9-853F79205330}">
  <ds:schemaRef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 ds:uri="http://www.w3.org/XML/1998/namespace"/>
    <ds:schemaRef ds:uri="d9d6aa0b-def3-4076-afc9-b5668e48dd53"/>
    <ds:schemaRef ds:uri="c216c60e-cf8b-4564-aa4f-56f41349513c"/>
    <ds:schemaRef ds:uri="http://purl.org/dc/terms/"/>
  </ds:schemaRefs>
</ds:datastoreItem>
</file>

<file path=customXml/itemProps2.xml><?xml version="1.0" encoding="utf-8"?>
<ds:datastoreItem xmlns:ds="http://schemas.openxmlformats.org/officeDocument/2006/customXml" ds:itemID="{225C78DA-3D24-4BC1-8227-1B25D0D42664}">
  <ds:schemaRefs>
    <ds:schemaRef ds:uri="http://schemas.microsoft.com/sharepoint/v3/contenttype/forms"/>
  </ds:schemaRefs>
</ds:datastoreItem>
</file>

<file path=customXml/itemProps3.xml><?xml version="1.0" encoding="utf-8"?>
<ds:datastoreItem xmlns:ds="http://schemas.openxmlformats.org/officeDocument/2006/customXml" ds:itemID="{387D59F2-6828-4322-8842-FFB8F47A96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6c60e-cf8b-4564-aa4f-56f41349513c"/>
    <ds:schemaRef ds:uri="d9d6aa0b-def3-4076-afc9-b5668e48dd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PowerPoint_4_3</Template>
  <TotalTime>0</TotalTime>
  <Words>2953</Words>
  <Application>Microsoft Office PowerPoint</Application>
  <PresentationFormat>Bildschirmpräsentation (4:3)</PresentationFormat>
  <Paragraphs>518</Paragraphs>
  <Slides>75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75</vt:i4>
      </vt:variant>
    </vt:vector>
  </HeadingPairs>
  <TitlesOfParts>
    <vt:vector size="80" baseType="lpstr">
      <vt:lpstr>Arial</vt:lpstr>
      <vt:lpstr>ClanNarrowLF-Book</vt:lpstr>
      <vt:lpstr>Times New Roman</vt:lpstr>
      <vt:lpstr>Verdana</vt:lpstr>
      <vt:lpstr>PowerPoint_4_3</vt:lpstr>
      <vt:lpstr>  Filme sehen lernen   GRUNDBEGRIFFE DER FILMANALYSE                 Präsentation von:  Peter Schott     </vt:lpstr>
      <vt:lpstr>Agenda</vt:lpstr>
      <vt:lpstr>Allgemeines.</vt:lpstr>
      <vt:lpstr>1. Die Einstellung (Le plan)</vt:lpstr>
      <vt:lpstr>1. Die Einstellung (Le plan)</vt:lpstr>
      <vt:lpstr>1.1 Die Einstellungslänge</vt:lpstr>
      <vt:lpstr>1.2 Die Einstellungsgröße (l‘échelle de plan)  </vt:lpstr>
      <vt:lpstr>1.2.1. Weite Einstellung / Panoramaeinstellung (le plan de grand ensemble)</vt:lpstr>
      <vt:lpstr>1.2.1. Weite Einstellung / Panoramaeinstellung (le plan de grand ensemble)</vt:lpstr>
      <vt:lpstr>1.2.2. Die totale Einstellung / Totale (le plan général) </vt:lpstr>
      <vt:lpstr>1.2.2. Die totale Einstellung / Totale (le plan général) </vt:lpstr>
      <vt:lpstr>1.2.3. Die halbtotale Einstellung / Halbtotale (le plan de demi-ensemble)</vt:lpstr>
      <vt:lpstr>1.2.3. Die halbtotale Einstellung / Halbtotale (le plan de demi-ensemble)</vt:lpstr>
      <vt:lpstr>1.2.4. Die halbnahe Einstellung / Halbnahe  (le plan rapproché genou)</vt:lpstr>
      <vt:lpstr>1.2.4. Die halbnahe Einstellung / Halbnahe (le plan rapproché genou)</vt:lpstr>
      <vt:lpstr>1.2.5. Die amerikanische Einstellung /Amerikanische (le plan américain) </vt:lpstr>
      <vt:lpstr>1.2.5. Die amerikanische Einstellung /Amerikanische (le plan américain) </vt:lpstr>
      <vt:lpstr>1.2.6. Die nahe Einstellung / Nahe (le plan rapproché) </vt:lpstr>
      <vt:lpstr>1.2.6. Die nahe Einstellung / Nahe (le plan rapproché) </vt:lpstr>
      <vt:lpstr>1.2.7. Die Großaufnahme / Großeinstellung (le gros plan)</vt:lpstr>
      <vt:lpstr>1.2.7. Die Großaufnahme / Großeinstellung (le gros plan)</vt:lpstr>
      <vt:lpstr>1.2.8. Die Detaileinstellung / Detail (le très gros plan / l‘insert) </vt:lpstr>
      <vt:lpstr>1.2.8. Die Detaileinstellung / Detail (le très gros plan / l‘insert) </vt:lpstr>
      <vt:lpstr>2. Die Plansequenz  (la planséquence)</vt:lpstr>
      <vt:lpstr>2. Die Plansequenz  (la planséquence)</vt:lpstr>
      <vt:lpstr>3. Die Sequenz (la séquence)</vt:lpstr>
      <vt:lpstr>3. Die Sequenz (la séquence)</vt:lpstr>
      <vt:lpstr>4. Die Kameraperspektive (l‘angle de prise de vue)</vt:lpstr>
      <vt:lpstr>4. Die Kameraperspektive (l‘angle de prise de vue)</vt:lpstr>
      <vt:lpstr>4.1. Die Normalsicht oder Zentralperspektive (la prise en hauteur de personnage) </vt:lpstr>
      <vt:lpstr>4.1. Die Normalsicht oder Zentralperspektive (la prise en hauteur de personnage) </vt:lpstr>
      <vt:lpstr>4.2. Die Aufsicht oder Vogelperspektive  (La plongée) </vt:lpstr>
      <vt:lpstr>4.2. Die Aufsicht oder Vogelperspektive  (La plongée) </vt:lpstr>
      <vt:lpstr>4.3. Die Untersicht oder Froschperspektive (la contre-plongée)</vt:lpstr>
      <vt:lpstr>4.3. Die Untersicht oder Froschperspektive (la contre-plongée)</vt:lpstr>
      <vt:lpstr>5. Die Standkamera  (la caméra fixe)</vt:lpstr>
      <vt:lpstr>5. Die Standkamera  (la caméra fixe)</vt:lpstr>
      <vt:lpstr>6. Die Kamerabewegung (le mouvement de la caméra)</vt:lpstr>
      <vt:lpstr>6. Die Kamerabewegung (le mouvement de la caméra)</vt:lpstr>
      <vt:lpstr>6.1. Der Kameraschwenk (panoramique)</vt:lpstr>
      <vt:lpstr>6.2. Die Kamerafahrt (travelling) </vt:lpstr>
      <vt:lpstr>6.2. Die Kamerafahrt (travelling) </vt:lpstr>
      <vt:lpstr>6.2. Die Kamerafahrt (travelling) </vt:lpstr>
      <vt:lpstr>7.1. Die Handlungsachse und die Kameraachse (la caméra dans l‘action et la caméra dans l‘axe)</vt:lpstr>
      <vt:lpstr>7.1. Die Handlungsachse und die Kameraachse (la caméra dans l‘action et la caméra dans l‘axe) - rechter winkel</vt:lpstr>
      <vt:lpstr>7.1. Die Handlungsachse und die Kameraachse (la caméra dans l‘action et la caméra dans l‘axe) - rechter winkel</vt:lpstr>
      <vt:lpstr>7.2. Die Handlungsachse und die Kameraachse (la caméra dans l‘action et la caméra dans l‘axe) - Identisch</vt:lpstr>
      <vt:lpstr>7.2. Die Handlungsachse und die Kameraachse (la caméra dans l‘action et la caméra dans l‘axe) - identisch</vt:lpstr>
      <vt:lpstr>7.3. Die Handlungsachse und die Kameraachse (la caméra dans l‘action et la caméra dans l‘axe) - Schuss/gegenschuss (champ/contre-champ)</vt:lpstr>
      <vt:lpstr>7.3. Die Handlungsachse und die Kameraachse (la caméra dans l‘action et la caméra dans l‘axe) - Schuss/gegenschuss (champ/contre-champ)</vt:lpstr>
      <vt:lpstr>8. Schnitt und Montage  (le montage) </vt:lpstr>
      <vt:lpstr>8. Schnitt und Montage  (le montage) </vt:lpstr>
      <vt:lpstr>8.1. Schnitt und Montage  (le montage) - kontinuierliche Montage </vt:lpstr>
      <vt:lpstr>8.1.1. Schnitt und Montage  (le montage)  - Regeln des Kontinuitätssystems </vt:lpstr>
      <vt:lpstr>8.1.1. Schnitt und Montage  (le montage)  - Regeln des Kontinuitätssystems </vt:lpstr>
      <vt:lpstr>8.1.1. Schnitt und Montage  (le montage)  - Regeln des Kontinuitätssystems </vt:lpstr>
      <vt:lpstr>8.1.2. Schnitt und Montage  (le montage) - Brechung der Regeln der Kontinuität</vt:lpstr>
      <vt:lpstr>8.1.2. Schnitt und Montage  (le montage) - Brechung der Regeln der Kontinuität</vt:lpstr>
      <vt:lpstr>8.1.2. Schnitt und Montage  (le montage) - Brechung der Regeln der Kontinuität</vt:lpstr>
      <vt:lpstr>8.2. Schnitt und Montage  (le montage) - Assoziative / kontrastive Montage</vt:lpstr>
      <vt:lpstr>8.3. Schnitt und Montage  (le montage)  - Parallelmontage</vt:lpstr>
      <vt:lpstr>9. Blenden und Übergänge (liaisons et transitions)</vt:lpstr>
      <vt:lpstr>9. Blenden und Übergänge (liaisons et transitions)</vt:lpstr>
      <vt:lpstr>9. Blenden und Übergänge (liaisons et transitions)</vt:lpstr>
      <vt:lpstr>10. Bildkomposition und Raum (espace plastique et espace filmique)</vt:lpstr>
      <vt:lpstr>10. Bildkomposition und Raum (espace plastique et espace filmique)</vt:lpstr>
      <vt:lpstr>10.1. Geschlossene Kadrierung</vt:lpstr>
      <vt:lpstr>10.1. Geschlossene Kadrierung</vt:lpstr>
      <vt:lpstr>10.2. Tiefenschärfe</vt:lpstr>
      <vt:lpstr>10.2. Tiefenschärfe</vt:lpstr>
      <vt:lpstr>11. Ton und licht  (son et lumière)</vt:lpstr>
      <vt:lpstr>11.1. Ton (son)</vt:lpstr>
      <vt:lpstr>11.1. Ton (son)</vt:lpstr>
      <vt:lpstr>11.2. licht (la lumière)</vt:lpstr>
      <vt:lpstr>Vielen Dank  für Ihre  Aufmerksamkeit.</vt:lpstr>
    </vt:vector>
  </TitlesOfParts>
  <Company>Goethe-Institut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Ort, Datum</dc:title>
  <dc:creator>PAR-PrakBKD5</dc:creator>
  <cp:keywords>PowerPoint, PPT, Präsentation, Präsentationsvorlage, Vorlage, Template</cp:keywords>
  <cp:lastModifiedBy>Zablot Veronique</cp:lastModifiedBy>
  <cp:revision>42</cp:revision>
  <cp:lastPrinted>2015-06-29T15:04:57Z</cp:lastPrinted>
  <dcterms:created xsi:type="dcterms:W3CDTF">2015-06-11T14:42:43Z</dcterms:created>
  <dcterms:modified xsi:type="dcterms:W3CDTF">2017-01-30T16:51:30Z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0x010100F1E1E7CB3F740E4FA439DC4DE9965CFB</vt:lpwstr>
  </property>
  <property fmtid="{D5CDD505-2E9C-101B-9397-08002B2CF9AE}" pid="3" name="Order">
    <vt:r8>5800</vt:r8>
  </property>
  <property fmtid="{D5CDD505-2E9C-101B-9397-08002B2CF9AE}" pid="4" name="Medium">
    <vt:lpwstr>5;#Format 4:3|18777f92-d4b0-4d8e-af93-bac66d9c4875</vt:lpwstr>
  </property>
  <property fmtid="{D5CDD505-2E9C-101B-9397-08002B2CF9AE}" pid="5" name="lbb07e0a8a4e4acd940641544846852e">
    <vt:lpwstr>Format 4:3|18777f92-d4b0-4d8e-af93-bac66d9c4875</vt:lpwstr>
  </property>
</Properties>
</file>