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7" r:id="rId2"/>
    <p:sldId id="2996" r:id="rId3"/>
    <p:sldId id="3346" r:id="rId4"/>
    <p:sldId id="3337" r:id="rId5"/>
    <p:sldId id="306" r:id="rId6"/>
    <p:sldId id="374" r:id="rId7"/>
    <p:sldId id="3347" r:id="rId8"/>
    <p:sldId id="3333" r:id="rId9"/>
    <p:sldId id="278" r:id="rId10"/>
    <p:sldId id="3052" r:id="rId11"/>
    <p:sldId id="2965" r:id="rId12"/>
    <p:sldId id="2987" r:id="rId13"/>
    <p:sldId id="3033" r:id="rId14"/>
    <p:sldId id="3055" r:id="rId15"/>
    <p:sldId id="3057" r:id="rId16"/>
    <p:sldId id="290" r:id="rId17"/>
    <p:sldId id="3053" r:id="rId18"/>
    <p:sldId id="3348" r:id="rId19"/>
    <p:sldId id="2971" r:id="rId20"/>
    <p:sldId id="264" r:id="rId21"/>
    <p:sldId id="3151" r:id="rId22"/>
    <p:sldId id="3320" r:id="rId23"/>
    <p:sldId id="3345" r:id="rId24"/>
    <p:sldId id="3344" r:id="rId25"/>
    <p:sldId id="3349" r:id="rId26"/>
    <p:sldId id="3334" r:id="rId27"/>
    <p:sldId id="352" r:id="rId28"/>
    <p:sldId id="3034" r:id="rId29"/>
    <p:sldId id="322" r:id="rId30"/>
    <p:sldId id="3073" r:id="rId31"/>
    <p:sldId id="298" r:id="rId32"/>
    <p:sldId id="438" r:id="rId33"/>
    <p:sldId id="338" r:id="rId34"/>
    <p:sldId id="271" r:id="rId35"/>
    <p:sldId id="3332" r:id="rId36"/>
    <p:sldId id="266" r:id="rId37"/>
    <p:sldId id="3350" r:id="rId38"/>
    <p:sldId id="287" r:id="rId39"/>
    <p:sldId id="285" r:id="rId40"/>
    <p:sldId id="318" r:id="rId41"/>
    <p:sldId id="3351" r:id="rId42"/>
    <p:sldId id="3341" r:id="rId43"/>
    <p:sldId id="3058" r:id="rId4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64"/>
    <p:restoredTop sz="94645"/>
  </p:normalViewPr>
  <p:slideViewPr>
    <p:cSldViewPr snapToGrid="0" snapToObjects="1">
      <p:cViewPr varScale="1">
        <p:scale>
          <a:sx n="120" d="100"/>
          <a:sy n="120" d="100"/>
        </p:scale>
        <p:origin x="184" y="336"/>
      </p:cViewPr>
      <p:guideLst/>
    </p:cSldViewPr>
  </p:slideViewPr>
  <p:notesTextViewPr>
    <p:cViewPr>
      <p:scale>
        <a:sx n="1" d="1"/>
        <a:sy n="1" d="1"/>
      </p:scale>
      <p:origin x="0" y="0"/>
    </p:cViewPr>
  </p:notesTextViewPr>
  <p:sorterViewPr>
    <p:cViewPr>
      <p:scale>
        <a:sx n="172" d="100"/>
        <a:sy n="17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73632-B88A-7742-881E-2A49169CCFCF}"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de-DE"/>
        </a:p>
      </dgm:t>
    </dgm:pt>
    <dgm:pt modelId="{5D33AE9C-F7D3-1D4A-8D3B-8E7BF85E9187}">
      <dgm:prSet phldrT="[Text]" custT="1"/>
      <dgm:spPr/>
      <dgm:t>
        <a:bodyPr/>
        <a:lstStyle/>
        <a:p>
          <a:r>
            <a:rPr lang="de-DE" sz="2800" dirty="0"/>
            <a:t>Interaktions-aktivitäten</a:t>
          </a:r>
        </a:p>
      </dgm:t>
    </dgm:pt>
    <dgm:pt modelId="{CAE9BDBA-745F-D84F-97B2-4583845DC608}" type="parTrans" cxnId="{8C36D2A2-D864-EB4A-9916-53C19A64329E}">
      <dgm:prSet/>
      <dgm:spPr/>
      <dgm:t>
        <a:bodyPr/>
        <a:lstStyle/>
        <a:p>
          <a:endParaRPr lang="de-DE"/>
        </a:p>
      </dgm:t>
    </dgm:pt>
    <dgm:pt modelId="{DBC63C60-6150-B84C-9BFE-66FCDCF80746}" type="sibTrans" cxnId="{8C36D2A2-D864-EB4A-9916-53C19A64329E}">
      <dgm:prSet/>
      <dgm:spPr/>
      <dgm:t>
        <a:bodyPr/>
        <a:lstStyle/>
        <a:p>
          <a:endParaRPr lang="de-DE"/>
        </a:p>
      </dgm:t>
    </dgm:pt>
    <dgm:pt modelId="{ECA9C591-F79A-2B4C-A1A6-636B8665274A}">
      <dgm:prSet phldrT="[Text]" custT="1"/>
      <dgm:spPr/>
      <dgm:t>
        <a:bodyPr/>
        <a:lstStyle/>
        <a:p>
          <a:r>
            <a:rPr lang="de-DE" sz="2800" dirty="0"/>
            <a:t>mündliche Interaktion</a:t>
          </a:r>
        </a:p>
      </dgm:t>
    </dgm:pt>
    <dgm:pt modelId="{606C39BE-7B32-4F40-92C3-8317E880712F}" type="parTrans" cxnId="{4DF834E3-B2FC-7545-8A10-2CC036C54914}">
      <dgm:prSet/>
      <dgm:spPr/>
      <dgm:t>
        <a:bodyPr/>
        <a:lstStyle/>
        <a:p>
          <a:endParaRPr lang="de-DE"/>
        </a:p>
      </dgm:t>
    </dgm:pt>
    <dgm:pt modelId="{D4165389-FD64-414B-8BE6-BBF1875EBD13}" type="sibTrans" cxnId="{4DF834E3-B2FC-7545-8A10-2CC036C54914}">
      <dgm:prSet/>
      <dgm:spPr/>
      <dgm:t>
        <a:bodyPr/>
        <a:lstStyle/>
        <a:p>
          <a:endParaRPr lang="de-DE"/>
        </a:p>
      </dgm:t>
    </dgm:pt>
    <dgm:pt modelId="{E05C3357-947F-9341-B23B-BBF2F32039D1}">
      <dgm:prSet phldrT="[Text]" custT="1"/>
      <dgm:spPr/>
      <dgm:t>
        <a:bodyPr/>
        <a:lstStyle/>
        <a:p>
          <a:r>
            <a:rPr lang="de-DE" sz="2800" dirty="0"/>
            <a:t>schriftliche Interaktion</a:t>
          </a:r>
        </a:p>
      </dgm:t>
    </dgm:pt>
    <dgm:pt modelId="{6C71A889-68BE-2048-A258-2F18A188F836}" type="parTrans" cxnId="{FB71C243-469B-6B4E-B1B5-41975609CD29}">
      <dgm:prSet/>
      <dgm:spPr/>
      <dgm:t>
        <a:bodyPr/>
        <a:lstStyle/>
        <a:p>
          <a:endParaRPr lang="de-DE"/>
        </a:p>
      </dgm:t>
    </dgm:pt>
    <dgm:pt modelId="{109481CA-44D3-1945-8CAE-A259097BCB2D}" type="sibTrans" cxnId="{FB71C243-469B-6B4E-B1B5-41975609CD29}">
      <dgm:prSet/>
      <dgm:spPr/>
      <dgm:t>
        <a:bodyPr/>
        <a:lstStyle/>
        <a:p>
          <a:endParaRPr lang="de-DE"/>
        </a:p>
      </dgm:t>
    </dgm:pt>
    <dgm:pt modelId="{4DC006DC-9162-3746-A724-5E21B5F5E8E5}">
      <dgm:prSet phldrT="[Text]" custT="1"/>
      <dgm:spPr/>
      <dgm:t>
        <a:bodyPr/>
        <a:lstStyle/>
        <a:p>
          <a:r>
            <a:rPr lang="de-DE" sz="2800" dirty="0"/>
            <a:t>online-Interaktion</a:t>
          </a:r>
        </a:p>
      </dgm:t>
    </dgm:pt>
    <dgm:pt modelId="{0E3FC4B8-2BF8-7540-8EE3-1AB4C9F22AEE}" type="parTrans" cxnId="{D942DBD5-131D-EB42-A52A-29FB23F5B722}">
      <dgm:prSet/>
      <dgm:spPr/>
      <dgm:t>
        <a:bodyPr/>
        <a:lstStyle/>
        <a:p>
          <a:endParaRPr lang="de-DE"/>
        </a:p>
      </dgm:t>
    </dgm:pt>
    <dgm:pt modelId="{68021516-6468-FA40-8ADE-FC1F0228FEAF}" type="sibTrans" cxnId="{D942DBD5-131D-EB42-A52A-29FB23F5B722}">
      <dgm:prSet/>
      <dgm:spPr/>
      <dgm:t>
        <a:bodyPr/>
        <a:lstStyle/>
        <a:p>
          <a:endParaRPr lang="de-DE"/>
        </a:p>
      </dgm:t>
    </dgm:pt>
    <dgm:pt modelId="{3ECBB221-ACA2-CE44-BB92-5C12D2B16B40}">
      <dgm:prSet phldrT="[Text]" custT="1"/>
      <dgm:spPr/>
      <dgm:t>
        <a:bodyPr/>
        <a:lstStyle/>
        <a:p>
          <a:r>
            <a:rPr lang="de-DE" sz="2800" dirty="0"/>
            <a:t>Interaktions-strategien</a:t>
          </a:r>
        </a:p>
      </dgm:t>
    </dgm:pt>
    <dgm:pt modelId="{8055C8DB-B1B2-FA48-9304-BE130067F414}" type="parTrans" cxnId="{CF50D8D4-1834-6046-BCCF-C54ABC408135}">
      <dgm:prSet/>
      <dgm:spPr/>
      <dgm:t>
        <a:bodyPr/>
        <a:lstStyle/>
        <a:p>
          <a:endParaRPr lang="de-DE"/>
        </a:p>
      </dgm:t>
    </dgm:pt>
    <dgm:pt modelId="{5D30453D-7B8A-0643-9CEA-73D55CE1BE5D}" type="sibTrans" cxnId="{CF50D8D4-1834-6046-BCCF-C54ABC408135}">
      <dgm:prSet/>
      <dgm:spPr/>
      <dgm:t>
        <a:bodyPr/>
        <a:lstStyle/>
        <a:p>
          <a:endParaRPr lang="de-DE"/>
        </a:p>
      </dgm:t>
    </dgm:pt>
    <dgm:pt modelId="{68FD592B-3177-0943-A5C0-7BA8722C2DFA}">
      <dgm:prSet phldrT="[Text]"/>
      <dgm:spPr/>
      <dgm:t>
        <a:bodyPr/>
        <a:lstStyle/>
        <a:p>
          <a:r>
            <a:rPr lang="de-DE" b="1" dirty="0"/>
            <a:t>Interaktion</a:t>
          </a:r>
        </a:p>
      </dgm:t>
    </dgm:pt>
    <dgm:pt modelId="{BE9D6C07-80ED-334B-A27E-777EB11E06D7}" type="parTrans" cxnId="{CB0EB33C-ACEA-E541-AF5E-F863D9702FC6}">
      <dgm:prSet/>
      <dgm:spPr/>
      <dgm:t>
        <a:bodyPr/>
        <a:lstStyle/>
        <a:p>
          <a:endParaRPr lang="de-DE"/>
        </a:p>
      </dgm:t>
    </dgm:pt>
    <dgm:pt modelId="{B681CFB7-A815-8948-B377-3FC782CF4324}" type="sibTrans" cxnId="{CB0EB33C-ACEA-E541-AF5E-F863D9702FC6}">
      <dgm:prSet/>
      <dgm:spPr/>
      <dgm:t>
        <a:bodyPr/>
        <a:lstStyle/>
        <a:p>
          <a:endParaRPr lang="de-DE"/>
        </a:p>
      </dgm:t>
    </dgm:pt>
    <dgm:pt modelId="{361C9DAC-870A-CB4F-906D-F05E1DE3251B}" type="pres">
      <dgm:prSet presAssocID="{9EA73632-B88A-7742-881E-2A49169CCFCF}" presName="hierChild1" presStyleCnt="0">
        <dgm:presLayoutVars>
          <dgm:orgChart val="1"/>
          <dgm:chPref val="1"/>
          <dgm:dir/>
          <dgm:animOne val="branch"/>
          <dgm:animLvl val="lvl"/>
          <dgm:resizeHandles/>
        </dgm:presLayoutVars>
      </dgm:prSet>
      <dgm:spPr/>
    </dgm:pt>
    <dgm:pt modelId="{B7389C45-6919-584A-B0BC-30A90587A889}" type="pres">
      <dgm:prSet presAssocID="{5D33AE9C-F7D3-1D4A-8D3B-8E7BF85E9187}" presName="hierRoot1" presStyleCnt="0">
        <dgm:presLayoutVars>
          <dgm:hierBranch val="init"/>
        </dgm:presLayoutVars>
      </dgm:prSet>
      <dgm:spPr/>
    </dgm:pt>
    <dgm:pt modelId="{685E76F6-0FFC-B74F-9AB5-347ADE1D322F}" type="pres">
      <dgm:prSet presAssocID="{5D33AE9C-F7D3-1D4A-8D3B-8E7BF85E9187}" presName="rootComposite1" presStyleCnt="0"/>
      <dgm:spPr/>
    </dgm:pt>
    <dgm:pt modelId="{C0C0BFE5-817D-C745-84F1-438ACC7D6B95}" type="pres">
      <dgm:prSet presAssocID="{5D33AE9C-F7D3-1D4A-8D3B-8E7BF85E9187}" presName="rootText1" presStyleLbl="node0" presStyleIdx="0" presStyleCnt="3">
        <dgm:presLayoutVars>
          <dgm:chPref val="3"/>
        </dgm:presLayoutVars>
      </dgm:prSet>
      <dgm:spPr/>
    </dgm:pt>
    <dgm:pt modelId="{3995858B-76B6-7646-A903-6935FFACAFF2}" type="pres">
      <dgm:prSet presAssocID="{5D33AE9C-F7D3-1D4A-8D3B-8E7BF85E9187}" presName="rootConnector1" presStyleLbl="node1" presStyleIdx="0" presStyleCnt="0"/>
      <dgm:spPr/>
    </dgm:pt>
    <dgm:pt modelId="{C9D570C2-66C9-8A4C-8609-77C3706AFCE8}" type="pres">
      <dgm:prSet presAssocID="{5D33AE9C-F7D3-1D4A-8D3B-8E7BF85E9187}" presName="hierChild2" presStyleCnt="0"/>
      <dgm:spPr/>
    </dgm:pt>
    <dgm:pt modelId="{0E64829A-7DA3-9047-AF91-659D418E5AED}" type="pres">
      <dgm:prSet presAssocID="{606C39BE-7B32-4F40-92C3-8317E880712F}" presName="Name37" presStyleLbl="parChTrans1D2" presStyleIdx="0" presStyleCnt="3"/>
      <dgm:spPr/>
    </dgm:pt>
    <dgm:pt modelId="{3DEB5AFF-236D-1745-89E8-0E67B20E3FAA}" type="pres">
      <dgm:prSet presAssocID="{ECA9C591-F79A-2B4C-A1A6-636B8665274A}" presName="hierRoot2" presStyleCnt="0">
        <dgm:presLayoutVars>
          <dgm:hierBranch val="init"/>
        </dgm:presLayoutVars>
      </dgm:prSet>
      <dgm:spPr/>
    </dgm:pt>
    <dgm:pt modelId="{0B45DFED-3E64-BF42-8834-49853E3772C5}" type="pres">
      <dgm:prSet presAssocID="{ECA9C591-F79A-2B4C-A1A6-636B8665274A}" presName="rootComposite" presStyleCnt="0"/>
      <dgm:spPr/>
    </dgm:pt>
    <dgm:pt modelId="{824CD37B-74D5-4E4E-B922-3D88726DF968}" type="pres">
      <dgm:prSet presAssocID="{ECA9C591-F79A-2B4C-A1A6-636B8665274A}" presName="rootText" presStyleLbl="node2" presStyleIdx="0" presStyleCnt="3">
        <dgm:presLayoutVars>
          <dgm:chPref val="3"/>
        </dgm:presLayoutVars>
      </dgm:prSet>
      <dgm:spPr/>
    </dgm:pt>
    <dgm:pt modelId="{1C462206-3D0A-C84F-9628-C7AC404AC33E}" type="pres">
      <dgm:prSet presAssocID="{ECA9C591-F79A-2B4C-A1A6-636B8665274A}" presName="rootConnector" presStyleLbl="node2" presStyleIdx="0" presStyleCnt="3"/>
      <dgm:spPr/>
    </dgm:pt>
    <dgm:pt modelId="{87625410-8C6B-8841-9E07-7A32CF1676BD}" type="pres">
      <dgm:prSet presAssocID="{ECA9C591-F79A-2B4C-A1A6-636B8665274A}" presName="hierChild4" presStyleCnt="0"/>
      <dgm:spPr/>
    </dgm:pt>
    <dgm:pt modelId="{F86B1FA7-CB1C-F241-A934-89D857D6D86D}" type="pres">
      <dgm:prSet presAssocID="{ECA9C591-F79A-2B4C-A1A6-636B8665274A}" presName="hierChild5" presStyleCnt="0"/>
      <dgm:spPr/>
    </dgm:pt>
    <dgm:pt modelId="{2059706E-D5EB-1244-99BC-E6AC9247B6FE}" type="pres">
      <dgm:prSet presAssocID="{6C71A889-68BE-2048-A258-2F18A188F836}" presName="Name37" presStyleLbl="parChTrans1D2" presStyleIdx="1" presStyleCnt="3"/>
      <dgm:spPr/>
    </dgm:pt>
    <dgm:pt modelId="{8C4C8133-FBCB-EA43-A103-CE0AE610B2B2}" type="pres">
      <dgm:prSet presAssocID="{E05C3357-947F-9341-B23B-BBF2F32039D1}" presName="hierRoot2" presStyleCnt="0">
        <dgm:presLayoutVars>
          <dgm:hierBranch val="init"/>
        </dgm:presLayoutVars>
      </dgm:prSet>
      <dgm:spPr/>
    </dgm:pt>
    <dgm:pt modelId="{3E35F541-017F-BE46-8173-22124BD42327}" type="pres">
      <dgm:prSet presAssocID="{E05C3357-947F-9341-B23B-BBF2F32039D1}" presName="rootComposite" presStyleCnt="0"/>
      <dgm:spPr/>
    </dgm:pt>
    <dgm:pt modelId="{C8C0F731-C141-0344-9C44-4E95435669D8}" type="pres">
      <dgm:prSet presAssocID="{E05C3357-947F-9341-B23B-BBF2F32039D1}" presName="rootText" presStyleLbl="node2" presStyleIdx="1" presStyleCnt="3">
        <dgm:presLayoutVars>
          <dgm:chPref val="3"/>
        </dgm:presLayoutVars>
      </dgm:prSet>
      <dgm:spPr/>
    </dgm:pt>
    <dgm:pt modelId="{162EE58C-2669-8C48-8BE3-2AB1616C1033}" type="pres">
      <dgm:prSet presAssocID="{E05C3357-947F-9341-B23B-BBF2F32039D1}" presName="rootConnector" presStyleLbl="node2" presStyleIdx="1" presStyleCnt="3"/>
      <dgm:spPr/>
    </dgm:pt>
    <dgm:pt modelId="{773C368B-61B0-0145-B9C5-AC5A6EAD3464}" type="pres">
      <dgm:prSet presAssocID="{E05C3357-947F-9341-B23B-BBF2F32039D1}" presName="hierChild4" presStyleCnt="0"/>
      <dgm:spPr/>
    </dgm:pt>
    <dgm:pt modelId="{9F2B9B4C-FDB1-074F-9DE0-442933AA17D6}" type="pres">
      <dgm:prSet presAssocID="{E05C3357-947F-9341-B23B-BBF2F32039D1}" presName="hierChild5" presStyleCnt="0"/>
      <dgm:spPr/>
    </dgm:pt>
    <dgm:pt modelId="{6A018372-7CC2-6C45-847B-E5FC0963AEED}" type="pres">
      <dgm:prSet presAssocID="{0E3FC4B8-2BF8-7540-8EE3-1AB4C9F22AEE}" presName="Name37" presStyleLbl="parChTrans1D2" presStyleIdx="2" presStyleCnt="3"/>
      <dgm:spPr/>
    </dgm:pt>
    <dgm:pt modelId="{3783ACE7-1749-2847-AD0E-99A42A7592BD}" type="pres">
      <dgm:prSet presAssocID="{4DC006DC-9162-3746-A724-5E21B5F5E8E5}" presName="hierRoot2" presStyleCnt="0">
        <dgm:presLayoutVars>
          <dgm:hierBranch val="init"/>
        </dgm:presLayoutVars>
      </dgm:prSet>
      <dgm:spPr/>
    </dgm:pt>
    <dgm:pt modelId="{891F938C-337D-044C-9E56-2BF9811D148E}" type="pres">
      <dgm:prSet presAssocID="{4DC006DC-9162-3746-A724-5E21B5F5E8E5}" presName="rootComposite" presStyleCnt="0"/>
      <dgm:spPr/>
    </dgm:pt>
    <dgm:pt modelId="{B4DF2626-AFF0-0442-83FF-AB54B849B896}" type="pres">
      <dgm:prSet presAssocID="{4DC006DC-9162-3746-A724-5E21B5F5E8E5}" presName="rootText" presStyleLbl="node2" presStyleIdx="2" presStyleCnt="3">
        <dgm:presLayoutVars>
          <dgm:chPref val="3"/>
        </dgm:presLayoutVars>
      </dgm:prSet>
      <dgm:spPr/>
    </dgm:pt>
    <dgm:pt modelId="{4BF85AB1-5202-594F-8D9E-D924AE10517C}" type="pres">
      <dgm:prSet presAssocID="{4DC006DC-9162-3746-A724-5E21B5F5E8E5}" presName="rootConnector" presStyleLbl="node2" presStyleIdx="2" presStyleCnt="3"/>
      <dgm:spPr/>
    </dgm:pt>
    <dgm:pt modelId="{8830F2A2-3CC3-7849-A918-CF291C2566F5}" type="pres">
      <dgm:prSet presAssocID="{4DC006DC-9162-3746-A724-5E21B5F5E8E5}" presName="hierChild4" presStyleCnt="0"/>
      <dgm:spPr/>
    </dgm:pt>
    <dgm:pt modelId="{0784E9C4-48BF-0043-B2FB-26DE8DCA1CAA}" type="pres">
      <dgm:prSet presAssocID="{4DC006DC-9162-3746-A724-5E21B5F5E8E5}" presName="hierChild5" presStyleCnt="0"/>
      <dgm:spPr/>
    </dgm:pt>
    <dgm:pt modelId="{CC0D6FBA-7866-2040-9BFF-2E472B56E86F}" type="pres">
      <dgm:prSet presAssocID="{5D33AE9C-F7D3-1D4A-8D3B-8E7BF85E9187}" presName="hierChild3" presStyleCnt="0"/>
      <dgm:spPr/>
    </dgm:pt>
    <dgm:pt modelId="{C178AC15-BF85-3942-B209-740BD9C984C0}" type="pres">
      <dgm:prSet presAssocID="{3ECBB221-ACA2-CE44-BB92-5C12D2B16B40}" presName="hierRoot1" presStyleCnt="0">
        <dgm:presLayoutVars>
          <dgm:hierBranch val="init"/>
        </dgm:presLayoutVars>
      </dgm:prSet>
      <dgm:spPr/>
    </dgm:pt>
    <dgm:pt modelId="{9C2003E5-8C0E-1F40-A64A-DAC4B01F77B0}" type="pres">
      <dgm:prSet presAssocID="{3ECBB221-ACA2-CE44-BB92-5C12D2B16B40}" presName="rootComposite1" presStyleCnt="0"/>
      <dgm:spPr/>
    </dgm:pt>
    <dgm:pt modelId="{ADD71C88-A344-524C-899E-B6A88E7A5E64}" type="pres">
      <dgm:prSet presAssocID="{3ECBB221-ACA2-CE44-BB92-5C12D2B16B40}" presName="rootText1" presStyleLbl="node0" presStyleIdx="1" presStyleCnt="3">
        <dgm:presLayoutVars>
          <dgm:chPref val="3"/>
        </dgm:presLayoutVars>
      </dgm:prSet>
      <dgm:spPr/>
    </dgm:pt>
    <dgm:pt modelId="{44CE24EA-6891-CB49-A270-20C7B4C13659}" type="pres">
      <dgm:prSet presAssocID="{3ECBB221-ACA2-CE44-BB92-5C12D2B16B40}" presName="rootConnector1" presStyleLbl="node1" presStyleIdx="0" presStyleCnt="0"/>
      <dgm:spPr/>
    </dgm:pt>
    <dgm:pt modelId="{4FEB1CFE-6E24-1B4B-BB80-5409ABB5696B}" type="pres">
      <dgm:prSet presAssocID="{3ECBB221-ACA2-CE44-BB92-5C12D2B16B40}" presName="hierChild2" presStyleCnt="0"/>
      <dgm:spPr/>
    </dgm:pt>
    <dgm:pt modelId="{53ED740B-3EC7-2745-B001-3C62D087961D}" type="pres">
      <dgm:prSet presAssocID="{3ECBB221-ACA2-CE44-BB92-5C12D2B16B40}" presName="hierChild3" presStyleCnt="0"/>
      <dgm:spPr/>
    </dgm:pt>
    <dgm:pt modelId="{5C813C9A-A0A6-634F-A42B-9070275B2D06}" type="pres">
      <dgm:prSet presAssocID="{68FD592B-3177-0943-A5C0-7BA8722C2DFA}" presName="hierRoot1" presStyleCnt="0">
        <dgm:presLayoutVars>
          <dgm:hierBranch val="init"/>
        </dgm:presLayoutVars>
      </dgm:prSet>
      <dgm:spPr/>
    </dgm:pt>
    <dgm:pt modelId="{583C2C54-70BC-0549-8894-1429DB6EDB4A}" type="pres">
      <dgm:prSet presAssocID="{68FD592B-3177-0943-A5C0-7BA8722C2DFA}" presName="rootComposite1" presStyleCnt="0"/>
      <dgm:spPr/>
    </dgm:pt>
    <dgm:pt modelId="{A6D2A810-AE35-374F-B1B1-21660B19CC13}" type="pres">
      <dgm:prSet presAssocID="{68FD592B-3177-0943-A5C0-7BA8722C2DFA}" presName="rootText1" presStyleLbl="node0" presStyleIdx="2" presStyleCnt="3" custLinFactX="-86651" custLinFactY="-22578" custLinFactNeighborX="-100000" custLinFactNeighborY="-100000">
        <dgm:presLayoutVars>
          <dgm:chPref val="3"/>
        </dgm:presLayoutVars>
      </dgm:prSet>
      <dgm:spPr/>
    </dgm:pt>
    <dgm:pt modelId="{5BA6FC2C-3D65-CE48-9660-B5F487CFCE81}" type="pres">
      <dgm:prSet presAssocID="{68FD592B-3177-0943-A5C0-7BA8722C2DFA}" presName="rootConnector1" presStyleLbl="node1" presStyleIdx="0" presStyleCnt="0"/>
      <dgm:spPr/>
    </dgm:pt>
    <dgm:pt modelId="{E66DFA20-8CCF-BF43-9208-867CA58790AC}" type="pres">
      <dgm:prSet presAssocID="{68FD592B-3177-0943-A5C0-7BA8722C2DFA}" presName="hierChild2" presStyleCnt="0"/>
      <dgm:spPr/>
    </dgm:pt>
    <dgm:pt modelId="{589DFC84-BBBC-D541-BB24-8EDC77DE6BC4}" type="pres">
      <dgm:prSet presAssocID="{68FD592B-3177-0943-A5C0-7BA8722C2DFA}" presName="hierChild3" presStyleCnt="0"/>
      <dgm:spPr/>
    </dgm:pt>
  </dgm:ptLst>
  <dgm:cxnLst>
    <dgm:cxn modelId="{569E2D07-5CCF-F744-A889-4BC727B8655F}" type="presOf" srcId="{ECA9C591-F79A-2B4C-A1A6-636B8665274A}" destId="{1C462206-3D0A-C84F-9628-C7AC404AC33E}" srcOrd="1" destOrd="0" presId="urn:microsoft.com/office/officeart/2005/8/layout/orgChart1"/>
    <dgm:cxn modelId="{7ED7F13A-D0A5-F849-8039-F61FFE277B3F}" type="presOf" srcId="{3ECBB221-ACA2-CE44-BB92-5C12D2B16B40}" destId="{ADD71C88-A344-524C-899E-B6A88E7A5E64}" srcOrd="0" destOrd="0" presId="urn:microsoft.com/office/officeart/2005/8/layout/orgChart1"/>
    <dgm:cxn modelId="{CB0EB33C-ACEA-E541-AF5E-F863D9702FC6}" srcId="{9EA73632-B88A-7742-881E-2A49169CCFCF}" destId="{68FD592B-3177-0943-A5C0-7BA8722C2DFA}" srcOrd="2" destOrd="0" parTransId="{BE9D6C07-80ED-334B-A27E-777EB11E06D7}" sibTransId="{B681CFB7-A815-8948-B377-3FC782CF4324}"/>
    <dgm:cxn modelId="{321AAA40-2BFC-7549-842C-7EBE0B338375}" type="presOf" srcId="{68FD592B-3177-0943-A5C0-7BA8722C2DFA}" destId="{A6D2A810-AE35-374F-B1B1-21660B19CC13}" srcOrd="0" destOrd="0" presId="urn:microsoft.com/office/officeart/2005/8/layout/orgChart1"/>
    <dgm:cxn modelId="{FB71C243-469B-6B4E-B1B5-41975609CD29}" srcId="{5D33AE9C-F7D3-1D4A-8D3B-8E7BF85E9187}" destId="{E05C3357-947F-9341-B23B-BBF2F32039D1}" srcOrd="1" destOrd="0" parTransId="{6C71A889-68BE-2048-A258-2F18A188F836}" sibTransId="{109481CA-44D3-1945-8CAE-A259097BCB2D}"/>
    <dgm:cxn modelId="{C32E6367-C0BC-A54C-AE32-E0D8F1D40894}" type="presOf" srcId="{4DC006DC-9162-3746-A724-5E21B5F5E8E5}" destId="{B4DF2626-AFF0-0442-83FF-AB54B849B896}" srcOrd="0" destOrd="0" presId="urn:microsoft.com/office/officeart/2005/8/layout/orgChart1"/>
    <dgm:cxn modelId="{062AEE71-D678-0845-9EC7-5430D86444B2}" type="presOf" srcId="{5D33AE9C-F7D3-1D4A-8D3B-8E7BF85E9187}" destId="{C0C0BFE5-817D-C745-84F1-438ACC7D6B95}" srcOrd="0" destOrd="0" presId="urn:microsoft.com/office/officeart/2005/8/layout/orgChart1"/>
    <dgm:cxn modelId="{FC62E475-F96D-DD4F-BCE2-AFF4CCC7FBF6}" type="presOf" srcId="{5D33AE9C-F7D3-1D4A-8D3B-8E7BF85E9187}" destId="{3995858B-76B6-7646-A903-6935FFACAFF2}" srcOrd="1" destOrd="0" presId="urn:microsoft.com/office/officeart/2005/8/layout/orgChart1"/>
    <dgm:cxn modelId="{80852F76-4A16-904E-BEE0-87ECAC070C6B}" type="presOf" srcId="{606C39BE-7B32-4F40-92C3-8317E880712F}" destId="{0E64829A-7DA3-9047-AF91-659D418E5AED}" srcOrd="0" destOrd="0" presId="urn:microsoft.com/office/officeart/2005/8/layout/orgChart1"/>
    <dgm:cxn modelId="{C591508A-6D05-D441-B48F-F9E7E843D735}" type="presOf" srcId="{9EA73632-B88A-7742-881E-2A49169CCFCF}" destId="{361C9DAC-870A-CB4F-906D-F05E1DE3251B}" srcOrd="0" destOrd="0" presId="urn:microsoft.com/office/officeart/2005/8/layout/orgChart1"/>
    <dgm:cxn modelId="{36754BA0-9E0E-534F-8D81-3C4166DABA02}" type="presOf" srcId="{ECA9C591-F79A-2B4C-A1A6-636B8665274A}" destId="{824CD37B-74D5-4E4E-B922-3D88726DF968}" srcOrd="0" destOrd="0" presId="urn:microsoft.com/office/officeart/2005/8/layout/orgChart1"/>
    <dgm:cxn modelId="{C49B50A1-A017-E14A-A6E6-E5DC953061D8}" type="presOf" srcId="{0E3FC4B8-2BF8-7540-8EE3-1AB4C9F22AEE}" destId="{6A018372-7CC2-6C45-847B-E5FC0963AEED}" srcOrd="0" destOrd="0" presId="urn:microsoft.com/office/officeart/2005/8/layout/orgChart1"/>
    <dgm:cxn modelId="{8C36D2A2-D864-EB4A-9916-53C19A64329E}" srcId="{9EA73632-B88A-7742-881E-2A49169CCFCF}" destId="{5D33AE9C-F7D3-1D4A-8D3B-8E7BF85E9187}" srcOrd="0" destOrd="0" parTransId="{CAE9BDBA-745F-D84F-97B2-4583845DC608}" sibTransId="{DBC63C60-6150-B84C-9BFE-66FCDCF80746}"/>
    <dgm:cxn modelId="{6CBAD1AB-FBFB-324F-BCC8-7D67D513F599}" type="presOf" srcId="{E05C3357-947F-9341-B23B-BBF2F32039D1}" destId="{162EE58C-2669-8C48-8BE3-2AB1616C1033}" srcOrd="1" destOrd="0" presId="urn:microsoft.com/office/officeart/2005/8/layout/orgChart1"/>
    <dgm:cxn modelId="{BB4741AD-F7B7-C843-A221-8B662097D0DD}" type="presOf" srcId="{4DC006DC-9162-3746-A724-5E21B5F5E8E5}" destId="{4BF85AB1-5202-594F-8D9E-D924AE10517C}" srcOrd="1" destOrd="0" presId="urn:microsoft.com/office/officeart/2005/8/layout/orgChart1"/>
    <dgm:cxn modelId="{5FC7BAB4-5739-A544-9C0B-2EE346838041}" type="presOf" srcId="{6C71A889-68BE-2048-A258-2F18A188F836}" destId="{2059706E-D5EB-1244-99BC-E6AC9247B6FE}" srcOrd="0" destOrd="0" presId="urn:microsoft.com/office/officeart/2005/8/layout/orgChart1"/>
    <dgm:cxn modelId="{EFE2B7BE-54DB-5040-AD06-652A4B0BE515}" type="presOf" srcId="{68FD592B-3177-0943-A5C0-7BA8722C2DFA}" destId="{5BA6FC2C-3D65-CE48-9660-B5F487CFCE81}" srcOrd="1" destOrd="0" presId="urn:microsoft.com/office/officeart/2005/8/layout/orgChart1"/>
    <dgm:cxn modelId="{CF50D8D4-1834-6046-BCCF-C54ABC408135}" srcId="{9EA73632-B88A-7742-881E-2A49169CCFCF}" destId="{3ECBB221-ACA2-CE44-BB92-5C12D2B16B40}" srcOrd="1" destOrd="0" parTransId="{8055C8DB-B1B2-FA48-9304-BE130067F414}" sibTransId="{5D30453D-7B8A-0643-9CEA-73D55CE1BE5D}"/>
    <dgm:cxn modelId="{D942DBD5-131D-EB42-A52A-29FB23F5B722}" srcId="{5D33AE9C-F7D3-1D4A-8D3B-8E7BF85E9187}" destId="{4DC006DC-9162-3746-A724-5E21B5F5E8E5}" srcOrd="2" destOrd="0" parTransId="{0E3FC4B8-2BF8-7540-8EE3-1AB4C9F22AEE}" sibTransId="{68021516-6468-FA40-8ADE-FC1F0228FEAF}"/>
    <dgm:cxn modelId="{567D0CE1-9708-544D-B690-D6068AAB2CE6}" type="presOf" srcId="{3ECBB221-ACA2-CE44-BB92-5C12D2B16B40}" destId="{44CE24EA-6891-CB49-A270-20C7B4C13659}" srcOrd="1" destOrd="0" presId="urn:microsoft.com/office/officeart/2005/8/layout/orgChart1"/>
    <dgm:cxn modelId="{4DF834E3-B2FC-7545-8A10-2CC036C54914}" srcId="{5D33AE9C-F7D3-1D4A-8D3B-8E7BF85E9187}" destId="{ECA9C591-F79A-2B4C-A1A6-636B8665274A}" srcOrd="0" destOrd="0" parTransId="{606C39BE-7B32-4F40-92C3-8317E880712F}" sibTransId="{D4165389-FD64-414B-8BE6-BBF1875EBD13}"/>
    <dgm:cxn modelId="{1E51B9FB-B91F-D741-97C6-39B70F73E4CB}" type="presOf" srcId="{E05C3357-947F-9341-B23B-BBF2F32039D1}" destId="{C8C0F731-C141-0344-9C44-4E95435669D8}" srcOrd="0" destOrd="0" presId="urn:microsoft.com/office/officeart/2005/8/layout/orgChart1"/>
    <dgm:cxn modelId="{A70FF613-B68C-D840-A864-0A19B74BE7A4}" type="presParOf" srcId="{361C9DAC-870A-CB4F-906D-F05E1DE3251B}" destId="{B7389C45-6919-584A-B0BC-30A90587A889}" srcOrd="0" destOrd="0" presId="urn:microsoft.com/office/officeart/2005/8/layout/orgChart1"/>
    <dgm:cxn modelId="{1A702645-E406-294B-A9A9-F0E290B3F3BB}" type="presParOf" srcId="{B7389C45-6919-584A-B0BC-30A90587A889}" destId="{685E76F6-0FFC-B74F-9AB5-347ADE1D322F}" srcOrd="0" destOrd="0" presId="urn:microsoft.com/office/officeart/2005/8/layout/orgChart1"/>
    <dgm:cxn modelId="{46564CEA-E386-FF42-A623-C0AED71EB644}" type="presParOf" srcId="{685E76F6-0FFC-B74F-9AB5-347ADE1D322F}" destId="{C0C0BFE5-817D-C745-84F1-438ACC7D6B95}" srcOrd="0" destOrd="0" presId="urn:microsoft.com/office/officeart/2005/8/layout/orgChart1"/>
    <dgm:cxn modelId="{64B97815-D101-7247-BD7D-8CD59598BF5E}" type="presParOf" srcId="{685E76F6-0FFC-B74F-9AB5-347ADE1D322F}" destId="{3995858B-76B6-7646-A903-6935FFACAFF2}" srcOrd="1" destOrd="0" presId="urn:microsoft.com/office/officeart/2005/8/layout/orgChart1"/>
    <dgm:cxn modelId="{B3179753-343B-CB44-B49E-8A103184717A}" type="presParOf" srcId="{B7389C45-6919-584A-B0BC-30A90587A889}" destId="{C9D570C2-66C9-8A4C-8609-77C3706AFCE8}" srcOrd="1" destOrd="0" presId="urn:microsoft.com/office/officeart/2005/8/layout/orgChart1"/>
    <dgm:cxn modelId="{1480094F-8BEE-3D46-8C35-8867AD92AE53}" type="presParOf" srcId="{C9D570C2-66C9-8A4C-8609-77C3706AFCE8}" destId="{0E64829A-7DA3-9047-AF91-659D418E5AED}" srcOrd="0" destOrd="0" presId="urn:microsoft.com/office/officeart/2005/8/layout/orgChart1"/>
    <dgm:cxn modelId="{61E975F1-F2E8-DA42-A516-BB8A7579A8EA}" type="presParOf" srcId="{C9D570C2-66C9-8A4C-8609-77C3706AFCE8}" destId="{3DEB5AFF-236D-1745-89E8-0E67B20E3FAA}" srcOrd="1" destOrd="0" presId="urn:microsoft.com/office/officeart/2005/8/layout/orgChart1"/>
    <dgm:cxn modelId="{DF761D28-E413-2B4B-BE8D-F097B8F7DA05}" type="presParOf" srcId="{3DEB5AFF-236D-1745-89E8-0E67B20E3FAA}" destId="{0B45DFED-3E64-BF42-8834-49853E3772C5}" srcOrd="0" destOrd="0" presId="urn:microsoft.com/office/officeart/2005/8/layout/orgChart1"/>
    <dgm:cxn modelId="{01C59CBD-F43D-3C4C-9931-77CD159F5225}" type="presParOf" srcId="{0B45DFED-3E64-BF42-8834-49853E3772C5}" destId="{824CD37B-74D5-4E4E-B922-3D88726DF968}" srcOrd="0" destOrd="0" presId="urn:microsoft.com/office/officeart/2005/8/layout/orgChart1"/>
    <dgm:cxn modelId="{1D95F216-9E61-1F4A-9F3F-09A90E4681C4}" type="presParOf" srcId="{0B45DFED-3E64-BF42-8834-49853E3772C5}" destId="{1C462206-3D0A-C84F-9628-C7AC404AC33E}" srcOrd="1" destOrd="0" presId="urn:microsoft.com/office/officeart/2005/8/layout/orgChart1"/>
    <dgm:cxn modelId="{BC3D7691-8B0F-1843-8040-99C9DA98FBCC}" type="presParOf" srcId="{3DEB5AFF-236D-1745-89E8-0E67B20E3FAA}" destId="{87625410-8C6B-8841-9E07-7A32CF1676BD}" srcOrd="1" destOrd="0" presId="urn:microsoft.com/office/officeart/2005/8/layout/orgChart1"/>
    <dgm:cxn modelId="{B3BD5037-A85D-B04D-AA15-0D15178AE8DB}" type="presParOf" srcId="{3DEB5AFF-236D-1745-89E8-0E67B20E3FAA}" destId="{F86B1FA7-CB1C-F241-A934-89D857D6D86D}" srcOrd="2" destOrd="0" presId="urn:microsoft.com/office/officeart/2005/8/layout/orgChart1"/>
    <dgm:cxn modelId="{CAB15E7A-E1FC-5C4B-9E19-9201B9B773CF}" type="presParOf" srcId="{C9D570C2-66C9-8A4C-8609-77C3706AFCE8}" destId="{2059706E-D5EB-1244-99BC-E6AC9247B6FE}" srcOrd="2" destOrd="0" presId="urn:microsoft.com/office/officeart/2005/8/layout/orgChart1"/>
    <dgm:cxn modelId="{296F7D86-557E-C947-ADDD-44FBC442C4CE}" type="presParOf" srcId="{C9D570C2-66C9-8A4C-8609-77C3706AFCE8}" destId="{8C4C8133-FBCB-EA43-A103-CE0AE610B2B2}" srcOrd="3" destOrd="0" presId="urn:microsoft.com/office/officeart/2005/8/layout/orgChart1"/>
    <dgm:cxn modelId="{CB22C4C6-9FB1-0141-B33F-2F56E37DF470}" type="presParOf" srcId="{8C4C8133-FBCB-EA43-A103-CE0AE610B2B2}" destId="{3E35F541-017F-BE46-8173-22124BD42327}" srcOrd="0" destOrd="0" presId="urn:microsoft.com/office/officeart/2005/8/layout/orgChart1"/>
    <dgm:cxn modelId="{A9BEBD01-2ABF-FB4A-A018-D5E61A7210F3}" type="presParOf" srcId="{3E35F541-017F-BE46-8173-22124BD42327}" destId="{C8C0F731-C141-0344-9C44-4E95435669D8}" srcOrd="0" destOrd="0" presId="urn:microsoft.com/office/officeart/2005/8/layout/orgChart1"/>
    <dgm:cxn modelId="{1C9F89DA-67AF-9943-902E-8D0394F79703}" type="presParOf" srcId="{3E35F541-017F-BE46-8173-22124BD42327}" destId="{162EE58C-2669-8C48-8BE3-2AB1616C1033}" srcOrd="1" destOrd="0" presId="urn:microsoft.com/office/officeart/2005/8/layout/orgChart1"/>
    <dgm:cxn modelId="{AE83C177-2225-3745-867C-3C5D450CA26F}" type="presParOf" srcId="{8C4C8133-FBCB-EA43-A103-CE0AE610B2B2}" destId="{773C368B-61B0-0145-B9C5-AC5A6EAD3464}" srcOrd="1" destOrd="0" presId="urn:microsoft.com/office/officeart/2005/8/layout/orgChart1"/>
    <dgm:cxn modelId="{82493C40-5711-DC4B-A815-BF5CB46772F5}" type="presParOf" srcId="{8C4C8133-FBCB-EA43-A103-CE0AE610B2B2}" destId="{9F2B9B4C-FDB1-074F-9DE0-442933AA17D6}" srcOrd="2" destOrd="0" presId="urn:microsoft.com/office/officeart/2005/8/layout/orgChart1"/>
    <dgm:cxn modelId="{9B9CD78C-A604-9E45-94C8-B159167897D0}" type="presParOf" srcId="{C9D570C2-66C9-8A4C-8609-77C3706AFCE8}" destId="{6A018372-7CC2-6C45-847B-E5FC0963AEED}" srcOrd="4" destOrd="0" presId="urn:microsoft.com/office/officeart/2005/8/layout/orgChart1"/>
    <dgm:cxn modelId="{DCC4290A-5FDA-3644-B9A0-0F2D84F880E6}" type="presParOf" srcId="{C9D570C2-66C9-8A4C-8609-77C3706AFCE8}" destId="{3783ACE7-1749-2847-AD0E-99A42A7592BD}" srcOrd="5" destOrd="0" presId="urn:microsoft.com/office/officeart/2005/8/layout/orgChart1"/>
    <dgm:cxn modelId="{8488A26E-F854-F541-86AF-56F853E99632}" type="presParOf" srcId="{3783ACE7-1749-2847-AD0E-99A42A7592BD}" destId="{891F938C-337D-044C-9E56-2BF9811D148E}" srcOrd="0" destOrd="0" presId="urn:microsoft.com/office/officeart/2005/8/layout/orgChart1"/>
    <dgm:cxn modelId="{7F3EB0DB-6A53-AB4A-A43C-AB7813185E62}" type="presParOf" srcId="{891F938C-337D-044C-9E56-2BF9811D148E}" destId="{B4DF2626-AFF0-0442-83FF-AB54B849B896}" srcOrd="0" destOrd="0" presId="urn:microsoft.com/office/officeart/2005/8/layout/orgChart1"/>
    <dgm:cxn modelId="{F7E8DF5D-4F9D-8541-ABF1-F8BF34BE155C}" type="presParOf" srcId="{891F938C-337D-044C-9E56-2BF9811D148E}" destId="{4BF85AB1-5202-594F-8D9E-D924AE10517C}" srcOrd="1" destOrd="0" presId="urn:microsoft.com/office/officeart/2005/8/layout/orgChart1"/>
    <dgm:cxn modelId="{68EC4D47-BB9D-4543-A61C-B5483D63C605}" type="presParOf" srcId="{3783ACE7-1749-2847-AD0E-99A42A7592BD}" destId="{8830F2A2-3CC3-7849-A918-CF291C2566F5}" srcOrd="1" destOrd="0" presId="urn:microsoft.com/office/officeart/2005/8/layout/orgChart1"/>
    <dgm:cxn modelId="{A1E1DA22-6713-6F42-86CF-74A11A81F231}" type="presParOf" srcId="{3783ACE7-1749-2847-AD0E-99A42A7592BD}" destId="{0784E9C4-48BF-0043-B2FB-26DE8DCA1CAA}" srcOrd="2" destOrd="0" presId="urn:microsoft.com/office/officeart/2005/8/layout/orgChart1"/>
    <dgm:cxn modelId="{EBA1F13D-FB5C-C74E-BA14-24F51611C4F6}" type="presParOf" srcId="{B7389C45-6919-584A-B0BC-30A90587A889}" destId="{CC0D6FBA-7866-2040-9BFF-2E472B56E86F}" srcOrd="2" destOrd="0" presId="urn:microsoft.com/office/officeart/2005/8/layout/orgChart1"/>
    <dgm:cxn modelId="{C61A04F5-D368-6747-8EA2-2C974E8A0EBA}" type="presParOf" srcId="{361C9DAC-870A-CB4F-906D-F05E1DE3251B}" destId="{C178AC15-BF85-3942-B209-740BD9C984C0}" srcOrd="1" destOrd="0" presId="urn:microsoft.com/office/officeart/2005/8/layout/orgChart1"/>
    <dgm:cxn modelId="{E5487B5D-EE51-0F41-9507-79734CA21592}" type="presParOf" srcId="{C178AC15-BF85-3942-B209-740BD9C984C0}" destId="{9C2003E5-8C0E-1F40-A64A-DAC4B01F77B0}" srcOrd="0" destOrd="0" presId="urn:microsoft.com/office/officeart/2005/8/layout/orgChart1"/>
    <dgm:cxn modelId="{4B42C88A-3B52-8848-9D6C-DF9D8735CC33}" type="presParOf" srcId="{9C2003E5-8C0E-1F40-A64A-DAC4B01F77B0}" destId="{ADD71C88-A344-524C-899E-B6A88E7A5E64}" srcOrd="0" destOrd="0" presId="urn:microsoft.com/office/officeart/2005/8/layout/orgChart1"/>
    <dgm:cxn modelId="{97097916-D590-C34C-89CD-8A47A6E1F388}" type="presParOf" srcId="{9C2003E5-8C0E-1F40-A64A-DAC4B01F77B0}" destId="{44CE24EA-6891-CB49-A270-20C7B4C13659}" srcOrd="1" destOrd="0" presId="urn:microsoft.com/office/officeart/2005/8/layout/orgChart1"/>
    <dgm:cxn modelId="{BD73E18E-9450-A34A-9F38-7524279A4467}" type="presParOf" srcId="{C178AC15-BF85-3942-B209-740BD9C984C0}" destId="{4FEB1CFE-6E24-1B4B-BB80-5409ABB5696B}" srcOrd="1" destOrd="0" presId="urn:microsoft.com/office/officeart/2005/8/layout/orgChart1"/>
    <dgm:cxn modelId="{432B1226-A9D6-2B4C-B3A5-ED121F198EE9}" type="presParOf" srcId="{C178AC15-BF85-3942-B209-740BD9C984C0}" destId="{53ED740B-3EC7-2745-B001-3C62D087961D}" srcOrd="2" destOrd="0" presId="urn:microsoft.com/office/officeart/2005/8/layout/orgChart1"/>
    <dgm:cxn modelId="{70879BDA-9920-C342-9487-1CB451BB53A1}" type="presParOf" srcId="{361C9DAC-870A-CB4F-906D-F05E1DE3251B}" destId="{5C813C9A-A0A6-634F-A42B-9070275B2D06}" srcOrd="2" destOrd="0" presId="urn:microsoft.com/office/officeart/2005/8/layout/orgChart1"/>
    <dgm:cxn modelId="{5BE408D9-61E5-D746-8336-02C97F0C2A8A}" type="presParOf" srcId="{5C813C9A-A0A6-634F-A42B-9070275B2D06}" destId="{583C2C54-70BC-0549-8894-1429DB6EDB4A}" srcOrd="0" destOrd="0" presId="urn:microsoft.com/office/officeart/2005/8/layout/orgChart1"/>
    <dgm:cxn modelId="{509E003A-007C-CA4A-AE5B-1D629D4FE08B}" type="presParOf" srcId="{583C2C54-70BC-0549-8894-1429DB6EDB4A}" destId="{A6D2A810-AE35-374F-B1B1-21660B19CC13}" srcOrd="0" destOrd="0" presId="urn:microsoft.com/office/officeart/2005/8/layout/orgChart1"/>
    <dgm:cxn modelId="{CCF8E1FA-0824-E44B-A240-0CE1546DDF3D}" type="presParOf" srcId="{583C2C54-70BC-0549-8894-1429DB6EDB4A}" destId="{5BA6FC2C-3D65-CE48-9660-B5F487CFCE81}" srcOrd="1" destOrd="0" presId="urn:microsoft.com/office/officeart/2005/8/layout/orgChart1"/>
    <dgm:cxn modelId="{A29A9AB4-EF70-2F44-A5C1-BB34C9515107}" type="presParOf" srcId="{5C813C9A-A0A6-634F-A42B-9070275B2D06}" destId="{E66DFA20-8CCF-BF43-9208-867CA58790AC}" srcOrd="1" destOrd="0" presId="urn:microsoft.com/office/officeart/2005/8/layout/orgChart1"/>
    <dgm:cxn modelId="{26650872-35D5-0A4F-80A6-3773146638B2}" type="presParOf" srcId="{5C813C9A-A0A6-634F-A42B-9070275B2D06}" destId="{589DFC84-BBBC-D541-BB24-8EDC77DE6BC4}"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A73632-B88A-7742-881E-2A49169CCFCF}"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de-DE"/>
        </a:p>
      </dgm:t>
    </dgm:pt>
    <dgm:pt modelId="{5D33AE9C-F7D3-1D4A-8D3B-8E7BF85E9187}">
      <dgm:prSet phldrT="[Text]"/>
      <dgm:spPr/>
      <dgm:t>
        <a:bodyPr/>
        <a:lstStyle/>
        <a:p>
          <a:r>
            <a:rPr lang="de-DE" dirty="0"/>
            <a:t>Mediations-aktivitäten</a:t>
          </a:r>
        </a:p>
      </dgm:t>
    </dgm:pt>
    <dgm:pt modelId="{CAE9BDBA-745F-D84F-97B2-4583845DC608}" type="parTrans" cxnId="{8C36D2A2-D864-EB4A-9916-53C19A64329E}">
      <dgm:prSet/>
      <dgm:spPr/>
      <dgm:t>
        <a:bodyPr/>
        <a:lstStyle/>
        <a:p>
          <a:endParaRPr lang="de-DE"/>
        </a:p>
      </dgm:t>
    </dgm:pt>
    <dgm:pt modelId="{DBC63C60-6150-B84C-9BFE-66FCDCF80746}" type="sibTrans" cxnId="{8C36D2A2-D864-EB4A-9916-53C19A64329E}">
      <dgm:prSet/>
      <dgm:spPr/>
      <dgm:t>
        <a:bodyPr/>
        <a:lstStyle/>
        <a:p>
          <a:endParaRPr lang="de-DE"/>
        </a:p>
      </dgm:t>
    </dgm:pt>
    <dgm:pt modelId="{ECA9C591-F79A-2B4C-A1A6-636B8665274A}">
      <dgm:prSet phldrT="[Text]"/>
      <dgm:spPr/>
      <dgm:t>
        <a:bodyPr/>
        <a:lstStyle/>
        <a:p>
          <a:r>
            <a:rPr lang="de-DE" dirty="0"/>
            <a:t>Mediation von Texten</a:t>
          </a:r>
        </a:p>
      </dgm:t>
    </dgm:pt>
    <dgm:pt modelId="{606C39BE-7B32-4F40-92C3-8317E880712F}" type="parTrans" cxnId="{4DF834E3-B2FC-7545-8A10-2CC036C54914}">
      <dgm:prSet/>
      <dgm:spPr/>
      <dgm:t>
        <a:bodyPr/>
        <a:lstStyle/>
        <a:p>
          <a:endParaRPr lang="de-DE"/>
        </a:p>
      </dgm:t>
    </dgm:pt>
    <dgm:pt modelId="{D4165389-FD64-414B-8BE6-BBF1875EBD13}" type="sibTrans" cxnId="{4DF834E3-B2FC-7545-8A10-2CC036C54914}">
      <dgm:prSet/>
      <dgm:spPr/>
      <dgm:t>
        <a:bodyPr/>
        <a:lstStyle/>
        <a:p>
          <a:endParaRPr lang="de-DE"/>
        </a:p>
      </dgm:t>
    </dgm:pt>
    <dgm:pt modelId="{E05C3357-947F-9341-B23B-BBF2F32039D1}">
      <dgm:prSet phldrT="[Text]"/>
      <dgm:spPr/>
      <dgm:t>
        <a:bodyPr/>
        <a:lstStyle/>
        <a:p>
          <a:r>
            <a:rPr lang="de-DE" dirty="0"/>
            <a:t>Mediation von Konzepten</a:t>
          </a:r>
        </a:p>
      </dgm:t>
    </dgm:pt>
    <dgm:pt modelId="{6C71A889-68BE-2048-A258-2F18A188F836}" type="parTrans" cxnId="{FB71C243-469B-6B4E-B1B5-41975609CD29}">
      <dgm:prSet/>
      <dgm:spPr/>
      <dgm:t>
        <a:bodyPr/>
        <a:lstStyle/>
        <a:p>
          <a:endParaRPr lang="de-DE"/>
        </a:p>
      </dgm:t>
    </dgm:pt>
    <dgm:pt modelId="{109481CA-44D3-1945-8CAE-A259097BCB2D}" type="sibTrans" cxnId="{FB71C243-469B-6B4E-B1B5-41975609CD29}">
      <dgm:prSet/>
      <dgm:spPr/>
      <dgm:t>
        <a:bodyPr/>
        <a:lstStyle/>
        <a:p>
          <a:endParaRPr lang="de-DE"/>
        </a:p>
      </dgm:t>
    </dgm:pt>
    <dgm:pt modelId="{4DC006DC-9162-3746-A724-5E21B5F5E8E5}">
      <dgm:prSet phldrT="[Text]"/>
      <dgm:spPr/>
      <dgm:t>
        <a:bodyPr/>
        <a:lstStyle/>
        <a:p>
          <a:r>
            <a:rPr lang="de-DE" dirty="0"/>
            <a:t>Mediation von Kommunikation</a:t>
          </a:r>
        </a:p>
      </dgm:t>
    </dgm:pt>
    <dgm:pt modelId="{0E3FC4B8-2BF8-7540-8EE3-1AB4C9F22AEE}" type="parTrans" cxnId="{D942DBD5-131D-EB42-A52A-29FB23F5B722}">
      <dgm:prSet/>
      <dgm:spPr/>
      <dgm:t>
        <a:bodyPr/>
        <a:lstStyle/>
        <a:p>
          <a:endParaRPr lang="de-DE"/>
        </a:p>
      </dgm:t>
    </dgm:pt>
    <dgm:pt modelId="{68021516-6468-FA40-8ADE-FC1F0228FEAF}" type="sibTrans" cxnId="{D942DBD5-131D-EB42-A52A-29FB23F5B722}">
      <dgm:prSet/>
      <dgm:spPr/>
      <dgm:t>
        <a:bodyPr/>
        <a:lstStyle/>
        <a:p>
          <a:endParaRPr lang="de-DE"/>
        </a:p>
      </dgm:t>
    </dgm:pt>
    <dgm:pt modelId="{3ECBB221-ACA2-CE44-BB92-5C12D2B16B40}">
      <dgm:prSet phldrT="[Text]"/>
      <dgm:spPr/>
      <dgm:t>
        <a:bodyPr/>
        <a:lstStyle/>
        <a:p>
          <a:r>
            <a:rPr lang="de-DE" dirty="0"/>
            <a:t>Mediations-strategien</a:t>
          </a:r>
        </a:p>
      </dgm:t>
    </dgm:pt>
    <dgm:pt modelId="{8055C8DB-B1B2-FA48-9304-BE130067F414}" type="parTrans" cxnId="{CF50D8D4-1834-6046-BCCF-C54ABC408135}">
      <dgm:prSet/>
      <dgm:spPr/>
      <dgm:t>
        <a:bodyPr/>
        <a:lstStyle/>
        <a:p>
          <a:endParaRPr lang="de-DE"/>
        </a:p>
      </dgm:t>
    </dgm:pt>
    <dgm:pt modelId="{5D30453D-7B8A-0643-9CEA-73D55CE1BE5D}" type="sibTrans" cxnId="{CF50D8D4-1834-6046-BCCF-C54ABC408135}">
      <dgm:prSet/>
      <dgm:spPr/>
      <dgm:t>
        <a:bodyPr/>
        <a:lstStyle/>
        <a:p>
          <a:endParaRPr lang="de-DE"/>
        </a:p>
      </dgm:t>
    </dgm:pt>
    <dgm:pt modelId="{68FD592B-3177-0943-A5C0-7BA8722C2DFA}">
      <dgm:prSet phldrT="[Text]"/>
      <dgm:spPr/>
      <dgm:t>
        <a:bodyPr/>
        <a:lstStyle/>
        <a:p>
          <a:r>
            <a:rPr lang="de-DE" b="1" dirty="0"/>
            <a:t>Mediation</a:t>
          </a:r>
        </a:p>
      </dgm:t>
    </dgm:pt>
    <dgm:pt modelId="{BE9D6C07-80ED-334B-A27E-777EB11E06D7}" type="parTrans" cxnId="{CB0EB33C-ACEA-E541-AF5E-F863D9702FC6}">
      <dgm:prSet/>
      <dgm:spPr/>
      <dgm:t>
        <a:bodyPr/>
        <a:lstStyle/>
        <a:p>
          <a:endParaRPr lang="de-DE"/>
        </a:p>
      </dgm:t>
    </dgm:pt>
    <dgm:pt modelId="{B681CFB7-A815-8948-B377-3FC782CF4324}" type="sibTrans" cxnId="{CB0EB33C-ACEA-E541-AF5E-F863D9702FC6}">
      <dgm:prSet/>
      <dgm:spPr/>
      <dgm:t>
        <a:bodyPr/>
        <a:lstStyle/>
        <a:p>
          <a:endParaRPr lang="de-DE"/>
        </a:p>
      </dgm:t>
    </dgm:pt>
    <dgm:pt modelId="{361C9DAC-870A-CB4F-906D-F05E1DE3251B}" type="pres">
      <dgm:prSet presAssocID="{9EA73632-B88A-7742-881E-2A49169CCFCF}" presName="hierChild1" presStyleCnt="0">
        <dgm:presLayoutVars>
          <dgm:orgChart val="1"/>
          <dgm:chPref val="1"/>
          <dgm:dir/>
          <dgm:animOne val="branch"/>
          <dgm:animLvl val="lvl"/>
          <dgm:resizeHandles/>
        </dgm:presLayoutVars>
      </dgm:prSet>
      <dgm:spPr/>
    </dgm:pt>
    <dgm:pt modelId="{B7389C45-6919-584A-B0BC-30A90587A889}" type="pres">
      <dgm:prSet presAssocID="{5D33AE9C-F7D3-1D4A-8D3B-8E7BF85E9187}" presName="hierRoot1" presStyleCnt="0">
        <dgm:presLayoutVars>
          <dgm:hierBranch val="init"/>
        </dgm:presLayoutVars>
      </dgm:prSet>
      <dgm:spPr/>
    </dgm:pt>
    <dgm:pt modelId="{685E76F6-0FFC-B74F-9AB5-347ADE1D322F}" type="pres">
      <dgm:prSet presAssocID="{5D33AE9C-F7D3-1D4A-8D3B-8E7BF85E9187}" presName="rootComposite1" presStyleCnt="0"/>
      <dgm:spPr/>
    </dgm:pt>
    <dgm:pt modelId="{C0C0BFE5-817D-C745-84F1-438ACC7D6B95}" type="pres">
      <dgm:prSet presAssocID="{5D33AE9C-F7D3-1D4A-8D3B-8E7BF85E9187}" presName="rootText1" presStyleLbl="node0" presStyleIdx="0" presStyleCnt="3">
        <dgm:presLayoutVars>
          <dgm:chPref val="3"/>
        </dgm:presLayoutVars>
      </dgm:prSet>
      <dgm:spPr/>
    </dgm:pt>
    <dgm:pt modelId="{3995858B-76B6-7646-A903-6935FFACAFF2}" type="pres">
      <dgm:prSet presAssocID="{5D33AE9C-F7D3-1D4A-8D3B-8E7BF85E9187}" presName="rootConnector1" presStyleLbl="node1" presStyleIdx="0" presStyleCnt="0"/>
      <dgm:spPr/>
    </dgm:pt>
    <dgm:pt modelId="{C9D570C2-66C9-8A4C-8609-77C3706AFCE8}" type="pres">
      <dgm:prSet presAssocID="{5D33AE9C-F7D3-1D4A-8D3B-8E7BF85E9187}" presName="hierChild2" presStyleCnt="0"/>
      <dgm:spPr/>
    </dgm:pt>
    <dgm:pt modelId="{0E64829A-7DA3-9047-AF91-659D418E5AED}" type="pres">
      <dgm:prSet presAssocID="{606C39BE-7B32-4F40-92C3-8317E880712F}" presName="Name37" presStyleLbl="parChTrans1D2" presStyleIdx="0" presStyleCnt="3"/>
      <dgm:spPr/>
    </dgm:pt>
    <dgm:pt modelId="{3DEB5AFF-236D-1745-89E8-0E67B20E3FAA}" type="pres">
      <dgm:prSet presAssocID="{ECA9C591-F79A-2B4C-A1A6-636B8665274A}" presName="hierRoot2" presStyleCnt="0">
        <dgm:presLayoutVars>
          <dgm:hierBranch val="init"/>
        </dgm:presLayoutVars>
      </dgm:prSet>
      <dgm:spPr/>
    </dgm:pt>
    <dgm:pt modelId="{0B45DFED-3E64-BF42-8834-49853E3772C5}" type="pres">
      <dgm:prSet presAssocID="{ECA9C591-F79A-2B4C-A1A6-636B8665274A}" presName="rootComposite" presStyleCnt="0"/>
      <dgm:spPr/>
    </dgm:pt>
    <dgm:pt modelId="{824CD37B-74D5-4E4E-B922-3D88726DF968}" type="pres">
      <dgm:prSet presAssocID="{ECA9C591-F79A-2B4C-A1A6-636B8665274A}" presName="rootText" presStyleLbl="node2" presStyleIdx="0" presStyleCnt="3">
        <dgm:presLayoutVars>
          <dgm:chPref val="3"/>
        </dgm:presLayoutVars>
      </dgm:prSet>
      <dgm:spPr/>
    </dgm:pt>
    <dgm:pt modelId="{1C462206-3D0A-C84F-9628-C7AC404AC33E}" type="pres">
      <dgm:prSet presAssocID="{ECA9C591-F79A-2B4C-A1A6-636B8665274A}" presName="rootConnector" presStyleLbl="node2" presStyleIdx="0" presStyleCnt="3"/>
      <dgm:spPr/>
    </dgm:pt>
    <dgm:pt modelId="{87625410-8C6B-8841-9E07-7A32CF1676BD}" type="pres">
      <dgm:prSet presAssocID="{ECA9C591-F79A-2B4C-A1A6-636B8665274A}" presName="hierChild4" presStyleCnt="0"/>
      <dgm:spPr/>
    </dgm:pt>
    <dgm:pt modelId="{F86B1FA7-CB1C-F241-A934-89D857D6D86D}" type="pres">
      <dgm:prSet presAssocID="{ECA9C591-F79A-2B4C-A1A6-636B8665274A}" presName="hierChild5" presStyleCnt="0"/>
      <dgm:spPr/>
    </dgm:pt>
    <dgm:pt modelId="{2059706E-D5EB-1244-99BC-E6AC9247B6FE}" type="pres">
      <dgm:prSet presAssocID="{6C71A889-68BE-2048-A258-2F18A188F836}" presName="Name37" presStyleLbl="parChTrans1D2" presStyleIdx="1" presStyleCnt="3"/>
      <dgm:spPr/>
    </dgm:pt>
    <dgm:pt modelId="{8C4C8133-FBCB-EA43-A103-CE0AE610B2B2}" type="pres">
      <dgm:prSet presAssocID="{E05C3357-947F-9341-B23B-BBF2F32039D1}" presName="hierRoot2" presStyleCnt="0">
        <dgm:presLayoutVars>
          <dgm:hierBranch val="init"/>
        </dgm:presLayoutVars>
      </dgm:prSet>
      <dgm:spPr/>
    </dgm:pt>
    <dgm:pt modelId="{3E35F541-017F-BE46-8173-22124BD42327}" type="pres">
      <dgm:prSet presAssocID="{E05C3357-947F-9341-B23B-BBF2F32039D1}" presName="rootComposite" presStyleCnt="0"/>
      <dgm:spPr/>
    </dgm:pt>
    <dgm:pt modelId="{C8C0F731-C141-0344-9C44-4E95435669D8}" type="pres">
      <dgm:prSet presAssocID="{E05C3357-947F-9341-B23B-BBF2F32039D1}" presName="rootText" presStyleLbl="node2" presStyleIdx="1" presStyleCnt="3">
        <dgm:presLayoutVars>
          <dgm:chPref val="3"/>
        </dgm:presLayoutVars>
      </dgm:prSet>
      <dgm:spPr/>
    </dgm:pt>
    <dgm:pt modelId="{162EE58C-2669-8C48-8BE3-2AB1616C1033}" type="pres">
      <dgm:prSet presAssocID="{E05C3357-947F-9341-B23B-BBF2F32039D1}" presName="rootConnector" presStyleLbl="node2" presStyleIdx="1" presStyleCnt="3"/>
      <dgm:spPr/>
    </dgm:pt>
    <dgm:pt modelId="{773C368B-61B0-0145-B9C5-AC5A6EAD3464}" type="pres">
      <dgm:prSet presAssocID="{E05C3357-947F-9341-B23B-BBF2F32039D1}" presName="hierChild4" presStyleCnt="0"/>
      <dgm:spPr/>
    </dgm:pt>
    <dgm:pt modelId="{9F2B9B4C-FDB1-074F-9DE0-442933AA17D6}" type="pres">
      <dgm:prSet presAssocID="{E05C3357-947F-9341-B23B-BBF2F32039D1}" presName="hierChild5" presStyleCnt="0"/>
      <dgm:spPr/>
    </dgm:pt>
    <dgm:pt modelId="{6A018372-7CC2-6C45-847B-E5FC0963AEED}" type="pres">
      <dgm:prSet presAssocID="{0E3FC4B8-2BF8-7540-8EE3-1AB4C9F22AEE}" presName="Name37" presStyleLbl="parChTrans1D2" presStyleIdx="2" presStyleCnt="3"/>
      <dgm:spPr/>
    </dgm:pt>
    <dgm:pt modelId="{3783ACE7-1749-2847-AD0E-99A42A7592BD}" type="pres">
      <dgm:prSet presAssocID="{4DC006DC-9162-3746-A724-5E21B5F5E8E5}" presName="hierRoot2" presStyleCnt="0">
        <dgm:presLayoutVars>
          <dgm:hierBranch val="init"/>
        </dgm:presLayoutVars>
      </dgm:prSet>
      <dgm:spPr/>
    </dgm:pt>
    <dgm:pt modelId="{891F938C-337D-044C-9E56-2BF9811D148E}" type="pres">
      <dgm:prSet presAssocID="{4DC006DC-9162-3746-A724-5E21B5F5E8E5}" presName="rootComposite" presStyleCnt="0"/>
      <dgm:spPr/>
    </dgm:pt>
    <dgm:pt modelId="{B4DF2626-AFF0-0442-83FF-AB54B849B896}" type="pres">
      <dgm:prSet presAssocID="{4DC006DC-9162-3746-A724-5E21B5F5E8E5}" presName="rootText" presStyleLbl="node2" presStyleIdx="2" presStyleCnt="3">
        <dgm:presLayoutVars>
          <dgm:chPref val="3"/>
        </dgm:presLayoutVars>
      </dgm:prSet>
      <dgm:spPr/>
    </dgm:pt>
    <dgm:pt modelId="{4BF85AB1-5202-594F-8D9E-D924AE10517C}" type="pres">
      <dgm:prSet presAssocID="{4DC006DC-9162-3746-A724-5E21B5F5E8E5}" presName="rootConnector" presStyleLbl="node2" presStyleIdx="2" presStyleCnt="3"/>
      <dgm:spPr/>
    </dgm:pt>
    <dgm:pt modelId="{8830F2A2-3CC3-7849-A918-CF291C2566F5}" type="pres">
      <dgm:prSet presAssocID="{4DC006DC-9162-3746-A724-5E21B5F5E8E5}" presName="hierChild4" presStyleCnt="0"/>
      <dgm:spPr/>
    </dgm:pt>
    <dgm:pt modelId="{0784E9C4-48BF-0043-B2FB-26DE8DCA1CAA}" type="pres">
      <dgm:prSet presAssocID="{4DC006DC-9162-3746-A724-5E21B5F5E8E5}" presName="hierChild5" presStyleCnt="0"/>
      <dgm:spPr/>
    </dgm:pt>
    <dgm:pt modelId="{CC0D6FBA-7866-2040-9BFF-2E472B56E86F}" type="pres">
      <dgm:prSet presAssocID="{5D33AE9C-F7D3-1D4A-8D3B-8E7BF85E9187}" presName="hierChild3" presStyleCnt="0"/>
      <dgm:spPr/>
    </dgm:pt>
    <dgm:pt modelId="{C178AC15-BF85-3942-B209-740BD9C984C0}" type="pres">
      <dgm:prSet presAssocID="{3ECBB221-ACA2-CE44-BB92-5C12D2B16B40}" presName="hierRoot1" presStyleCnt="0">
        <dgm:presLayoutVars>
          <dgm:hierBranch val="init"/>
        </dgm:presLayoutVars>
      </dgm:prSet>
      <dgm:spPr/>
    </dgm:pt>
    <dgm:pt modelId="{9C2003E5-8C0E-1F40-A64A-DAC4B01F77B0}" type="pres">
      <dgm:prSet presAssocID="{3ECBB221-ACA2-CE44-BB92-5C12D2B16B40}" presName="rootComposite1" presStyleCnt="0"/>
      <dgm:spPr/>
    </dgm:pt>
    <dgm:pt modelId="{ADD71C88-A344-524C-899E-B6A88E7A5E64}" type="pres">
      <dgm:prSet presAssocID="{3ECBB221-ACA2-CE44-BB92-5C12D2B16B40}" presName="rootText1" presStyleLbl="node0" presStyleIdx="1" presStyleCnt="3">
        <dgm:presLayoutVars>
          <dgm:chPref val="3"/>
        </dgm:presLayoutVars>
      </dgm:prSet>
      <dgm:spPr/>
    </dgm:pt>
    <dgm:pt modelId="{44CE24EA-6891-CB49-A270-20C7B4C13659}" type="pres">
      <dgm:prSet presAssocID="{3ECBB221-ACA2-CE44-BB92-5C12D2B16B40}" presName="rootConnector1" presStyleLbl="node1" presStyleIdx="0" presStyleCnt="0"/>
      <dgm:spPr/>
    </dgm:pt>
    <dgm:pt modelId="{4FEB1CFE-6E24-1B4B-BB80-5409ABB5696B}" type="pres">
      <dgm:prSet presAssocID="{3ECBB221-ACA2-CE44-BB92-5C12D2B16B40}" presName="hierChild2" presStyleCnt="0"/>
      <dgm:spPr/>
    </dgm:pt>
    <dgm:pt modelId="{53ED740B-3EC7-2745-B001-3C62D087961D}" type="pres">
      <dgm:prSet presAssocID="{3ECBB221-ACA2-CE44-BB92-5C12D2B16B40}" presName="hierChild3" presStyleCnt="0"/>
      <dgm:spPr/>
    </dgm:pt>
    <dgm:pt modelId="{5C813C9A-A0A6-634F-A42B-9070275B2D06}" type="pres">
      <dgm:prSet presAssocID="{68FD592B-3177-0943-A5C0-7BA8722C2DFA}" presName="hierRoot1" presStyleCnt="0">
        <dgm:presLayoutVars>
          <dgm:hierBranch val="init"/>
        </dgm:presLayoutVars>
      </dgm:prSet>
      <dgm:spPr/>
    </dgm:pt>
    <dgm:pt modelId="{583C2C54-70BC-0549-8894-1429DB6EDB4A}" type="pres">
      <dgm:prSet presAssocID="{68FD592B-3177-0943-A5C0-7BA8722C2DFA}" presName="rootComposite1" presStyleCnt="0"/>
      <dgm:spPr/>
    </dgm:pt>
    <dgm:pt modelId="{A6D2A810-AE35-374F-B1B1-21660B19CC13}" type="pres">
      <dgm:prSet presAssocID="{68FD592B-3177-0943-A5C0-7BA8722C2DFA}" presName="rootText1" presStyleLbl="node0" presStyleIdx="2" presStyleCnt="3" custLinFactX="-86651" custLinFactY="-22578" custLinFactNeighborX="-100000" custLinFactNeighborY="-100000">
        <dgm:presLayoutVars>
          <dgm:chPref val="3"/>
        </dgm:presLayoutVars>
      </dgm:prSet>
      <dgm:spPr/>
    </dgm:pt>
    <dgm:pt modelId="{5BA6FC2C-3D65-CE48-9660-B5F487CFCE81}" type="pres">
      <dgm:prSet presAssocID="{68FD592B-3177-0943-A5C0-7BA8722C2DFA}" presName="rootConnector1" presStyleLbl="node1" presStyleIdx="0" presStyleCnt="0"/>
      <dgm:spPr/>
    </dgm:pt>
    <dgm:pt modelId="{E66DFA20-8CCF-BF43-9208-867CA58790AC}" type="pres">
      <dgm:prSet presAssocID="{68FD592B-3177-0943-A5C0-7BA8722C2DFA}" presName="hierChild2" presStyleCnt="0"/>
      <dgm:spPr/>
    </dgm:pt>
    <dgm:pt modelId="{589DFC84-BBBC-D541-BB24-8EDC77DE6BC4}" type="pres">
      <dgm:prSet presAssocID="{68FD592B-3177-0943-A5C0-7BA8722C2DFA}" presName="hierChild3" presStyleCnt="0"/>
      <dgm:spPr/>
    </dgm:pt>
  </dgm:ptLst>
  <dgm:cxnLst>
    <dgm:cxn modelId="{569E2D07-5CCF-F744-A889-4BC727B8655F}" type="presOf" srcId="{ECA9C591-F79A-2B4C-A1A6-636B8665274A}" destId="{1C462206-3D0A-C84F-9628-C7AC404AC33E}" srcOrd="1" destOrd="0" presId="urn:microsoft.com/office/officeart/2005/8/layout/orgChart1"/>
    <dgm:cxn modelId="{7ED7F13A-D0A5-F849-8039-F61FFE277B3F}" type="presOf" srcId="{3ECBB221-ACA2-CE44-BB92-5C12D2B16B40}" destId="{ADD71C88-A344-524C-899E-B6A88E7A5E64}" srcOrd="0" destOrd="0" presId="urn:microsoft.com/office/officeart/2005/8/layout/orgChart1"/>
    <dgm:cxn modelId="{CB0EB33C-ACEA-E541-AF5E-F863D9702FC6}" srcId="{9EA73632-B88A-7742-881E-2A49169CCFCF}" destId="{68FD592B-3177-0943-A5C0-7BA8722C2DFA}" srcOrd="2" destOrd="0" parTransId="{BE9D6C07-80ED-334B-A27E-777EB11E06D7}" sibTransId="{B681CFB7-A815-8948-B377-3FC782CF4324}"/>
    <dgm:cxn modelId="{321AAA40-2BFC-7549-842C-7EBE0B338375}" type="presOf" srcId="{68FD592B-3177-0943-A5C0-7BA8722C2DFA}" destId="{A6D2A810-AE35-374F-B1B1-21660B19CC13}" srcOrd="0" destOrd="0" presId="urn:microsoft.com/office/officeart/2005/8/layout/orgChart1"/>
    <dgm:cxn modelId="{FB71C243-469B-6B4E-B1B5-41975609CD29}" srcId="{5D33AE9C-F7D3-1D4A-8D3B-8E7BF85E9187}" destId="{E05C3357-947F-9341-B23B-BBF2F32039D1}" srcOrd="1" destOrd="0" parTransId="{6C71A889-68BE-2048-A258-2F18A188F836}" sibTransId="{109481CA-44D3-1945-8CAE-A259097BCB2D}"/>
    <dgm:cxn modelId="{C32E6367-C0BC-A54C-AE32-E0D8F1D40894}" type="presOf" srcId="{4DC006DC-9162-3746-A724-5E21B5F5E8E5}" destId="{B4DF2626-AFF0-0442-83FF-AB54B849B896}" srcOrd="0" destOrd="0" presId="urn:microsoft.com/office/officeart/2005/8/layout/orgChart1"/>
    <dgm:cxn modelId="{062AEE71-D678-0845-9EC7-5430D86444B2}" type="presOf" srcId="{5D33AE9C-F7D3-1D4A-8D3B-8E7BF85E9187}" destId="{C0C0BFE5-817D-C745-84F1-438ACC7D6B95}" srcOrd="0" destOrd="0" presId="urn:microsoft.com/office/officeart/2005/8/layout/orgChart1"/>
    <dgm:cxn modelId="{FC62E475-F96D-DD4F-BCE2-AFF4CCC7FBF6}" type="presOf" srcId="{5D33AE9C-F7D3-1D4A-8D3B-8E7BF85E9187}" destId="{3995858B-76B6-7646-A903-6935FFACAFF2}" srcOrd="1" destOrd="0" presId="urn:microsoft.com/office/officeart/2005/8/layout/orgChart1"/>
    <dgm:cxn modelId="{80852F76-4A16-904E-BEE0-87ECAC070C6B}" type="presOf" srcId="{606C39BE-7B32-4F40-92C3-8317E880712F}" destId="{0E64829A-7DA3-9047-AF91-659D418E5AED}" srcOrd="0" destOrd="0" presId="urn:microsoft.com/office/officeart/2005/8/layout/orgChart1"/>
    <dgm:cxn modelId="{C591508A-6D05-D441-B48F-F9E7E843D735}" type="presOf" srcId="{9EA73632-B88A-7742-881E-2A49169CCFCF}" destId="{361C9DAC-870A-CB4F-906D-F05E1DE3251B}" srcOrd="0" destOrd="0" presId="urn:microsoft.com/office/officeart/2005/8/layout/orgChart1"/>
    <dgm:cxn modelId="{36754BA0-9E0E-534F-8D81-3C4166DABA02}" type="presOf" srcId="{ECA9C591-F79A-2B4C-A1A6-636B8665274A}" destId="{824CD37B-74D5-4E4E-B922-3D88726DF968}" srcOrd="0" destOrd="0" presId="urn:microsoft.com/office/officeart/2005/8/layout/orgChart1"/>
    <dgm:cxn modelId="{C49B50A1-A017-E14A-A6E6-E5DC953061D8}" type="presOf" srcId="{0E3FC4B8-2BF8-7540-8EE3-1AB4C9F22AEE}" destId="{6A018372-7CC2-6C45-847B-E5FC0963AEED}" srcOrd="0" destOrd="0" presId="urn:microsoft.com/office/officeart/2005/8/layout/orgChart1"/>
    <dgm:cxn modelId="{8C36D2A2-D864-EB4A-9916-53C19A64329E}" srcId="{9EA73632-B88A-7742-881E-2A49169CCFCF}" destId="{5D33AE9C-F7D3-1D4A-8D3B-8E7BF85E9187}" srcOrd="0" destOrd="0" parTransId="{CAE9BDBA-745F-D84F-97B2-4583845DC608}" sibTransId="{DBC63C60-6150-B84C-9BFE-66FCDCF80746}"/>
    <dgm:cxn modelId="{6CBAD1AB-FBFB-324F-BCC8-7D67D513F599}" type="presOf" srcId="{E05C3357-947F-9341-B23B-BBF2F32039D1}" destId="{162EE58C-2669-8C48-8BE3-2AB1616C1033}" srcOrd="1" destOrd="0" presId="urn:microsoft.com/office/officeart/2005/8/layout/orgChart1"/>
    <dgm:cxn modelId="{BB4741AD-F7B7-C843-A221-8B662097D0DD}" type="presOf" srcId="{4DC006DC-9162-3746-A724-5E21B5F5E8E5}" destId="{4BF85AB1-5202-594F-8D9E-D924AE10517C}" srcOrd="1" destOrd="0" presId="urn:microsoft.com/office/officeart/2005/8/layout/orgChart1"/>
    <dgm:cxn modelId="{5FC7BAB4-5739-A544-9C0B-2EE346838041}" type="presOf" srcId="{6C71A889-68BE-2048-A258-2F18A188F836}" destId="{2059706E-D5EB-1244-99BC-E6AC9247B6FE}" srcOrd="0" destOrd="0" presId="urn:microsoft.com/office/officeart/2005/8/layout/orgChart1"/>
    <dgm:cxn modelId="{EFE2B7BE-54DB-5040-AD06-652A4B0BE515}" type="presOf" srcId="{68FD592B-3177-0943-A5C0-7BA8722C2DFA}" destId="{5BA6FC2C-3D65-CE48-9660-B5F487CFCE81}" srcOrd="1" destOrd="0" presId="urn:microsoft.com/office/officeart/2005/8/layout/orgChart1"/>
    <dgm:cxn modelId="{CF50D8D4-1834-6046-BCCF-C54ABC408135}" srcId="{9EA73632-B88A-7742-881E-2A49169CCFCF}" destId="{3ECBB221-ACA2-CE44-BB92-5C12D2B16B40}" srcOrd="1" destOrd="0" parTransId="{8055C8DB-B1B2-FA48-9304-BE130067F414}" sibTransId="{5D30453D-7B8A-0643-9CEA-73D55CE1BE5D}"/>
    <dgm:cxn modelId="{D942DBD5-131D-EB42-A52A-29FB23F5B722}" srcId="{5D33AE9C-F7D3-1D4A-8D3B-8E7BF85E9187}" destId="{4DC006DC-9162-3746-A724-5E21B5F5E8E5}" srcOrd="2" destOrd="0" parTransId="{0E3FC4B8-2BF8-7540-8EE3-1AB4C9F22AEE}" sibTransId="{68021516-6468-FA40-8ADE-FC1F0228FEAF}"/>
    <dgm:cxn modelId="{567D0CE1-9708-544D-B690-D6068AAB2CE6}" type="presOf" srcId="{3ECBB221-ACA2-CE44-BB92-5C12D2B16B40}" destId="{44CE24EA-6891-CB49-A270-20C7B4C13659}" srcOrd="1" destOrd="0" presId="urn:microsoft.com/office/officeart/2005/8/layout/orgChart1"/>
    <dgm:cxn modelId="{4DF834E3-B2FC-7545-8A10-2CC036C54914}" srcId="{5D33AE9C-F7D3-1D4A-8D3B-8E7BF85E9187}" destId="{ECA9C591-F79A-2B4C-A1A6-636B8665274A}" srcOrd="0" destOrd="0" parTransId="{606C39BE-7B32-4F40-92C3-8317E880712F}" sibTransId="{D4165389-FD64-414B-8BE6-BBF1875EBD13}"/>
    <dgm:cxn modelId="{1E51B9FB-B91F-D741-97C6-39B70F73E4CB}" type="presOf" srcId="{E05C3357-947F-9341-B23B-BBF2F32039D1}" destId="{C8C0F731-C141-0344-9C44-4E95435669D8}" srcOrd="0" destOrd="0" presId="urn:microsoft.com/office/officeart/2005/8/layout/orgChart1"/>
    <dgm:cxn modelId="{A70FF613-B68C-D840-A864-0A19B74BE7A4}" type="presParOf" srcId="{361C9DAC-870A-CB4F-906D-F05E1DE3251B}" destId="{B7389C45-6919-584A-B0BC-30A90587A889}" srcOrd="0" destOrd="0" presId="urn:microsoft.com/office/officeart/2005/8/layout/orgChart1"/>
    <dgm:cxn modelId="{1A702645-E406-294B-A9A9-F0E290B3F3BB}" type="presParOf" srcId="{B7389C45-6919-584A-B0BC-30A90587A889}" destId="{685E76F6-0FFC-B74F-9AB5-347ADE1D322F}" srcOrd="0" destOrd="0" presId="urn:microsoft.com/office/officeart/2005/8/layout/orgChart1"/>
    <dgm:cxn modelId="{46564CEA-E386-FF42-A623-C0AED71EB644}" type="presParOf" srcId="{685E76F6-0FFC-B74F-9AB5-347ADE1D322F}" destId="{C0C0BFE5-817D-C745-84F1-438ACC7D6B95}" srcOrd="0" destOrd="0" presId="urn:microsoft.com/office/officeart/2005/8/layout/orgChart1"/>
    <dgm:cxn modelId="{64B97815-D101-7247-BD7D-8CD59598BF5E}" type="presParOf" srcId="{685E76F6-0FFC-B74F-9AB5-347ADE1D322F}" destId="{3995858B-76B6-7646-A903-6935FFACAFF2}" srcOrd="1" destOrd="0" presId="urn:microsoft.com/office/officeart/2005/8/layout/orgChart1"/>
    <dgm:cxn modelId="{B3179753-343B-CB44-B49E-8A103184717A}" type="presParOf" srcId="{B7389C45-6919-584A-B0BC-30A90587A889}" destId="{C9D570C2-66C9-8A4C-8609-77C3706AFCE8}" srcOrd="1" destOrd="0" presId="urn:microsoft.com/office/officeart/2005/8/layout/orgChart1"/>
    <dgm:cxn modelId="{1480094F-8BEE-3D46-8C35-8867AD92AE53}" type="presParOf" srcId="{C9D570C2-66C9-8A4C-8609-77C3706AFCE8}" destId="{0E64829A-7DA3-9047-AF91-659D418E5AED}" srcOrd="0" destOrd="0" presId="urn:microsoft.com/office/officeart/2005/8/layout/orgChart1"/>
    <dgm:cxn modelId="{61E975F1-F2E8-DA42-A516-BB8A7579A8EA}" type="presParOf" srcId="{C9D570C2-66C9-8A4C-8609-77C3706AFCE8}" destId="{3DEB5AFF-236D-1745-89E8-0E67B20E3FAA}" srcOrd="1" destOrd="0" presId="urn:microsoft.com/office/officeart/2005/8/layout/orgChart1"/>
    <dgm:cxn modelId="{DF761D28-E413-2B4B-BE8D-F097B8F7DA05}" type="presParOf" srcId="{3DEB5AFF-236D-1745-89E8-0E67B20E3FAA}" destId="{0B45DFED-3E64-BF42-8834-49853E3772C5}" srcOrd="0" destOrd="0" presId="urn:microsoft.com/office/officeart/2005/8/layout/orgChart1"/>
    <dgm:cxn modelId="{01C59CBD-F43D-3C4C-9931-77CD159F5225}" type="presParOf" srcId="{0B45DFED-3E64-BF42-8834-49853E3772C5}" destId="{824CD37B-74D5-4E4E-B922-3D88726DF968}" srcOrd="0" destOrd="0" presId="urn:microsoft.com/office/officeart/2005/8/layout/orgChart1"/>
    <dgm:cxn modelId="{1D95F216-9E61-1F4A-9F3F-09A90E4681C4}" type="presParOf" srcId="{0B45DFED-3E64-BF42-8834-49853E3772C5}" destId="{1C462206-3D0A-C84F-9628-C7AC404AC33E}" srcOrd="1" destOrd="0" presId="urn:microsoft.com/office/officeart/2005/8/layout/orgChart1"/>
    <dgm:cxn modelId="{BC3D7691-8B0F-1843-8040-99C9DA98FBCC}" type="presParOf" srcId="{3DEB5AFF-236D-1745-89E8-0E67B20E3FAA}" destId="{87625410-8C6B-8841-9E07-7A32CF1676BD}" srcOrd="1" destOrd="0" presId="urn:microsoft.com/office/officeart/2005/8/layout/orgChart1"/>
    <dgm:cxn modelId="{B3BD5037-A85D-B04D-AA15-0D15178AE8DB}" type="presParOf" srcId="{3DEB5AFF-236D-1745-89E8-0E67B20E3FAA}" destId="{F86B1FA7-CB1C-F241-A934-89D857D6D86D}" srcOrd="2" destOrd="0" presId="urn:microsoft.com/office/officeart/2005/8/layout/orgChart1"/>
    <dgm:cxn modelId="{CAB15E7A-E1FC-5C4B-9E19-9201B9B773CF}" type="presParOf" srcId="{C9D570C2-66C9-8A4C-8609-77C3706AFCE8}" destId="{2059706E-D5EB-1244-99BC-E6AC9247B6FE}" srcOrd="2" destOrd="0" presId="urn:microsoft.com/office/officeart/2005/8/layout/orgChart1"/>
    <dgm:cxn modelId="{296F7D86-557E-C947-ADDD-44FBC442C4CE}" type="presParOf" srcId="{C9D570C2-66C9-8A4C-8609-77C3706AFCE8}" destId="{8C4C8133-FBCB-EA43-A103-CE0AE610B2B2}" srcOrd="3" destOrd="0" presId="urn:microsoft.com/office/officeart/2005/8/layout/orgChart1"/>
    <dgm:cxn modelId="{CB22C4C6-9FB1-0141-B33F-2F56E37DF470}" type="presParOf" srcId="{8C4C8133-FBCB-EA43-A103-CE0AE610B2B2}" destId="{3E35F541-017F-BE46-8173-22124BD42327}" srcOrd="0" destOrd="0" presId="urn:microsoft.com/office/officeart/2005/8/layout/orgChart1"/>
    <dgm:cxn modelId="{A9BEBD01-2ABF-FB4A-A018-D5E61A7210F3}" type="presParOf" srcId="{3E35F541-017F-BE46-8173-22124BD42327}" destId="{C8C0F731-C141-0344-9C44-4E95435669D8}" srcOrd="0" destOrd="0" presId="urn:microsoft.com/office/officeart/2005/8/layout/orgChart1"/>
    <dgm:cxn modelId="{1C9F89DA-67AF-9943-902E-8D0394F79703}" type="presParOf" srcId="{3E35F541-017F-BE46-8173-22124BD42327}" destId="{162EE58C-2669-8C48-8BE3-2AB1616C1033}" srcOrd="1" destOrd="0" presId="urn:microsoft.com/office/officeart/2005/8/layout/orgChart1"/>
    <dgm:cxn modelId="{AE83C177-2225-3745-867C-3C5D450CA26F}" type="presParOf" srcId="{8C4C8133-FBCB-EA43-A103-CE0AE610B2B2}" destId="{773C368B-61B0-0145-B9C5-AC5A6EAD3464}" srcOrd="1" destOrd="0" presId="urn:microsoft.com/office/officeart/2005/8/layout/orgChart1"/>
    <dgm:cxn modelId="{82493C40-5711-DC4B-A815-BF5CB46772F5}" type="presParOf" srcId="{8C4C8133-FBCB-EA43-A103-CE0AE610B2B2}" destId="{9F2B9B4C-FDB1-074F-9DE0-442933AA17D6}" srcOrd="2" destOrd="0" presId="urn:microsoft.com/office/officeart/2005/8/layout/orgChart1"/>
    <dgm:cxn modelId="{9B9CD78C-A604-9E45-94C8-B159167897D0}" type="presParOf" srcId="{C9D570C2-66C9-8A4C-8609-77C3706AFCE8}" destId="{6A018372-7CC2-6C45-847B-E5FC0963AEED}" srcOrd="4" destOrd="0" presId="urn:microsoft.com/office/officeart/2005/8/layout/orgChart1"/>
    <dgm:cxn modelId="{DCC4290A-5FDA-3644-B9A0-0F2D84F880E6}" type="presParOf" srcId="{C9D570C2-66C9-8A4C-8609-77C3706AFCE8}" destId="{3783ACE7-1749-2847-AD0E-99A42A7592BD}" srcOrd="5" destOrd="0" presId="urn:microsoft.com/office/officeart/2005/8/layout/orgChart1"/>
    <dgm:cxn modelId="{8488A26E-F854-F541-86AF-56F853E99632}" type="presParOf" srcId="{3783ACE7-1749-2847-AD0E-99A42A7592BD}" destId="{891F938C-337D-044C-9E56-2BF9811D148E}" srcOrd="0" destOrd="0" presId="urn:microsoft.com/office/officeart/2005/8/layout/orgChart1"/>
    <dgm:cxn modelId="{7F3EB0DB-6A53-AB4A-A43C-AB7813185E62}" type="presParOf" srcId="{891F938C-337D-044C-9E56-2BF9811D148E}" destId="{B4DF2626-AFF0-0442-83FF-AB54B849B896}" srcOrd="0" destOrd="0" presId="urn:microsoft.com/office/officeart/2005/8/layout/orgChart1"/>
    <dgm:cxn modelId="{F7E8DF5D-4F9D-8541-ABF1-F8BF34BE155C}" type="presParOf" srcId="{891F938C-337D-044C-9E56-2BF9811D148E}" destId="{4BF85AB1-5202-594F-8D9E-D924AE10517C}" srcOrd="1" destOrd="0" presId="urn:microsoft.com/office/officeart/2005/8/layout/orgChart1"/>
    <dgm:cxn modelId="{68EC4D47-BB9D-4543-A61C-B5483D63C605}" type="presParOf" srcId="{3783ACE7-1749-2847-AD0E-99A42A7592BD}" destId="{8830F2A2-3CC3-7849-A918-CF291C2566F5}" srcOrd="1" destOrd="0" presId="urn:microsoft.com/office/officeart/2005/8/layout/orgChart1"/>
    <dgm:cxn modelId="{A1E1DA22-6713-6F42-86CF-74A11A81F231}" type="presParOf" srcId="{3783ACE7-1749-2847-AD0E-99A42A7592BD}" destId="{0784E9C4-48BF-0043-B2FB-26DE8DCA1CAA}" srcOrd="2" destOrd="0" presId="urn:microsoft.com/office/officeart/2005/8/layout/orgChart1"/>
    <dgm:cxn modelId="{EBA1F13D-FB5C-C74E-BA14-24F51611C4F6}" type="presParOf" srcId="{B7389C45-6919-584A-B0BC-30A90587A889}" destId="{CC0D6FBA-7866-2040-9BFF-2E472B56E86F}" srcOrd="2" destOrd="0" presId="urn:microsoft.com/office/officeart/2005/8/layout/orgChart1"/>
    <dgm:cxn modelId="{C61A04F5-D368-6747-8EA2-2C974E8A0EBA}" type="presParOf" srcId="{361C9DAC-870A-CB4F-906D-F05E1DE3251B}" destId="{C178AC15-BF85-3942-B209-740BD9C984C0}" srcOrd="1" destOrd="0" presId="urn:microsoft.com/office/officeart/2005/8/layout/orgChart1"/>
    <dgm:cxn modelId="{E5487B5D-EE51-0F41-9507-79734CA21592}" type="presParOf" srcId="{C178AC15-BF85-3942-B209-740BD9C984C0}" destId="{9C2003E5-8C0E-1F40-A64A-DAC4B01F77B0}" srcOrd="0" destOrd="0" presId="urn:microsoft.com/office/officeart/2005/8/layout/orgChart1"/>
    <dgm:cxn modelId="{4B42C88A-3B52-8848-9D6C-DF9D8735CC33}" type="presParOf" srcId="{9C2003E5-8C0E-1F40-A64A-DAC4B01F77B0}" destId="{ADD71C88-A344-524C-899E-B6A88E7A5E64}" srcOrd="0" destOrd="0" presId="urn:microsoft.com/office/officeart/2005/8/layout/orgChart1"/>
    <dgm:cxn modelId="{97097916-D590-C34C-89CD-8A47A6E1F388}" type="presParOf" srcId="{9C2003E5-8C0E-1F40-A64A-DAC4B01F77B0}" destId="{44CE24EA-6891-CB49-A270-20C7B4C13659}" srcOrd="1" destOrd="0" presId="urn:microsoft.com/office/officeart/2005/8/layout/orgChart1"/>
    <dgm:cxn modelId="{BD73E18E-9450-A34A-9F38-7524279A4467}" type="presParOf" srcId="{C178AC15-BF85-3942-B209-740BD9C984C0}" destId="{4FEB1CFE-6E24-1B4B-BB80-5409ABB5696B}" srcOrd="1" destOrd="0" presId="urn:microsoft.com/office/officeart/2005/8/layout/orgChart1"/>
    <dgm:cxn modelId="{432B1226-A9D6-2B4C-B3A5-ED121F198EE9}" type="presParOf" srcId="{C178AC15-BF85-3942-B209-740BD9C984C0}" destId="{53ED740B-3EC7-2745-B001-3C62D087961D}" srcOrd="2" destOrd="0" presId="urn:microsoft.com/office/officeart/2005/8/layout/orgChart1"/>
    <dgm:cxn modelId="{70879BDA-9920-C342-9487-1CB451BB53A1}" type="presParOf" srcId="{361C9DAC-870A-CB4F-906D-F05E1DE3251B}" destId="{5C813C9A-A0A6-634F-A42B-9070275B2D06}" srcOrd="2" destOrd="0" presId="urn:microsoft.com/office/officeart/2005/8/layout/orgChart1"/>
    <dgm:cxn modelId="{5BE408D9-61E5-D746-8336-02C97F0C2A8A}" type="presParOf" srcId="{5C813C9A-A0A6-634F-A42B-9070275B2D06}" destId="{583C2C54-70BC-0549-8894-1429DB6EDB4A}" srcOrd="0" destOrd="0" presId="urn:microsoft.com/office/officeart/2005/8/layout/orgChart1"/>
    <dgm:cxn modelId="{509E003A-007C-CA4A-AE5B-1D629D4FE08B}" type="presParOf" srcId="{583C2C54-70BC-0549-8894-1429DB6EDB4A}" destId="{A6D2A810-AE35-374F-B1B1-21660B19CC13}" srcOrd="0" destOrd="0" presId="urn:microsoft.com/office/officeart/2005/8/layout/orgChart1"/>
    <dgm:cxn modelId="{CCF8E1FA-0824-E44B-A240-0CE1546DDF3D}" type="presParOf" srcId="{583C2C54-70BC-0549-8894-1429DB6EDB4A}" destId="{5BA6FC2C-3D65-CE48-9660-B5F487CFCE81}" srcOrd="1" destOrd="0" presId="urn:microsoft.com/office/officeart/2005/8/layout/orgChart1"/>
    <dgm:cxn modelId="{A29A9AB4-EF70-2F44-A5C1-BB34C9515107}" type="presParOf" srcId="{5C813C9A-A0A6-634F-A42B-9070275B2D06}" destId="{E66DFA20-8CCF-BF43-9208-867CA58790AC}" srcOrd="1" destOrd="0" presId="urn:microsoft.com/office/officeart/2005/8/layout/orgChart1"/>
    <dgm:cxn modelId="{26650872-35D5-0A4F-80A6-3773146638B2}" type="presParOf" srcId="{5C813C9A-A0A6-634F-A42B-9070275B2D06}" destId="{589DFC84-BBBC-D541-BB24-8EDC77DE6BC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10E7D6-EC56-494B-AB4C-56AD93DEB48F}"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de-DE"/>
        </a:p>
      </dgm:t>
    </dgm:pt>
    <dgm:pt modelId="{283DBA2E-DCBA-0949-9AB9-A7A1DB97134B}">
      <dgm:prSet phldrT="[Text]"/>
      <dgm:spPr/>
      <dgm:t>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de-DE"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Progression</a:t>
          </a:r>
          <a:endParaRPr lang="de-DE" dirty="0">
            <a:solidFill>
              <a:srgbClr val="FFFF00"/>
            </a:solidFill>
          </a:endParaRPr>
        </a:p>
      </dgm:t>
    </dgm:pt>
    <dgm:pt modelId="{2C72DBC8-FF11-1544-B890-1C695A09AE35}" type="parTrans" cxnId="{F633BC5A-5515-DB42-A0E4-A2B414000B79}">
      <dgm:prSet/>
      <dgm:spPr/>
      <dgm:t>
        <a:bodyPr/>
        <a:lstStyle/>
        <a:p>
          <a:endParaRPr lang="de-DE"/>
        </a:p>
      </dgm:t>
    </dgm:pt>
    <dgm:pt modelId="{828F0159-054C-164D-A43F-489DD7ABAD09}" type="sibTrans" cxnId="{F633BC5A-5515-DB42-A0E4-A2B414000B79}">
      <dgm:prSet/>
      <dgm:spPr/>
      <dgm:t>
        <a:bodyPr/>
        <a:lstStyle/>
        <a:p>
          <a:endParaRPr lang="de-DE"/>
        </a:p>
      </dgm:t>
    </dgm:pt>
    <dgm:pt modelId="{DDDF23A7-07AB-444C-AA6D-08F8A1E84ED1}">
      <dgm:prSet phldrT="[Text]" custT="1"/>
      <dgm:spPr/>
      <dgm:t>
        <a:bodyPr/>
        <a:lstStyle/>
        <a:p>
          <a:r>
            <a:rPr lang="de-DE" sz="2000" dirty="0"/>
            <a:t>Themen</a:t>
          </a:r>
        </a:p>
      </dgm:t>
    </dgm:pt>
    <dgm:pt modelId="{56C24FEA-D001-8247-A5BA-40667F0A23F4}" type="parTrans" cxnId="{1CE414BB-2B00-3746-8C8D-FDC1A317B5F0}">
      <dgm:prSet/>
      <dgm:spPr/>
      <dgm:t>
        <a:bodyPr/>
        <a:lstStyle/>
        <a:p>
          <a:endParaRPr lang="de-DE"/>
        </a:p>
      </dgm:t>
    </dgm:pt>
    <dgm:pt modelId="{89312DC0-9A1B-564C-9205-86856706DDA1}" type="sibTrans" cxnId="{1CE414BB-2B00-3746-8C8D-FDC1A317B5F0}">
      <dgm:prSet/>
      <dgm:spPr/>
      <dgm:t>
        <a:bodyPr/>
        <a:lstStyle/>
        <a:p>
          <a:endParaRPr lang="de-DE"/>
        </a:p>
      </dgm:t>
    </dgm:pt>
    <dgm:pt modelId="{9FCC42A0-2899-864B-AB5E-5FF3193A76A4}">
      <dgm:prSet phldrT="[Text]" custT="1"/>
      <dgm:spPr/>
      <dgm:t>
        <a:bodyPr/>
        <a:lstStyle/>
        <a:p>
          <a:r>
            <a:rPr lang="de-DE" sz="2000" dirty="0"/>
            <a:t>Grammatik</a:t>
          </a:r>
        </a:p>
      </dgm:t>
    </dgm:pt>
    <dgm:pt modelId="{FAE92E00-6C8C-0941-842D-EA6A5E69AB24}" type="parTrans" cxnId="{40034C66-43D3-A54C-974A-E76BB3A6E91C}">
      <dgm:prSet/>
      <dgm:spPr/>
      <dgm:t>
        <a:bodyPr/>
        <a:lstStyle/>
        <a:p>
          <a:endParaRPr lang="de-DE"/>
        </a:p>
      </dgm:t>
    </dgm:pt>
    <dgm:pt modelId="{826262E1-BF6C-4E45-B174-A67DB757D9D8}" type="sibTrans" cxnId="{40034C66-43D3-A54C-974A-E76BB3A6E91C}">
      <dgm:prSet/>
      <dgm:spPr/>
      <dgm:t>
        <a:bodyPr/>
        <a:lstStyle/>
        <a:p>
          <a:endParaRPr lang="de-DE"/>
        </a:p>
      </dgm:t>
    </dgm:pt>
    <dgm:pt modelId="{4B4F8119-67A3-804F-9EC6-F9BF6B6E7311}">
      <dgm:prSet phldrT="[Text]" custT="1"/>
      <dgm:spPr/>
      <dgm:t>
        <a:bodyPr/>
        <a:lstStyle/>
        <a:p>
          <a:r>
            <a:rPr lang="de-DE" sz="2000" dirty="0"/>
            <a:t>Wortschatz</a:t>
          </a:r>
        </a:p>
      </dgm:t>
    </dgm:pt>
    <dgm:pt modelId="{1EBAF3C0-1CE6-5041-A539-609697A519F6}" type="parTrans" cxnId="{A3E5046F-278C-C142-817E-460DAD262E23}">
      <dgm:prSet/>
      <dgm:spPr/>
      <dgm:t>
        <a:bodyPr/>
        <a:lstStyle/>
        <a:p>
          <a:endParaRPr lang="de-DE"/>
        </a:p>
      </dgm:t>
    </dgm:pt>
    <dgm:pt modelId="{9DEA14DE-273C-544B-AA52-D30F2F99FEF1}" type="sibTrans" cxnId="{A3E5046F-278C-C142-817E-460DAD262E23}">
      <dgm:prSet/>
      <dgm:spPr/>
      <dgm:t>
        <a:bodyPr/>
        <a:lstStyle/>
        <a:p>
          <a:endParaRPr lang="de-DE"/>
        </a:p>
      </dgm:t>
    </dgm:pt>
    <dgm:pt modelId="{6F2FDFE2-6A6B-2645-A2CD-823A4E0308D5}">
      <dgm:prSet phldrT="[Text]"/>
      <dgm:spPr/>
      <dgm:t>
        <a:bodyPr/>
        <a:lstStyle/>
        <a:p>
          <a:r>
            <a:rPr lang="de-DE" dirty="0"/>
            <a:t>Texte</a:t>
          </a:r>
        </a:p>
      </dgm:t>
    </dgm:pt>
    <dgm:pt modelId="{7795C7EB-7129-FB46-A2B8-69B5852D1EE5}" type="parTrans" cxnId="{FC8F842E-CB56-7049-B8FC-D81AB9D3A7AE}">
      <dgm:prSet/>
      <dgm:spPr/>
      <dgm:t>
        <a:bodyPr/>
        <a:lstStyle/>
        <a:p>
          <a:endParaRPr lang="de-DE"/>
        </a:p>
      </dgm:t>
    </dgm:pt>
    <dgm:pt modelId="{FC122D60-5733-8441-B066-EEDA1FEE6EAE}" type="sibTrans" cxnId="{FC8F842E-CB56-7049-B8FC-D81AB9D3A7AE}">
      <dgm:prSet/>
      <dgm:spPr/>
      <dgm:t>
        <a:bodyPr/>
        <a:lstStyle/>
        <a:p>
          <a:endParaRPr lang="de-DE"/>
        </a:p>
      </dgm:t>
    </dgm:pt>
    <dgm:pt modelId="{1D494828-2B50-E441-8071-2E2A2D52505A}">
      <dgm:prSet phldrT="[Text]" custT="1"/>
      <dgm:spPr/>
      <dgm:t>
        <a:bodyPr/>
        <a:lstStyle/>
        <a:p>
          <a:r>
            <a:rPr lang="de-DE" sz="2000" dirty="0"/>
            <a:t>Zielaufgaben</a:t>
          </a:r>
        </a:p>
      </dgm:t>
    </dgm:pt>
    <dgm:pt modelId="{C99CEB6B-1898-F540-8CE4-4086D5AC0A14}" type="parTrans" cxnId="{4C1588BD-8463-0F4F-A091-A6E5875F147D}">
      <dgm:prSet/>
      <dgm:spPr/>
      <dgm:t>
        <a:bodyPr/>
        <a:lstStyle/>
        <a:p>
          <a:endParaRPr lang="de-DE"/>
        </a:p>
      </dgm:t>
    </dgm:pt>
    <dgm:pt modelId="{B4BC3A89-D19D-D349-B394-A15DFE27BB95}" type="sibTrans" cxnId="{4C1588BD-8463-0F4F-A091-A6E5875F147D}">
      <dgm:prSet/>
      <dgm:spPr/>
      <dgm:t>
        <a:bodyPr/>
        <a:lstStyle/>
        <a:p>
          <a:endParaRPr lang="de-DE"/>
        </a:p>
      </dgm:t>
    </dgm:pt>
    <dgm:pt modelId="{0DB9BECD-AA11-FA4F-A238-C79DC708CB5E}">
      <dgm:prSet phldrT="[Text]"/>
      <dgm:spPr/>
      <dgm:t>
        <a:bodyPr/>
        <a:lstStyle/>
        <a:p>
          <a:r>
            <a:rPr lang="de-DE" dirty="0"/>
            <a:t>Landeskunde</a:t>
          </a:r>
        </a:p>
      </dgm:t>
    </dgm:pt>
    <dgm:pt modelId="{EFD67A73-4229-DE49-BAD2-1C6D27A0928E}" type="parTrans" cxnId="{FE1659B0-D4B8-2745-BA03-1D9F48AA310D}">
      <dgm:prSet/>
      <dgm:spPr/>
      <dgm:t>
        <a:bodyPr/>
        <a:lstStyle/>
        <a:p>
          <a:endParaRPr lang="de-DE"/>
        </a:p>
      </dgm:t>
    </dgm:pt>
    <dgm:pt modelId="{13A31D7F-1807-4047-8DB2-C92266372294}" type="sibTrans" cxnId="{FE1659B0-D4B8-2745-BA03-1D9F48AA310D}">
      <dgm:prSet/>
      <dgm:spPr/>
      <dgm:t>
        <a:bodyPr/>
        <a:lstStyle/>
        <a:p>
          <a:endParaRPr lang="de-DE"/>
        </a:p>
      </dgm:t>
    </dgm:pt>
    <dgm:pt modelId="{EC56B50B-4045-A849-855B-FE2FFE2EFD5A}">
      <dgm:prSet phldrT="[Text]"/>
      <dgm:spPr/>
      <dgm:t>
        <a:bodyPr/>
        <a:lstStyle/>
        <a:p>
          <a:r>
            <a:rPr lang="de-DE" dirty="0"/>
            <a:t>Situationen</a:t>
          </a:r>
        </a:p>
      </dgm:t>
    </dgm:pt>
    <dgm:pt modelId="{B3ACF52B-0544-2F4B-A186-1A400F458B90}" type="parTrans" cxnId="{0B5D5E53-FA67-FC46-93A1-A68298B2B1E8}">
      <dgm:prSet/>
      <dgm:spPr/>
      <dgm:t>
        <a:bodyPr/>
        <a:lstStyle/>
        <a:p>
          <a:endParaRPr lang="de-DE"/>
        </a:p>
      </dgm:t>
    </dgm:pt>
    <dgm:pt modelId="{C57AF1B4-E355-F148-904B-85CC6DE786E9}" type="sibTrans" cxnId="{0B5D5E53-FA67-FC46-93A1-A68298B2B1E8}">
      <dgm:prSet/>
      <dgm:spPr/>
      <dgm:t>
        <a:bodyPr/>
        <a:lstStyle/>
        <a:p>
          <a:endParaRPr lang="de-DE"/>
        </a:p>
      </dgm:t>
    </dgm:pt>
    <dgm:pt modelId="{794C0563-8507-374C-8236-00C592D8F044}" type="pres">
      <dgm:prSet presAssocID="{5310E7D6-EC56-494B-AB4C-56AD93DEB48F}" presName="Name0" presStyleCnt="0">
        <dgm:presLayoutVars>
          <dgm:chMax val="1"/>
          <dgm:chPref val="1"/>
          <dgm:dir/>
          <dgm:animOne val="branch"/>
          <dgm:animLvl val="lvl"/>
        </dgm:presLayoutVars>
      </dgm:prSet>
      <dgm:spPr/>
    </dgm:pt>
    <dgm:pt modelId="{31CBDEF2-1B53-604D-A289-72A2B0315E41}" type="pres">
      <dgm:prSet presAssocID="{283DBA2E-DCBA-0949-9AB9-A7A1DB97134B}" presName="singleCycle" presStyleCnt="0"/>
      <dgm:spPr/>
    </dgm:pt>
    <dgm:pt modelId="{4991B917-2D04-0A46-AE4C-15CD469A2388}" type="pres">
      <dgm:prSet presAssocID="{283DBA2E-DCBA-0949-9AB9-A7A1DB97134B}" presName="singleCenter" presStyleLbl="node1" presStyleIdx="0" presStyleCnt="8" custScaleX="135940" custScaleY="77452">
        <dgm:presLayoutVars>
          <dgm:chMax val="7"/>
          <dgm:chPref val="7"/>
        </dgm:presLayoutVars>
      </dgm:prSet>
      <dgm:spPr/>
    </dgm:pt>
    <dgm:pt modelId="{C5C9B986-759B-4847-B40B-E4E736CDF81E}" type="pres">
      <dgm:prSet presAssocID="{56C24FEA-D001-8247-A5BA-40667F0A23F4}" presName="Name56" presStyleLbl="parChTrans1D2" presStyleIdx="0" presStyleCnt="7"/>
      <dgm:spPr/>
    </dgm:pt>
    <dgm:pt modelId="{E87EFE1C-28D9-9A46-9296-896EC7C83976}" type="pres">
      <dgm:prSet presAssocID="{DDDF23A7-07AB-444C-AA6D-08F8A1E84ED1}" presName="text0" presStyleLbl="node1" presStyleIdx="1" presStyleCnt="8" custScaleX="167342" custScaleY="50211">
        <dgm:presLayoutVars>
          <dgm:bulletEnabled val="1"/>
        </dgm:presLayoutVars>
      </dgm:prSet>
      <dgm:spPr/>
    </dgm:pt>
    <dgm:pt modelId="{BF18927A-5860-7244-BBD2-4D4690B0A171}" type="pres">
      <dgm:prSet presAssocID="{FAE92E00-6C8C-0941-842D-EA6A5E69AB24}" presName="Name56" presStyleLbl="parChTrans1D2" presStyleIdx="1" presStyleCnt="7"/>
      <dgm:spPr/>
    </dgm:pt>
    <dgm:pt modelId="{FAE3342A-4F26-FF4A-B377-4E9236090341}" type="pres">
      <dgm:prSet presAssocID="{9FCC42A0-2899-864B-AB5E-5FF3193A76A4}" presName="text0" presStyleLbl="node1" presStyleIdx="2" presStyleCnt="8" custScaleX="208540" custScaleY="75296">
        <dgm:presLayoutVars>
          <dgm:bulletEnabled val="1"/>
        </dgm:presLayoutVars>
      </dgm:prSet>
      <dgm:spPr/>
    </dgm:pt>
    <dgm:pt modelId="{63D8C942-6893-A94E-99E2-D151F770B046}" type="pres">
      <dgm:prSet presAssocID="{7795C7EB-7129-FB46-A2B8-69B5852D1EE5}" presName="Name56" presStyleLbl="parChTrans1D2" presStyleIdx="2" presStyleCnt="7"/>
      <dgm:spPr/>
    </dgm:pt>
    <dgm:pt modelId="{8B5A1783-015B-FB41-9B56-022F17BBB168}" type="pres">
      <dgm:prSet presAssocID="{6F2FDFE2-6A6B-2645-A2CD-823A4E0308D5}" presName="text0" presStyleLbl="node1" presStyleIdx="3" presStyleCnt="8" custScaleX="138729" custScaleY="57999">
        <dgm:presLayoutVars>
          <dgm:bulletEnabled val="1"/>
        </dgm:presLayoutVars>
      </dgm:prSet>
      <dgm:spPr/>
    </dgm:pt>
    <dgm:pt modelId="{A32BCCF4-8C3B-9048-844F-B14D9D3EB9C6}" type="pres">
      <dgm:prSet presAssocID="{C99CEB6B-1898-F540-8CE4-4086D5AC0A14}" presName="Name56" presStyleLbl="parChTrans1D2" presStyleIdx="3" presStyleCnt="7"/>
      <dgm:spPr/>
    </dgm:pt>
    <dgm:pt modelId="{1E0545EA-396D-134B-B2FC-D6F1FD2A919C}" type="pres">
      <dgm:prSet presAssocID="{1D494828-2B50-E441-8071-2E2A2D52505A}" presName="text0" presStyleLbl="node1" presStyleIdx="4" presStyleCnt="8" custScaleX="231620" custScaleY="70944" custRadScaleRad="112631" custRadScaleInc="-40230">
        <dgm:presLayoutVars>
          <dgm:bulletEnabled val="1"/>
        </dgm:presLayoutVars>
      </dgm:prSet>
      <dgm:spPr/>
    </dgm:pt>
    <dgm:pt modelId="{1B15CA2C-33EA-574B-9AAF-903B2C942BD6}" type="pres">
      <dgm:prSet presAssocID="{1EBAF3C0-1CE6-5041-A539-609697A519F6}" presName="Name56" presStyleLbl="parChTrans1D2" presStyleIdx="4" presStyleCnt="7"/>
      <dgm:spPr/>
    </dgm:pt>
    <dgm:pt modelId="{91140978-448B-3046-A5EB-81EE297602F7}" type="pres">
      <dgm:prSet presAssocID="{4B4F8119-67A3-804F-9EC6-F9BF6B6E7311}" presName="text0" presStyleLbl="node1" presStyleIdx="5" presStyleCnt="8" custScaleX="170006" custScaleY="70099">
        <dgm:presLayoutVars>
          <dgm:bulletEnabled val="1"/>
        </dgm:presLayoutVars>
      </dgm:prSet>
      <dgm:spPr/>
    </dgm:pt>
    <dgm:pt modelId="{4A5B9D61-41E3-A847-975F-E8AB1DE97D16}" type="pres">
      <dgm:prSet presAssocID="{EFD67A73-4229-DE49-BAD2-1C6D27A0928E}" presName="Name56" presStyleLbl="parChTrans1D2" presStyleIdx="5" presStyleCnt="7"/>
      <dgm:spPr/>
    </dgm:pt>
    <dgm:pt modelId="{CC6A3393-0335-864E-BE27-1A87FCBDF3A5}" type="pres">
      <dgm:prSet presAssocID="{0DB9BECD-AA11-FA4F-A238-C79DC708CB5E}" presName="text0" presStyleLbl="node1" presStyleIdx="6" presStyleCnt="8" custScaleX="191327" custScaleY="82893" custRadScaleRad="113104" custRadScaleInc="5875">
        <dgm:presLayoutVars>
          <dgm:bulletEnabled val="1"/>
        </dgm:presLayoutVars>
      </dgm:prSet>
      <dgm:spPr/>
    </dgm:pt>
    <dgm:pt modelId="{C304582C-1B64-2F48-8FCE-66F814BEA85D}" type="pres">
      <dgm:prSet presAssocID="{B3ACF52B-0544-2F4B-A186-1A400F458B90}" presName="Name56" presStyleLbl="parChTrans1D2" presStyleIdx="6" presStyleCnt="7"/>
      <dgm:spPr/>
    </dgm:pt>
    <dgm:pt modelId="{A8A74660-0888-124B-ABD5-FB4498FBED76}" type="pres">
      <dgm:prSet presAssocID="{EC56B50B-4045-A849-855B-FE2FFE2EFD5A}" presName="text0" presStyleLbl="node1" presStyleIdx="7" presStyleCnt="8" custScaleX="165990" custScaleY="80275">
        <dgm:presLayoutVars>
          <dgm:bulletEnabled val="1"/>
        </dgm:presLayoutVars>
      </dgm:prSet>
      <dgm:spPr/>
    </dgm:pt>
  </dgm:ptLst>
  <dgm:cxnLst>
    <dgm:cxn modelId="{4F2BA409-4CF2-4D40-B9AB-2D2978AA5E04}" type="presOf" srcId="{6F2FDFE2-6A6B-2645-A2CD-823A4E0308D5}" destId="{8B5A1783-015B-FB41-9B56-022F17BBB168}" srcOrd="0" destOrd="0" presId="urn:microsoft.com/office/officeart/2008/layout/RadialCluster"/>
    <dgm:cxn modelId="{6186520B-9C05-6149-BC9A-CECB8CB7EAC1}" type="presOf" srcId="{EC56B50B-4045-A849-855B-FE2FFE2EFD5A}" destId="{A8A74660-0888-124B-ABD5-FB4498FBED76}" srcOrd="0" destOrd="0" presId="urn:microsoft.com/office/officeart/2008/layout/RadialCluster"/>
    <dgm:cxn modelId="{FC8F842E-CB56-7049-B8FC-D81AB9D3A7AE}" srcId="{283DBA2E-DCBA-0949-9AB9-A7A1DB97134B}" destId="{6F2FDFE2-6A6B-2645-A2CD-823A4E0308D5}" srcOrd="2" destOrd="0" parTransId="{7795C7EB-7129-FB46-A2B8-69B5852D1EE5}" sibTransId="{FC122D60-5733-8441-B066-EEDA1FEE6EAE}"/>
    <dgm:cxn modelId="{27BE4643-A484-5D4F-84B5-DA3D62F846B4}" type="presOf" srcId="{B3ACF52B-0544-2F4B-A186-1A400F458B90}" destId="{C304582C-1B64-2F48-8FCE-66F814BEA85D}" srcOrd="0" destOrd="0" presId="urn:microsoft.com/office/officeart/2008/layout/RadialCluster"/>
    <dgm:cxn modelId="{0B5D5E53-FA67-FC46-93A1-A68298B2B1E8}" srcId="{283DBA2E-DCBA-0949-9AB9-A7A1DB97134B}" destId="{EC56B50B-4045-A849-855B-FE2FFE2EFD5A}" srcOrd="6" destOrd="0" parTransId="{B3ACF52B-0544-2F4B-A186-1A400F458B90}" sibTransId="{C57AF1B4-E355-F148-904B-85CC6DE786E9}"/>
    <dgm:cxn modelId="{F633BC5A-5515-DB42-A0E4-A2B414000B79}" srcId="{5310E7D6-EC56-494B-AB4C-56AD93DEB48F}" destId="{283DBA2E-DCBA-0949-9AB9-A7A1DB97134B}" srcOrd="0" destOrd="0" parTransId="{2C72DBC8-FF11-1544-B890-1C695A09AE35}" sibTransId="{828F0159-054C-164D-A43F-489DD7ABAD09}"/>
    <dgm:cxn modelId="{40034C66-43D3-A54C-974A-E76BB3A6E91C}" srcId="{283DBA2E-DCBA-0949-9AB9-A7A1DB97134B}" destId="{9FCC42A0-2899-864B-AB5E-5FF3193A76A4}" srcOrd="1" destOrd="0" parTransId="{FAE92E00-6C8C-0941-842D-EA6A5E69AB24}" sibTransId="{826262E1-BF6C-4E45-B174-A67DB757D9D8}"/>
    <dgm:cxn modelId="{F0364167-840F-9A46-986B-F6AACABB71CF}" type="presOf" srcId="{EFD67A73-4229-DE49-BAD2-1C6D27A0928E}" destId="{4A5B9D61-41E3-A847-975F-E8AB1DE97D16}" srcOrd="0" destOrd="0" presId="urn:microsoft.com/office/officeart/2008/layout/RadialCluster"/>
    <dgm:cxn modelId="{BF089D6D-19C4-EA4E-9B77-6E6285916B81}" type="presOf" srcId="{1EBAF3C0-1CE6-5041-A539-609697A519F6}" destId="{1B15CA2C-33EA-574B-9AAF-903B2C942BD6}" srcOrd="0" destOrd="0" presId="urn:microsoft.com/office/officeart/2008/layout/RadialCluster"/>
    <dgm:cxn modelId="{A3E5046F-278C-C142-817E-460DAD262E23}" srcId="{283DBA2E-DCBA-0949-9AB9-A7A1DB97134B}" destId="{4B4F8119-67A3-804F-9EC6-F9BF6B6E7311}" srcOrd="4" destOrd="0" parTransId="{1EBAF3C0-1CE6-5041-A539-609697A519F6}" sibTransId="{9DEA14DE-273C-544B-AA52-D30F2F99FEF1}"/>
    <dgm:cxn modelId="{DFDA8476-0309-C740-B857-13EA6825F337}" type="presOf" srcId="{56C24FEA-D001-8247-A5BA-40667F0A23F4}" destId="{C5C9B986-759B-4847-B40B-E4E736CDF81E}" srcOrd="0" destOrd="0" presId="urn:microsoft.com/office/officeart/2008/layout/RadialCluster"/>
    <dgm:cxn modelId="{4ABD55A5-D8F8-584B-9CC7-61A1D10CFB00}" type="presOf" srcId="{0DB9BECD-AA11-FA4F-A238-C79DC708CB5E}" destId="{CC6A3393-0335-864E-BE27-1A87FCBDF3A5}" srcOrd="0" destOrd="0" presId="urn:microsoft.com/office/officeart/2008/layout/RadialCluster"/>
    <dgm:cxn modelId="{8C63E3A8-D3DA-AA47-8DBE-8F300F013EF6}" type="presOf" srcId="{4B4F8119-67A3-804F-9EC6-F9BF6B6E7311}" destId="{91140978-448B-3046-A5EB-81EE297602F7}" srcOrd="0" destOrd="0" presId="urn:microsoft.com/office/officeart/2008/layout/RadialCluster"/>
    <dgm:cxn modelId="{FE1659B0-D4B8-2745-BA03-1D9F48AA310D}" srcId="{283DBA2E-DCBA-0949-9AB9-A7A1DB97134B}" destId="{0DB9BECD-AA11-FA4F-A238-C79DC708CB5E}" srcOrd="5" destOrd="0" parTransId="{EFD67A73-4229-DE49-BAD2-1C6D27A0928E}" sibTransId="{13A31D7F-1807-4047-8DB2-C92266372294}"/>
    <dgm:cxn modelId="{284102BA-13AF-1445-A641-19C3E99C7906}" type="presOf" srcId="{FAE92E00-6C8C-0941-842D-EA6A5E69AB24}" destId="{BF18927A-5860-7244-BBD2-4D4690B0A171}" srcOrd="0" destOrd="0" presId="urn:microsoft.com/office/officeart/2008/layout/RadialCluster"/>
    <dgm:cxn modelId="{1CE414BB-2B00-3746-8C8D-FDC1A317B5F0}" srcId="{283DBA2E-DCBA-0949-9AB9-A7A1DB97134B}" destId="{DDDF23A7-07AB-444C-AA6D-08F8A1E84ED1}" srcOrd="0" destOrd="0" parTransId="{56C24FEA-D001-8247-A5BA-40667F0A23F4}" sibTransId="{89312DC0-9A1B-564C-9205-86856706DDA1}"/>
    <dgm:cxn modelId="{4C1588BD-8463-0F4F-A091-A6E5875F147D}" srcId="{283DBA2E-DCBA-0949-9AB9-A7A1DB97134B}" destId="{1D494828-2B50-E441-8071-2E2A2D52505A}" srcOrd="3" destOrd="0" parTransId="{C99CEB6B-1898-F540-8CE4-4086D5AC0A14}" sibTransId="{B4BC3A89-D19D-D349-B394-A15DFE27BB95}"/>
    <dgm:cxn modelId="{E09DC6C2-556D-F74A-BD35-33B829319970}" type="presOf" srcId="{C99CEB6B-1898-F540-8CE4-4086D5AC0A14}" destId="{A32BCCF4-8C3B-9048-844F-B14D9D3EB9C6}" srcOrd="0" destOrd="0" presId="urn:microsoft.com/office/officeart/2008/layout/RadialCluster"/>
    <dgm:cxn modelId="{8040C4CA-06B2-7D49-9D1E-31C040789575}" type="presOf" srcId="{1D494828-2B50-E441-8071-2E2A2D52505A}" destId="{1E0545EA-396D-134B-B2FC-D6F1FD2A919C}" srcOrd="0" destOrd="0" presId="urn:microsoft.com/office/officeart/2008/layout/RadialCluster"/>
    <dgm:cxn modelId="{6CC5A9E6-07C2-C545-9F69-6E51EDDADA04}" type="presOf" srcId="{9FCC42A0-2899-864B-AB5E-5FF3193A76A4}" destId="{FAE3342A-4F26-FF4A-B377-4E9236090341}" srcOrd="0" destOrd="0" presId="urn:microsoft.com/office/officeart/2008/layout/RadialCluster"/>
    <dgm:cxn modelId="{03EEBBEA-757C-FF44-B79A-15CCD401221F}" type="presOf" srcId="{7795C7EB-7129-FB46-A2B8-69B5852D1EE5}" destId="{63D8C942-6893-A94E-99E2-D151F770B046}" srcOrd="0" destOrd="0" presId="urn:microsoft.com/office/officeart/2008/layout/RadialCluster"/>
    <dgm:cxn modelId="{4C9190EE-81AD-2D4A-ACE1-7DB02A25B4AF}" type="presOf" srcId="{283DBA2E-DCBA-0949-9AB9-A7A1DB97134B}" destId="{4991B917-2D04-0A46-AE4C-15CD469A2388}" srcOrd="0" destOrd="0" presId="urn:microsoft.com/office/officeart/2008/layout/RadialCluster"/>
    <dgm:cxn modelId="{DD3E70F2-4EC3-B542-8605-C6DDC03CB62B}" type="presOf" srcId="{DDDF23A7-07AB-444C-AA6D-08F8A1E84ED1}" destId="{E87EFE1C-28D9-9A46-9296-896EC7C83976}" srcOrd="0" destOrd="0" presId="urn:microsoft.com/office/officeart/2008/layout/RadialCluster"/>
    <dgm:cxn modelId="{7B53C3FE-4EDD-A74E-94DD-F8137FD55435}" type="presOf" srcId="{5310E7D6-EC56-494B-AB4C-56AD93DEB48F}" destId="{794C0563-8507-374C-8236-00C592D8F044}" srcOrd="0" destOrd="0" presId="urn:microsoft.com/office/officeart/2008/layout/RadialCluster"/>
    <dgm:cxn modelId="{DCA913BD-88F1-C948-AF31-00D6799C8CC4}" type="presParOf" srcId="{794C0563-8507-374C-8236-00C592D8F044}" destId="{31CBDEF2-1B53-604D-A289-72A2B0315E41}" srcOrd="0" destOrd="0" presId="urn:microsoft.com/office/officeart/2008/layout/RadialCluster"/>
    <dgm:cxn modelId="{AD325D2A-C0F8-C843-BBF9-86C846DE454D}" type="presParOf" srcId="{31CBDEF2-1B53-604D-A289-72A2B0315E41}" destId="{4991B917-2D04-0A46-AE4C-15CD469A2388}" srcOrd="0" destOrd="0" presId="urn:microsoft.com/office/officeart/2008/layout/RadialCluster"/>
    <dgm:cxn modelId="{20B07003-27B3-CD47-A8D5-51D56F60B7C2}" type="presParOf" srcId="{31CBDEF2-1B53-604D-A289-72A2B0315E41}" destId="{C5C9B986-759B-4847-B40B-E4E736CDF81E}" srcOrd="1" destOrd="0" presId="urn:microsoft.com/office/officeart/2008/layout/RadialCluster"/>
    <dgm:cxn modelId="{BCB9A8AD-5CB4-1842-A8B5-70A787A269D8}" type="presParOf" srcId="{31CBDEF2-1B53-604D-A289-72A2B0315E41}" destId="{E87EFE1C-28D9-9A46-9296-896EC7C83976}" srcOrd="2" destOrd="0" presId="urn:microsoft.com/office/officeart/2008/layout/RadialCluster"/>
    <dgm:cxn modelId="{F7D254EA-701E-0044-A3C8-75F65581BBB5}" type="presParOf" srcId="{31CBDEF2-1B53-604D-A289-72A2B0315E41}" destId="{BF18927A-5860-7244-BBD2-4D4690B0A171}" srcOrd="3" destOrd="0" presId="urn:microsoft.com/office/officeart/2008/layout/RadialCluster"/>
    <dgm:cxn modelId="{6886171C-A5C0-3147-BC42-FB5708BAEB1F}" type="presParOf" srcId="{31CBDEF2-1B53-604D-A289-72A2B0315E41}" destId="{FAE3342A-4F26-FF4A-B377-4E9236090341}" srcOrd="4" destOrd="0" presId="urn:microsoft.com/office/officeart/2008/layout/RadialCluster"/>
    <dgm:cxn modelId="{AE756EA2-9908-0F4A-BAB1-49B3F99B859F}" type="presParOf" srcId="{31CBDEF2-1B53-604D-A289-72A2B0315E41}" destId="{63D8C942-6893-A94E-99E2-D151F770B046}" srcOrd="5" destOrd="0" presId="urn:microsoft.com/office/officeart/2008/layout/RadialCluster"/>
    <dgm:cxn modelId="{6AE3AF01-D3A4-0040-AF6D-9E7B7A3B4033}" type="presParOf" srcId="{31CBDEF2-1B53-604D-A289-72A2B0315E41}" destId="{8B5A1783-015B-FB41-9B56-022F17BBB168}" srcOrd="6" destOrd="0" presId="urn:microsoft.com/office/officeart/2008/layout/RadialCluster"/>
    <dgm:cxn modelId="{69C5964B-1BAA-2947-8CFE-55AEE284F849}" type="presParOf" srcId="{31CBDEF2-1B53-604D-A289-72A2B0315E41}" destId="{A32BCCF4-8C3B-9048-844F-B14D9D3EB9C6}" srcOrd="7" destOrd="0" presId="urn:microsoft.com/office/officeart/2008/layout/RadialCluster"/>
    <dgm:cxn modelId="{905EC642-9F03-E847-BC45-63C1CD8B1433}" type="presParOf" srcId="{31CBDEF2-1B53-604D-A289-72A2B0315E41}" destId="{1E0545EA-396D-134B-B2FC-D6F1FD2A919C}" srcOrd="8" destOrd="0" presId="urn:microsoft.com/office/officeart/2008/layout/RadialCluster"/>
    <dgm:cxn modelId="{B915FC77-D72A-BB45-B56B-414859148012}" type="presParOf" srcId="{31CBDEF2-1B53-604D-A289-72A2B0315E41}" destId="{1B15CA2C-33EA-574B-9AAF-903B2C942BD6}" srcOrd="9" destOrd="0" presId="urn:microsoft.com/office/officeart/2008/layout/RadialCluster"/>
    <dgm:cxn modelId="{3B58C485-A861-EC47-BCB9-74DFEF75EA25}" type="presParOf" srcId="{31CBDEF2-1B53-604D-A289-72A2B0315E41}" destId="{91140978-448B-3046-A5EB-81EE297602F7}" srcOrd="10" destOrd="0" presId="urn:microsoft.com/office/officeart/2008/layout/RadialCluster"/>
    <dgm:cxn modelId="{76151B8B-F1C6-EF4B-AF47-E6932265C5AB}" type="presParOf" srcId="{31CBDEF2-1B53-604D-A289-72A2B0315E41}" destId="{4A5B9D61-41E3-A847-975F-E8AB1DE97D16}" srcOrd="11" destOrd="0" presId="urn:microsoft.com/office/officeart/2008/layout/RadialCluster"/>
    <dgm:cxn modelId="{5E6DC9EA-D719-9E44-B766-ADE1E13FF128}" type="presParOf" srcId="{31CBDEF2-1B53-604D-A289-72A2B0315E41}" destId="{CC6A3393-0335-864E-BE27-1A87FCBDF3A5}" srcOrd="12" destOrd="0" presId="urn:microsoft.com/office/officeart/2008/layout/RadialCluster"/>
    <dgm:cxn modelId="{316DD2FB-8699-5E46-BCC5-D3F01E281408}" type="presParOf" srcId="{31CBDEF2-1B53-604D-A289-72A2B0315E41}" destId="{C304582C-1B64-2F48-8FCE-66F814BEA85D}" srcOrd="13" destOrd="0" presId="urn:microsoft.com/office/officeart/2008/layout/RadialCluster"/>
    <dgm:cxn modelId="{E8589F13-5B2B-D04B-BFC5-B2DCB3B126A8}" type="presParOf" srcId="{31CBDEF2-1B53-604D-A289-72A2B0315E41}" destId="{A8A74660-0888-124B-ABD5-FB4498FBED76}"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18372-7CC2-6C45-847B-E5FC0963AEED}">
      <dsp:nvSpPr>
        <dsp:cNvPr id="0" name=""/>
        <dsp:cNvSpPr/>
      </dsp:nvSpPr>
      <dsp:spPr>
        <a:xfrm>
          <a:off x="3440409" y="2778869"/>
          <a:ext cx="2431033" cy="421914"/>
        </a:xfrm>
        <a:custGeom>
          <a:avLst/>
          <a:gdLst/>
          <a:ahLst/>
          <a:cxnLst/>
          <a:rect l="0" t="0" r="0" b="0"/>
          <a:pathLst>
            <a:path>
              <a:moveTo>
                <a:pt x="0" y="0"/>
              </a:moveTo>
              <a:lnTo>
                <a:pt x="0" y="210957"/>
              </a:lnTo>
              <a:lnTo>
                <a:pt x="2431033" y="210957"/>
              </a:lnTo>
              <a:lnTo>
                <a:pt x="2431033" y="421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59706E-D5EB-1244-99BC-E6AC9247B6FE}">
      <dsp:nvSpPr>
        <dsp:cNvPr id="0" name=""/>
        <dsp:cNvSpPr/>
      </dsp:nvSpPr>
      <dsp:spPr>
        <a:xfrm>
          <a:off x="3394689" y="2778869"/>
          <a:ext cx="91440" cy="421914"/>
        </a:xfrm>
        <a:custGeom>
          <a:avLst/>
          <a:gdLst/>
          <a:ahLst/>
          <a:cxnLst/>
          <a:rect l="0" t="0" r="0" b="0"/>
          <a:pathLst>
            <a:path>
              <a:moveTo>
                <a:pt x="45720" y="0"/>
              </a:moveTo>
              <a:lnTo>
                <a:pt x="45720" y="421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64829A-7DA3-9047-AF91-659D418E5AED}">
      <dsp:nvSpPr>
        <dsp:cNvPr id="0" name=""/>
        <dsp:cNvSpPr/>
      </dsp:nvSpPr>
      <dsp:spPr>
        <a:xfrm>
          <a:off x="1009375" y="2778869"/>
          <a:ext cx="2431033" cy="421914"/>
        </a:xfrm>
        <a:custGeom>
          <a:avLst/>
          <a:gdLst/>
          <a:ahLst/>
          <a:cxnLst/>
          <a:rect l="0" t="0" r="0" b="0"/>
          <a:pathLst>
            <a:path>
              <a:moveTo>
                <a:pt x="2431033" y="0"/>
              </a:moveTo>
              <a:lnTo>
                <a:pt x="2431033" y="210957"/>
              </a:lnTo>
              <a:lnTo>
                <a:pt x="0" y="210957"/>
              </a:lnTo>
              <a:lnTo>
                <a:pt x="0" y="421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C0BFE5-817D-C745-84F1-438ACC7D6B95}">
      <dsp:nvSpPr>
        <dsp:cNvPr id="0" name=""/>
        <dsp:cNvSpPr/>
      </dsp:nvSpPr>
      <dsp:spPr>
        <a:xfrm>
          <a:off x="2435850" y="1774309"/>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t>Interaktions-aktivitäten</a:t>
          </a:r>
        </a:p>
      </dsp:txBody>
      <dsp:txXfrm>
        <a:off x="2435850" y="1774309"/>
        <a:ext cx="2009118" cy="1004559"/>
      </dsp:txXfrm>
    </dsp:sp>
    <dsp:sp modelId="{824CD37B-74D5-4E4E-B922-3D88726DF968}">
      <dsp:nvSpPr>
        <dsp:cNvPr id="0" name=""/>
        <dsp:cNvSpPr/>
      </dsp:nvSpPr>
      <dsp:spPr>
        <a:xfrm>
          <a:off x="4816" y="3200783"/>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t>mündliche Interaktion</a:t>
          </a:r>
        </a:p>
      </dsp:txBody>
      <dsp:txXfrm>
        <a:off x="4816" y="3200783"/>
        <a:ext cx="2009118" cy="1004559"/>
      </dsp:txXfrm>
    </dsp:sp>
    <dsp:sp modelId="{C8C0F731-C141-0344-9C44-4E95435669D8}">
      <dsp:nvSpPr>
        <dsp:cNvPr id="0" name=""/>
        <dsp:cNvSpPr/>
      </dsp:nvSpPr>
      <dsp:spPr>
        <a:xfrm>
          <a:off x="2435850" y="3200783"/>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t>schriftliche Interaktion</a:t>
          </a:r>
        </a:p>
      </dsp:txBody>
      <dsp:txXfrm>
        <a:off x="2435850" y="3200783"/>
        <a:ext cx="2009118" cy="1004559"/>
      </dsp:txXfrm>
    </dsp:sp>
    <dsp:sp modelId="{B4DF2626-AFF0-0442-83FF-AB54B849B896}">
      <dsp:nvSpPr>
        <dsp:cNvPr id="0" name=""/>
        <dsp:cNvSpPr/>
      </dsp:nvSpPr>
      <dsp:spPr>
        <a:xfrm>
          <a:off x="4866883" y="3200783"/>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t>online-Interaktion</a:t>
          </a:r>
        </a:p>
      </dsp:txBody>
      <dsp:txXfrm>
        <a:off x="4866883" y="3200783"/>
        <a:ext cx="2009118" cy="1004559"/>
      </dsp:txXfrm>
    </dsp:sp>
    <dsp:sp modelId="{ADD71C88-A344-524C-899E-B6A88E7A5E64}">
      <dsp:nvSpPr>
        <dsp:cNvPr id="0" name=""/>
        <dsp:cNvSpPr/>
      </dsp:nvSpPr>
      <dsp:spPr>
        <a:xfrm>
          <a:off x="4866883" y="1774309"/>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t>Interaktions-strategien</a:t>
          </a:r>
        </a:p>
      </dsp:txBody>
      <dsp:txXfrm>
        <a:off x="4866883" y="1774309"/>
        <a:ext cx="2009118" cy="1004559"/>
      </dsp:txXfrm>
    </dsp:sp>
    <dsp:sp modelId="{A6D2A810-AE35-374F-B1B1-21660B19CC13}">
      <dsp:nvSpPr>
        <dsp:cNvPr id="0" name=""/>
        <dsp:cNvSpPr/>
      </dsp:nvSpPr>
      <dsp:spPr>
        <a:xfrm>
          <a:off x="3547877" y="542941"/>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de-DE" sz="3300" b="1" kern="1200" dirty="0"/>
            <a:t>Interaktion</a:t>
          </a:r>
        </a:p>
      </dsp:txBody>
      <dsp:txXfrm>
        <a:off x="3547877" y="542941"/>
        <a:ext cx="2009118" cy="10045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18372-7CC2-6C45-847B-E5FC0963AEED}">
      <dsp:nvSpPr>
        <dsp:cNvPr id="0" name=""/>
        <dsp:cNvSpPr/>
      </dsp:nvSpPr>
      <dsp:spPr>
        <a:xfrm>
          <a:off x="3440409" y="2778869"/>
          <a:ext cx="2431033" cy="421914"/>
        </a:xfrm>
        <a:custGeom>
          <a:avLst/>
          <a:gdLst/>
          <a:ahLst/>
          <a:cxnLst/>
          <a:rect l="0" t="0" r="0" b="0"/>
          <a:pathLst>
            <a:path>
              <a:moveTo>
                <a:pt x="0" y="0"/>
              </a:moveTo>
              <a:lnTo>
                <a:pt x="0" y="210957"/>
              </a:lnTo>
              <a:lnTo>
                <a:pt x="2431033" y="210957"/>
              </a:lnTo>
              <a:lnTo>
                <a:pt x="2431033" y="421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59706E-D5EB-1244-99BC-E6AC9247B6FE}">
      <dsp:nvSpPr>
        <dsp:cNvPr id="0" name=""/>
        <dsp:cNvSpPr/>
      </dsp:nvSpPr>
      <dsp:spPr>
        <a:xfrm>
          <a:off x="3394689" y="2778869"/>
          <a:ext cx="91440" cy="421914"/>
        </a:xfrm>
        <a:custGeom>
          <a:avLst/>
          <a:gdLst/>
          <a:ahLst/>
          <a:cxnLst/>
          <a:rect l="0" t="0" r="0" b="0"/>
          <a:pathLst>
            <a:path>
              <a:moveTo>
                <a:pt x="45720" y="0"/>
              </a:moveTo>
              <a:lnTo>
                <a:pt x="45720" y="421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64829A-7DA3-9047-AF91-659D418E5AED}">
      <dsp:nvSpPr>
        <dsp:cNvPr id="0" name=""/>
        <dsp:cNvSpPr/>
      </dsp:nvSpPr>
      <dsp:spPr>
        <a:xfrm>
          <a:off x="1009375" y="2778869"/>
          <a:ext cx="2431033" cy="421914"/>
        </a:xfrm>
        <a:custGeom>
          <a:avLst/>
          <a:gdLst/>
          <a:ahLst/>
          <a:cxnLst/>
          <a:rect l="0" t="0" r="0" b="0"/>
          <a:pathLst>
            <a:path>
              <a:moveTo>
                <a:pt x="2431033" y="0"/>
              </a:moveTo>
              <a:lnTo>
                <a:pt x="2431033" y="210957"/>
              </a:lnTo>
              <a:lnTo>
                <a:pt x="0" y="210957"/>
              </a:lnTo>
              <a:lnTo>
                <a:pt x="0" y="4219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C0BFE5-817D-C745-84F1-438ACC7D6B95}">
      <dsp:nvSpPr>
        <dsp:cNvPr id="0" name=""/>
        <dsp:cNvSpPr/>
      </dsp:nvSpPr>
      <dsp:spPr>
        <a:xfrm>
          <a:off x="2435850" y="1774309"/>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a:t>Mediations-aktivitäten</a:t>
          </a:r>
        </a:p>
      </dsp:txBody>
      <dsp:txXfrm>
        <a:off x="2435850" y="1774309"/>
        <a:ext cx="2009118" cy="1004559"/>
      </dsp:txXfrm>
    </dsp:sp>
    <dsp:sp modelId="{824CD37B-74D5-4E4E-B922-3D88726DF968}">
      <dsp:nvSpPr>
        <dsp:cNvPr id="0" name=""/>
        <dsp:cNvSpPr/>
      </dsp:nvSpPr>
      <dsp:spPr>
        <a:xfrm>
          <a:off x="4816" y="3200783"/>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a:t>Mediation von Texten</a:t>
          </a:r>
        </a:p>
      </dsp:txBody>
      <dsp:txXfrm>
        <a:off x="4816" y="3200783"/>
        <a:ext cx="2009118" cy="1004559"/>
      </dsp:txXfrm>
    </dsp:sp>
    <dsp:sp modelId="{C8C0F731-C141-0344-9C44-4E95435669D8}">
      <dsp:nvSpPr>
        <dsp:cNvPr id="0" name=""/>
        <dsp:cNvSpPr/>
      </dsp:nvSpPr>
      <dsp:spPr>
        <a:xfrm>
          <a:off x="2435850" y="3200783"/>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a:t>Mediation von Konzepten</a:t>
          </a:r>
        </a:p>
      </dsp:txBody>
      <dsp:txXfrm>
        <a:off x="2435850" y="3200783"/>
        <a:ext cx="2009118" cy="1004559"/>
      </dsp:txXfrm>
    </dsp:sp>
    <dsp:sp modelId="{B4DF2626-AFF0-0442-83FF-AB54B849B896}">
      <dsp:nvSpPr>
        <dsp:cNvPr id="0" name=""/>
        <dsp:cNvSpPr/>
      </dsp:nvSpPr>
      <dsp:spPr>
        <a:xfrm>
          <a:off x="4866883" y="3200783"/>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a:t>Mediation von Kommunikation</a:t>
          </a:r>
        </a:p>
      </dsp:txBody>
      <dsp:txXfrm>
        <a:off x="4866883" y="3200783"/>
        <a:ext cx="2009118" cy="1004559"/>
      </dsp:txXfrm>
    </dsp:sp>
    <dsp:sp modelId="{ADD71C88-A344-524C-899E-B6A88E7A5E64}">
      <dsp:nvSpPr>
        <dsp:cNvPr id="0" name=""/>
        <dsp:cNvSpPr/>
      </dsp:nvSpPr>
      <dsp:spPr>
        <a:xfrm>
          <a:off x="4866883" y="1774309"/>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a:t>Mediations-strategien</a:t>
          </a:r>
        </a:p>
      </dsp:txBody>
      <dsp:txXfrm>
        <a:off x="4866883" y="1774309"/>
        <a:ext cx="2009118" cy="1004559"/>
      </dsp:txXfrm>
    </dsp:sp>
    <dsp:sp modelId="{A6D2A810-AE35-374F-B1B1-21660B19CC13}">
      <dsp:nvSpPr>
        <dsp:cNvPr id="0" name=""/>
        <dsp:cNvSpPr/>
      </dsp:nvSpPr>
      <dsp:spPr>
        <a:xfrm>
          <a:off x="3547877" y="542941"/>
          <a:ext cx="2009118" cy="1004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b="1" kern="1200" dirty="0"/>
            <a:t>Mediation</a:t>
          </a:r>
        </a:p>
      </dsp:txBody>
      <dsp:txXfrm>
        <a:off x="3547877" y="542941"/>
        <a:ext cx="2009118" cy="10045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1B917-2D04-0A46-AE4C-15CD469A2388}">
      <dsp:nvSpPr>
        <dsp:cNvPr id="0" name=""/>
        <dsp:cNvSpPr/>
      </dsp:nvSpPr>
      <dsp:spPr>
        <a:xfrm>
          <a:off x="2326723" y="1599950"/>
          <a:ext cx="1657380" cy="94429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lvl="0" indent="0" algn="ctr" defTabSz="1022350">
            <a:lnSpc>
              <a:spcPct val="90000"/>
            </a:lnSpc>
            <a:spcBef>
              <a:spcPct val="0"/>
            </a:spcBef>
            <a:spcAft>
              <a:spcPct val="35000"/>
            </a:spcAft>
            <a:buNone/>
          </a:pPr>
          <a:r>
            <a:rPr lang="de-DE" sz="2300" b="1" kern="1200"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Progression</a:t>
          </a:r>
          <a:endParaRPr lang="de-DE" sz="2300" kern="1200" dirty="0">
            <a:solidFill>
              <a:srgbClr val="FFFF00"/>
            </a:solidFill>
          </a:endParaRPr>
        </a:p>
      </dsp:txBody>
      <dsp:txXfrm>
        <a:off x="2372820" y="1646047"/>
        <a:ext cx="1565186" cy="852100"/>
      </dsp:txXfrm>
    </dsp:sp>
    <dsp:sp modelId="{C5C9B986-759B-4847-B40B-E4E736CDF81E}">
      <dsp:nvSpPr>
        <dsp:cNvPr id="0" name=""/>
        <dsp:cNvSpPr/>
      </dsp:nvSpPr>
      <dsp:spPr>
        <a:xfrm rot="16200000">
          <a:off x="2661580" y="1106117"/>
          <a:ext cx="987665" cy="0"/>
        </a:xfrm>
        <a:custGeom>
          <a:avLst/>
          <a:gdLst/>
          <a:ahLst/>
          <a:cxnLst/>
          <a:rect l="0" t="0" r="0" b="0"/>
          <a:pathLst>
            <a:path>
              <a:moveTo>
                <a:pt x="0" y="0"/>
              </a:moveTo>
              <a:lnTo>
                <a:pt x="98766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7EFE1C-28D9-9A46-9296-896EC7C83976}">
      <dsp:nvSpPr>
        <dsp:cNvPr id="0" name=""/>
        <dsp:cNvSpPr/>
      </dsp:nvSpPr>
      <dsp:spPr>
        <a:xfrm>
          <a:off x="2471935" y="202129"/>
          <a:ext cx="1366956" cy="4101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de-DE" sz="2000" kern="1200" dirty="0"/>
            <a:t>Themen</a:t>
          </a:r>
        </a:p>
      </dsp:txBody>
      <dsp:txXfrm>
        <a:off x="2491957" y="222151"/>
        <a:ext cx="1326912" cy="370111"/>
      </dsp:txXfrm>
    </dsp:sp>
    <dsp:sp modelId="{BF18927A-5860-7244-BBD2-4D4690B0A171}">
      <dsp:nvSpPr>
        <dsp:cNvPr id="0" name=""/>
        <dsp:cNvSpPr/>
      </dsp:nvSpPr>
      <dsp:spPr>
        <a:xfrm rot="19285714">
          <a:off x="3702265" y="1470769"/>
          <a:ext cx="414380" cy="0"/>
        </a:xfrm>
        <a:custGeom>
          <a:avLst/>
          <a:gdLst/>
          <a:ahLst/>
          <a:cxnLst/>
          <a:rect l="0" t="0" r="0" b="0"/>
          <a:pathLst>
            <a:path>
              <a:moveTo>
                <a:pt x="0" y="0"/>
              </a:moveTo>
              <a:lnTo>
                <a:pt x="41438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AE3342A-4F26-FF4A-B377-4E9236090341}">
      <dsp:nvSpPr>
        <dsp:cNvPr id="0" name=""/>
        <dsp:cNvSpPr/>
      </dsp:nvSpPr>
      <dsp:spPr>
        <a:xfrm>
          <a:off x="3605333" y="726522"/>
          <a:ext cx="1703488" cy="61506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de-DE" sz="2000" kern="1200" dirty="0"/>
            <a:t>Grammatik</a:t>
          </a:r>
        </a:p>
      </dsp:txBody>
      <dsp:txXfrm>
        <a:off x="3635358" y="756547"/>
        <a:ext cx="1643438" cy="555015"/>
      </dsp:txXfrm>
    </dsp:sp>
    <dsp:sp modelId="{63D8C942-6893-A94E-99E2-D151F770B046}">
      <dsp:nvSpPr>
        <dsp:cNvPr id="0" name=""/>
        <dsp:cNvSpPr/>
      </dsp:nvSpPr>
      <dsp:spPr>
        <a:xfrm rot="771429">
          <a:off x="3981174" y="2287243"/>
          <a:ext cx="233703" cy="0"/>
        </a:xfrm>
        <a:custGeom>
          <a:avLst/>
          <a:gdLst/>
          <a:ahLst/>
          <a:cxnLst/>
          <a:rect l="0" t="0" r="0" b="0"/>
          <a:pathLst>
            <a:path>
              <a:moveTo>
                <a:pt x="0" y="0"/>
              </a:moveTo>
              <a:lnTo>
                <a:pt x="233703"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B5A1783-015B-FB41-9B56-022F17BBB168}">
      <dsp:nvSpPr>
        <dsp:cNvPr id="0" name=""/>
        <dsp:cNvSpPr/>
      </dsp:nvSpPr>
      <dsp:spPr>
        <a:xfrm>
          <a:off x="4211948" y="2205684"/>
          <a:ext cx="1133227" cy="47377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de-DE" sz="2200" kern="1200" dirty="0"/>
            <a:t>Texte</a:t>
          </a:r>
        </a:p>
      </dsp:txBody>
      <dsp:txXfrm>
        <a:off x="4235076" y="2228812"/>
        <a:ext cx="1086971" cy="427516"/>
      </dsp:txXfrm>
    </dsp:sp>
    <dsp:sp modelId="{A32BCCF4-8C3B-9048-844F-B14D9D3EB9C6}">
      <dsp:nvSpPr>
        <dsp:cNvPr id="0" name=""/>
        <dsp:cNvSpPr/>
      </dsp:nvSpPr>
      <dsp:spPr>
        <a:xfrm rot="3236451">
          <a:off x="3307345" y="2921250"/>
          <a:ext cx="932708" cy="0"/>
        </a:xfrm>
        <a:custGeom>
          <a:avLst/>
          <a:gdLst/>
          <a:ahLst/>
          <a:cxnLst/>
          <a:rect l="0" t="0" r="0" b="0"/>
          <a:pathLst>
            <a:path>
              <a:moveTo>
                <a:pt x="0" y="0"/>
              </a:moveTo>
              <a:lnTo>
                <a:pt x="932708"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E0545EA-396D-134B-B2FC-D6F1FD2A919C}">
      <dsp:nvSpPr>
        <dsp:cNvPr id="0" name=""/>
        <dsp:cNvSpPr/>
      </dsp:nvSpPr>
      <dsp:spPr>
        <a:xfrm>
          <a:off x="3313173" y="3298256"/>
          <a:ext cx="1892020" cy="57951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de-DE" sz="2000" kern="1200" dirty="0"/>
            <a:t>Zielaufgaben</a:t>
          </a:r>
        </a:p>
      </dsp:txBody>
      <dsp:txXfrm>
        <a:off x="3341463" y="3326546"/>
        <a:ext cx="1835440" cy="522935"/>
      </dsp:txXfrm>
    </dsp:sp>
    <dsp:sp modelId="{1B15CA2C-33EA-574B-9AAF-903B2C942BD6}">
      <dsp:nvSpPr>
        <dsp:cNvPr id="0" name=""/>
        <dsp:cNvSpPr/>
      </dsp:nvSpPr>
      <dsp:spPr>
        <a:xfrm rot="6942857">
          <a:off x="2337945" y="2915025"/>
          <a:ext cx="823070" cy="0"/>
        </a:xfrm>
        <a:custGeom>
          <a:avLst/>
          <a:gdLst/>
          <a:ahLst/>
          <a:cxnLst/>
          <a:rect l="0" t="0" r="0" b="0"/>
          <a:pathLst>
            <a:path>
              <a:moveTo>
                <a:pt x="0" y="0"/>
              </a:moveTo>
              <a:lnTo>
                <a:pt x="82307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1140978-448B-3046-A5EB-81EE297602F7}">
      <dsp:nvSpPr>
        <dsp:cNvPr id="0" name=""/>
        <dsp:cNvSpPr/>
      </dsp:nvSpPr>
      <dsp:spPr>
        <a:xfrm>
          <a:off x="1738685" y="3285805"/>
          <a:ext cx="1388717" cy="57261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de-DE" sz="2000" kern="1200" dirty="0"/>
            <a:t>Wortschatz</a:t>
          </a:r>
        </a:p>
      </dsp:txBody>
      <dsp:txXfrm>
        <a:off x="1766638" y="3313758"/>
        <a:ext cx="1332811" cy="516707"/>
      </dsp:txXfrm>
    </dsp:sp>
    <dsp:sp modelId="{4A5B9D61-41E3-A847-975F-E8AB1DE97D16}">
      <dsp:nvSpPr>
        <dsp:cNvPr id="0" name=""/>
        <dsp:cNvSpPr/>
      </dsp:nvSpPr>
      <dsp:spPr>
        <a:xfrm rot="10119214">
          <a:off x="2088246" y="2262075"/>
          <a:ext cx="240830" cy="0"/>
        </a:xfrm>
        <a:custGeom>
          <a:avLst/>
          <a:gdLst/>
          <a:ahLst/>
          <a:cxnLst/>
          <a:rect l="0" t="0" r="0" b="0"/>
          <a:pathLst>
            <a:path>
              <a:moveTo>
                <a:pt x="0" y="0"/>
              </a:moveTo>
              <a:lnTo>
                <a:pt x="24083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6A3393-0335-864E-BE27-1A87FCBDF3A5}">
      <dsp:nvSpPr>
        <dsp:cNvPr id="0" name=""/>
        <dsp:cNvSpPr/>
      </dsp:nvSpPr>
      <dsp:spPr>
        <a:xfrm>
          <a:off x="527718" y="2104010"/>
          <a:ext cx="1562881" cy="67712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de-DE" sz="1900" kern="1200" dirty="0"/>
            <a:t>Landeskunde</a:t>
          </a:r>
        </a:p>
      </dsp:txBody>
      <dsp:txXfrm>
        <a:off x="560772" y="2137064"/>
        <a:ext cx="1496773" cy="611015"/>
      </dsp:txXfrm>
    </dsp:sp>
    <dsp:sp modelId="{C304582C-1B64-2F48-8FCE-66F814BEA85D}">
      <dsp:nvSpPr>
        <dsp:cNvPr id="0" name=""/>
        <dsp:cNvSpPr/>
      </dsp:nvSpPr>
      <dsp:spPr>
        <a:xfrm rot="13114286">
          <a:off x="2223239" y="1480937"/>
          <a:ext cx="381764" cy="0"/>
        </a:xfrm>
        <a:custGeom>
          <a:avLst/>
          <a:gdLst/>
          <a:ahLst/>
          <a:cxnLst/>
          <a:rect l="0" t="0" r="0" b="0"/>
          <a:pathLst>
            <a:path>
              <a:moveTo>
                <a:pt x="0" y="0"/>
              </a:moveTo>
              <a:lnTo>
                <a:pt x="381764"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A74660-0888-124B-ABD5-FB4498FBED76}">
      <dsp:nvSpPr>
        <dsp:cNvPr id="0" name=""/>
        <dsp:cNvSpPr/>
      </dsp:nvSpPr>
      <dsp:spPr>
        <a:xfrm>
          <a:off x="1175793" y="706186"/>
          <a:ext cx="1355912" cy="65573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de-DE" sz="1900" kern="1200" dirty="0"/>
            <a:t>Situationen</a:t>
          </a:r>
        </a:p>
      </dsp:txBody>
      <dsp:txXfrm>
        <a:off x="1207803" y="738196"/>
        <a:ext cx="1291892" cy="5917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DB945-EBFB-E049-8F4D-1C4A53DB8790}" type="datetimeFigureOut">
              <a:rPr lang="de-DE" smtClean="0"/>
              <a:t>10.06.22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0B853-8E0F-2648-997D-1AB80A1C199C}" type="slidenum">
              <a:rPr lang="de-DE" smtClean="0"/>
              <a:t>‹Nr.›</a:t>
            </a:fld>
            <a:endParaRPr lang="de-DE"/>
          </a:p>
        </p:txBody>
      </p:sp>
    </p:spTree>
    <p:extLst>
      <p:ext uri="{BB962C8B-B14F-4D97-AF65-F5344CB8AC3E}">
        <p14:creationId xmlns:p14="http://schemas.microsoft.com/office/powerpoint/2010/main" val="217433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Vorstellung mit ALM, Christina und ich, Vorhaben kurz Darstellen, update</a:t>
            </a:r>
          </a:p>
        </p:txBody>
      </p:sp>
      <p:sp>
        <p:nvSpPr>
          <p:cNvPr id="4" name="Foliennummernplatzhalter 3"/>
          <p:cNvSpPr>
            <a:spLocks noGrp="1"/>
          </p:cNvSpPr>
          <p:nvPr>
            <p:ph type="sldNum" sz="quarter" idx="10"/>
          </p:nvPr>
        </p:nvSpPr>
        <p:spPr/>
        <p:txBody>
          <a:bodyPr/>
          <a:lstStyle/>
          <a:p>
            <a:fld id="{5BDADD7A-5464-40FD-B5CC-4CA36D7CC1F5}" type="slidenum">
              <a:rPr lang="de-DE" smtClean="0"/>
              <a:t>1</a:t>
            </a:fld>
            <a:endParaRPr lang="de-DE"/>
          </a:p>
        </p:txBody>
      </p:sp>
    </p:spTree>
    <p:extLst>
      <p:ext uri="{BB962C8B-B14F-4D97-AF65-F5344CB8AC3E}">
        <p14:creationId xmlns:p14="http://schemas.microsoft.com/office/powerpoint/2010/main" val="1130517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AC696814-D674-9047-9353-9C0F8444EE4A}" type="slidenum">
              <a:rPr lang="de-DE">
                <a:latin typeface="Arial" pitchFamily="-112" charset="0"/>
                <a:ea typeface="ＭＳ Ｐゴシック" pitchFamily="-112" charset="-128"/>
                <a:cs typeface="ＭＳ Ｐゴシック" pitchFamily="-112" charset="-128"/>
              </a:rPr>
              <a:pPr/>
              <a:t>33</a:t>
            </a:fld>
            <a:endParaRPr lang="de-DE">
              <a:latin typeface="Arial" pitchFamily="-112" charset="0"/>
              <a:ea typeface="ＭＳ Ｐゴシック" pitchFamily="-112" charset="-128"/>
              <a:cs typeface="ＭＳ Ｐゴシック" pitchFamily="-112" charset="-128"/>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de-DE">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ftr" sz="quarter" idx="4"/>
          </p:nvPr>
        </p:nvSpPr>
        <p:spPr>
          <a:noFill/>
        </p:spPr>
        <p:txBody>
          <a:bodyPr/>
          <a:lstStyle/>
          <a:p>
            <a:r>
              <a:rPr lang="de-DE">
                <a:latin typeface="Times New Roman" pitchFamily="-102" charset="0"/>
              </a:rPr>
              <a:t>Funk - Düsseldorf -  2008</a:t>
            </a:r>
          </a:p>
        </p:txBody>
      </p:sp>
      <p:sp>
        <p:nvSpPr>
          <p:cNvPr id="24579" name="Rectangle 7"/>
          <p:cNvSpPr>
            <a:spLocks noGrp="1" noChangeArrowheads="1"/>
          </p:cNvSpPr>
          <p:nvPr>
            <p:ph type="sldNum" sz="quarter" idx="5"/>
          </p:nvPr>
        </p:nvSpPr>
        <p:spPr>
          <a:noFill/>
        </p:spPr>
        <p:txBody>
          <a:bodyPr/>
          <a:lstStyle/>
          <a:p>
            <a:fld id="{68B5571F-8645-5049-B4E2-F5A571843573}" type="slidenum">
              <a:rPr lang="de-DE">
                <a:latin typeface="Times New Roman" pitchFamily="-102" charset="0"/>
              </a:rPr>
              <a:pPr/>
              <a:t>36</a:t>
            </a:fld>
            <a:endParaRPr lang="de-DE">
              <a:latin typeface="Times New Roman" pitchFamily="-102" charset="0"/>
            </a:endParaRPr>
          </a:p>
        </p:txBody>
      </p:sp>
      <p:sp>
        <p:nvSpPr>
          <p:cNvPr id="24580" name="Rectangle 2"/>
          <p:cNvSpPr>
            <a:spLocks noGrp="1" noRot="1" noChangeAspect="1" noChangeArrowheads="1" noTextEdit="1"/>
          </p:cNvSpPr>
          <p:nvPr>
            <p:ph type="sldImg"/>
          </p:nvPr>
        </p:nvSpPr>
        <p:spPr>
          <a:xfrm>
            <a:off x="365125" y="703263"/>
            <a:ext cx="6118225" cy="3441700"/>
          </a:xfrm>
          <a:solidFill>
            <a:srgbClr val="FFFFFF"/>
          </a:solidFill>
          <a:ln/>
        </p:spPr>
      </p:sp>
      <p:sp>
        <p:nvSpPr>
          <p:cNvPr id="24581" name="Rectangle 3"/>
          <p:cNvSpPr>
            <a:spLocks noGrp="1" noChangeArrowheads="1"/>
          </p:cNvSpPr>
          <p:nvPr>
            <p:ph type="body" idx="1"/>
          </p:nvPr>
        </p:nvSpPr>
        <p:spPr>
          <a:xfrm>
            <a:off x="923224" y="4354989"/>
            <a:ext cx="5001748" cy="4074498"/>
          </a:xfrm>
          <a:solidFill>
            <a:srgbClr val="FFFFFF"/>
          </a:solidFill>
          <a:ln>
            <a:solidFill>
              <a:srgbClr val="000000"/>
            </a:solidFill>
          </a:ln>
        </p:spPr>
        <p:txBody>
          <a:bodyPr lIns="90260" tIns="45130" rIns="90260" bIns="45130"/>
          <a:lstStyle/>
          <a:p>
            <a:endParaRPr lang="de-DE">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37</a:t>
            </a:fld>
            <a:endParaRPr lang="de-DE" altLang="de-DE">
              <a:solidFill>
                <a:srgbClr val="000000"/>
              </a:solidFill>
            </a:endParaRPr>
          </a:p>
        </p:txBody>
      </p:sp>
    </p:spTree>
    <p:extLst>
      <p:ext uri="{BB962C8B-B14F-4D97-AF65-F5344CB8AC3E}">
        <p14:creationId xmlns:p14="http://schemas.microsoft.com/office/powerpoint/2010/main" val="270509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40</a:t>
            </a:fld>
            <a:endParaRPr lang="de-DE" altLang="de-DE">
              <a:solidFill>
                <a:srgbClr val="000000"/>
              </a:solidFill>
            </a:endParaRPr>
          </a:p>
        </p:txBody>
      </p:sp>
    </p:spTree>
    <p:extLst>
      <p:ext uri="{BB962C8B-B14F-4D97-AF65-F5344CB8AC3E}">
        <p14:creationId xmlns:p14="http://schemas.microsoft.com/office/powerpoint/2010/main" val="314840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a:t>
            </a:fld>
            <a:endParaRPr lang="de-DE" altLang="de-DE">
              <a:solidFill>
                <a:srgbClr val="000000"/>
              </a:solidFill>
            </a:endParaRPr>
          </a:p>
        </p:txBody>
      </p:sp>
    </p:spTree>
    <p:extLst>
      <p:ext uri="{BB962C8B-B14F-4D97-AF65-F5344CB8AC3E}">
        <p14:creationId xmlns:p14="http://schemas.microsoft.com/office/powerpoint/2010/main" val="1359062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3</a:t>
            </a:fld>
            <a:endParaRPr lang="de-DE" altLang="de-DE">
              <a:solidFill>
                <a:srgbClr val="000000"/>
              </a:solidFill>
            </a:endParaRPr>
          </a:p>
        </p:txBody>
      </p:sp>
    </p:spTree>
    <p:extLst>
      <p:ext uri="{BB962C8B-B14F-4D97-AF65-F5344CB8AC3E}">
        <p14:creationId xmlns:p14="http://schemas.microsoft.com/office/powerpoint/2010/main" val="54154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7</a:t>
            </a:fld>
            <a:endParaRPr lang="de-DE" altLang="de-DE">
              <a:solidFill>
                <a:srgbClr val="000000"/>
              </a:solidFill>
            </a:endParaRPr>
          </a:p>
        </p:txBody>
      </p:sp>
    </p:spTree>
    <p:extLst>
      <p:ext uri="{BB962C8B-B14F-4D97-AF65-F5344CB8AC3E}">
        <p14:creationId xmlns:p14="http://schemas.microsoft.com/office/powerpoint/2010/main" val="324104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18</a:t>
            </a:fld>
            <a:endParaRPr lang="de-DE" altLang="de-DE">
              <a:solidFill>
                <a:srgbClr val="000000"/>
              </a:solidFill>
            </a:endParaRPr>
          </a:p>
        </p:txBody>
      </p:sp>
    </p:spTree>
    <p:extLst>
      <p:ext uri="{BB962C8B-B14F-4D97-AF65-F5344CB8AC3E}">
        <p14:creationId xmlns:p14="http://schemas.microsoft.com/office/powerpoint/2010/main" val="84293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BDADD7A-5464-40FD-B5CC-4CA36D7CC1F5}" type="slidenum">
              <a:rPr lang="de-DE" smtClean="0"/>
              <a:t>19</a:t>
            </a:fld>
            <a:endParaRPr lang="de-DE"/>
          </a:p>
        </p:txBody>
      </p:sp>
    </p:spTree>
    <p:extLst>
      <p:ext uri="{BB962C8B-B14F-4D97-AF65-F5344CB8AC3E}">
        <p14:creationId xmlns:p14="http://schemas.microsoft.com/office/powerpoint/2010/main" val="381395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25</a:t>
            </a:fld>
            <a:endParaRPr lang="de-DE" altLang="de-DE">
              <a:solidFill>
                <a:srgbClr val="000000"/>
              </a:solidFill>
            </a:endParaRPr>
          </a:p>
        </p:txBody>
      </p:sp>
    </p:spTree>
    <p:extLst>
      <p:ext uri="{BB962C8B-B14F-4D97-AF65-F5344CB8AC3E}">
        <p14:creationId xmlns:p14="http://schemas.microsoft.com/office/powerpoint/2010/main" val="201308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29</a:t>
            </a:fld>
            <a:endParaRPr lang="de-DE" altLang="de-DE">
              <a:solidFill>
                <a:srgbClr val="000000"/>
              </a:solidFill>
            </a:endParaRPr>
          </a:p>
        </p:txBody>
      </p:sp>
    </p:spTree>
    <p:extLst>
      <p:ext uri="{BB962C8B-B14F-4D97-AF65-F5344CB8AC3E}">
        <p14:creationId xmlns:p14="http://schemas.microsoft.com/office/powerpoint/2010/main" val="370426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a:t>Ausdünnen! Text verschieben?!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31</a:t>
            </a:fld>
            <a:endParaRPr lang="de-DE" altLang="de-DE">
              <a:solidFill>
                <a:srgbClr val="000000"/>
              </a:solidFill>
            </a:endParaRPr>
          </a:p>
        </p:txBody>
      </p:sp>
    </p:spTree>
    <p:extLst>
      <p:ext uri="{BB962C8B-B14F-4D97-AF65-F5344CB8AC3E}">
        <p14:creationId xmlns:p14="http://schemas.microsoft.com/office/powerpoint/2010/main" val="3285837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4FE9F9-30A4-1D49-95C9-A3B0679ABEF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6387821-C59F-8D49-A7E7-97EF6D0CD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ECB33F6-8611-ED47-92C6-C5EB4C4F9C65}"/>
              </a:ext>
            </a:extLst>
          </p:cNvPr>
          <p:cNvSpPr>
            <a:spLocks noGrp="1"/>
          </p:cNvSpPr>
          <p:nvPr>
            <p:ph type="dt" sz="half" idx="10"/>
          </p:nvPr>
        </p:nvSpPr>
        <p:spPr/>
        <p:txBody>
          <a:bodyPr/>
          <a:lstStyle/>
          <a:p>
            <a:fld id="{8528B2D0-7951-5441-A1A3-3205ECC6220C}" type="datetimeFigureOut">
              <a:rPr lang="de-DE" smtClean="0"/>
              <a:t>10.06.22</a:t>
            </a:fld>
            <a:endParaRPr lang="de-DE"/>
          </a:p>
        </p:txBody>
      </p:sp>
      <p:sp>
        <p:nvSpPr>
          <p:cNvPr id="5" name="Fußzeilenplatzhalter 4">
            <a:extLst>
              <a:ext uri="{FF2B5EF4-FFF2-40B4-BE49-F238E27FC236}">
                <a16:creationId xmlns:a16="http://schemas.microsoft.com/office/drawing/2014/main" id="{B550D4CD-06A0-B54A-9F73-44C702280C3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228719-39D0-0C46-9291-21DA7E11A44B}"/>
              </a:ext>
            </a:extLst>
          </p:cNvPr>
          <p:cNvSpPr>
            <a:spLocks noGrp="1"/>
          </p:cNvSpPr>
          <p:nvPr>
            <p:ph type="sldNum" sz="quarter" idx="12"/>
          </p:nvPr>
        </p:nvSpPr>
        <p:spPr/>
        <p:txBody>
          <a:bodyPr/>
          <a:lstStyle/>
          <a:p>
            <a:fld id="{3DCD6AB9-31BD-7748-A90D-0EC480249DAA}" type="slidenum">
              <a:rPr lang="de-DE" smtClean="0"/>
              <a:t>‹Nr.›</a:t>
            </a:fld>
            <a:endParaRPr lang="de-DE"/>
          </a:p>
        </p:txBody>
      </p:sp>
    </p:spTree>
    <p:extLst>
      <p:ext uri="{BB962C8B-B14F-4D97-AF65-F5344CB8AC3E}">
        <p14:creationId xmlns:p14="http://schemas.microsoft.com/office/powerpoint/2010/main" val="138855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307E02-3412-534E-8085-1DCA0EE9EE7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F3ADE9C-76C4-4F4C-91B0-AFF64DF1920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A82A1D1-F68F-0841-8886-32057467AB92}"/>
              </a:ext>
            </a:extLst>
          </p:cNvPr>
          <p:cNvSpPr>
            <a:spLocks noGrp="1"/>
          </p:cNvSpPr>
          <p:nvPr>
            <p:ph type="dt" sz="half" idx="10"/>
          </p:nvPr>
        </p:nvSpPr>
        <p:spPr/>
        <p:txBody>
          <a:bodyPr/>
          <a:lstStyle/>
          <a:p>
            <a:fld id="{8528B2D0-7951-5441-A1A3-3205ECC6220C}" type="datetimeFigureOut">
              <a:rPr lang="de-DE" smtClean="0"/>
              <a:t>10.06.22</a:t>
            </a:fld>
            <a:endParaRPr lang="de-DE"/>
          </a:p>
        </p:txBody>
      </p:sp>
      <p:sp>
        <p:nvSpPr>
          <p:cNvPr id="5" name="Fußzeilenplatzhalter 4">
            <a:extLst>
              <a:ext uri="{FF2B5EF4-FFF2-40B4-BE49-F238E27FC236}">
                <a16:creationId xmlns:a16="http://schemas.microsoft.com/office/drawing/2014/main" id="{9853CE44-B1DF-4B4C-907B-CE11C68A1C1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6E3AD27-ED7C-DE43-8C50-67178ED05CD7}"/>
              </a:ext>
            </a:extLst>
          </p:cNvPr>
          <p:cNvSpPr>
            <a:spLocks noGrp="1"/>
          </p:cNvSpPr>
          <p:nvPr>
            <p:ph type="sldNum" sz="quarter" idx="12"/>
          </p:nvPr>
        </p:nvSpPr>
        <p:spPr/>
        <p:txBody>
          <a:bodyPr/>
          <a:lstStyle/>
          <a:p>
            <a:fld id="{3DCD6AB9-31BD-7748-A90D-0EC480249DAA}" type="slidenum">
              <a:rPr lang="de-DE" smtClean="0"/>
              <a:t>‹Nr.›</a:t>
            </a:fld>
            <a:endParaRPr lang="de-DE"/>
          </a:p>
        </p:txBody>
      </p:sp>
    </p:spTree>
    <p:extLst>
      <p:ext uri="{BB962C8B-B14F-4D97-AF65-F5344CB8AC3E}">
        <p14:creationId xmlns:p14="http://schemas.microsoft.com/office/powerpoint/2010/main" val="4117489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AF96848-5B89-974E-896E-37B91360028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8508006-19EA-7E42-A285-C9C5C40F48A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01A113-716B-344C-934C-8C4835A0730A}"/>
              </a:ext>
            </a:extLst>
          </p:cNvPr>
          <p:cNvSpPr>
            <a:spLocks noGrp="1"/>
          </p:cNvSpPr>
          <p:nvPr>
            <p:ph type="dt" sz="half" idx="10"/>
          </p:nvPr>
        </p:nvSpPr>
        <p:spPr/>
        <p:txBody>
          <a:bodyPr/>
          <a:lstStyle/>
          <a:p>
            <a:fld id="{8528B2D0-7951-5441-A1A3-3205ECC6220C}" type="datetimeFigureOut">
              <a:rPr lang="de-DE" smtClean="0"/>
              <a:t>10.06.22</a:t>
            </a:fld>
            <a:endParaRPr lang="de-DE"/>
          </a:p>
        </p:txBody>
      </p:sp>
      <p:sp>
        <p:nvSpPr>
          <p:cNvPr id="5" name="Fußzeilenplatzhalter 4">
            <a:extLst>
              <a:ext uri="{FF2B5EF4-FFF2-40B4-BE49-F238E27FC236}">
                <a16:creationId xmlns:a16="http://schemas.microsoft.com/office/drawing/2014/main" id="{DAED4311-0E68-DD4B-8C38-82C8A678117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77B761C-5855-A64A-9C06-BC9A019E62D3}"/>
              </a:ext>
            </a:extLst>
          </p:cNvPr>
          <p:cNvSpPr>
            <a:spLocks noGrp="1"/>
          </p:cNvSpPr>
          <p:nvPr>
            <p:ph type="sldNum" sz="quarter" idx="12"/>
          </p:nvPr>
        </p:nvSpPr>
        <p:spPr/>
        <p:txBody>
          <a:bodyPr/>
          <a:lstStyle/>
          <a:p>
            <a:fld id="{3DCD6AB9-31BD-7748-A90D-0EC480249DAA}" type="slidenum">
              <a:rPr lang="de-DE" smtClean="0"/>
              <a:t>‹Nr.›</a:t>
            </a:fld>
            <a:endParaRPr lang="de-DE"/>
          </a:p>
        </p:txBody>
      </p:sp>
    </p:spTree>
    <p:extLst>
      <p:ext uri="{BB962C8B-B14F-4D97-AF65-F5344CB8AC3E}">
        <p14:creationId xmlns:p14="http://schemas.microsoft.com/office/powerpoint/2010/main" val="1411841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sseite">
    <p:spTree>
      <p:nvGrpSpPr>
        <p:cNvPr id="1" name=""/>
        <p:cNvGrpSpPr/>
        <p:nvPr/>
      </p:nvGrpSpPr>
      <p:grpSpPr>
        <a:xfrm>
          <a:off x="0" y="0"/>
          <a:ext cx="0" cy="0"/>
          <a:chOff x="0" y="0"/>
          <a:chExt cx="0" cy="0"/>
        </a:xfrm>
      </p:grpSpPr>
      <p:sp>
        <p:nvSpPr>
          <p:cNvPr id="2" name="Rechteck 1"/>
          <p:cNvSpPr/>
          <p:nvPr userDrawn="1"/>
        </p:nvSpPr>
        <p:spPr>
          <a:xfrm flipV="1">
            <a:off x="-1" y="6000000"/>
            <a:ext cx="6120000" cy="528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7" name="Grafik 6"/>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099176" y="6000000"/>
            <a:ext cx="6096000" cy="52800"/>
          </a:xfrm>
          <a:prstGeom prst="rect">
            <a:avLst/>
          </a:prstGeom>
        </p:spPr>
      </p:pic>
      <p:sp>
        <p:nvSpPr>
          <p:cNvPr id="9" name="Textplatzhalter 24"/>
          <p:cNvSpPr>
            <a:spLocks noGrp="1"/>
          </p:cNvSpPr>
          <p:nvPr>
            <p:ph type="body" sz="quarter" idx="11" hasCustomPrompt="1"/>
          </p:nvPr>
        </p:nvSpPr>
        <p:spPr>
          <a:xfrm>
            <a:off x="3999441" y="6293027"/>
            <a:ext cx="7584017" cy="192000"/>
          </a:xfrm>
        </p:spPr>
        <p:txBody>
          <a:bodyPr>
            <a:noAutofit/>
          </a:bodyPr>
          <a:lstStyle>
            <a:lvl1pPr marL="0" indent="0" algn="r">
              <a:buFontTx/>
              <a:buNone/>
              <a:defRPr lang="de-DE" sz="1333"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de-DE" dirty="0"/>
              <a:t>Hermann Funk</a:t>
            </a:r>
          </a:p>
        </p:txBody>
      </p:sp>
      <p:sp>
        <p:nvSpPr>
          <p:cNvPr id="6" name="Textplatzhalter 24"/>
          <p:cNvSpPr txBox="1">
            <a:spLocks/>
          </p:cNvSpPr>
          <p:nvPr userDrawn="1"/>
        </p:nvSpPr>
        <p:spPr>
          <a:xfrm>
            <a:off x="4695521" y="6512766"/>
            <a:ext cx="6887936" cy="205607"/>
          </a:xfrm>
          <a:prstGeom prst="rect">
            <a:avLst/>
          </a:prstGeom>
        </p:spPr>
        <p:txBody>
          <a:bodyPr lIns="0" tIns="0" rIns="0" bIns="0">
            <a:noAutofit/>
          </a:bodyPr>
          <a:lstStyle>
            <a:lvl1pPr marL="0" marR="0" indent="0" algn="r" defTabSz="914400" rtl="0" eaLnBrk="1" fontAlgn="auto" latinLnBrk="0" hangingPunct="1">
              <a:lnSpc>
                <a:spcPct val="100000"/>
              </a:lnSpc>
              <a:spcBef>
                <a:spcPct val="20000"/>
              </a:spcBef>
              <a:spcAft>
                <a:spcPts val="0"/>
              </a:spcAft>
              <a:buClrTx/>
              <a:buSzTx/>
              <a:buFontTx/>
              <a:buNone/>
              <a:tabLst/>
              <a:defRPr lang="de-DE" sz="1000" kern="1200" baseline="0"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fld id="{822FCD78-D96D-4F80-9AD7-6954839C45E1}" type="slidenum">
              <a:rPr lang="de-DE" sz="1333" smtClean="0">
                <a:solidFill>
                  <a:srgbClr val="002F5D"/>
                </a:solidFill>
                <a:latin typeface="Roboto Condensed" pitchFamily="2" charset="0"/>
                <a:ea typeface="Roboto Condensed" pitchFamily="2" charset="0"/>
              </a:rPr>
              <a:pPr>
                <a:defRPr/>
              </a:pPr>
              <a:t>‹Nr.›</a:t>
            </a:fld>
            <a:r>
              <a:rPr lang="de-DE" sz="1333" dirty="0">
                <a:solidFill>
                  <a:srgbClr val="002F5D"/>
                </a:solidFill>
                <a:latin typeface="Roboto Condensed" pitchFamily="2" charset="0"/>
                <a:ea typeface="Roboto Condensed" pitchFamily="2" charset="0"/>
              </a:rPr>
              <a:t> / 58</a:t>
            </a:r>
          </a:p>
        </p:txBody>
      </p:sp>
    </p:spTree>
    <p:extLst>
      <p:ext uri="{BB962C8B-B14F-4D97-AF65-F5344CB8AC3E}">
        <p14:creationId xmlns:p14="http://schemas.microsoft.com/office/powerpoint/2010/main" val="38296441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CF006-13FC-4047-A760-173E9BB2A21E}"/>
              </a:ext>
            </a:extLst>
          </p:cNvPr>
          <p:cNvSpPr>
            <a:spLocks noGrp="1"/>
          </p:cNvSpPr>
          <p:nvPr>
            <p:ph type="title" hasCustomPrompt="1"/>
          </p:nvPr>
        </p:nvSpPr>
        <p:spPr/>
        <p:txBody>
          <a:bodyPr/>
          <a:lstStyle>
            <a:lvl1pPr>
              <a:defRPr/>
            </a:lvl1pPr>
          </a:lstStyle>
          <a:p>
            <a:r>
              <a:rPr lang="de-DE" dirty="0"/>
              <a:t>Headline Inhaltsfolien ein- oder zweizeilig</a:t>
            </a:r>
          </a:p>
        </p:txBody>
      </p:sp>
      <p:sp>
        <p:nvSpPr>
          <p:cNvPr id="5" name="Inhaltsplatzhalter 4">
            <a:extLst>
              <a:ext uri="{FF2B5EF4-FFF2-40B4-BE49-F238E27FC236}">
                <a16:creationId xmlns:a16="http://schemas.microsoft.com/office/drawing/2014/main" id="{00B83E7A-A8E8-4757-9EAF-4C8294037320}"/>
              </a:ext>
            </a:extLst>
          </p:cNvPr>
          <p:cNvSpPr>
            <a:spLocks noGrp="1"/>
          </p:cNvSpPr>
          <p:nvPr>
            <p:ph sz="quarter" idx="10"/>
          </p:nvPr>
        </p:nvSpPr>
        <p:spPr>
          <a:xfrm>
            <a:off x="421200" y="1159200"/>
            <a:ext cx="11372400" cy="4788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noProof="0"/>
              <a:t>Mastertextformat bearbeiten</a:t>
            </a:r>
          </a:p>
        </p:txBody>
      </p:sp>
      <p:sp>
        <p:nvSpPr>
          <p:cNvPr id="9" name="Fußzeilenplatzhalter 4">
            <a:extLst>
              <a:ext uri="{FF2B5EF4-FFF2-40B4-BE49-F238E27FC236}">
                <a16:creationId xmlns:a16="http://schemas.microsoft.com/office/drawing/2014/main" id="{F2211746-5689-4CF3-B0D6-58CBBB938366}"/>
              </a:ext>
            </a:extLst>
          </p:cNvPr>
          <p:cNvSpPr>
            <a:spLocks noGrp="1"/>
          </p:cNvSpPr>
          <p:nvPr>
            <p:ph type="ftr" sz="quarter" idx="3"/>
          </p:nvPr>
        </p:nvSpPr>
        <p:spPr>
          <a:xfrm>
            <a:off x="890548" y="6280876"/>
            <a:ext cx="9000000" cy="321637"/>
          </a:xfrm>
          <a:prstGeom prst="rect">
            <a:avLst/>
          </a:prstGeom>
        </p:spPr>
        <p:txBody>
          <a:bodyPr vert="horz" lIns="0" tIns="0" rIns="0" bIns="0" rtlCol="0" anchor="b" anchorCtr="0"/>
          <a:lstStyle>
            <a:lvl1pPr algn="l">
              <a:defRPr sz="1200">
                <a:solidFill>
                  <a:schemeClr val="tx1"/>
                </a:solidFill>
                <a:latin typeface="+mn-lt"/>
              </a:defRPr>
            </a:lvl1pPr>
          </a:lstStyle>
          <a:p>
            <a:r>
              <a:rPr lang="de-DE" dirty="0"/>
              <a:t>Das Leben – Die selbstverständliche Art, Deutsch zu lernen</a:t>
            </a:r>
          </a:p>
        </p:txBody>
      </p:sp>
      <p:sp>
        <p:nvSpPr>
          <p:cNvPr id="10" name="Foliennummernplatzhalter 5">
            <a:extLst>
              <a:ext uri="{FF2B5EF4-FFF2-40B4-BE49-F238E27FC236}">
                <a16:creationId xmlns:a16="http://schemas.microsoft.com/office/drawing/2014/main" id="{7B6AE084-8BCC-4001-945A-ED75392E5C85}"/>
              </a:ext>
            </a:extLst>
          </p:cNvPr>
          <p:cNvSpPr>
            <a:spLocks noGrp="1"/>
          </p:cNvSpPr>
          <p:nvPr>
            <p:ph type="sldNum" sz="quarter" idx="4"/>
          </p:nvPr>
        </p:nvSpPr>
        <p:spPr>
          <a:xfrm>
            <a:off x="429877" y="6282000"/>
            <a:ext cx="424993" cy="321637"/>
          </a:xfrm>
          <a:prstGeom prst="rect">
            <a:avLst/>
          </a:prstGeom>
        </p:spPr>
        <p:txBody>
          <a:bodyPr vert="horz" lIns="0" tIns="0" rIns="0" bIns="0" rtlCol="0" anchor="b" anchorCtr="0"/>
          <a:lstStyle>
            <a:lvl1pPr algn="l">
              <a:defRPr sz="1200" b="1" u="none">
                <a:solidFill>
                  <a:schemeClr val="tx1"/>
                </a:solidFill>
                <a:latin typeface="+mj-lt"/>
              </a:defRPr>
            </a:lvl1pPr>
          </a:lstStyle>
          <a:p>
            <a:fld id="{6B324290-F1A5-46D5-B2CF-B69CCF61B731}" type="slidenum">
              <a:rPr lang="de-DE" smtClean="0"/>
              <a:pPr/>
              <a:t>‹Nr.›</a:t>
            </a:fld>
            <a:endParaRPr lang="de-DE" dirty="0"/>
          </a:p>
        </p:txBody>
      </p:sp>
      <p:sp>
        <p:nvSpPr>
          <p:cNvPr id="11" name="Textplatzhalter 4">
            <a:extLst>
              <a:ext uri="{FF2B5EF4-FFF2-40B4-BE49-F238E27FC236}">
                <a16:creationId xmlns:a16="http://schemas.microsoft.com/office/drawing/2014/main" id="{33AD2EF1-2617-48D4-AA51-C4109A0C6657}"/>
              </a:ext>
            </a:extLst>
          </p:cNvPr>
          <p:cNvSpPr>
            <a:spLocks noGrp="1"/>
          </p:cNvSpPr>
          <p:nvPr>
            <p:ph type="body" sz="quarter" idx="11" hasCustomPrompt="1"/>
          </p:nvPr>
        </p:nvSpPr>
        <p:spPr>
          <a:xfrm>
            <a:off x="413999" y="658801"/>
            <a:ext cx="11368800" cy="360001"/>
          </a:xfrm>
        </p:spPr>
        <p:txBody>
          <a:bodyPr/>
          <a:lstStyle>
            <a:lvl1pPr>
              <a:lnSpc>
                <a:spcPct val="92000"/>
              </a:lnSpc>
              <a:defRPr sz="2351">
                <a:latin typeface="+mj-lt"/>
              </a:defRPr>
            </a:lvl1pPr>
            <a:lvl2pPr marL="0" indent="0">
              <a:lnSpc>
                <a:spcPts val="2600"/>
              </a:lnSpc>
              <a:buFontTx/>
              <a:buNone/>
              <a:defRPr sz="2351">
                <a:latin typeface="+mj-lt"/>
              </a:defRPr>
            </a:lvl2pPr>
            <a:lvl3pPr marL="0" indent="0">
              <a:lnSpc>
                <a:spcPts val="2600"/>
              </a:lnSpc>
              <a:buFontTx/>
              <a:buNone/>
              <a:defRPr sz="2351">
                <a:latin typeface="+mj-lt"/>
              </a:defRPr>
            </a:lvl3pPr>
            <a:lvl4pPr marL="0" indent="0">
              <a:lnSpc>
                <a:spcPts val="2600"/>
              </a:lnSpc>
              <a:buFontTx/>
              <a:buNone/>
              <a:defRPr sz="2351">
                <a:latin typeface="+mj-lt"/>
              </a:defRPr>
            </a:lvl4pPr>
            <a:lvl5pPr>
              <a:lnSpc>
                <a:spcPts val="2600"/>
              </a:lnSpc>
              <a:defRPr sz="2351" b="0"/>
            </a:lvl5pPr>
            <a:lvl6pPr>
              <a:lnSpc>
                <a:spcPts val="2600"/>
              </a:lnSpc>
              <a:defRPr sz="2351">
                <a:latin typeface="+mj-lt"/>
              </a:defRPr>
            </a:lvl6pPr>
            <a:lvl7pPr marL="0" indent="0">
              <a:lnSpc>
                <a:spcPts val="2600"/>
              </a:lnSpc>
              <a:buFontTx/>
              <a:buNone/>
              <a:defRPr sz="2351"/>
            </a:lvl7pPr>
            <a:lvl8pPr marL="0" indent="0">
              <a:lnSpc>
                <a:spcPts val="2600"/>
              </a:lnSpc>
              <a:buFontTx/>
              <a:buNone/>
              <a:defRPr sz="2351"/>
            </a:lvl8pPr>
            <a:lvl9pPr>
              <a:lnSpc>
                <a:spcPts val="2600"/>
              </a:lnSpc>
              <a:defRPr sz="2351" b="0"/>
            </a:lvl9pPr>
          </a:lstStyle>
          <a:p>
            <a:pPr lvl="0"/>
            <a:r>
              <a:rPr lang="de-DE" dirty="0"/>
              <a:t>Subheadline bearbeiten</a:t>
            </a:r>
          </a:p>
        </p:txBody>
      </p:sp>
      <p:sp>
        <p:nvSpPr>
          <p:cNvPr id="13" name="Textplatzhalter 5">
            <a:extLst>
              <a:ext uri="{FF2B5EF4-FFF2-40B4-BE49-F238E27FC236}">
                <a16:creationId xmlns:a16="http://schemas.microsoft.com/office/drawing/2014/main" id="{16D86D06-BEF0-4D8F-B921-0439C4D0DBBA}"/>
              </a:ext>
            </a:extLst>
          </p:cNvPr>
          <p:cNvSpPr>
            <a:spLocks noGrp="1"/>
          </p:cNvSpPr>
          <p:nvPr>
            <p:ph type="body" sz="quarter" idx="12" hasCustomPrompt="1"/>
          </p:nvPr>
        </p:nvSpPr>
        <p:spPr>
          <a:xfrm>
            <a:off x="428401" y="5948365"/>
            <a:ext cx="9462148" cy="180975"/>
          </a:xfrm>
        </p:spPr>
        <p:txBody>
          <a:bodyPr/>
          <a:lstStyle>
            <a:lvl1pPr>
              <a:defRPr sz="1000"/>
            </a:lvl1pPr>
            <a:lvl2pPr marL="0" indent="0">
              <a:buFontTx/>
              <a:buNone/>
              <a:defRPr sz="1000"/>
            </a:lvl2pPr>
            <a:lvl3pPr marL="0" indent="0">
              <a:buFontTx/>
              <a:buNone/>
              <a:defRPr sz="1000"/>
            </a:lvl3pPr>
            <a:lvl4pPr marL="0" indent="0">
              <a:buFontTx/>
              <a:buNone/>
              <a:defRPr sz="1000"/>
            </a:lvl4pPr>
            <a:lvl5pPr>
              <a:defRPr sz="1000" b="0"/>
            </a:lvl5pPr>
          </a:lstStyle>
          <a:p>
            <a:pPr lvl="0"/>
            <a:r>
              <a:rPr lang="de-DE" dirty="0"/>
              <a:t>Hier ist der vorgesehene Platz für eine Quellenangabe</a:t>
            </a:r>
          </a:p>
        </p:txBody>
      </p:sp>
    </p:spTree>
    <p:extLst>
      <p:ext uri="{BB962C8B-B14F-4D97-AF65-F5344CB8AC3E}">
        <p14:creationId xmlns:p14="http://schemas.microsoft.com/office/powerpoint/2010/main" val="242701396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71462" y="1196752"/>
            <a:ext cx="11049077" cy="5018331"/>
          </a:xfrm>
        </p:spPr>
        <p:txBody>
          <a:bodyPr/>
          <a:lstStyle>
            <a:lvl1pPr>
              <a:spcAft>
                <a:spcPts val="0"/>
              </a:spcAft>
              <a:defRPr>
                <a:solidFill>
                  <a:schemeClr val="tx2"/>
                </a:solidFill>
              </a:defRPr>
            </a:lvl1pPr>
            <a:lvl2pPr indent="-215995">
              <a:spcAft>
                <a:spcPts val="0"/>
              </a:spcAft>
              <a:defRPr>
                <a:solidFill>
                  <a:schemeClr val="tx2"/>
                </a:solidFill>
              </a:defRPr>
            </a:lvl2pPr>
            <a:lvl3pPr indent="-215995">
              <a:spcAft>
                <a:spcPts val="0"/>
              </a:spcAft>
              <a:defRPr>
                <a:solidFill>
                  <a:schemeClr val="tx2"/>
                </a:solidFill>
              </a:defRPr>
            </a:lvl3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p:txBody>
      </p:sp>
      <p:sp>
        <p:nvSpPr>
          <p:cNvPr id="5" name="Fußzeilenplatzhalter 4"/>
          <p:cNvSpPr>
            <a:spLocks noGrp="1"/>
          </p:cNvSpPr>
          <p:nvPr>
            <p:ph type="ftr" sz="quarter" idx="3"/>
          </p:nvPr>
        </p:nvSpPr>
        <p:spPr>
          <a:xfrm>
            <a:off x="190462" y="6598802"/>
            <a:ext cx="10096569" cy="179047"/>
          </a:xfrm>
          <a:prstGeom prst="rect">
            <a:avLst/>
          </a:prstGeom>
        </p:spPr>
        <p:txBody>
          <a:bodyPr vert="horz" lIns="0" rIns="45720" bIns="0" rtlCol="0" anchor="b"/>
          <a:lstStyle>
            <a:lvl1pPr algn="l" eaLnBrk="1" latinLnBrk="0" hangingPunct="1">
              <a:defRPr kumimoji="0" sz="800" b="1" cap="none" baseline="0">
                <a:solidFill>
                  <a:schemeClr val="bg1"/>
                </a:solidFill>
              </a:defRPr>
            </a:lvl1pPr>
          </a:lstStyle>
          <a:p>
            <a:endParaRPr lang="de-DE"/>
          </a:p>
        </p:txBody>
      </p:sp>
      <p:sp>
        <p:nvSpPr>
          <p:cNvPr id="6" name="Foliennummernplatzhalter 5"/>
          <p:cNvSpPr>
            <a:spLocks noGrp="1"/>
          </p:cNvSpPr>
          <p:nvPr>
            <p:ph type="sldNum" sz="quarter" idx="4"/>
          </p:nvPr>
        </p:nvSpPr>
        <p:spPr>
          <a:xfrm>
            <a:off x="10433142" y="6598802"/>
            <a:ext cx="1568401" cy="179047"/>
          </a:xfrm>
          <a:prstGeom prst="rect">
            <a:avLst/>
          </a:prstGeom>
        </p:spPr>
        <p:txBody>
          <a:bodyPr vert="horz" lIns="46800" rIns="0" bIns="0" rtlCol="0" anchor="b"/>
          <a:lstStyle>
            <a:lvl1pPr algn="r" eaLnBrk="1" latinLnBrk="0" hangingPunct="1">
              <a:defRPr kumimoji="0" sz="800" b="1">
                <a:solidFill>
                  <a:schemeClr val="bg1"/>
                </a:solidFill>
              </a:defRPr>
            </a:lvl1pPr>
          </a:lstStyle>
          <a:p>
            <a:fld id="{0DD8EC96-FC09-4E31-9376-FC2CDDB767C7}" type="slidenum">
              <a:rPr lang="de-DE" smtClean="0"/>
              <a:pPr/>
              <a:t>‹Nr.›</a:t>
            </a:fld>
            <a:endParaRPr lang="de-DE"/>
          </a:p>
        </p:txBody>
      </p:sp>
    </p:spTree>
    <p:extLst>
      <p:ext uri="{BB962C8B-B14F-4D97-AF65-F5344CB8AC3E}">
        <p14:creationId xmlns:p14="http://schemas.microsoft.com/office/powerpoint/2010/main" val="3544774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onderseite für große Grafiken">
    <p:spTree>
      <p:nvGrpSpPr>
        <p:cNvPr id="1" name=""/>
        <p:cNvGrpSpPr/>
        <p:nvPr/>
      </p:nvGrpSpPr>
      <p:grpSpPr>
        <a:xfrm>
          <a:off x="0" y="0"/>
          <a:ext cx="0" cy="0"/>
          <a:chOff x="0" y="0"/>
          <a:chExt cx="0" cy="0"/>
        </a:xfrm>
      </p:grpSpPr>
      <p:sp>
        <p:nvSpPr>
          <p:cNvPr id="2" name="Rechteck 1"/>
          <p:cNvSpPr/>
          <p:nvPr userDrawn="1"/>
        </p:nvSpPr>
        <p:spPr>
          <a:xfrm>
            <a:off x="0" y="5750560"/>
            <a:ext cx="12192000" cy="118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38429" y="6192000"/>
            <a:ext cx="1394539" cy="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200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0B0DC-2BD9-2E49-85BB-20798A9DA97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82F0250-1B37-F149-9CA5-DCBF5F7DB71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5590469-ECB3-9540-8D50-29F46CBDEDB7}"/>
              </a:ext>
            </a:extLst>
          </p:cNvPr>
          <p:cNvSpPr>
            <a:spLocks noGrp="1"/>
          </p:cNvSpPr>
          <p:nvPr>
            <p:ph type="dt" sz="half" idx="10"/>
          </p:nvPr>
        </p:nvSpPr>
        <p:spPr/>
        <p:txBody>
          <a:bodyPr/>
          <a:lstStyle/>
          <a:p>
            <a:fld id="{8528B2D0-7951-5441-A1A3-3205ECC6220C}" type="datetimeFigureOut">
              <a:rPr lang="de-DE" smtClean="0"/>
              <a:t>10.06.22</a:t>
            </a:fld>
            <a:endParaRPr lang="de-DE"/>
          </a:p>
        </p:txBody>
      </p:sp>
      <p:sp>
        <p:nvSpPr>
          <p:cNvPr id="5" name="Fußzeilenplatzhalter 4">
            <a:extLst>
              <a:ext uri="{FF2B5EF4-FFF2-40B4-BE49-F238E27FC236}">
                <a16:creationId xmlns:a16="http://schemas.microsoft.com/office/drawing/2014/main" id="{C082355E-B783-B543-B5E0-A2F6D6171D7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E66AE98-F310-A44E-9B9A-EC7889B74D3A}"/>
              </a:ext>
            </a:extLst>
          </p:cNvPr>
          <p:cNvSpPr>
            <a:spLocks noGrp="1"/>
          </p:cNvSpPr>
          <p:nvPr>
            <p:ph type="sldNum" sz="quarter" idx="12"/>
          </p:nvPr>
        </p:nvSpPr>
        <p:spPr/>
        <p:txBody>
          <a:bodyPr/>
          <a:lstStyle/>
          <a:p>
            <a:fld id="{3DCD6AB9-31BD-7748-A90D-0EC480249DAA}" type="slidenum">
              <a:rPr lang="de-DE" smtClean="0"/>
              <a:t>‹Nr.›</a:t>
            </a:fld>
            <a:endParaRPr lang="de-DE"/>
          </a:p>
        </p:txBody>
      </p:sp>
    </p:spTree>
    <p:extLst>
      <p:ext uri="{BB962C8B-B14F-4D97-AF65-F5344CB8AC3E}">
        <p14:creationId xmlns:p14="http://schemas.microsoft.com/office/powerpoint/2010/main" val="1500612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F6E91-B7A8-B24F-94D2-EB58F810EA9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92A644D-858F-B247-8746-F713B1620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2EEF866-7449-AA4D-B316-6452F699C16F}"/>
              </a:ext>
            </a:extLst>
          </p:cNvPr>
          <p:cNvSpPr>
            <a:spLocks noGrp="1"/>
          </p:cNvSpPr>
          <p:nvPr>
            <p:ph type="dt" sz="half" idx="10"/>
          </p:nvPr>
        </p:nvSpPr>
        <p:spPr/>
        <p:txBody>
          <a:bodyPr/>
          <a:lstStyle/>
          <a:p>
            <a:fld id="{8528B2D0-7951-5441-A1A3-3205ECC6220C}" type="datetimeFigureOut">
              <a:rPr lang="de-DE" smtClean="0"/>
              <a:t>10.06.22</a:t>
            </a:fld>
            <a:endParaRPr lang="de-DE"/>
          </a:p>
        </p:txBody>
      </p:sp>
      <p:sp>
        <p:nvSpPr>
          <p:cNvPr id="5" name="Fußzeilenplatzhalter 4">
            <a:extLst>
              <a:ext uri="{FF2B5EF4-FFF2-40B4-BE49-F238E27FC236}">
                <a16:creationId xmlns:a16="http://schemas.microsoft.com/office/drawing/2014/main" id="{2F4B7386-D5F4-C743-88AD-F5C061C28D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0EA6245-4AF2-5944-A547-DF3A1AC8D9D2}"/>
              </a:ext>
            </a:extLst>
          </p:cNvPr>
          <p:cNvSpPr>
            <a:spLocks noGrp="1"/>
          </p:cNvSpPr>
          <p:nvPr>
            <p:ph type="sldNum" sz="quarter" idx="12"/>
          </p:nvPr>
        </p:nvSpPr>
        <p:spPr/>
        <p:txBody>
          <a:bodyPr/>
          <a:lstStyle/>
          <a:p>
            <a:fld id="{3DCD6AB9-31BD-7748-A90D-0EC480249DAA}" type="slidenum">
              <a:rPr lang="de-DE" smtClean="0"/>
              <a:t>‹Nr.›</a:t>
            </a:fld>
            <a:endParaRPr lang="de-DE"/>
          </a:p>
        </p:txBody>
      </p:sp>
    </p:spTree>
    <p:extLst>
      <p:ext uri="{BB962C8B-B14F-4D97-AF65-F5344CB8AC3E}">
        <p14:creationId xmlns:p14="http://schemas.microsoft.com/office/powerpoint/2010/main" val="3795114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252971-6A8D-A845-A38D-9B1FBADAA8F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1F34055-4AB8-0645-A6F1-B712DF6998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11600BB-7664-4949-94EE-9327E6E3A85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6B180EA-8482-D541-AAE0-02FA46ABE7B5}"/>
              </a:ext>
            </a:extLst>
          </p:cNvPr>
          <p:cNvSpPr>
            <a:spLocks noGrp="1"/>
          </p:cNvSpPr>
          <p:nvPr>
            <p:ph type="dt" sz="half" idx="10"/>
          </p:nvPr>
        </p:nvSpPr>
        <p:spPr/>
        <p:txBody>
          <a:bodyPr/>
          <a:lstStyle/>
          <a:p>
            <a:fld id="{8528B2D0-7951-5441-A1A3-3205ECC6220C}" type="datetimeFigureOut">
              <a:rPr lang="de-DE" smtClean="0"/>
              <a:t>10.06.22</a:t>
            </a:fld>
            <a:endParaRPr lang="de-DE"/>
          </a:p>
        </p:txBody>
      </p:sp>
      <p:sp>
        <p:nvSpPr>
          <p:cNvPr id="6" name="Fußzeilenplatzhalter 5">
            <a:extLst>
              <a:ext uri="{FF2B5EF4-FFF2-40B4-BE49-F238E27FC236}">
                <a16:creationId xmlns:a16="http://schemas.microsoft.com/office/drawing/2014/main" id="{3A1964A2-0A0E-8645-9BE7-B074ABB5F56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5D91DB5-25EF-EE41-85F4-590AAAD44DB3}"/>
              </a:ext>
            </a:extLst>
          </p:cNvPr>
          <p:cNvSpPr>
            <a:spLocks noGrp="1"/>
          </p:cNvSpPr>
          <p:nvPr>
            <p:ph type="sldNum" sz="quarter" idx="12"/>
          </p:nvPr>
        </p:nvSpPr>
        <p:spPr/>
        <p:txBody>
          <a:bodyPr/>
          <a:lstStyle/>
          <a:p>
            <a:fld id="{3DCD6AB9-31BD-7748-A90D-0EC480249DAA}" type="slidenum">
              <a:rPr lang="de-DE" smtClean="0"/>
              <a:t>‹Nr.›</a:t>
            </a:fld>
            <a:endParaRPr lang="de-DE"/>
          </a:p>
        </p:txBody>
      </p:sp>
    </p:spTree>
    <p:extLst>
      <p:ext uri="{BB962C8B-B14F-4D97-AF65-F5344CB8AC3E}">
        <p14:creationId xmlns:p14="http://schemas.microsoft.com/office/powerpoint/2010/main" val="129895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73615-D78B-6145-B1F1-719BD2C7C49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F82C81C-DD5C-AE47-9571-09B3426221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D4D3B44-216D-1F42-8DFA-9BE7D1EB028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BA64DB4-B7A8-C84D-968F-AE29711EF2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9724D21-AB77-4F44-85E1-2E85AB3121F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BD27A38-8434-C441-8D80-35085F52028E}"/>
              </a:ext>
            </a:extLst>
          </p:cNvPr>
          <p:cNvSpPr>
            <a:spLocks noGrp="1"/>
          </p:cNvSpPr>
          <p:nvPr>
            <p:ph type="dt" sz="half" idx="10"/>
          </p:nvPr>
        </p:nvSpPr>
        <p:spPr/>
        <p:txBody>
          <a:bodyPr/>
          <a:lstStyle/>
          <a:p>
            <a:fld id="{8528B2D0-7951-5441-A1A3-3205ECC6220C}" type="datetimeFigureOut">
              <a:rPr lang="de-DE" smtClean="0"/>
              <a:t>10.06.22</a:t>
            </a:fld>
            <a:endParaRPr lang="de-DE"/>
          </a:p>
        </p:txBody>
      </p:sp>
      <p:sp>
        <p:nvSpPr>
          <p:cNvPr id="8" name="Fußzeilenplatzhalter 7">
            <a:extLst>
              <a:ext uri="{FF2B5EF4-FFF2-40B4-BE49-F238E27FC236}">
                <a16:creationId xmlns:a16="http://schemas.microsoft.com/office/drawing/2014/main" id="{8C75E085-C9EE-6C48-B78A-8164D229F78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AB3C40D-54B8-4243-95CE-DD1309D614DF}"/>
              </a:ext>
            </a:extLst>
          </p:cNvPr>
          <p:cNvSpPr>
            <a:spLocks noGrp="1"/>
          </p:cNvSpPr>
          <p:nvPr>
            <p:ph type="sldNum" sz="quarter" idx="12"/>
          </p:nvPr>
        </p:nvSpPr>
        <p:spPr/>
        <p:txBody>
          <a:bodyPr/>
          <a:lstStyle/>
          <a:p>
            <a:fld id="{3DCD6AB9-31BD-7748-A90D-0EC480249DAA}" type="slidenum">
              <a:rPr lang="de-DE" smtClean="0"/>
              <a:t>‹Nr.›</a:t>
            </a:fld>
            <a:endParaRPr lang="de-DE"/>
          </a:p>
        </p:txBody>
      </p:sp>
    </p:spTree>
    <p:extLst>
      <p:ext uri="{BB962C8B-B14F-4D97-AF65-F5344CB8AC3E}">
        <p14:creationId xmlns:p14="http://schemas.microsoft.com/office/powerpoint/2010/main" val="2393098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8E72A-6099-2446-80CE-2BB72D86D23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EB91656-D68D-AD41-8800-771FB3387C04}"/>
              </a:ext>
            </a:extLst>
          </p:cNvPr>
          <p:cNvSpPr>
            <a:spLocks noGrp="1"/>
          </p:cNvSpPr>
          <p:nvPr>
            <p:ph type="dt" sz="half" idx="10"/>
          </p:nvPr>
        </p:nvSpPr>
        <p:spPr/>
        <p:txBody>
          <a:bodyPr/>
          <a:lstStyle/>
          <a:p>
            <a:fld id="{8528B2D0-7951-5441-A1A3-3205ECC6220C}" type="datetimeFigureOut">
              <a:rPr lang="de-DE" smtClean="0"/>
              <a:t>10.06.22</a:t>
            </a:fld>
            <a:endParaRPr lang="de-DE"/>
          </a:p>
        </p:txBody>
      </p:sp>
      <p:sp>
        <p:nvSpPr>
          <p:cNvPr id="4" name="Fußzeilenplatzhalter 3">
            <a:extLst>
              <a:ext uri="{FF2B5EF4-FFF2-40B4-BE49-F238E27FC236}">
                <a16:creationId xmlns:a16="http://schemas.microsoft.com/office/drawing/2014/main" id="{84311CA2-29FC-8B40-AFF0-F4F8B50D106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D956038-EFDE-F840-8C95-9340B546FF4E}"/>
              </a:ext>
            </a:extLst>
          </p:cNvPr>
          <p:cNvSpPr>
            <a:spLocks noGrp="1"/>
          </p:cNvSpPr>
          <p:nvPr>
            <p:ph type="sldNum" sz="quarter" idx="12"/>
          </p:nvPr>
        </p:nvSpPr>
        <p:spPr/>
        <p:txBody>
          <a:bodyPr/>
          <a:lstStyle/>
          <a:p>
            <a:fld id="{3DCD6AB9-31BD-7748-A90D-0EC480249DAA}" type="slidenum">
              <a:rPr lang="de-DE" smtClean="0"/>
              <a:t>‹Nr.›</a:t>
            </a:fld>
            <a:endParaRPr lang="de-DE"/>
          </a:p>
        </p:txBody>
      </p:sp>
    </p:spTree>
    <p:extLst>
      <p:ext uri="{BB962C8B-B14F-4D97-AF65-F5344CB8AC3E}">
        <p14:creationId xmlns:p14="http://schemas.microsoft.com/office/powerpoint/2010/main" val="380189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9FD2D5C-F1DD-AF4D-8D8B-186686734BFD}"/>
              </a:ext>
            </a:extLst>
          </p:cNvPr>
          <p:cNvSpPr>
            <a:spLocks noGrp="1"/>
          </p:cNvSpPr>
          <p:nvPr>
            <p:ph type="dt" sz="half" idx="10"/>
          </p:nvPr>
        </p:nvSpPr>
        <p:spPr/>
        <p:txBody>
          <a:bodyPr/>
          <a:lstStyle/>
          <a:p>
            <a:fld id="{8528B2D0-7951-5441-A1A3-3205ECC6220C}" type="datetimeFigureOut">
              <a:rPr lang="de-DE" smtClean="0"/>
              <a:t>10.06.22</a:t>
            </a:fld>
            <a:endParaRPr lang="de-DE"/>
          </a:p>
        </p:txBody>
      </p:sp>
      <p:sp>
        <p:nvSpPr>
          <p:cNvPr id="3" name="Fußzeilenplatzhalter 2">
            <a:extLst>
              <a:ext uri="{FF2B5EF4-FFF2-40B4-BE49-F238E27FC236}">
                <a16:creationId xmlns:a16="http://schemas.microsoft.com/office/drawing/2014/main" id="{BFEC0E71-0A34-8A4C-93E6-E166C1689CE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3606D8D-8840-664C-847C-F181E48B1D5B}"/>
              </a:ext>
            </a:extLst>
          </p:cNvPr>
          <p:cNvSpPr>
            <a:spLocks noGrp="1"/>
          </p:cNvSpPr>
          <p:nvPr>
            <p:ph type="sldNum" sz="quarter" idx="12"/>
          </p:nvPr>
        </p:nvSpPr>
        <p:spPr/>
        <p:txBody>
          <a:bodyPr/>
          <a:lstStyle/>
          <a:p>
            <a:fld id="{3DCD6AB9-31BD-7748-A90D-0EC480249DAA}" type="slidenum">
              <a:rPr lang="de-DE" smtClean="0"/>
              <a:t>‹Nr.›</a:t>
            </a:fld>
            <a:endParaRPr lang="de-DE"/>
          </a:p>
        </p:txBody>
      </p:sp>
    </p:spTree>
    <p:extLst>
      <p:ext uri="{BB962C8B-B14F-4D97-AF65-F5344CB8AC3E}">
        <p14:creationId xmlns:p14="http://schemas.microsoft.com/office/powerpoint/2010/main" val="2409359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42C026-B890-3241-B4C5-4EA65FF46A5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DE7C827-374C-974C-B2FF-82B7CF0133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40C1DE9-1B47-4B40-B696-559CECE38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E22CB57-CC75-0043-9CE0-9A0A6A039C6C}"/>
              </a:ext>
            </a:extLst>
          </p:cNvPr>
          <p:cNvSpPr>
            <a:spLocks noGrp="1"/>
          </p:cNvSpPr>
          <p:nvPr>
            <p:ph type="dt" sz="half" idx="10"/>
          </p:nvPr>
        </p:nvSpPr>
        <p:spPr/>
        <p:txBody>
          <a:bodyPr/>
          <a:lstStyle/>
          <a:p>
            <a:fld id="{8528B2D0-7951-5441-A1A3-3205ECC6220C}" type="datetimeFigureOut">
              <a:rPr lang="de-DE" smtClean="0"/>
              <a:t>10.06.22</a:t>
            </a:fld>
            <a:endParaRPr lang="de-DE"/>
          </a:p>
        </p:txBody>
      </p:sp>
      <p:sp>
        <p:nvSpPr>
          <p:cNvPr id="6" name="Fußzeilenplatzhalter 5">
            <a:extLst>
              <a:ext uri="{FF2B5EF4-FFF2-40B4-BE49-F238E27FC236}">
                <a16:creationId xmlns:a16="http://schemas.microsoft.com/office/drawing/2014/main" id="{EB7AA913-5C55-C641-A332-FFF149230F3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2507F2F-F435-0F4B-911E-D64E1C7EE0CE}"/>
              </a:ext>
            </a:extLst>
          </p:cNvPr>
          <p:cNvSpPr>
            <a:spLocks noGrp="1"/>
          </p:cNvSpPr>
          <p:nvPr>
            <p:ph type="sldNum" sz="quarter" idx="12"/>
          </p:nvPr>
        </p:nvSpPr>
        <p:spPr/>
        <p:txBody>
          <a:bodyPr/>
          <a:lstStyle/>
          <a:p>
            <a:fld id="{3DCD6AB9-31BD-7748-A90D-0EC480249DAA}" type="slidenum">
              <a:rPr lang="de-DE" smtClean="0"/>
              <a:t>‹Nr.›</a:t>
            </a:fld>
            <a:endParaRPr lang="de-DE"/>
          </a:p>
        </p:txBody>
      </p:sp>
    </p:spTree>
    <p:extLst>
      <p:ext uri="{BB962C8B-B14F-4D97-AF65-F5344CB8AC3E}">
        <p14:creationId xmlns:p14="http://schemas.microsoft.com/office/powerpoint/2010/main" val="381892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B6B5B-2D88-684B-8DCB-4B15269123C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5CFB2C5-9485-794E-B194-1B640F7B4A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DE2F4EE-5907-D343-A5B9-74528A6C4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46251BC-50E3-A94A-A7E5-194A420BE70E}"/>
              </a:ext>
            </a:extLst>
          </p:cNvPr>
          <p:cNvSpPr>
            <a:spLocks noGrp="1"/>
          </p:cNvSpPr>
          <p:nvPr>
            <p:ph type="dt" sz="half" idx="10"/>
          </p:nvPr>
        </p:nvSpPr>
        <p:spPr/>
        <p:txBody>
          <a:bodyPr/>
          <a:lstStyle/>
          <a:p>
            <a:fld id="{8528B2D0-7951-5441-A1A3-3205ECC6220C}" type="datetimeFigureOut">
              <a:rPr lang="de-DE" smtClean="0"/>
              <a:t>10.06.22</a:t>
            </a:fld>
            <a:endParaRPr lang="de-DE"/>
          </a:p>
        </p:txBody>
      </p:sp>
      <p:sp>
        <p:nvSpPr>
          <p:cNvPr id="6" name="Fußzeilenplatzhalter 5">
            <a:extLst>
              <a:ext uri="{FF2B5EF4-FFF2-40B4-BE49-F238E27FC236}">
                <a16:creationId xmlns:a16="http://schemas.microsoft.com/office/drawing/2014/main" id="{35F40799-CBCF-8E4B-9376-A855A794DFC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81C6144-3E91-C44A-BC38-289F936C2A6F}"/>
              </a:ext>
            </a:extLst>
          </p:cNvPr>
          <p:cNvSpPr>
            <a:spLocks noGrp="1"/>
          </p:cNvSpPr>
          <p:nvPr>
            <p:ph type="sldNum" sz="quarter" idx="12"/>
          </p:nvPr>
        </p:nvSpPr>
        <p:spPr/>
        <p:txBody>
          <a:bodyPr/>
          <a:lstStyle/>
          <a:p>
            <a:fld id="{3DCD6AB9-31BD-7748-A90D-0EC480249DAA}" type="slidenum">
              <a:rPr lang="de-DE" smtClean="0"/>
              <a:t>‹Nr.›</a:t>
            </a:fld>
            <a:endParaRPr lang="de-DE"/>
          </a:p>
        </p:txBody>
      </p:sp>
    </p:spTree>
    <p:extLst>
      <p:ext uri="{BB962C8B-B14F-4D97-AF65-F5344CB8AC3E}">
        <p14:creationId xmlns:p14="http://schemas.microsoft.com/office/powerpoint/2010/main" val="341342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EB35E74-94DD-C44C-AE08-F354E05722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60CD126-27B1-2D4F-B593-15F11237F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0959CF4-5665-4B4D-AC0F-A499D9CA50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8B2D0-7951-5441-A1A3-3205ECC6220C}" type="datetimeFigureOut">
              <a:rPr lang="de-DE" smtClean="0"/>
              <a:t>10.06.22</a:t>
            </a:fld>
            <a:endParaRPr lang="de-DE"/>
          </a:p>
        </p:txBody>
      </p:sp>
      <p:sp>
        <p:nvSpPr>
          <p:cNvPr id="5" name="Fußzeilenplatzhalter 4">
            <a:extLst>
              <a:ext uri="{FF2B5EF4-FFF2-40B4-BE49-F238E27FC236}">
                <a16:creationId xmlns:a16="http://schemas.microsoft.com/office/drawing/2014/main" id="{09A1021F-80B4-5B42-BB82-49AF32E34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5316B87-4CCF-EF43-A82D-D7662F9926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D6AB9-31BD-7748-A90D-0EC480249DAA}" type="slidenum">
              <a:rPr lang="de-DE" smtClean="0"/>
              <a:t>‹Nr.›</a:t>
            </a:fld>
            <a:endParaRPr lang="de-DE"/>
          </a:p>
        </p:txBody>
      </p:sp>
    </p:spTree>
    <p:extLst>
      <p:ext uri="{BB962C8B-B14F-4D97-AF65-F5344CB8AC3E}">
        <p14:creationId xmlns:p14="http://schemas.microsoft.com/office/powerpoint/2010/main" val="3516878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dgff.de/publikationen/stellungnahmen/" TargetMode="External"/><Relationship Id="rId2" Type="http://schemas.openxmlformats.org/officeDocument/2006/relationships/image" Target="../media/image7.tiff"/><Relationship Id="rId1" Type="http://schemas.openxmlformats.org/officeDocument/2006/relationships/slideLayout" Target="../slideLayouts/slideLayout13.xml"/><Relationship Id="rId5" Type="http://schemas.openxmlformats.org/officeDocument/2006/relationships/image" Target="../media/image8.tiff"/><Relationship Id="rId4" Type="http://schemas.openxmlformats.org/officeDocument/2006/relationships/hyperlink" Target="https://rm.coe.int/common-european-framework-of-reference-for-languages-learning-teaching/16809ea0d4" TargetMode="Externa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4.tiff"/></Relationships>
</file>

<file path=ppt/slides/_rels/slide43.xml.rels><?xml version="1.0" encoding="UTF-8" standalone="yes"?>
<Relationships xmlns="http://schemas.openxmlformats.org/package/2006/relationships"><Relationship Id="rId3" Type="http://schemas.openxmlformats.org/officeDocument/2006/relationships/hyperlink" Target="https://epub.ub.uni-muenchen.de/61965/1/Kniffka_Scaffolding.pdf" TargetMode="External"/><Relationship Id="rId2" Type="http://schemas.openxmlformats.org/officeDocument/2006/relationships/hyperlink" Target="https://www.dgff.de/publikationen/stellungnahmen/" TargetMode="External"/><Relationship Id="rId1" Type="http://schemas.openxmlformats.org/officeDocument/2006/relationships/slideLayout" Target="../slideLayouts/slideLayout2.xml"/><Relationship Id="rId4" Type="http://schemas.openxmlformats.org/officeDocument/2006/relationships/hyperlink" Target="https://www.goethe.de/ins/br/de/spr/mag/20959286.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a:extLst>
              <a:ext uri="{28A0092B-C50C-407E-A947-70E740481C1C}">
                <a14:useLocalDpi xmlns:a14="http://schemas.microsoft.com/office/drawing/2010/main" val="0"/>
              </a:ext>
            </a:extLst>
          </a:blip>
          <a:srcRect l="1743" t="3500" r="1743" b="26834"/>
          <a:stretch/>
        </p:blipFill>
        <p:spPr>
          <a:xfrm>
            <a:off x="-93487" y="296324"/>
            <a:ext cx="12192000" cy="5974080"/>
          </a:xfrm>
          <a:prstGeom prst="rect">
            <a:avLst/>
          </a:prstGeom>
        </p:spPr>
      </p:pic>
      <p:sp>
        <p:nvSpPr>
          <p:cNvPr id="7" name="Rechteck 6"/>
          <p:cNvSpPr/>
          <p:nvPr/>
        </p:nvSpPr>
        <p:spPr>
          <a:xfrm>
            <a:off x="93487" y="3679273"/>
            <a:ext cx="6496156" cy="149568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8" name="Textfeld 7"/>
          <p:cNvSpPr txBox="1"/>
          <p:nvPr/>
        </p:nvSpPr>
        <p:spPr>
          <a:xfrm>
            <a:off x="192163" y="3827435"/>
            <a:ext cx="6397480" cy="1495686"/>
          </a:xfrm>
          <a:prstGeom prst="rect">
            <a:avLst/>
          </a:prstGeom>
          <a:noFill/>
        </p:spPr>
        <p:txBody>
          <a:bodyPr wrap="square" lIns="0" tIns="0" rIns="0" bIns="0" rtlCol="0">
            <a:noAutofit/>
          </a:bodyPr>
          <a:lstStyle/>
          <a:p>
            <a:r>
              <a:rPr lang="de-DE" sz="2400" b="1" dirty="0">
                <a:latin typeface="+mj-lt"/>
              </a:rPr>
              <a:t>Interaktion, Ordnung und Fortschritt </a:t>
            </a:r>
          </a:p>
          <a:p>
            <a:r>
              <a:rPr lang="de-DE" sz="2400" b="1" dirty="0">
                <a:latin typeface="+mj-lt"/>
              </a:rPr>
              <a:t>– ein Plädoyer für mehr </a:t>
            </a:r>
            <a:r>
              <a:rPr lang="de-DE" sz="2400" b="1" dirty="0" err="1">
                <a:latin typeface="+mj-lt"/>
              </a:rPr>
              <a:t>Lernerorientierung</a:t>
            </a:r>
            <a:r>
              <a:rPr lang="de-DE" sz="2400" b="1" dirty="0">
                <a:latin typeface="+mj-lt"/>
              </a:rPr>
              <a:t> </a:t>
            </a:r>
          </a:p>
          <a:p>
            <a:r>
              <a:rPr lang="de-DE" sz="2400" b="1" dirty="0">
                <a:latin typeface="+mj-lt"/>
              </a:rPr>
              <a:t>und weniger Linguistik in der Grammatikarbeit </a:t>
            </a:r>
          </a:p>
        </p:txBody>
      </p:sp>
      <p:cxnSp>
        <p:nvCxnSpPr>
          <p:cNvPr id="9" name="Gerade Verbindung 8"/>
          <p:cNvCxnSpPr/>
          <p:nvPr/>
        </p:nvCxnSpPr>
        <p:spPr>
          <a:xfrm>
            <a:off x="837665" y="2762976"/>
            <a:ext cx="607483" cy="0"/>
          </a:xfrm>
          <a:prstGeom prst="line">
            <a:avLst/>
          </a:prstGeom>
          <a:ln w="44450">
            <a:solidFill>
              <a:srgbClr val="002F5D"/>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57E46C85-C27D-3C45-8B09-D1982C4BF359}"/>
              </a:ext>
            </a:extLst>
          </p:cNvPr>
          <p:cNvPicPr>
            <a:picLocks noChangeAspect="1"/>
          </p:cNvPicPr>
          <p:nvPr/>
        </p:nvPicPr>
        <p:blipFill>
          <a:blip r:embed="rId4"/>
          <a:stretch>
            <a:fillRect/>
          </a:stretch>
        </p:blipFill>
        <p:spPr>
          <a:xfrm>
            <a:off x="8716616" y="4795972"/>
            <a:ext cx="2587671" cy="2217687"/>
          </a:xfrm>
          <a:prstGeom prst="rect">
            <a:avLst/>
          </a:prstGeom>
        </p:spPr>
      </p:pic>
      <p:sp>
        <p:nvSpPr>
          <p:cNvPr id="3" name="Textfeld 2">
            <a:extLst>
              <a:ext uri="{FF2B5EF4-FFF2-40B4-BE49-F238E27FC236}">
                <a16:creationId xmlns:a16="http://schemas.microsoft.com/office/drawing/2014/main" id="{327A7E0F-5E97-0441-9D28-BF6C13B940F1}"/>
              </a:ext>
            </a:extLst>
          </p:cNvPr>
          <p:cNvSpPr txBox="1"/>
          <p:nvPr/>
        </p:nvSpPr>
        <p:spPr>
          <a:xfrm>
            <a:off x="2235643" y="6270404"/>
            <a:ext cx="3730508" cy="461665"/>
          </a:xfrm>
          <a:prstGeom prst="rect">
            <a:avLst/>
          </a:prstGeom>
          <a:noFill/>
        </p:spPr>
        <p:txBody>
          <a:bodyPr wrap="none" rtlCol="0">
            <a:spAutoFit/>
          </a:bodyPr>
          <a:lstStyle/>
          <a:p>
            <a:r>
              <a:rPr lang="de-DE" sz="2400" dirty="0" err="1">
                <a:solidFill>
                  <a:srgbClr val="0070C0"/>
                </a:solidFill>
              </a:rPr>
              <a:t>Hermann.Funk@uni-jena.de</a:t>
            </a:r>
            <a:endParaRPr lang="de-DE" sz="2400" dirty="0">
              <a:solidFill>
                <a:srgbClr val="0070C0"/>
              </a:solidFill>
            </a:endParaRPr>
          </a:p>
        </p:txBody>
      </p:sp>
    </p:spTree>
    <p:extLst>
      <p:ext uri="{BB962C8B-B14F-4D97-AF65-F5344CB8AC3E}">
        <p14:creationId xmlns:p14="http://schemas.microsoft.com/office/powerpoint/2010/main" val="981504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3223" y="-255077"/>
            <a:ext cx="11391569" cy="1325563"/>
          </a:xfrm>
        </p:spPr>
        <p:txBody>
          <a:bodyPr>
            <a:normAutofit/>
          </a:bodyPr>
          <a:lstStyle/>
          <a:p>
            <a:r>
              <a:rPr lang="de-DE" sz="2400" dirty="0">
                <a:solidFill>
                  <a:srgbClr val="0070C0"/>
                </a:solidFill>
                <a:latin typeface="+mn-lt"/>
              </a:rPr>
              <a:t>Interaktion</a:t>
            </a:r>
            <a:r>
              <a:rPr lang="de-DE" sz="2400" b="1" dirty="0">
                <a:solidFill>
                  <a:srgbClr val="0070C0"/>
                </a:solidFill>
                <a:latin typeface="+mn-lt"/>
              </a:rPr>
              <a:t> </a:t>
            </a:r>
            <a:r>
              <a:rPr lang="de-DE" sz="2400" dirty="0">
                <a:solidFill>
                  <a:srgbClr val="0070C0"/>
                </a:solidFill>
                <a:latin typeface="+mn-lt"/>
              </a:rPr>
              <a:t>als Grundlage kommunikations- und aufgabenorientierter orientierter Ansätze</a:t>
            </a:r>
          </a:p>
        </p:txBody>
      </p:sp>
      <p:sp>
        <p:nvSpPr>
          <p:cNvPr id="3" name="Inhaltsplatzhalter 2"/>
          <p:cNvSpPr>
            <a:spLocks noGrp="1"/>
          </p:cNvSpPr>
          <p:nvPr>
            <p:ph idx="1"/>
          </p:nvPr>
        </p:nvSpPr>
        <p:spPr>
          <a:xfrm>
            <a:off x="347208" y="819660"/>
            <a:ext cx="11699018" cy="5923045"/>
          </a:xfrm>
        </p:spPr>
        <p:txBody>
          <a:bodyPr>
            <a:normAutofit fontScale="70000" lnSpcReduction="20000"/>
          </a:bodyPr>
          <a:lstStyle/>
          <a:p>
            <a:pPr marL="0" indent="0">
              <a:buNone/>
            </a:pPr>
            <a:r>
              <a:rPr lang="de-DE" sz="3400" dirty="0">
                <a:solidFill>
                  <a:srgbClr val="0070C0"/>
                </a:solidFill>
              </a:rPr>
              <a:t>	</a:t>
            </a:r>
            <a:r>
              <a:rPr lang="de-DE" sz="3100" dirty="0">
                <a:solidFill>
                  <a:srgbClr val="0070C0"/>
                </a:solidFill>
              </a:rPr>
              <a:t>							</a:t>
            </a:r>
          </a:p>
          <a:p>
            <a:pPr>
              <a:buClr>
                <a:srgbClr val="0070C0"/>
              </a:buClr>
              <a:buSzPct val="119000"/>
              <a:buFont typeface="Courier New" panose="02070309020205020404" pitchFamily="49" charset="0"/>
              <a:buChar char="o"/>
            </a:pPr>
            <a:r>
              <a:rPr lang="de-DE" sz="3100" i="1" dirty="0">
                <a:solidFill>
                  <a:srgbClr val="0070C0"/>
                </a:solidFill>
              </a:rPr>
              <a:t> </a:t>
            </a:r>
            <a:r>
              <a:rPr lang="de-DE" sz="3100" dirty="0"/>
              <a:t>Interaktion als Universalkonzept des Fremdsprachenunterrichts (Sabo 2017)</a:t>
            </a:r>
            <a:br>
              <a:rPr lang="de-DE" sz="3100" dirty="0"/>
            </a:br>
            <a:endParaRPr lang="de-DE" sz="3100" dirty="0"/>
          </a:p>
          <a:p>
            <a:pPr>
              <a:buClr>
                <a:srgbClr val="0070C0"/>
              </a:buClr>
              <a:buSzPct val="119000"/>
              <a:buFont typeface="Courier New" panose="02070309020205020404" pitchFamily="49" charset="0"/>
              <a:buChar char="o"/>
            </a:pPr>
            <a:r>
              <a:rPr lang="de-DE" sz="3100" dirty="0"/>
              <a:t> Lernen in Diskurs und Interaktion/ soziales Lernen (Swain/Watanabe 2013,1)</a:t>
            </a:r>
            <a:br>
              <a:rPr lang="de-DE" sz="3100" dirty="0"/>
            </a:br>
            <a:endParaRPr lang="de-DE" sz="3100" dirty="0"/>
          </a:p>
          <a:p>
            <a:pPr>
              <a:buClr>
                <a:srgbClr val="0070C0"/>
              </a:buClr>
              <a:buSzPct val="119000"/>
              <a:buFont typeface="Courier New" panose="02070309020205020404" pitchFamily="49" charset="0"/>
              <a:buChar char="o"/>
            </a:pPr>
            <a:r>
              <a:rPr lang="de-DE" sz="3100" i="1" dirty="0"/>
              <a:t> „..</a:t>
            </a:r>
            <a:r>
              <a:rPr lang="de-DE" sz="3100" i="1" dirty="0" err="1"/>
              <a:t>complex</a:t>
            </a:r>
            <a:r>
              <a:rPr lang="de-DE" sz="3100" i="1" dirty="0"/>
              <a:t> </a:t>
            </a:r>
            <a:r>
              <a:rPr lang="de-DE" sz="3100" i="1" dirty="0" err="1"/>
              <a:t>and</a:t>
            </a:r>
            <a:r>
              <a:rPr lang="de-DE" sz="3100" i="1" dirty="0"/>
              <a:t> </a:t>
            </a:r>
            <a:r>
              <a:rPr lang="de-DE" sz="3100" i="1" dirty="0" err="1"/>
              <a:t>interrelated</a:t>
            </a:r>
            <a:r>
              <a:rPr lang="de-DE" sz="3100" i="1" dirty="0"/>
              <a:t> </a:t>
            </a:r>
            <a:r>
              <a:rPr lang="de-DE" sz="3100" i="1" dirty="0" err="1"/>
              <a:t>rather</a:t>
            </a:r>
            <a:r>
              <a:rPr lang="de-DE" sz="3100" i="1" dirty="0"/>
              <a:t> </a:t>
            </a:r>
            <a:r>
              <a:rPr lang="de-DE" sz="3100" i="1" dirty="0" err="1"/>
              <a:t>than</a:t>
            </a:r>
            <a:r>
              <a:rPr lang="de-DE" sz="3100" i="1" dirty="0"/>
              <a:t> linear </a:t>
            </a:r>
            <a:r>
              <a:rPr lang="de-DE" sz="3100" i="1" dirty="0" err="1"/>
              <a:t>discursive</a:t>
            </a:r>
            <a:r>
              <a:rPr lang="de-DE" sz="3100" i="1" dirty="0"/>
              <a:t> </a:t>
            </a:r>
            <a:r>
              <a:rPr lang="de-DE" sz="3100" i="1" dirty="0" err="1"/>
              <a:t>practises</a:t>
            </a:r>
            <a:r>
              <a:rPr lang="de-DE" sz="3100" i="1" dirty="0"/>
              <a:t>,..“ </a:t>
            </a:r>
            <a:r>
              <a:rPr lang="de-DE" sz="3100" dirty="0"/>
              <a:t>García / </a:t>
            </a:r>
            <a:r>
              <a:rPr lang="de-DE" sz="3100" dirty="0" err="1"/>
              <a:t>Kleyn</a:t>
            </a:r>
            <a:r>
              <a:rPr lang="de-DE" sz="3100" dirty="0"/>
              <a:t>, S. 4. Vgl. </a:t>
            </a:r>
            <a:r>
              <a:rPr lang="de-DE" sz="3100" dirty="0" err="1"/>
              <a:t>Ortheguy</a:t>
            </a:r>
            <a:r>
              <a:rPr lang="de-DE" sz="3100" dirty="0"/>
              <a:t>/García/Reid (2015</a:t>
            </a:r>
            <a:r>
              <a:rPr lang="de-DE" sz="3100" i="1" dirty="0"/>
              <a:t>), </a:t>
            </a:r>
            <a:r>
              <a:rPr lang="de-DE" sz="3100" i="1" dirty="0" err="1"/>
              <a:t>Kniffka</a:t>
            </a:r>
            <a:r>
              <a:rPr lang="de-DE" sz="3100" i="1" dirty="0"/>
              <a:t> 2019)</a:t>
            </a:r>
            <a:r>
              <a:rPr lang="de-DE" sz="3100" dirty="0"/>
              <a:t> </a:t>
            </a:r>
            <a:br>
              <a:rPr lang="de-DE" sz="3100" dirty="0"/>
            </a:br>
            <a:endParaRPr lang="de-DE" sz="3100" dirty="0"/>
          </a:p>
          <a:p>
            <a:pPr>
              <a:buClr>
                <a:srgbClr val="0070C0"/>
              </a:buClr>
              <a:buSzPct val="119000"/>
              <a:buFont typeface="Courier New" panose="02070309020205020404" pitchFamily="49" charset="0"/>
              <a:buChar char="o"/>
            </a:pPr>
            <a:r>
              <a:rPr lang="de-DE" sz="3100" dirty="0"/>
              <a:t> </a:t>
            </a:r>
            <a:r>
              <a:rPr lang="de-DE" sz="3100" dirty="0" err="1"/>
              <a:t>Kollaborativer</a:t>
            </a:r>
            <a:r>
              <a:rPr lang="de-DE" sz="3100" dirty="0"/>
              <a:t> Dialog als Quelle des Sprachenlernens: </a:t>
            </a:r>
            <a:r>
              <a:rPr lang="de-DE" sz="3100" i="1" dirty="0"/>
              <a:t>Collaborative </a:t>
            </a:r>
            <a:r>
              <a:rPr lang="de-DE" sz="3100" i="1" dirty="0" err="1"/>
              <a:t>dialogue</a:t>
            </a:r>
            <a:r>
              <a:rPr lang="de-DE" sz="3100" i="1" dirty="0"/>
              <a:t> </a:t>
            </a:r>
            <a:r>
              <a:rPr lang="de-DE" sz="3100" i="1" dirty="0" err="1"/>
              <a:t>has</a:t>
            </a:r>
            <a:r>
              <a:rPr lang="de-DE" sz="3100" i="1" dirty="0"/>
              <a:t> </a:t>
            </a:r>
            <a:r>
              <a:rPr lang="de-DE" sz="3100" i="1" dirty="0" err="1"/>
              <a:t>been</a:t>
            </a:r>
            <a:r>
              <a:rPr lang="de-DE" sz="3100" i="1" dirty="0"/>
              <a:t> </a:t>
            </a:r>
            <a:r>
              <a:rPr lang="de-DE" sz="3100" i="1" dirty="0" err="1"/>
              <a:t>defined</a:t>
            </a:r>
            <a:r>
              <a:rPr lang="de-DE" sz="3100" i="1" dirty="0"/>
              <a:t> </a:t>
            </a:r>
            <a:r>
              <a:rPr lang="de-DE" sz="3100" i="1" dirty="0" err="1"/>
              <a:t>as</a:t>
            </a:r>
            <a:r>
              <a:rPr lang="de-DE" sz="3100" i="1" dirty="0"/>
              <a:t> </a:t>
            </a:r>
            <a:r>
              <a:rPr lang="de-DE" sz="3100" i="1" dirty="0" err="1"/>
              <a:t>dialogue</a:t>
            </a:r>
            <a:r>
              <a:rPr lang="de-DE" sz="3100" i="1" dirty="0"/>
              <a:t> in </a:t>
            </a:r>
            <a:r>
              <a:rPr lang="de-DE" sz="3100" i="1" dirty="0" err="1"/>
              <a:t>which</a:t>
            </a:r>
            <a:r>
              <a:rPr lang="de-DE" sz="3100" i="1" dirty="0"/>
              <a:t> </a:t>
            </a:r>
            <a:r>
              <a:rPr lang="de-DE" sz="3100" i="1" dirty="0" err="1"/>
              <a:t>speakers</a:t>
            </a:r>
            <a:r>
              <a:rPr lang="de-DE" sz="3100" i="1" dirty="0"/>
              <a:t> </a:t>
            </a:r>
            <a:r>
              <a:rPr lang="de-DE" sz="3100" i="1" dirty="0" err="1"/>
              <a:t>are</a:t>
            </a:r>
            <a:r>
              <a:rPr lang="de-DE" sz="3100" i="1" dirty="0"/>
              <a:t> </a:t>
            </a:r>
            <a:r>
              <a:rPr lang="de-DE" sz="3100" i="1" dirty="0" err="1"/>
              <a:t>engaged</a:t>
            </a:r>
            <a:r>
              <a:rPr lang="de-DE" sz="3100" i="1" dirty="0"/>
              <a:t> in </a:t>
            </a:r>
            <a:r>
              <a:rPr lang="de-DE" sz="3100" i="1" dirty="0" err="1"/>
              <a:t>problem</a:t>
            </a:r>
            <a:r>
              <a:rPr lang="de-DE" sz="3100" i="1" dirty="0"/>
              <a:t> </a:t>
            </a:r>
            <a:r>
              <a:rPr lang="de-DE" sz="3100" i="1" dirty="0" err="1"/>
              <a:t>solving</a:t>
            </a:r>
            <a:r>
              <a:rPr lang="de-DE" sz="3100" i="1" dirty="0"/>
              <a:t> </a:t>
            </a:r>
            <a:r>
              <a:rPr lang="de-DE" sz="3100" i="1" dirty="0" err="1"/>
              <a:t>and</a:t>
            </a:r>
            <a:r>
              <a:rPr lang="de-DE" sz="3100" i="1" dirty="0"/>
              <a:t> </a:t>
            </a:r>
            <a:r>
              <a:rPr lang="de-DE" sz="3100" i="1" dirty="0" err="1"/>
              <a:t>knowledge</a:t>
            </a:r>
            <a:r>
              <a:rPr lang="de-DE" sz="3100" i="1" dirty="0"/>
              <a:t> </a:t>
            </a:r>
            <a:r>
              <a:rPr lang="de-DE" sz="3100" i="1" dirty="0" err="1"/>
              <a:t>building</a:t>
            </a:r>
            <a:r>
              <a:rPr lang="de-DE" sz="3100" i="1" dirty="0"/>
              <a:t> (Swain, 2000)</a:t>
            </a:r>
            <a:br>
              <a:rPr lang="de-DE" sz="3100" i="1" dirty="0"/>
            </a:br>
            <a:endParaRPr lang="de-DE" sz="3100" i="1" dirty="0"/>
          </a:p>
          <a:p>
            <a:pPr>
              <a:buClr>
                <a:srgbClr val="0070C0"/>
              </a:buClr>
              <a:buSzPct val="119000"/>
              <a:buFont typeface="Courier New" panose="02070309020205020404" pitchFamily="49" charset="0"/>
              <a:buChar char="o"/>
            </a:pPr>
            <a:r>
              <a:rPr lang="de-DE" sz="3100" i="1" dirty="0"/>
              <a:t> „eigensinniges Lernen“ (Bräuer 2017)</a:t>
            </a:r>
            <a:br>
              <a:rPr lang="de-DE" sz="3100" i="1" dirty="0"/>
            </a:br>
            <a:endParaRPr lang="de-DE" sz="3100" i="1" dirty="0"/>
          </a:p>
          <a:p>
            <a:pPr>
              <a:buClr>
                <a:srgbClr val="0070C0"/>
              </a:buClr>
              <a:buSzPct val="119000"/>
              <a:buFont typeface="Courier New" panose="02070309020205020404" pitchFamily="49" charset="0"/>
              <a:buChar char="o"/>
            </a:pPr>
            <a:r>
              <a:rPr lang="de-DE" sz="3100" dirty="0"/>
              <a:t> Interaktionsqualität als zentrales Kriterium der Analyse und Entwicklung von Lehrwerken und der Beschreibung von Unterrichtsprozessen  (vgl. Funk 2016 S.439)</a:t>
            </a:r>
          </a:p>
          <a:p>
            <a:pPr marL="0" indent="0">
              <a:buNone/>
            </a:pPr>
            <a:endParaRPr lang="de-DE" sz="2400" b="1" dirty="0">
              <a:solidFill>
                <a:srgbClr val="0070C0"/>
              </a:solidFill>
            </a:endParaRPr>
          </a:p>
          <a:p>
            <a:pPr marL="0" indent="0">
              <a:buNone/>
            </a:pPr>
            <a:r>
              <a:rPr lang="de-DE" sz="3400" b="1" dirty="0">
                <a:solidFill>
                  <a:srgbClr val="002060"/>
                </a:solidFill>
              </a:rPr>
              <a:t>Fazit: 	</a:t>
            </a:r>
            <a:r>
              <a:rPr lang="de-DE" sz="3400" dirty="0">
                <a:solidFill>
                  <a:srgbClr val="0070C0"/>
                </a:solidFill>
              </a:rPr>
              <a:t>Quantität und Qualität von Interaktion </a:t>
            </a:r>
            <a:r>
              <a:rPr lang="de-DE" sz="3400" dirty="0">
                <a:solidFill>
                  <a:srgbClr val="0070C0"/>
                </a:solidFill>
                <a:sym typeface="Wingdings"/>
              </a:rPr>
              <a:t> Quantität und Qualität von Spracherwerb</a:t>
            </a:r>
          </a:p>
          <a:p>
            <a:pPr marL="0" indent="0">
              <a:buNone/>
            </a:pPr>
            <a:r>
              <a:rPr lang="de-DE" sz="3400" dirty="0">
                <a:solidFill>
                  <a:srgbClr val="0070C0"/>
                </a:solidFill>
              </a:rPr>
              <a:t>	Interaktion &amp; Spracherwerb = eine  bi-direktionale und dynamische Beziehung</a:t>
            </a:r>
          </a:p>
        </p:txBody>
      </p:sp>
      <p:sp>
        <p:nvSpPr>
          <p:cNvPr id="5" name="Foliennummernplatzhalter 4"/>
          <p:cNvSpPr>
            <a:spLocks noGrp="1"/>
          </p:cNvSpPr>
          <p:nvPr>
            <p:ph type="sldNum" sz="quarter" idx="12"/>
          </p:nvPr>
        </p:nvSpPr>
        <p:spPr/>
        <p:txBody>
          <a:bodyPr/>
          <a:lstStyle/>
          <a:p>
            <a:fld id="{0261569A-CC70-0B45-ACF9-D7C91FBB4034}" type="slidenum">
              <a:rPr lang="de-DE" smtClean="0"/>
              <a:t>10</a:t>
            </a:fld>
            <a:endParaRPr lang="de-DE" dirty="0"/>
          </a:p>
        </p:txBody>
      </p:sp>
    </p:spTree>
    <p:extLst>
      <p:ext uri="{BB962C8B-B14F-4D97-AF65-F5344CB8AC3E}">
        <p14:creationId xmlns:p14="http://schemas.microsoft.com/office/powerpoint/2010/main" val="2429899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570149E-957B-034E-B53B-D1A4A6DC40EE}"/>
              </a:ext>
            </a:extLst>
          </p:cNvPr>
          <p:cNvSpPr>
            <a:spLocks noGrp="1"/>
          </p:cNvSpPr>
          <p:nvPr>
            <p:ph sz="quarter" idx="10"/>
          </p:nvPr>
        </p:nvSpPr>
        <p:spPr>
          <a:xfrm>
            <a:off x="185445" y="985913"/>
            <a:ext cx="11372400" cy="4788000"/>
          </a:xfrm>
        </p:spPr>
        <p:txBody>
          <a:bodyPr/>
          <a:lstStyle/>
          <a:p>
            <a:endParaRPr lang="de-DE" dirty="0">
              <a:latin typeface="Roboto" panose="02000000000000000000" pitchFamily="2" charset="0"/>
              <a:ea typeface="Roboto" panose="02000000000000000000" pitchFamily="2" charset="0"/>
            </a:endParaRPr>
          </a:p>
          <a:p>
            <a:endParaRPr lang="de-DE" dirty="0">
              <a:latin typeface="Roboto" panose="02000000000000000000" pitchFamily="2" charset="0"/>
              <a:ea typeface="Roboto" panose="02000000000000000000" pitchFamily="2" charset="0"/>
            </a:endParaRPr>
          </a:p>
        </p:txBody>
      </p:sp>
      <p:sp>
        <p:nvSpPr>
          <p:cNvPr id="5" name="Foliennummernplatzhalter 4">
            <a:extLst>
              <a:ext uri="{FF2B5EF4-FFF2-40B4-BE49-F238E27FC236}">
                <a16:creationId xmlns:a16="http://schemas.microsoft.com/office/drawing/2014/main" id="{8B765A56-79F5-4E41-B431-34BEF471C8EF}"/>
              </a:ext>
            </a:extLst>
          </p:cNvPr>
          <p:cNvSpPr>
            <a:spLocks noGrp="1"/>
          </p:cNvSpPr>
          <p:nvPr>
            <p:ph type="sldNum" sz="quarter" idx="4"/>
          </p:nvPr>
        </p:nvSpPr>
        <p:spPr/>
        <p:txBody>
          <a:bodyPr/>
          <a:lstStyle/>
          <a:p>
            <a:fld id="{6B324290-F1A5-46D5-B2CF-B69CCF61B731}" type="slidenum">
              <a:rPr lang="de-DE" smtClean="0"/>
              <a:pPr/>
              <a:t>11</a:t>
            </a:fld>
            <a:endParaRPr lang="de-DE" dirty="0"/>
          </a:p>
        </p:txBody>
      </p:sp>
      <p:pic>
        <p:nvPicPr>
          <p:cNvPr id="6" name="Grafik 5">
            <a:extLst>
              <a:ext uri="{FF2B5EF4-FFF2-40B4-BE49-F238E27FC236}">
                <a16:creationId xmlns:a16="http://schemas.microsoft.com/office/drawing/2014/main" id="{1596E644-8C18-E545-869C-5956EF8871A6}"/>
              </a:ext>
            </a:extLst>
          </p:cNvPr>
          <p:cNvPicPr>
            <a:picLocks noChangeAspect="1"/>
          </p:cNvPicPr>
          <p:nvPr/>
        </p:nvPicPr>
        <p:blipFill>
          <a:blip r:embed="rId2"/>
          <a:stretch>
            <a:fillRect/>
          </a:stretch>
        </p:blipFill>
        <p:spPr>
          <a:xfrm>
            <a:off x="5041901" y="2292839"/>
            <a:ext cx="7150100" cy="3390900"/>
          </a:xfrm>
          <a:prstGeom prst="rect">
            <a:avLst/>
          </a:prstGeom>
        </p:spPr>
      </p:pic>
      <p:sp>
        <p:nvSpPr>
          <p:cNvPr id="4" name="Textfeld 3">
            <a:extLst>
              <a:ext uri="{FF2B5EF4-FFF2-40B4-BE49-F238E27FC236}">
                <a16:creationId xmlns:a16="http://schemas.microsoft.com/office/drawing/2014/main" id="{EB490A01-C196-794A-8B00-B5C55E03AB00}"/>
              </a:ext>
            </a:extLst>
          </p:cNvPr>
          <p:cNvSpPr txBox="1"/>
          <p:nvPr/>
        </p:nvSpPr>
        <p:spPr>
          <a:xfrm>
            <a:off x="258511" y="147737"/>
            <a:ext cx="11226267" cy="2431435"/>
          </a:xfrm>
          <a:prstGeom prst="rect">
            <a:avLst/>
          </a:prstGeom>
          <a:noFill/>
        </p:spPr>
        <p:txBody>
          <a:bodyPr wrap="square" rtlCol="0">
            <a:spAutoFit/>
          </a:bodyPr>
          <a:lstStyle/>
          <a:p>
            <a:pPr algn="ctr"/>
            <a:r>
              <a:rPr lang="de-DE" sz="2800" dirty="0">
                <a:solidFill>
                  <a:srgbClr val="002060"/>
                </a:solidFill>
              </a:rPr>
              <a:t>Der GER-Begleitband -  </a:t>
            </a:r>
          </a:p>
          <a:p>
            <a:pPr algn="ctr"/>
            <a:r>
              <a:rPr lang="de-DE" sz="2800" dirty="0">
                <a:solidFill>
                  <a:srgbClr val="002060"/>
                </a:solidFill>
              </a:rPr>
              <a:t>seit 2017 in der englischen Fassung in der Fachdiskussion: </a:t>
            </a:r>
            <a:br>
              <a:rPr lang="de-DE" sz="3200" dirty="0">
                <a:solidFill>
                  <a:srgbClr val="0070C0"/>
                </a:solidFill>
              </a:rPr>
            </a:br>
            <a:r>
              <a:rPr lang="de-DE" sz="2400" dirty="0" err="1">
                <a:solidFill>
                  <a:srgbClr val="0070C0"/>
                </a:solidFill>
              </a:rPr>
              <a:t>Falkenhagen</a:t>
            </a:r>
            <a:r>
              <a:rPr lang="de-DE" sz="2400" dirty="0">
                <a:solidFill>
                  <a:srgbClr val="0070C0"/>
                </a:solidFill>
              </a:rPr>
              <a:t>/Funk/Reinfried/Volkmann (2019)</a:t>
            </a:r>
          </a:p>
          <a:p>
            <a:r>
              <a:rPr lang="de-DE" sz="2400" dirty="0">
                <a:solidFill>
                  <a:srgbClr val="0070C0"/>
                </a:solidFill>
              </a:rPr>
              <a:t>Bärenfänger, u.a.(2017) </a:t>
            </a:r>
            <a:r>
              <a:rPr lang="de-DE" sz="2400" dirty="0">
                <a:solidFill>
                  <a:srgbClr val="0070C0"/>
                </a:solidFill>
                <a:hlinkClick r:id="rId3"/>
              </a:rPr>
              <a:t>https://www.dgff.de/publikationen/stellungnahmen/</a:t>
            </a:r>
            <a:endParaRPr lang="de-DE" sz="2400" dirty="0">
              <a:solidFill>
                <a:srgbClr val="0070C0"/>
              </a:solidFill>
            </a:endParaRPr>
          </a:p>
          <a:p>
            <a:endParaRPr lang="de-DE" sz="2400" dirty="0">
              <a:solidFill>
                <a:srgbClr val="0070C0"/>
              </a:solidFill>
            </a:endParaRPr>
          </a:p>
          <a:p>
            <a:endParaRPr lang="de-DE" sz="2400" dirty="0">
              <a:solidFill>
                <a:srgbClr val="0070C0"/>
              </a:solidFill>
            </a:endParaRPr>
          </a:p>
        </p:txBody>
      </p:sp>
      <p:sp>
        <p:nvSpPr>
          <p:cNvPr id="7" name="Rechteck 6">
            <a:extLst>
              <a:ext uri="{FF2B5EF4-FFF2-40B4-BE49-F238E27FC236}">
                <a16:creationId xmlns:a16="http://schemas.microsoft.com/office/drawing/2014/main" id="{3BCB7E7E-3D8C-BD42-8C5C-CE4B110C684E}"/>
              </a:ext>
            </a:extLst>
          </p:cNvPr>
          <p:cNvSpPr/>
          <p:nvPr/>
        </p:nvSpPr>
        <p:spPr>
          <a:xfrm>
            <a:off x="6532261" y="5211712"/>
            <a:ext cx="6096000" cy="1200329"/>
          </a:xfrm>
          <a:prstGeom prst="rect">
            <a:avLst/>
          </a:prstGeom>
        </p:spPr>
        <p:txBody>
          <a:bodyPr>
            <a:spAutoFit/>
          </a:bodyPr>
          <a:lstStyle/>
          <a:p>
            <a:r>
              <a:rPr lang="de-DE" sz="2400" dirty="0">
                <a:hlinkClick r:id="rId4"/>
              </a:rPr>
              <a:t>https://rm.coe.int/common-european-framework-of-reference-for-languages-learning-teaching/16809ea0d4</a:t>
            </a:r>
            <a:r>
              <a:rPr lang="de-DE" sz="2400" dirty="0"/>
              <a:t> </a:t>
            </a:r>
          </a:p>
        </p:txBody>
      </p:sp>
      <p:pic>
        <p:nvPicPr>
          <p:cNvPr id="8" name="Grafik 7">
            <a:extLst>
              <a:ext uri="{FF2B5EF4-FFF2-40B4-BE49-F238E27FC236}">
                <a16:creationId xmlns:a16="http://schemas.microsoft.com/office/drawing/2014/main" id="{103D6406-7907-D442-9200-E1E3F44E3ED4}"/>
              </a:ext>
            </a:extLst>
          </p:cNvPr>
          <p:cNvPicPr>
            <a:picLocks noChangeAspect="1"/>
          </p:cNvPicPr>
          <p:nvPr/>
        </p:nvPicPr>
        <p:blipFill>
          <a:blip r:embed="rId5"/>
          <a:stretch>
            <a:fillRect/>
          </a:stretch>
        </p:blipFill>
        <p:spPr>
          <a:xfrm>
            <a:off x="10858" y="2491410"/>
            <a:ext cx="5112105" cy="4366591"/>
          </a:xfrm>
          <a:prstGeom prst="rect">
            <a:avLst/>
          </a:prstGeom>
        </p:spPr>
      </p:pic>
    </p:spTree>
    <p:extLst>
      <p:ext uri="{BB962C8B-B14F-4D97-AF65-F5344CB8AC3E}">
        <p14:creationId xmlns:p14="http://schemas.microsoft.com/office/powerpoint/2010/main" val="4288266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8069CD-D2E9-F743-89CC-973A3F27C394}"/>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de-DE" sz="2800" dirty="0">
                <a:solidFill>
                  <a:srgbClr val="002060"/>
                </a:solidFill>
              </a:rPr>
              <a:t>Der GER 2020 schlüsselt Interaktion in </a:t>
            </a:r>
            <a:r>
              <a:rPr lang="de-DE" sz="2800" dirty="0" err="1">
                <a:solidFill>
                  <a:srgbClr val="002060"/>
                </a:solidFill>
              </a:rPr>
              <a:t>Deskriptorenlisten</a:t>
            </a:r>
            <a:br>
              <a:rPr lang="de-DE" sz="2800" dirty="0">
                <a:solidFill>
                  <a:srgbClr val="002060"/>
                </a:solidFill>
              </a:rPr>
            </a:br>
            <a:r>
              <a:rPr lang="de-DE" sz="2800" dirty="0">
                <a:solidFill>
                  <a:srgbClr val="002060"/>
                </a:solidFill>
              </a:rPr>
              <a:t>weiter auf und unterstreicht damit deren Bedeutung (S. 87 – 104) </a:t>
            </a:r>
          </a:p>
        </p:txBody>
      </p:sp>
      <p:sp>
        <p:nvSpPr>
          <p:cNvPr id="4" name="Foliennummernplatzhalter 3">
            <a:extLst>
              <a:ext uri="{FF2B5EF4-FFF2-40B4-BE49-F238E27FC236}">
                <a16:creationId xmlns:a16="http://schemas.microsoft.com/office/drawing/2014/main" id="{7367DA5F-FF76-7540-8EB4-A7245129121B}"/>
              </a:ext>
            </a:extLst>
          </p:cNvPr>
          <p:cNvSpPr>
            <a:spLocks noGrp="1"/>
          </p:cNvSpPr>
          <p:nvPr>
            <p:ph type="sldNum" sz="quarter" idx="12"/>
          </p:nvPr>
        </p:nvSpPr>
        <p:spPr/>
        <p:txBody>
          <a:bodyPr/>
          <a:lstStyle/>
          <a:p>
            <a:fld id="{0261569A-CC70-0B45-ACF9-D7C91FBB4034}" type="slidenum">
              <a:rPr lang="de-DE" smtClean="0"/>
              <a:t>12</a:t>
            </a:fld>
            <a:endParaRPr lang="de-DE"/>
          </a:p>
        </p:txBody>
      </p:sp>
      <p:graphicFrame>
        <p:nvGraphicFramePr>
          <p:cNvPr id="5" name="Diagramm 4">
            <a:extLst>
              <a:ext uri="{FF2B5EF4-FFF2-40B4-BE49-F238E27FC236}">
                <a16:creationId xmlns:a16="http://schemas.microsoft.com/office/drawing/2014/main" id="{2007B82A-1E88-4E41-B004-F2C859050BE9}"/>
              </a:ext>
            </a:extLst>
          </p:cNvPr>
          <p:cNvGraphicFramePr/>
          <p:nvPr/>
        </p:nvGraphicFramePr>
        <p:xfrm>
          <a:off x="852557" y="1417638"/>
          <a:ext cx="9311852" cy="5979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1" name="Gerade Verbindung mit Pfeil 10">
            <a:extLst>
              <a:ext uri="{FF2B5EF4-FFF2-40B4-BE49-F238E27FC236}">
                <a16:creationId xmlns:a16="http://schemas.microsoft.com/office/drawing/2014/main" id="{5169CD61-324C-DE4F-8D35-1B6EEB3352A6}"/>
              </a:ext>
            </a:extLst>
          </p:cNvPr>
          <p:cNvCxnSpPr>
            <a:cxnSpLocks/>
          </p:cNvCxnSpPr>
          <p:nvPr/>
        </p:nvCxnSpPr>
        <p:spPr>
          <a:xfrm>
            <a:off x="7816132" y="3792772"/>
            <a:ext cx="858741"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Gerade Verbindung mit Pfeil 12">
            <a:extLst>
              <a:ext uri="{FF2B5EF4-FFF2-40B4-BE49-F238E27FC236}">
                <a16:creationId xmlns:a16="http://schemas.microsoft.com/office/drawing/2014/main" id="{86815A3E-30DC-674E-9F12-0F204174E2A8}"/>
              </a:ext>
            </a:extLst>
          </p:cNvPr>
          <p:cNvCxnSpPr/>
          <p:nvPr/>
        </p:nvCxnSpPr>
        <p:spPr>
          <a:xfrm>
            <a:off x="6467062" y="2411897"/>
            <a:ext cx="318052" cy="74212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Gerade Verbindung mit Pfeil 13">
            <a:extLst>
              <a:ext uri="{FF2B5EF4-FFF2-40B4-BE49-F238E27FC236}">
                <a16:creationId xmlns:a16="http://schemas.microsoft.com/office/drawing/2014/main" id="{5B4F040E-26F0-784E-9E91-5451C9E6CC67}"/>
              </a:ext>
            </a:extLst>
          </p:cNvPr>
          <p:cNvCxnSpPr>
            <a:cxnSpLocks/>
          </p:cNvCxnSpPr>
          <p:nvPr/>
        </p:nvCxnSpPr>
        <p:spPr>
          <a:xfrm flipH="1">
            <a:off x="4094923" y="2438401"/>
            <a:ext cx="344556" cy="74212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53280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8069CD-D2E9-F743-89CC-973A3F27C394}"/>
              </a:ext>
            </a:extLst>
          </p:cNvPr>
          <p:cNvSpPr>
            <a:spLocks noGrp="1"/>
          </p:cNvSpPr>
          <p:nvPr>
            <p:ph type="title"/>
          </p:nvPr>
        </p:nvSpPr>
        <p:spPr>
          <a:xfrm>
            <a:off x="341912" y="291054"/>
            <a:ext cx="11282892" cy="1143000"/>
          </a:xfrm>
        </p:spPr>
        <p:style>
          <a:lnRef idx="2">
            <a:schemeClr val="accent4"/>
          </a:lnRef>
          <a:fillRef idx="1">
            <a:schemeClr val="lt1"/>
          </a:fillRef>
          <a:effectRef idx="0">
            <a:schemeClr val="accent4"/>
          </a:effectRef>
          <a:fontRef idx="minor">
            <a:schemeClr val="dk1"/>
          </a:fontRef>
        </p:style>
        <p:txBody>
          <a:bodyPr>
            <a:noAutofit/>
          </a:bodyPr>
          <a:lstStyle/>
          <a:p>
            <a:pPr algn="ctr"/>
            <a:r>
              <a:rPr lang="de-DE" sz="2800" dirty="0"/>
              <a:t>Der GER 2020 schlüsselt den verwandten Mediationsbegriff (S. 112 ff) in Es gibt 19 Listen skalierter </a:t>
            </a:r>
            <a:r>
              <a:rPr lang="de-DE" sz="2800" dirty="0" err="1"/>
              <a:t>Deskriptorenauf</a:t>
            </a:r>
            <a:r>
              <a:rPr lang="de-DE" sz="2800" dirty="0"/>
              <a:t> (vgl. S. 28) </a:t>
            </a:r>
          </a:p>
        </p:txBody>
      </p:sp>
      <p:sp>
        <p:nvSpPr>
          <p:cNvPr id="4" name="Foliennummernplatzhalter 3">
            <a:extLst>
              <a:ext uri="{FF2B5EF4-FFF2-40B4-BE49-F238E27FC236}">
                <a16:creationId xmlns:a16="http://schemas.microsoft.com/office/drawing/2014/main" id="{7367DA5F-FF76-7540-8EB4-A7245129121B}"/>
              </a:ext>
            </a:extLst>
          </p:cNvPr>
          <p:cNvSpPr>
            <a:spLocks noGrp="1"/>
          </p:cNvSpPr>
          <p:nvPr>
            <p:ph type="sldNum" sz="quarter" idx="12"/>
          </p:nvPr>
        </p:nvSpPr>
        <p:spPr/>
        <p:txBody>
          <a:bodyPr/>
          <a:lstStyle/>
          <a:p>
            <a:fld id="{0261569A-CC70-0B45-ACF9-D7C91FBB4034}" type="slidenum">
              <a:rPr lang="de-DE" smtClean="0"/>
              <a:t>13</a:t>
            </a:fld>
            <a:endParaRPr lang="de-DE"/>
          </a:p>
        </p:txBody>
      </p:sp>
      <p:graphicFrame>
        <p:nvGraphicFramePr>
          <p:cNvPr id="5" name="Diagramm 4">
            <a:extLst>
              <a:ext uri="{FF2B5EF4-FFF2-40B4-BE49-F238E27FC236}">
                <a16:creationId xmlns:a16="http://schemas.microsoft.com/office/drawing/2014/main" id="{2007B82A-1E88-4E41-B004-F2C859050BE9}"/>
              </a:ext>
            </a:extLst>
          </p:cNvPr>
          <p:cNvGraphicFramePr/>
          <p:nvPr/>
        </p:nvGraphicFramePr>
        <p:xfrm>
          <a:off x="157613" y="1433195"/>
          <a:ext cx="9311852" cy="5979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Gerade Verbindung 6">
            <a:extLst>
              <a:ext uri="{FF2B5EF4-FFF2-40B4-BE49-F238E27FC236}">
                <a16:creationId xmlns:a16="http://schemas.microsoft.com/office/drawing/2014/main" id="{463D16C7-3E80-734D-9E26-BCE662FA0537}"/>
              </a:ext>
            </a:extLst>
          </p:cNvPr>
          <p:cNvCxnSpPr>
            <a:cxnSpLocks/>
          </p:cNvCxnSpPr>
          <p:nvPr/>
        </p:nvCxnSpPr>
        <p:spPr>
          <a:xfrm>
            <a:off x="6785114" y="3671665"/>
            <a:ext cx="38079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Gerade Verbindung 7">
            <a:extLst>
              <a:ext uri="{FF2B5EF4-FFF2-40B4-BE49-F238E27FC236}">
                <a16:creationId xmlns:a16="http://schemas.microsoft.com/office/drawing/2014/main" id="{BC31D1B1-46E7-8B49-A286-EC0F9478D381}"/>
              </a:ext>
            </a:extLst>
          </p:cNvPr>
          <p:cNvCxnSpPr>
            <a:cxnSpLocks/>
          </p:cNvCxnSpPr>
          <p:nvPr/>
        </p:nvCxnSpPr>
        <p:spPr>
          <a:xfrm>
            <a:off x="7168348" y="3671666"/>
            <a:ext cx="0" cy="932071"/>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Gerade Verbindung mit Pfeil 10">
            <a:extLst>
              <a:ext uri="{FF2B5EF4-FFF2-40B4-BE49-F238E27FC236}">
                <a16:creationId xmlns:a16="http://schemas.microsoft.com/office/drawing/2014/main" id="{5169CD61-324C-DE4F-8D35-1B6EEB3352A6}"/>
              </a:ext>
            </a:extLst>
          </p:cNvPr>
          <p:cNvCxnSpPr/>
          <p:nvPr/>
        </p:nvCxnSpPr>
        <p:spPr>
          <a:xfrm>
            <a:off x="7165911" y="4603737"/>
            <a:ext cx="0" cy="5919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Gerade Verbindung mit Pfeil 12">
            <a:extLst>
              <a:ext uri="{FF2B5EF4-FFF2-40B4-BE49-F238E27FC236}">
                <a16:creationId xmlns:a16="http://schemas.microsoft.com/office/drawing/2014/main" id="{86815A3E-30DC-674E-9F12-0F204174E2A8}"/>
              </a:ext>
            </a:extLst>
          </p:cNvPr>
          <p:cNvCxnSpPr/>
          <p:nvPr/>
        </p:nvCxnSpPr>
        <p:spPr>
          <a:xfrm>
            <a:off x="5633527" y="2411897"/>
            <a:ext cx="318052" cy="74212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Gerade Verbindung mit Pfeil 13">
            <a:extLst>
              <a:ext uri="{FF2B5EF4-FFF2-40B4-BE49-F238E27FC236}">
                <a16:creationId xmlns:a16="http://schemas.microsoft.com/office/drawing/2014/main" id="{5B4F040E-26F0-784E-9E91-5451C9E6CC67}"/>
              </a:ext>
            </a:extLst>
          </p:cNvPr>
          <p:cNvCxnSpPr>
            <a:cxnSpLocks/>
          </p:cNvCxnSpPr>
          <p:nvPr/>
        </p:nvCxnSpPr>
        <p:spPr>
          <a:xfrm flipH="1">
            <a:off x="3464463" y="2411897"/>
            <a:ext cx="344556" cy="74212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 name="Rechteck 2">
            <a:extLst>
              <a:ext uri="{FF2B5EF4-FFF2-40B4-BE49-F238E27FC236}">
                <a16:creationId xmlns:a16="http://schemas.microsoft.com/office/drawing/2014/main" id="{03D7656D-B51F-C74D-AC92-D54DEB2F24C3}"/>
              </a:ext>
            </a:extLst>
          </p:cNvPr>
          <p:cNvSpPr/>
          <p:nvPr/>
        </p:nvSpPr>
        <p:spPr>
          <a:xfrm>
            <a:off x="7410620" y="2078960"/>
            <a:ext cx="4623768" cy="3046988"/>
          </a:xfrm>
          <a:prstGeom prst="rect">
            <a:avLst/>
          </a:prstGeom>
        </p:spPr>
        <p:txBody>
          <a:bodyPr wrap="square">
            <a:spAutoFit/>
          </a:bodyPr>
          <a:lstStyle/>
          <a:p>
            <a:r>
              <a:rPr lang="de-DE" sz="2400" u="sng" dirty="0"/>
              <a:t>Anmerkung</a:t>
            </a:r>
            <a:r>
              <a:rPr lang="de-DE" sz="2400" dirty="0"/>
              <a:t>:</a:t>
            </a:r>
            <a:br>
              <a:rPr lang="de-DE" sz="2400" dirty="0"/>
            </a:br>
            <a:r>
              <a:rPr lang="de-DE" sz="2400" dirty="0"/>
              <a:t>Bei der Ausweitung des Konzeptes auf die Informationsweitergabe in jeder Form, wie im GER erscheint der Begriff der </a:t>
            </a:r>
            <a:r>
              <a:rPr lang="de-DE" sz="2400" i="1" dirty="0">
                <a:highlight>
                  <a:srgbClr val="FFFF00"/>
                </a:highlight>
              </a:rPr>
              <a:t>Sprachmittlung</a:t>
            </a:r>
            <a:r>
              <a:rPr lang="de-DE" sz="2400" dirty="0"/>
              <a:t> </a:t>
            </a:r>
            <a:r>
              <a:rPr lang="de-DE" sz="2400" dirty="0" err="1"/>
              <a:t>pas</a:t>
            </a:r>
            <a:r>
              <a:rPr lang="de-DE" sz="2400" dirty="0"/>
              <a:t>-sender. Mediation ist im Deutschen ein Fachbegriff des Konfliktmanage-</a:t>
            </a:r>
            <a:r>
              <a:rPr lang="de-DE" sz="2400" dirty="0" err="1"/>
              <a:t>ments</a:t>
            </a:r>
            <a:r>
              <a:rPr lang="de-DE" sz="2400" dirty="0"/>
              <a:t>.</a:t>
            </a:r>
          </a:p>
        </p:txBody>
      </p:sp>
    </p:spTree>
    <p:extLst>
      <p:ext uri="{BB962C8B-B14F-4D97-AF65-F5344CB8AC3E}">
        <p14:creationId xmlns:p14="http://schemas.microsoft.com/office/powerpoint/2010/main" val="3913398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5EC2D-2B6C-D546-97F9-6612A4F84FDA}"/>
              </a:ext>
            </a:extLst>
          </p:cNvPr>
          <p:cNvSpPr>
            <a:spLocks noGrp="1"/>
          </p:cNvSpPr>
          <p:nvPr>
            <p:ph type="title"/>
          </p:nvPr>
        </p:nvSpPr>
        <p:spPr>
          <a:xfrm>
            <a:off x="591710" y="563910"/>
            <a:ext cx="10515600" cy="620836"/>
          </a:xfrm>
        </p:spPr>
        <p:style>
          <a:lnRef idx="2">
            <a:schemeClr val="accent2"/>
          </a:lnRef>
          <a:fillRef idx="1">
            <a:schemeClr val="lt1"/>
          </a:fillRef>
          <a:effectRef idx="0">
            <a:schemeClr val="accent2"/>
          </a:effectRef>
          <a:fontRef idx="minor">
            <a:schemeClr val="dk1"/>
          </a:fontRef>
        </p:style>
        <p:txBody>
          <a:bodyPr>
            <a:normAutofit/>
          </a:bodyPr>
          <a:lstStyle/>
          <a:p>
            <a:pPr algn="ctr"/>
            <a:r>
              <a:rPr lang="de-DE" sz="3200" dirty="0"/>
              <a:t>Was genau heißt „Mediation“?</a:t>
            </a:r>
          </a:p>
        </p:txBody>
      </p:sp>
      <p:sp>
        <p:nvSpPr>
          <p:cNvPr id="3" name="Inhaltsplatzhalter 2">
            <a:extLst>
              <a:ext uri="{FF2B5EF4-FFF2-40B4-BE49-F238E27FC236}">
                <a16:creationId xmlns:a16="http://schemas.microsoft.com/office/drawing/2014/main" id="{14C80760-0BFD-F045-A28F-8EB1687B50F4}"/>
              </a:ext>
            </a:extLst>
          </p:cNvPr>
          <p:cNvSpPr>
            <a:spLocks noGrp="1"/>
          </p:cNvSpPr>
          <p:nvPr>
            <p:ph idx="1"/>
          </p:nvPr>
        </p:nvSpPr>
        <p:spPr>
          <a:xfrm>
            <a:off x="647369" y="1468052"/>
            <a:ext cx="10515600" cy="4351338"/>
          </a:xfrm>
        </p:spPr>
        <p:txBody>
          <a:bodyPr>
            <a:normAutofit fontScale="92500" lnSpcReduction="10000"/>
          </a:bodyPr>
          <a:lstStyle/>
          <a:p>
            <a:pPr>
              <a:buFont typeface="Courier New" panose="02070309020205020404" pitchFamily="49" charset="0"/>
              <a:buChar char="o"/>
            </a:pPr>
            <a:r>
              <a:rPr lang="de-DE" dirty="0">
                <a:solidFill>
                  <a:srgbClr val="0070C0"/>
                </a:solidFill>
              </a:rPr>
              <a:t>   Mediation von Texten:</a:t>
            </a:r>
            <a:br>
              <a:rPr lang="de-DE" dirty="0"/>
            </a:br>
            <a:r>
              <a:rPr lang="de-DE" i="1" dirty="0"/>
              <a:t>„..anderen Personen den Inhalt eines Textes weiter(zu)geben, zu dem sie keinen Zugang haben… </a:t>
            </a:r>
            <a:r>
              <a:rPr lang="de-DE" dirty="0"/>
              <a:t>(S. 113)</a:t>
            </a:r>
          </a:p>
          <a:p>
            <a:pPr>
              <a:buFont typeface="Courier New" panose="02070309020205020404" pitchFamily="49" charset="0"/>
              <a:buChar char="o"/>
            </a:pPr>
            <a:r>
              <a:rPr lang="de-DE" dirty="0">
                <a:solidFill>
                  <a:srgbClr val="0070C0"/>
                </a:solidFill>
              </a:rPr>
              <a:t>   Mediation von Konzepten:</a:t>
            </a:r>
            <a:br>
              <a:rPr lang="de-DE" dirty="0">
                <a:solidFill>
                  <a:srgbClr val="0070C0"/>
                </a:solidFill>
              </a:rPr>
            </a:br>
            <a:r>
              <a:rPr lang="de-DE" i="1" dirty="0"/>
              <a:t>„anderen den Zugang zu Wissen und Konzepten (zu) erleichtern.. </a:t>
            </a:r>
            <a:r>
              <a:rPr lang="de-DE" i="1" dirty="0" err="1"/>
              <a:t>kollaborative</a:t>
            </a:r>
            <a:r>
              <a:rPr lang="de-DE" i="1" dirty="0"/>
              <a:t>(s) Lernen und Arbeiten…Bedeutung konstruieren und erläutern, … konzeptueller Austausch und gemeinsame Konzeptentwicklung..“ (ebd.)</a:t>
            </a:r>
          </a:p>
          <a:p>
            <a:pPr>
              <a:buFont typeface="Courier New" panose="02070309020205020404" pitchFamily="49" charset="0"/>
              <a:buChar char="o"/>
            </a:pPr>
            <a:r>
              <a:rPr lang="de-DE" dirty="0">
                <a:solidFill>
                  <a:srgbClr val="0070C0"/>
                </a:solidFill>
              </a:rPr>
              <a:t>   Mediation von Kommunikation:</a:t>
            </a:r>
            <a:br>
              <a:rPr lang="de-DE" dirty="0"/>
            </a:br>
            <a:r>
              <a:rPr lang="de-DE" dirty="0"/>
              <a:t>“..Aktivität, in der die Beteiligten gemeinsame kommunikative Ziele verfolgen..“</a:t>
            </a:r>
            <a:br>
              <a:rPr lang="de-DE" dirty="0"/>
            </a:br>
            <a:r>
              <a:rPr lang="de-DE" dirty="0"/>
              <a:t>„Kommunikation sprachmitteln betrifft …persönliche Begegnungen.“ (ebd.)</a:t>
            </a:r>
          </a:p>
          <a:p>
            <a:pPr>
              <a:buFont typeface="Courier New" panose="02070309020205020404" pitchFamily="49" charset="0"/>
              <a:buChar char="o"/>
            </a:pPr>
            <a:endParaRPr lang="de-DE" dirty="0"/>
          </a:p>
          <a:p>
            <a:endParaRPr lang="de-DE" dirty="0"/>
          </a:p>
          <a:p>
            <a:endParaRPr lang="de-DE" dirty="0"/>
          </a:p>
        </p:txBody>
      </p:sp>
    </p:spTree>
    <p:extLst>
      <p:ext uri="{BB962C8B-B14F-4D97-AF65-F5344CB8AC3E}">
        <p14:creationId xmlns:p14="http://schemas.microsoft.com/office/powerpoint/2010/main" val="4053737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C5B89-D921-AE49-A559-B3F1954A9668}"/>
              </a:ext>
            </a:extLst>
          </p:cNvPr>
          <p:cNvSpPr>
            <a:spLocks noGrp="1"/>
          </p:cNvSpPr>
          <p:nvPr>
            <p:ph type="title"/>
          </p:nvPr>
        </p:nvSpPr>
        <p:spPr/>
        <p:txBody>
          <a:bodyPr>
            <a:normAutofit/>
          </a:bodyPr>
          <a:lstStyle/>
          <a:p>
            <a:r>
              <a:rPr lang="de-DE" sz="2800" dirty="0">
                <a:solidFill>
                  <a:srgbClr val="0070C0"/>
                </a:solidFill>
              </a:rPr>
              <a:t>hilfreich für Unterrichtspraxis und Lehrwerkdesign:</a:t>
            </a:r>
          </a:p>
        </p:txBody>
      </p:sp>
      <p:sp>
        <p:nvSpPr>
          <p:cNvPr id="3" name="Inhaltsplatzhalter 2">
            <a:extLst>
              <a:ext uri="{FF2B5EF4-FFF2-40B4-BE49-F238E27FC236}">
                <a16:creationId xmlns:a16="http://schemas.microsoft.com/office/drawing/2014/main" id="{06FDABBF-0CFE-2D48-814D-7263A36466FA}"/>
              </a:ext>
            </a:extLst>
          </p:cNvPr>
          <p:cNvSpPr>
            <a:spLocks noGrp="1"/>
          </p:cNvSpPr>
          <p:nvPr>
            <p:ph idx="1"/>
          </p:nvPr>
        </p:nvSpPr>
        <p:spPr>
          <a:xfrm>
            <a:off x="747423" y="1420108"/>
            <a:ext cx="11044361" cy="4964789"/>
          </a:xfrm>
        </p:spPr>
        <p:txBody>
          <a:bodyPr>
            <a:normAutofit fontScale="92500" lnSpcReduction="10000"/>
          </a:bodyPr>
          <a:lstStyle/>
          <a:p>
            <a:pPr>
              <a:buClr>
                <a:srgbClr val="0070C0"/>
              </a:buClr>
              <a:buSzPct val="109000"/>
              <a:buFont typeface="Courier New" panose="02070309020205020404" pitchFamily="49" charset="0"/>
              <a:buChar char="o"/>
            </a:pPr>
            <a:r>
              <a:rPr lang="de-DE" dirty="0">
                <a:solidFill>
                  <a:srgbClr val="002060"/>
                </a:solidFill>
              </a:rPr>
              <a:t> die Unterscheidung von </a:t>
            </a:r>
            <a:r>
              <a:rPr lang="de-DE" dirty="0" err="1">
                <a:solidFill>
                  <a:srgbClr val="002060"/>
                </a:solidFill>
              </a:rPr>
              <a:t>intralingualer</a:t>
            </a:r>
            <a:r>
              <a:rPr lang="de-DE" dirty="0">
                <a:solidFill>
                  <a:srgbClr val="002060"/>
                </a:solidFill>
              </a:rPr>
              <a:t> und interlingualer Mediation </a:t>
            </a:r>
            <a:br>
              <a:rPr lang="de-DE" dirty="0">
                <a:solidFill>
                  <a:srgbClr val="002060"/>
                </a:solidFill>
              </a:rPr>
            </a:br>
            <a:r>
              <a:rPr lang="de-DE" dirty="0">
                <a:solidFill>
                  <a:srgbClr val="002060"/>
                </a:solidFill>
              </a:rPr>
              <a:t>(d. h. situationsbezogene Übersetzung).</a:t>
            </a:r>
          </a:p>
          <a:p>
            <a:pPr>
              <a:buClr>
                <a:srgbClr val="0070C0"/>
              </a:buClr>
              <a:buSzPct val="109000"/>
              <a:buFont typeface="Courier New" panose="02070309020205020404" pitchFamily="49" charset="0"/>
              <a:buChar char="o"/>
            </a:pPr>
            <a:r>
              <a:rPr lang="de-DE" dirty="0">
                <a:solidFill>
                  <a:srgbClr val="002060"/>
                </a:solidFill>
              </a:rPr>
              <a:t> explizite Vorgaben und Deskriptoren, die sich auf Routinen des Spracherwerbs  </a:t>
            </a:r>
            <a:br>
              <a:rPr lang="de-DE" dirty="0">
                <a:solidFill>
                  <a:srgbClr val="002060"/>
                </a:solidFill>
              </a:rPr>
            </a:br>
            <a:r>
              <a:rPr lang="de-DE" dirty="0">
                <a:solidFill>
                  <a:srgbClr val="002060"/>
                </a:solidFill>
              </a:rPr>
              <a:t> beziehen, z. B.:</a:t>
            </a:r>
            <a:br>
              <a:rPr lang="de-DE" dirty="0">
                <a:solidFill>
                  <a:srgbClr val="002060"/>
                </a:solidFill>
              </a:rPr>
            </a:br>
            <a:br>
              <a:rPr lang="de-DE" dirty="0">
                <a:solidFill>
                  <a:srgbClr val="002060"/>
                </a:solidFill>
              </a:rPr>
            </a:br>
            <a:r>
              <a:rPr lang="de-DE" dirty="0">
                <a:solidFill>
                  <a:srgbClr val="002060"/>
                </a:solidFill>
              </a:rPr>
              <a:t> </a:t>
            </a:r>
            <a:r>
              <a:rPr lang="de-DE" sz="2600" i="1" dirty="0">
                <a:solidFill>
                  <a:srgbClr val="002060"/>
                </a:solidFill>
              </a:rPr>
              <a:t>Notizen zu Vorträgen machen und Inhalte weitergeben (B1) / wesentlich Punkte  </a:t>
            </a:r>
            <a:br>
              <a:rPr lang="de-DE" sz="2600" i="1" dirty="0">
                <a:solidFill>
                  <a:srgbClr val="002060"/>
                </a:solidFill>
              </a:rPr>
            </a:br>
            <a:r>
              <a:rPr lang="de-DE" sz="2600" i="1" dirty="0">
                <a:solidFill>
                  <a:srgbClr val="002060"/>
                </a:solidFill>
              </a:rPr>
              <a:t> längerer Texte erkennen und wiedergeben, Texte straffen (A2 -B1), einfache </a:t>
            </a:r>
            <a:br>
              <a:rPr lang="de-DE" sz="2600" i="1" dirty="0">
                <a:solidFill>
                  <a:srgbClr val="002060"/>
                </a:solidFill>
              </a:rPr>
            </a:br>
            <a:r>
              <a:rPr lang="de-DE" sz="2600" i="1" dirty="0">
                <a:solidFill>
                  <a:srgbClr val="002060"/>
                </a:solidFill>
              </a:rPr>
              <a:t> Informationen in einer anderen Sprache weitergeben, (B1), Gelesenes berichten, usw.</a:t>
            </a:r>
          </a:p>
          <a:p>
            <a:pPr>
              <a:buClr>
                <a:srgbClr val="0070C0"/>
              </a:buClr>
              <a:buSzPct val="109000"/>
              <a:buFont typeface="Courier New" panose="02070309020205020404" pitchFamily="49" charset="0"/>
              <a:buChar char="o"/>
            </a:pPr>
            <a:r>
              <a:rPr lang="de-DE" dirty="0">
                <a:solidFill>
                  <a:srgbClr val="002060"/>
                </a:solidFill>
              </a:rPr>
              <a:t> skalierte Kompetenzbeschreibungen als Hilfe zur Progressionsplanung</a:t>
            </a:r>
          </a:p>
          <a:p>
            <a:pPr>
              <a:buClr>
                <a:srgbClr val="0070C0"/>
              </a:buClr>
              <a:buSzPct val="109000"/>
              <a:buFont typeface="Courier New" panose="02070309020205020404" pitchFamily="49" charset="0"/>
              <a:buChar char="o"/>
            </a:pPr>
            <a:r>
              <a:rPr lang="de-DE" dirty="0">
                <a:solidFill>
                  <a:srgbClr val="002060"/>
                </a:solidFill>
              </a:rPr>
              <a:t> Deskriptoren zu </a:t>
            </a:r>
            <a:r>
              <a:rPr lang="de-DE" dirty="0" err="1">
                <a:solidFill>
                  <a:srgbClr val="002060"/>
                </a:solidFill>
              </a:rPr>
              <a:t>plurilingualen</a:t>
            </a:r>
            <a:r>
              <a:rPr lang="de-DE" dirty="0">
                <a:solidFill>
                  <a:srgbClr val="002060"/>
                </a:solidFill>
              </a:rPr>
              <a:t> und </a:t>
            </a:r>
            <a:r>
              <a:rPr lang="de-DE" dirty="0" err="1">
                <a:solidFill>
                  <a:srgbClr val="002060"/>
                </a:solidFill>
              </a:rPr>
              <a:t>plurikulturellen</a:t>
            </a:r>
            <a:r>
              <a:rPr lang="de-DE" dirty="0">
                <a:solidFill>
                  <a:srgbClr val="002060"/>
                </a:solidFill>
              </a:rPr>
              <a:t> Kompetenzen </a:t>
            </a:r>
            <a:br>
              <a:rPr lang="de-DE" dirty="0">
                <a:solidFill>
                  <a:srgbClr val="002060"/>
                </a:solidFill>
              </a:rPr>
            </a:br>
            <a:r>
              <a:rPr lang="de-DE" dirty="0">
                <a:solidFill>
                  <a:srgbClr val="002060"/>
                </a:solidFill>
              </a:rPr>
              <a:t>(Mehrsprachigkeitskompetenz und interkulturelles Lernen) </a:t>
            </a:r>
          </a:p>
          <a:p>
            <a:pPr marL="0" indent="0">
              <a:buClr>
                <a:srgbClr val="0070C0"/>
              </a:buClr>
              <a:buSzPct val="109000"/>
              <a:buNone/>
            </a:pPr>
            <a:endParaRPr lang="de-DE" dirty="0">
              <a:solidFill>
                <a:srgbClr val="002060"/>
              </a:solidFill>
            </a:endParaRPr>
          </a:p>
          <a:p>
            <a:pPr marL="0" indent="0">
              <a:buClr>
                <a:srgbClr val="0070C0"/>
              </a:buClr>
              <a:buSzPct val="109000"/>
              <a:buNone/>
            </a:pPr>
            <a:r>
              <a:rPr lang="de-DE" dirty="0">
                <a:solidFill>
                  <a:srgbClr val="002060"/>
                </a:solidFill>
              </a:rPr>
              <a:t>	</a:t>
            </a:r>
            <a:endParaRPr lang="de-DE" dirty="0"/>
          </a:p>
        </p:txBody>
      </p:sp>
    </p:spTree>
    <p:extLst>
      <p:ext uri="{BB962C8B-B14F-4D97-AF65-F5344CB8AC3E}">
        <p14:creationId xmlns:p14="http://schemas.microsoft.com/office/powerpoint/2010/main" val="2845111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3" y="548680"/>
            <a:ext cx="8943975" cy="42484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hteck 2"/>
          <p:cNvSpPr/>
          <p:nvPr/>
        </p:nvSpPr>
        <p:spPr>
          <a:xfrm>
            <a:off x="267226" y="2002169"/>
            <a:ext cx="4176464" cy="1323439"/>
          </a:xfrm>
          <a:prstGeom prst="rect">
            <a:avLst/>
          </a:prstGeom>
        </p:spPr>
        <p:txBody>
          <a:bodyPr wrap="square">
            <a:spAutoFit/>
          </a:bodyPr>
          <a:lstStyle/>
          <a:p>
            <a:r>
              <a:rPr lang="de-DE" sz="1600" dirty="0">
                <a:solidFill>
                  <a:srgbClr val="8A0000"/>
                </a:solidFill>
                <a:latin typeface="Tahoma" panose="020B0604030504040204" pitchFamily="34" charset="0"/>
                <a:ea typeface="Tahoma" panose="020B0604030504040204" pitchFamily="34" charset="0"/>
                <a:cs typeface="Tahoma" panose="020B0604030504040204" pitchFamily="34" charset="0"/>
              </a:rPr>
              <a:t>nach: Funk, Hermann / Kuhn, Christina / </a:t>
            </a:r>
            <a:r>
              <a:rPr lang="de-DE" sz="1600" dirty="0" err="1">
                <a:solidFill>
                  <a:srgbClr val="8A0000"/>
                </a:solidFill>
                <a:latin typeface="Tahoma" panose="020B0604030504040204" pitchFamily="34" charset="0"/>
                <a:ea typeface="Tahoma" panose="020B0604030504040204" pitchFamily="34" charset="0"/>
                <a:cs typeface="Tahoma" panose="020B0604030504040204" pitchFamily="34" charset="0"/>
              </a:rPr>
              <a:t>Skiba</a:t>
            </a:r>
            <a:r>
              <a:rPr lang="de-DE" sz="1600" dirty="0">
                <a:solidFill>
                  <a:srgbClr val="8A0000"/>
                </a:solidFill>
                <a:latin typeface="Tahoma" panose="020B0604030504040204" pitchFamily="34" charset="0"/>
                <a:ea typeface="Tahoma" panose="020B0604030504040204" pitchFamily="34" charset="0"/>
                <a:cs typeface="Tahoma" panose="020B0604030504040204" pitchFamily="34" charset="0"/>
              </a:rPr>
              <a:t>, Dirk / Spaniel-Weise, Dorothea / Wicke, Rainer (2014): </a:t>
            </a:r>
            <a:r>
              <a:rPr lang="de-DE" sz="1600" i="1" dirty="0">
                <a:solidFill>
                  <a:srgbClr val="8A0000"/>
                </a:solidFill>
                <a:latin typeface="Tahoma" panose="020B0604030504040204" pitchFamily="34" charset="0"/>
                <a:ea typeface="Tahoma" panose="020B0604030504040204" pitchFamily="34" charset="0"/>
                <a:cs typeface="Tahoma" panose="020B0604030504040204" pitchFamily="34" charset="0"/>
              </a:rPr>
              <a:t>Aufgaben, Übungen, Interaktion. Deutsch Lehren Lernen 4. </a:t>
            </a:r>
            <a:r>
              <a:rPr lang="de-DE" sz="1600" dirty="0">
                <a:solidFill>
                  <a:srgbClr val="8A0000"/>
                </a:solidFill>
                <a:latin typeface="Tahoma" panose="020B0604030504040204" pitchFamily="34" charset="0"/>
                <a:ea typeface="Tahoma" panose="020B0604030504040204" pitchFamily="34" charset="0"/>
                <a:cs typeface="Tahoma" panose="020B0604030504040204" pitchFamily="34" charset="0"/>
              </a:rPr>
              <a:t>München: Klett-Langenscheidt, S. 14.</a:t>
            </a:r>
          </a:p>
        </p:txBody>
      </p:sp>
      <p:sp>
        <p:nvSpPr>
          <p:cNvPr id="2" name="Textfeld 1">
            <a:extLst>
              <a:ext uri="{FF2B5EF4-FFF2-40B4-BE49-F238E27FC236}">
                <a16:creationId xmlns:a16="http://schemas.microsoft.com/office/drawing/2014/main" id="{2A0785BE-7D62-B64B-8F66-F86AEEC613E1}"/>
              </a:ext>
            </a:extLst>
          </p:cNvPr>
          <p:cNvSpPr txBox="1"/>
          <p:nvPr/>
        </p:nvSpPr>
        <p:spPr>
          <a:xfrm>
            <a:off x="8677835" y="5118847"/>
            <a:ext cx="2348753" cy="707886"/>
          </a:xfrm>
          <a:prstGeom prst="rect">
            <a:avLst/>
          </a:prstGeom>
          <a:noFill/>
        </p:spPr>
        <p:txBody>
          <a:bodyPr wrap="square" rtlCol="0">
            <a:spAutoFit/>
          </a:bodyPr>
          <a:lstStyle/>
          <a:p>
            <a:pPr algn="ctr"/>
            <a:r>
              <a:rPr lang="de-DE" sz="2000" dirty="0">
                <a:ln w="0"/>
                <a:solidFill>
                  <a:schemeClr val="accent1"/>
                </a:solidFill>
                <a:effectLst>
                  <a:outerShdw blurRad="38100" dist="25400" dir="5400000" algn="ctr" rotWithShape="0">
                    <a:srgbClr val="6E747A">
                      <a:alpha val="43000"/>
                    </a:srgbClr>
                  </a:outerShdw>
                </a:effectLst>
              </a:rPr>
              <a:t>Terminvereinbarung mit einem Kunden</a:t>
            </a:r>
          </a:p>
        </p:txBody>
      </p:sp>
      <p:sp>
        <p:nvSpPr>
          <p:cNvPr id="5" name="Textfeld 4">
            <a:extLst>
              <a:ext uri="{FF2B5EF4-FFF2-40B4-BE49-F238E27FC236}">
                <a16:creationId xmlns:a16="http://schemas.microsoft.com/office/drawing/2014/main" id="{9148257C-FB5D-2A47-BD0B-EBBFDABB83AE}"/>
              </a:ext>
            </a:extLst>
          </p:cNvPr>
          <p:cNvSpPr txBox="1"/>
          <p:nvPr/>
        </p:nvSpPr>
        <p:spPr>
          <a:xfrm>
            <a:off x="3442446" y="4990444"/>
            <a:ext cx="155089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de-DE" dirty="0">
                <a:ln w="0"/>
                <a:solidFill>
                  <a:schemeClr val="accent1"/>
                </a:solidFill>
                <a:effectLst>
                  <a:outerShdw blurRad="38100" dist="25400" dir="5400000" algn="ctr" rotWithShape="0">
                    <a:srgbClr val="6E747A">
                      <a:alpha val="43000"/>
                    </a:srgbClr>
                  </a:outerShdw>
                </a:effectLst>
              </a:rPr>
              <a:t>Uhrzeiten/ Wochentage wiederholen</a:t>
            </a:r>
          </a:p>
        </p:txBody>
      </p:sp>
      <p:sp>
        <p:nvSpPr>
          <p:cNvPr id="7" name="Textfeld 6">
            <a:extLst>
              <a:ext uri="{FF2B5EF4-FFF2-40B4-BE49-F238E27FC236}">
                <a16:creationId xmlns:a16="http://schemas.microsoft.com/office/drawing/2014/main" id="{A8B55C77-DFFA-1146-8C3E-DFB65BFF6DDE}"/>
              </a:ext>
            </a:extLst>
          </p:cNvPr>
          <p:cNvSpPr txBox="1"/>
          <p:nvPr/>
        </p:nvSpPr>
        <p:spPr>
          <a:xfrm>
            <a:off x="4930587" y="4797152"/>
            <a:ext cx="1550894" cy="1384995"/>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dirty="0">
                <a:ln w="0"/>
                <a:solidFill>
                  <a:schemeClr val="accent1"/>
                </a:solidFill>
                <a:effectLst>
                  <a:outerShdw blurRad="38100" dist="25400" dir="5400000" algn="ctr" rotWithShape="0">
                    <a:srgbClr val="6E747A">
                      <a:alpha val="43000"/>
                    </a:srgbClr>
                  </a:outerShdw>
                </a:effectLst>
              </a:rPr>
              <a:t>Frageformeln trainieren: </a:t>
            </a:r>
            <a:r>
              <a:rPr lang="de-DE" sz="1600" i="1" dirty="0"/>
              <a:t>Können wir uns … / Wollen wir.. Geht es ….</a:t>
            </a:r>
          </a:p>
        </p:txBody>
      </p:sp>
      <p:sp>
        <p:nvSpPr>
          <p:cNvPr id="8" name="Textfeld 7">
            <a:extLst>
              <a:ext uri="{FF2B5EF4-FFF2-40B4-BE49-F238E27FC236}">
                <a16:creationId xmlns:a16="http://schemas.microsoft.com/office/drawing/2014/main" id="{3A9211B0-9F98-864C-A32A-3486A84D248D}"/>
              </a:ext>
            </a:extLst>
          </p:cNvPr>
          <p:cNvSpPr txBox="1"/>
          <p:nvPr/>
        </p:nvSpPr>
        <p:spPr>
          <a:xfrm>
            <a:off x="6414245" y="5118847"/>
            <a:ext cx="1949825" cy="1169551"/>
          </a:xfrm>
          <a:prstGeom prst="rect">
            <a:avLst/>
          </a:prstGeom>
          <a:ln w="5715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dirty="0">
                <a:ln w="0"/>
                <a:solidFill>
                  <a:schemeClr val="accent1"/>
                </a:solidFill>
                <a:effectLst>
                  <a:outerShdw blurRad="38100" dist="25400" dir="5400000" algn="ctr" rotWithShape="0">
                    <a:srgbClr val="6E747A">
                      <a:alpha val="43000"/>
                    </a:srgbClr>
                  </a:outerShdw>
                </a:effectLst>
              </a:rPr>
              <a:t>Temporal-</a:t>
            </a:r>
            <a:r>
              <a:rPr lang="de-DE" dirty="0" err="1">
                <a:ln w="0"/>
                <a:solidFill>
                  <a:schemeClr val="accent1"/>
                </a:solidFill>
                <a:effectLst>
                  <a:outerShdw blurRad="38100" dist="25400" dir="5400000" algn="ctr" rotWithShape="0">
                    <a:srgbClr val="6E747A">
                      <a:alpha val="43000"/>
                    </a:srgbClr>
                  </a:outerShdw>
                </a:effectLst>
              </a:rPr>
              <a:t>Präposi</a:t>
            </a:r>
            <a:r>
              <a:rPr lang="de-DE" dirty="0">
                <a:ln w="0"/>
                <a:solidFill>
                  <a:schemeClr val="accent1"/>
                </a:solidFill>
                <a:effectLst>
                  <a:outerShdw blurRad="38100" dist="25400" dir="5400000" algn="ctr" rotWithShape="0">
                    <a:srgbClr val="6E747A">
                      <a:alpha val="43000"/>
                    </a:srgbClr>
                  </a:outerShdw>
                </a:effectLst>
              </a:rPr>
              <a:t>-</a:t>
            </a:r>
            <a:r>
              <a:rPr lang="de-DE" dirty="0" err="1">
                <a:ln w="0"/>
                <a:solidFill>
                  <a:schemeClr val="accent1"/>
                </a:solidFill>
                <a:effectLst>
                  <a:outerShdw blurRad="38100" dist="25400" dir="5400000" algn="ctr" rotWithShape="0">
                    <a:srgbClr val="6E747A">
                      <a:alpha val="43000"/>
                    </a:srgbClr>
                  </a:outerShdw>
                </a:effectLst>
              </a:rPr>
              <a:t>tionen</a:t>
            </a:r>
            <a:r>
              <a:rPr lang="de-DE" dirty="0">
                <a:ln w="0"/>
                <a:solidFill>
                  <a:schemeClr val="accent1"/>
                </a:solidFill>
                <a:effectLst>
                  <a:outerShdw blurRad="38100" dist="25400" dir="5400000" algn="ctr" rotWithShape="0">
                    <a:srgbClr val="6E747A">
                      <a:alpha val="43000"/>
                    </a:srgbClr>
                  </a:outerShdw>
                </a:effectLst>
              </a:rPr>
              <a:t> </a:t>
            </a:r>
            <a:r>
              <a:rPr lang="de-DE" dirty="0" err="1">
                <a:ln w="0"/>
                <a:solidFill>
                  <a:schemeClr val="accent1"/>
                </a:solidFill>
                <a:effectLst>
                  <a:outerShdw blurRad="38100" dist="25400" dir="5400000" algn="ctr" rotWithShape="0">
                    <a:srgbClr val="6E747A">
                      <a:alpha val="43000"/>
                    </a:srgbClr>
                  </a:outerShdw>
                </a:effectLst>
              </a:rPr>
              <a:t>systemati-sieren</a:t>
            </a:r>
            <a:r>
              <a:rPr lang="de-DE" dirty="0"/>
              <a:t>: </a:t>
            </a:r>
            <a:r>
              <a:rPr lang="de-DE" sz="1600" i="1" dirty="0"/>
              <a:t>um/ von bis / ab seit / vor - nach</a:t>
            </a:r>
          </a:p>
        </p:txBody>
      </p:sp>
      <p:sp>
        <p:nvSpPr>
          <p:cNvPr id="9" name="Pfeil nach rechts 8">
            <a:extLst>
              <a:ext uri="{FF2B5EF4-FFF2-40B4-BE49-F238E27FC236}">
                <a16:creationId xmlns:a16="http://schemas.microsoft.com/office/drawing/2014/main" id="{8F58E9A3-22FE-8947-89ED-5A2A9961035A}"/>
              </a:ext>
            </a:extLst>
          </p:cNvPr>
          <p:cNvSpPr/>
          <p:nvPr/>
        </p:nvSpPr>
        <p:spPr>
          <a:xfrm>
            <a:off x="8364070" y="5247333"/>
            <a:ext cx="51224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0CBB0A8F-90B0-5E4B-ABB6-4733726F8E3B}"/>
              </a:ext>
            </a:extLst>
          </p:cNvPr>
          <p:cNvSpPr txBox="1"/>
          <p:nvPr/>
        </p:nvSpPr>
        <p:spPr>
          <a:xfrm>
            <a:off x="444302" y="3647303"/>
            <a:ext cx="2934971" cy="830997"/>
          </a:xfrm>
          <a:prstGeom prst="rect">
            <a:avLst/>
          </a:prstGeom>
          <a:noFill/>
        </p:spPr>
        <p:txBody>
          <a:bodyPr wrap="none" rtlCol="0">
            <a:spAutoFit/>
          </a:bodyPr>
          <a:lstStyle/>
          <a:p>
            <a:r>
              <a:rPr lang="de-DE" sz="2400" dirty="0">
                <a:solidFill>
                  <a:srgbClr val="0070C0"/>
                </a:solidFill>
              </a:rPr>
              <a:t>Rückwärtsplanung: </a:t>
            </a:r>
          </a:p>
          <a:p>
            <a:r>
              <a:rPr lang="de-DE" sz="2400" dirty="0">
                <a:solidFill>
                  <a:srgbClr val="0070C0"/>
                </a:solidFill>
              </a:rPr>
              <a:t>Vom Ende her denken</a:t>
            </a:r>
          </a:p>
        </p:txBody>
      </p:sp>
    </p:spTree>
    <p:extLst>
      <p:ext uri="{BB962C8B-B14F-4D97-AF65-F5344CB8AC3E}">
        <p14:creationId xmlns:p14="http://schemas.microsoft.com/office/powerpoint/2010/main" val="189226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35760" y="2636912"/>
            <a:ext cx="4248472" cy="2831544"/>
          </a:xfrm>
          <a:prstGeom prst="rect">
            <a:avLst/>
          </a:prstGeom>
          <a:noFill/>
          <a:ln w="28575">
            <a:solidFill>
              <a:schemeClr val="tx1"/>
            </a:solidFill>
          </a:ln>
        </p:spPr>
        <p:txBody>
          <a:bodyPr wrap="square" rtlCol="0">
            <a:spAutoFit/>
          </a:bodyPr>
          <a:lstStyle/>
          <a:p>
            <a:pPr algn="ctr"/>
            <a:r>
              <a:rPr lang="de-DE" sz="2800" b="1" dirty="0">
                <a:solidFill>
                  <a:srgbClr val="000090"/>
                </a:solidFill>
              </a:rPr>
              <a:t>Aufgabendesign</a:t>
            </a:r>
          </a:p>
          <a:p>
            <a:pPr algn="ctr"/>
            <a:r>
              <a:rPr lang="de-DE" sz="2200" dirty="0" err="1"/>
              <a:t>sprachl</a:t>
            </a:r>
            <a:r>
              <a:rPr lang="de-DE" sz="2200" dirty="0"/>
              <a:t>. Input</a:t>
            </a:r>
          </a:p>
          <a:p>
            <a:pPr algn="ctr"/>
            <a:r>
              <a:rPr lang="de-DE" sz="2200" dirty="0"/>
              <a:t>Instruktion</a:t>
            </a:r>
          </a:p>
          <a:p>
            <a:pPr algn="ctr"/>
            <a:r>
              <a:rPr lang="de-DE" sz="2200" dirty="0"/>
              <a:t>Rahmen-</a:t>
            </a:r>
          </a:p>
          <a:p>
            <a:pPr algn="ctr"/>
            <a:r>
              <a:rPr lang="de-DE" sz="2200" dirty="0" err="1"/>
              <a:t>bedingungen</a:t>
            </a:r>
            <a:endParaRPr lang="de-DE" sz="2200" dirty="0"/>
          </a:p>
          <a:p>
            <a:pPr algn="ctr"/>
            <a:r>
              <a:rPr lang="de-DE" sz="2200" dirty="0"/>
              <a:t>„</a:t>
            </a:r>
            <a:r>
              <a:rPr lang="de-DE" sz="2200" dirty="0" err="1"/>
              <a:t>processing</a:t>
            </a:r>
            <a:r>
              <a:rPr lang="de-DE" sz="2200" dirty="0"/>
              <a:t>“</a:t>
            </a:r>
          </a:p>
          <a:p>
            <a:pPr algn="ctr"/>
            <a:r>
              <a:rPr lang="de-DE" sz="2200" dirty="0"/>
              <a:t>Lernprodukte</a:t>
            </a:r>
          </a:p>
          <a:p>
            <a:pPr algn="ctr"/>
            <a:endParaRPr lang="de-DE" dirty="0"/>
          </a:p>
        </p:txBody>
      </p:sp>
      <p:cxnSp>
        <p:nvCxnSpPr>
          <p:cNvPr id="5" name="Gerade Verbindung mit Pfeil 4"/>
          <p:cNvCxnSpPr>
            <a:cxnSpLocks/>
          </p:cNvCxnSpPr>
          <p:nvPr/>
        </p:nvCxnSpPr>
        <p:spPr>
          <a:xfrm flipV="1">
            <a:off x="3359696" y="3327669"/>
            <a:ext cx="1914391" cy="2453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a:cxnSpLocks/>
          </p:cNvCxnSpPr>
          <p:nvPr/>
        </p:nvCxnSpPr>
        <p:spPr>
          <a:xfrm>
            <a:off x="3359696" y="3637195"/>
            <a:ext cx="199982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a:cxnSpLocks/>
          </p:cNvCxnSpPr>
          <p:nvPr/>
        </p:nvCxnSpPr>
        <p:spPr>
          <a:xfrm>
            <a:off x="3196424" y="3907956"/>
            <a:ext cx="2111640" cy="67557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cxnSpLocks/>
          </p:cNvCxnSpPr>
          <p:nvPr/>
        </p:nvCxnSpPr>
        <p:spPr>
          <a:xfrm>
            <a:off x="3359696" y="3703722"/>
            <a:ext cx="2068036" cy="3332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cxnSpLocks/>
          </p:cNvCxnSpPr>
          <p:nvPr/>
        </p:nvCxnSpPr>
        <p:spPr>
          <a:xfrm flipH="1">
            <a:off x="6823052" y="3252670"/>
            <a:ext cx="1923302" cy="261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cxnSpLocks/>
          </p:cNvCxnSpPr>
          <p:nvPr/>
        </p:nvCxnSpPr>
        <p:spPr>
          <a:xfrm>
            <a:off x="3103683" y="4146145"/>
            <a:ext cx="2101590" cy="70814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cxnSpLocks/>
          </p:cNvCxnSpPr>
          <p:nvPr/>
        </p:nvCxnSpPr>
        <p:spPr>
          <a:xfrm flipH="1">
            <a:off x="6730128" y="3573017"/>
            <a:ext cx="1958162" cy="45693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cxnSpLocks/>
          </p:cNvCxnSpPr>
          <p:nvPr/>
        </p:nvCxnSpPr>
        <p:spPr>
          <a:xfrm flipH="1">
            <a:off x="6883931" y="3757425"/>
            <a:ext cx="1925388" cy="84358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cxnSpLocks/>
          </p:cNvCxnSpPr>
          <p:nvPr/>
        </p:nvCxnSpPr>
        <p:spPr>
          <a:xfrm flipH="1">
            <a:off x="6883774" y="4049198"/>
            <a:ext cx="1938663" cy="87886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a:cxnSpLocks/>
          </p:cNvCxnSpPr>
          <p:nvPr/>
        </p:nvCxnSpPr>
        <p:spPr>
          <a:xfrm flipH="1">
            <a:off x="6822219" y="3529183"/>
            <a:ext cx="1835764" cy="1080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Nach unten gekrümmter Pfeil 34"/>
          <p:cNvSpPr/>
          <p:nvPr/>
        </p:nvSpPr>
        <p:spPr bwMode="ltGray">
          <a:xfrm>
            <a:off x="5375920" y="2132856"/>
            <a:ext cx="1296144" cy="432048"/>
          </a:xfrm>
          <a:prstGeom prst="curvedDownArrow">
            <a:avLst/>
          </a:prstGeom>
          <a:solidFill>
            <a:schemeClr val="accent1">
              <a:lumMod val="50000"/>
            </a:schemeClr>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42"/>
          <p:cNvSpPr txBox="1"/>
          <p:nvPr/>
        </p:nvSpPr>
        <p:spPr>
          <a:xfrm>
            <a:off x="1487488" y="3206018"/>
            <a:ext cx="2016224" cy="830997"/>
          </a:xfrm>
          <a:prstGeom prst="rect">
            <a:avLst/>
          </a:prstGeom>
          <a:noFill/>
        </p:spPr>
        <p:txBody>
          <a:bodyPr wrap="square" rtlCol="0">
            <a:spAutoFit/>
          </a:bodyPr>
          <a:lstStyle/>
          <a:p>
            <a:pPr algn="ctr"/>
            <a:r>
              <a:rPr lang="de-DE" sz="2400" b="1" dirty="0">
                <a:solidFill>
                  <a:srgbClr val="002060"/>
                </a:solidFill>
              </a:rPr>
              <a:t>Pädagogische Planung</a:t>
            </a:r>
          </a:p>
        </p:txBody>
      </p:sp>
      <p:sp>
        <p:nvSpPr>
          <p:cNvPr id="44" name="Textfeld 43"/>
          <p:cNvSpPr txBox="1"/>
          <p:nvPr/>
        </p:nvSpPr>
        <p:spPr>
          <a:xfrm>
            <a:off x="8809319" y="2996952"/>
            <a:ext cx="2473582" cy="1200329"/>
          </a:xfrm>
          <a:prstGeom prst="rect">
            <a:avLst/>
          </a:prstGeom>
          <a:noFill/>
        </p:spPr>
        <p:txBody>
          <a:bodyPr wrap="square" rtlCol="0">
            <a:spAutoFit/>
          </a:bodyPr>
          <a:lstStyle/>
          <a:p>
            <a:pPr algn="ctr"/>
            <a:r>
              <a:rPr lang="de-DE" sz="2400" dirty="0" err="1"/>
              <a:t>Lernersprache</a:t>
            </a:r>
            <a:r>
              <a:rPr lang="de-DE" sz="2400" dirty="0"/>
              <a:t> / Sprachgebrauch/ </a:t>
            </a:r>
            <a:r>
              <a:rPr lang="de-DE" sz="2400" b="1" dirty="0">
                <a:solidFill>
                  <a:schemeClr val="accent5">
                    <a:lumMod val="50000"/>
                  </a:schemeClr>
                </a:solidFill>
              </a:rPr>
              <a:t>Lernerfolge</a:t>
            </a:r>
          </a:p>
        </p:txBody>
      </p:sp>
      <p:cxnSp>
        <p:nvCxnSpPr>
          <p:cNvPr id="46" name="Gerade Verbindung mit Pfeil 45"/>
          <p:cNvCxnSpPr/>
          <p:nvPr/>
        </p:nvCxnSpPr>
        <p:spPr>
          <a:xfrm>
            <a:off x="2783632" y="4064298"/>
            <a:ext cx="2016224" cy="174096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a:cxnSpLocks/>
          </p:cNvCxnSpPr>
          <p:nvPr/>
        </p:nvCxnSpPr>
        <p:spPr>
          <a:xfrm flipH="1">
            <a:off x="7522136" y="4378004"/>
            <a:ext cx="1865861" cy="1340847"/>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Textfeld 50"/>
          <p:cNvSpPr txBox="1"/>
          <p:nvPr/>
        </p:nvSpPr>
        <p:spPr>
          <a:xfrm>
            <a:off x="4799856" y="5542412"/>
            <a:ext cx="2976520" cy="461665"/>
          </a:xfrm>
          <a:prstGeom prst="rect">
            <a:avLst/>
          </a:prstGeom>
          <a:noFill/>
        </p:spPr>
        <p:txBody>
          <a:bodyPr wrap="square" rtlCol="0">
            <a:spAutoFit/>
          </a:bodyPr>
          <a:lstStyle/>
          <a:p>
            <a:r>
              <a:rPr lang="de-DE" sz="2400" dirty="0"/>
              <a:t>„</a:t>
            </a:r>
            <a:r>
              <a:rPr lang="de-DE" sz="2400" i="1" dirty="0" err="1"/>
              <a:t>Classroom</a:t>
            </a:r>
            <a:r>
              <a:rPr lang="de-DE" sz="2400" i="1" dirty="0"/>
              <a:t> </a:t>
            </a:r>
            <a:r>
              <a:rPr lang="de-DE" sz="2400" i="1" dirty="0" err="1"/>
              <a:t>ecology</a:t>
            </a:r>
            <a:r>
              <a:rPr lang="de-DE" sz="2400" dirty="0"/>
              <a:t>“</a:t>
            </a:r>
          </a:p>
        </p:txBody>
      </p:sp>
      <p:sp>
        <p:nvSpPr>
          <p:cNvPr id="52" name="Textfeld 51"/>
          <p:cNvSpPr txBox="1"/>
          <p:nvPr/>
        </p:nvSpPr>
        <p:spPr>
          <a:xfrm>
            <a:off x="760674" y="581124"/>
            <a:ext cx="11117289" cy="830997"/>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2400" dirty="0">
                <a:solidFill>
                  <a:srgbClr val="000090"/>
                </a:solidFill>
                <a:effectLst>
                  <a:innerShdw blurRad="63500" dist="50800" dir="8100000">
                    <a:prstClr val="black">
                      <a:alpha val="50000"/>
                    </a:prstClr>
                  </a:innerShdw>
                </a:effectLst>
              </a:rPr>
              <a:t>Aufgaben, nicht linguistischer Kategorien generieren Interaktion, Mediation, und  Sprachgebrauch und bestimmen damit den Bedarf an grammatischer Systematik</a:t>
            </a:r>
          </a:p>
        </p:txBody>
      </p:sp>
      <p:sp>
        <p:nvSpPr>
          <p:cNvPr id="53" name="Textfeld 52"/>
          <p:cNvSpPr txBox="1"/>
          <p:nvPr/>
        </p:nvSpPr>
        <p:spPr>
          <a:xfrm>
            <a:off x="7248128" y="6237312"/>
            <a:ext cx="3384376" cy="369332"/>
          </a:xfrm>
          <a:prstGeom prst="rect">
            <a:avLst/>
          </a:prstGeom>
          <a:noFill/>
        </p:spPr>
        <p:txBody>
          <a:bodyPr wrap="square" rtlCol="0">
            <a:spAutoFit/>
          </a:bodyPr>
          <a:lstStyle/>
          <a:p>
            <a:r>
              <a:rPr lang="de-DE" dirty="0"/>
              <a:t>nach: </a:t>
            </a:r>
            <a:r>
              <a:rPr lang="de-DE" dirty="0" err="1"/>
              <a:t>Samuda</a:t>
            </a:r>
            <a:r>
              <a:rPr lang="de-DE" dirty="0"/>
              <a:t>/</a:t>
            </a:r>
            <a:r>
              <a:rPr lang="de-DE" dirty="0" err="1"/>
              <a:t>Bygate</a:t>
            </a:r>
            <a:r>
              <a:rPr lang="de-DE" dirty="0"/>
              <a:t> 2008, S. 80</a:t>
            </a:r>
          </a:p>
        </p:txBody>
      </p:sp>
    </p:spTree>
    <p:extLst>
      <p:ext uri="{BB962C8B-B14F-4D97-AF65-F5344CB8AC3E}">
        <p14:creationId xmlns:p14="http://schemas.microsoft.com/office/powerpoint/2010/main" val="3471334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a:cxnSpLocks/>
          </p:cNvCxnSpPr>
          <p:nvPr/>
        </p:nvCxnSpPr>
        <p:spPr>
          <a:xfrm>
            <a:off x="604614" y="333399"/>
            <a:ext cx="149240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5C142B7E-F1D8-4DA5-9038-0F47775F2B1C}"/>
              </a:ext>
            </a:extLst>
          </p:cNvPr>
          <p:cNvSpPr/>
          <p:nvPr/>
        </p:nvSpPr>
        <p:spPr>
          <a:xfrm>
            <a:off x="517236" y="1030616"/>
            <a:ext cx="11502485" cy="372281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609585" indent="-609585">
              <a:lnSpc>
                <a:spcPct val="150000"/>
              </a:lnSpc>
              <a:buClr>
                <a:srgbClr val="0070C0"/>
              </a:buClr>
              <a:buSzPct val="136000"/>
              <a:buFont typeface="+mj-lt"/>
              <a:buAutoNum type="arabicPeriod"/>
            </a:pPr>
            <a:r>
              <a:rPr lang="de-DE" sz="2667" dirty="0">
                <a:solidFill>
                  <a:schemeClr val="bg1">
                    <a:lumMod val="75000"/>
                  </a:schemeClr>
                </a:solidFill>
              </a:rPr>
              <a:t>Zur Einleitung: Gedanken über </a:t>
            </a:r>
            <a:r>
              <a:rPr lang="de-DE" sz="2667" i="1" dirty="0" err="1">
                <a:solidFill>
                  <a:schemeClr val="bg1">
                    <a:lumMod val="75000"/>
                  </a:schemeClr>
                </a:solidFill>
              </a:rPr>
              <a:t>ordem</a:t>
            </a:r>
            <a:r>
              <a:rPr lang="de-DE" sz="2667" i="1" dirty="0">
                <a:solidFill>
                  <a:schemeClr val="bg1">
                    <a:lumMod val="75000"/>
                  </a:schemeClr>
                </a:solidFill>
              </a:rPr>
              <a:t> </a:t>
            </a:r>
            <a:r>
              <a:rPr lang="de-DE" sz="2667" i="1" dirty="0" err="1">
                <a:solidFill>
                  <a:schemeClr val="bg1">
                    <a:lumMod val="75000"/>
                  </a:schemeClr>
                </a:solidFill>
              </a:rPr>
              <a:t>e</a:t>
            </a:r>
            <a:r>
              <a:rPr lang="de-DE" sz="2667" i="1" dirty="0">
                <a:solidFill>
                  <a:schemeClr val="bg1">
                    <a:lumMod val="75000"/>
                  </a:schemeClr>
                </a:solidFill>
              </a:rPr>
              <a:t> </a:t>
            </a:r>
            <a:r>
              <a:rPr lang="de-DE" sz="2667" i="1" dirty="0" err="1">
                <a:solidFill>
                  <a:schemeClr val="bg1">
                    <a:lumMod val="75000"/>
                  </a:schemeClr>
                </a:solidFill>
              </a:rPr>
              <a:t>progresso</a:t>
            </a:r>
            <a:r>
              <a:rPr lang="de-DE" sz="2667" dirty="0">
                <a:solidFill>
                  <a:schemeClr val="bg1">
                    <a:lumMod val="75000"/>
                  </a:schemeClr>
                </a:solidFill>
              </a:rPr>
              <a:t>, über Interaktion und Liebe</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Interaktion und Mediation als Grundlage des Erst- und Zweitsprachenlernens</a:t>
            </a:r>
          </a:p>
          <a:p>
            <a:pPr marL="609585" indent="-609585">
              <a:lnSpc>
                <a:spcPct val="150000"/>
              </a:lnSpc>
              <a:buClr>
                <a:srgbClr val="0070C0"/>
              </a:buClr>
              <a:buSzPct val="136000"/>
              <a:buFont typeface="+mj-lt"/>
              <a:buAutoNum type="arabicPeriod"/>
            </a:pPr>
            <a:r>
              <a:rPr lang="de-DE" sz="2667" dirty="0"/>
              <a:t>Soziale Kognition – Regelverstehen als Interaktionsprozess</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Interaktion als Übungsprinzipien</a:t>
            </a:r>
            <a:endParaRPr lang="de-DE" sz="2667" i="1" dirty="0">
              <a:solidFill>
                <a:schemeClr val="bg1">
                  <a:lumMod val="75000"/>
                </a:schemeClr>
              </a:solidFill>
            </a:endParaRP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Progression – Unterricht als interaktionales </a:t>
            </a:r>
            <a:r>
              <a:rPr lang="de-DE" sz="2667" dirty="0" err="1">
                <a:solidFill>
                  <a:schemeClr val="bg1">
                    <a:lumMod val="75000"/>
                  </a:schemeClr>
                </a:solidFill>
              </a:rPr>
              <a:t>Scaffolding</a:t>
            </a:r>
            <a:r>
              <a:rPr lang="de-DE" sz="2667" dirty="0">
                <a:solidFill>
                  <a:schemeClr val="bg1">
                    <a:lumMod val="75000"/>
                  </a:schemeClr>
                </a:solidFill>
              </a:rPr>
              <a:t> &amp; Fazit</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Verwendete Literatur</a:t>
            </a:r>
          </a:p>
        </p:txBody>
      </p:sp>
      <p:sp>
        <p:nvSpPr>
          <p:cNvPr id="3" name="Textfeld 2">
            <a:extLst>
              <a:ext uri="{FF2B5EF4-FFF2-40B4-BE49-F238E27FC236}">
                <a16:creationId xmlns:a16="http://schemas.microsoft.com/office/drawing/2014/main" id="{A1676B6F-338A-C846-9023-F2D85D787192}"/>
              </a:ext>
            </a:extLst>
          </p:cNvPr>
          <p:cNvSpPr txBox="1"/>
          <p:nvPr/>
        </p:nvSpPr>
        <p:spPr>
          <a:xfrm>
            <a:off x="604614" y="430625"/>
            <a:ext cx="3744068" cy="502766"/>
          </a:xfrm>
          <a:prstGeom prst="rect">
            <a:avLst/>
          </a:prstGeom>
          <a:noFill/>
        </p:spPr>
        <p:txBody>
          <a:bodyPr wrap="square" rtlCol="0">
            <a:spAutoFit/>
          </a:bodyPr>
          <a:lstStyle/>
          <a:p>
            <a:r>
              <a:rPr lang="de-DE" sz="2667" dirty="0"/>
              <a:t>Überblick</a:t>
            </a:r>
          </a:p>
        </p:txBody>
      </p:sp>
      <p:pic>
        <p:nvPicPr>
          <p:cNvPr id="6" name="Grafik 5">
            <a:extLst>
              <a:ext uri="{FF2B5EF4-FFF2-40B4-BE49-F238E27FC236}">
                <a16:creationId xmlns:a16="http://schemas.microsoft.com/office/drawing/2014/main" id="{A9AE53D6-0753-D249-AC7B-D83E9767D697}"/>
              </a:ext>
            </a:extLst>
          </p:cNvPr>
          <p:cNvPicPr>
            <a:picLocks noChangeAspect="1"/>
          </p:cNvPicPr>
          <p:nvPr/>
        </p:nvPicPr>
        <p:blipFill>
          <a:blip r:embed="rId3"/>
          <a:stretch>
            <a:fillRect/>
          </a:stretch>
        </p:blipFill>
        <p:spPr>
          <a:xfrm>
            <a:off x="8283287" y="4470844"/>
            <a:ext cx="2880511" cy="2468657"/>
          </a:xfrm>
          <a:prstGeom prst="rect">
            <a:avLst/>
          </a:prstGeom>
        </p:spPr>
      </p:pic>
    </p:spTree>
    <p:extLst>
      <p:ext uri="{BB962C8B-B14F-4D97-AF65-F5344CB8AC3E}">
        <p14:creationId xmlns:p14="http://schemas.microsoft.com/office/powerpoint/2010/main" val="1289398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0BB18-8896-FD40-9201-F432D678F4EE}"/>
              </a:ext>
            </a:extLst>
          </p:cNvPr>
          <p:cNvSpPr>
            <a:spLocks noGrp="1"/>
          </p:cNvSpPr>
          <p:nvPr>
            <p:ph type="title"/>
          </p:nvPr>
        </p:nvSpPr>
        <p:spPr>
          <a:xfrm>
            <a:off x="451104" y="274637"/>
            <a:ext cx="11497056" cy="1143000"/>
          </a:xfrm>
        </p:spPr>
        <p:style>
          <a:lnRef idx="2">
            <a:schemeClr val="accent2"/>
          </a:lnRef>
          <a:fillRef idx="1">
            <a:schemeClr val="lt1"/>
          </a:fillRef>
          <a:effectRef idx="0">
            <a:schemeClr val="accent2"/>
          </a:effectRef>
          <a:fontRef idx="minor">
            <a:schemeClr val="dk1"/>
          </a:fontRef>
        </p:style>
        <p:txBody>
          <a:bodyPr>
            <a:noAutofit/>
          </a:bodyPr>
          <a:lstStyle/>
          <a:p>
            <a:pPr algn="ctr"/>
            <a:r>
              <a:rPr lang="de-DE" sz="2933" i="1" dirty="0"/>
              <a:t>Der Sprachbegriff des GER (2020): </a:t>
            </a:r>
            <a:r>
              <a:rPr lang="de-DE" sz="2933" i="1" dirty="0" err="1">
                <a:highlight>
                  <a:srgbClr val="FFFF00"/>
                </a:highlight>
              </a:rPr>
              <a:t>Translanguaging</a:t>
            </a:r>
            <a:r>
              <a:rPr lang="de-DE" sz="2933" i="1" dirty="0">
                <a:highlight>
                  <a:srgbClr val="FFFF00"/>
                </a:highlight>
              </a:rPr>
              <a:t> </a:t>
            </a:r>
            <a:r>
              <a:rPr lang="de-DE" sz="2933" i="1" dirty="0"/>
              <a:t>als</a:t>
            </a:r>
            <a:r>
              <a:rPr lang="de-DE" sz="2933" dirty="0"/>
              <a:t> vertieftes Verständnis von Mehrsprachigkeit (vgl. S. 35)</a:t>
            </a:r>
          </a:p>
        </p:txBody>
      </p:sp>
      <p:sp>
        <p:nvSpPr>
          <p:cNvPr id="3" name="Inhaltsplatzhalter 2">
            <a:extLst>
              <a:ext uri="{FF2B5EF4-FFF2-40B4-BE49-F238E27FC236}">
                <a16:creationId xmlns:a16="http://schemas.microsoft.com/office/drawing/2014/main" id="{D25F35AC-D7B1-B544-9ED1-72B827B9EE2B}"/>
              </a:ext>
            </a:extLst>
          </p:cNvPr>
          <p:cNvSpPr>
            <a:spLocks noGrp="1"/>
          </p:cNvSpPr>
          <p:nvPr>
            <p:ph idx="1"/>
          </p:nvPr>
        </p:nvSpPr>
        <p:spPr>
          <a:xfrm>
            <a:off x="609600" y="1417637"/>
            <a:ext cx="11131296" cy="4693920"/>
          </a:xfrm>
        </p:spPr>
        <p:txBody>
          <a:bodyPr/>
          <a:lstStyle/>
          <a:p>
            <a:pPr>
              <a:buClr>
                <a:srgbClr val="00B0F0"/>
              </a:buClr>
              <a:buSzPct val="135000"/>
            </a:pPr>
            <a:endParaRPr lang="de-DE" i="1" dirty="0"/>
          </a:p>
          <a:p>
            <a:pPr marL="457189" indent="-457189">
              <a:buClr>
                <a:srgbClr val="00B0F0"/>
              </a:buClr>
              <a:buSzPct val="135000"/>
              <a:buFont typeface="Courier New" panose="02070309020205020404" pitchFamily="49" charset="0"/>
              <a:buChar char="o"/>
            </a:pPr>
            <a:r>
              <a:rPr lang="de-DE" sz="2667" i="1" dirty="0"/>
              <a:t> </a:t>
            </a:r>
            <a:r>
              <a:rPr lang="de-DE" sz="2667" i="1" dirty="0" err="1"/>
              <a:t>Translanguaging</a:t>
            </a:r>
            <a:r>
              <a:rPr lang="de-DE" sz="2667" dirty="0"/>
              <a:t> als kognitionswissenschaftliche Modellierung der integrierten Sprachentwicklung mehrsprachiger Individuen</a:t>
            </a:r>
            <a:br>
              <a:rPr lang="de-DE" sz="2667" dirty="0"/>
            </a:br>
            <a:r>
              <a:rPr lang="de-DE" sz="2667" dirty="0"/>
              <a:t>(</a:t>
            </a:r>
            <a:r>
              <a:rPr lang="de-DE" sz="2667" dirty="0" err="1"/>
              <a:t>Ortheguy</a:t>
            </a:r>
            <a:r>
              <a:rPr lang="de-DE" sz="2667" dirty="0"/>
              <a:t>/García/Reid (2015</a:t>
            </a:r>
            <a:r>
              <a:rPr lang="de-DE" sz="2667" i="1" dirty="0"/>
              <a:t>). </a:t>
            </a:r>
            <a:r>
              <a:rPr lang="de-DE" sz="2667" i="1" dirty="0" err="1"/>
              <a:t>Complex</a:t>
            </a:r>
            <a:r>
              <a:rPr lang="de-DE" sz="2667" i="1" dirty="0"/>
              <a:t> </a:t>
            </a:r>
            <a:r>
              <a:rPr lang="de-DE" sz="2667" i="1" dirty="0" err="1"/>
              <a:t>and</a:t>
            </a:r>
            <a:r>
              <a:rPr lang="de-DE" sz="2667" i="1" dirty="0"/>
              <a:t> </a:t>
            </a:r>
            <a:r>
              <a:rPr lang="de-DE" sz="2667" i="1" dirty="0" err="1"/>
              <a:t>interrelated</a:t>
            </a:r>
            <a:r>
              <a:rPr lang="de-DE" sz="2667" i="1" dirty="0"/>
              <a:t> </a:t>
            </a:r>
            <a:r>
              <a:rPr lang="de-DE" sz="2667" i="1" dirty="0" err="1"/>
              <a:t>rather</a:t>
            </a:r>
            <a:r>
              <a:rPr lang="de-DE" sz="2667" i="1" dirty="0"/>
              <a:t> </a:t>
            </a:r>
            <a:r>
              <a:rPr lang="de-DE" sz="2667" i="1" dirty="0" err="1"/>
              <a:t>than</a:t>
            </a:r>
            <a:r>
              <a:rPr lang="de-DE" sz="2667" i="1" dirty="0"/>
              <a:t> linear </a:t>
            </a:r>
            <a:r>
              <a:rPr lang="de-DE" sz="2667" i="1" dirty="0" err="1"/>
              <a:t>discursive</a:t>
            </a:r>
            <a:r>
              <a:rPr lang="de-DE" sz="2667" i="1" dirty="0"/>
              <a:t> </a:t>
            </a:r>
            <a:r>
              <a:rPr lang="de-DE" sz="2667" i="1" dirty="0" err="1"/>
              <a:t>practises</a:t>
            </a:r>
            <a:r>
              <a:rPr lang="de-DE" sz="2667" i="1" dirty="0"/>
              <a:t> </a:t>
            </a:r>
            <a:r>
              <a:rPr lang="de-DE" sz="2667" dirty="0"/>
              <a:t>(García /</a:t>
            </a:r>
            <a:r>
              <a:rPr lang="de-DE" sz="2667" dirty="0" err="1"/>
              <a:t>Kleyn</a:t>
            </a:r>
            <a:r>
              <a:rPr lang="de-DE" sz="2667" dirty="0"/>
              <a:t>, S. 4), </a:t>
            </a:r>
          </a:p>
          <a:p>
            <a:pPr marL="457189" indent="-457189">
              <a:buClr>
                <a:srgbClr val="00B0F0"/>
              </a:buClr>
              <a:buSzPct val="135000"/>
              <a:buFont typeface="Courier New" panose="02070309020205020404" pitchFamily="49" charset="0"/>
              <a:buChar char="o"/>
            </a:pPr>
            <a:r>
              <a:rPr lang="de-DE" sz="2667" dirty="0"/>
              <a:t>Mehrsprachige Kompetenz ist nicht teilbar in einzelsprachliche Systeme</a:t>
            </a:r>
          </a:p>
          <a:p>
            <a:pPr marL="457189" indent="-457189">
              <a:buClr>
                <a:srgbClr val="00B0F0"/>
              </a:buClr>
              <a:buSzPct val="135000"/>
              <a:buFont typeface="Courier New" panose="02070309020205020404" pitchFamily="49" charset="0"/>
              <a:buChar char="o"/>
            </a:pPr>
            <a:r>
              <a:rPr lang="de-DE" sz="2667" dirty="0"/>
              <a:t>Sprachbegriff: Sprache(</a:t>
            </a:r>
            <a:r>
              <a:rPr lang="de-DE" sz="2667" dirty="0" err="1"/>
              <a:t>n</a:t>
            </a:r>
            <a:r>
              <a:rPr lang="de-DE" sz="2667" dirty="0"/>
              <a:t>) als soziales Repertoire und nicht in erster Linie als linguistisches Regelwerk. Ziel ist nicht die Vermeidung von Fehlern, sondern die gelungene Kommunikation</a:t>
            </a:r>
          </a:p>
          <a:p>
            <a:pPr marL="457189" indent="-457189">
              <a:buClr>
                <a:srgbClr val="00B0F0"/>
              </a:buClr>
              <a:buSzPct val="135000"/>
              <a:buFont typeface="Courier New" panose="02070309020205020404" pitchFamily="49" charset="0"/>
              <a:buChar char="o"/>
            </a:pPr>
            <a:r>
              <a:rPr lang="de-DE" sz="2667" dirty="0"/>
              <a:t>Kognitive Automatismen: Bedeutungsaushandlung vor Regelerwerb </a:t>
            </a:r>
          </a:p>
          <a:p>
            <a:endParaRPr lang="de-DE" dirty="0"/>
          </a:p>
        </p:txBody>
      </p:sp>
    </p:spTree>
    <p:extLst>
      <p:ext uri="{BB962C8B-B14F-4D97-AF65-F5344CB8AC3E}">
        <p14:creationId xmlns:p14="http://schemas.microsoft.com/office/powerpoint/2010/main" val="1166022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a:cxnSpLocks/>
          </p:cNvCxnSpPr>
          <p:nvPr/>
        </p:nvCxnSpPr>
        <p:spPr>
          <a:xfrm>
            <a:off x="604614" y="333399"/>
            <a:ext cx="149240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5C142B7E-F1D8-4DA5-9038-0F47775F2B1C}"/>
              </a:ext>
            </a:extLst>
          </p:cNvPr>
          <p:cNvSpPr/>
          <p:nvPr/>
        </p:nvSpPr>
        <p:spPr>
          <a:xfrm>
            <a:off x="517236" y="1030616"/>
            <a:ext cx="11502485" cy="372281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609585" indent="-609585">
              <a:lnSpc>
                <a:spcPct val="150000"/>
              </a:lnSpc>
              <a:buClr>
                <a:srgbClr val="0070C0"/>
              </a:buClr>
              <a:buSzPct val="136000"/>
              <a:buFont typeface="+mj-lt"/>
              <a:buAutoNum type="arabicPeriod"/>
            </a:pPr>
            <a:r>
              <a:rPr lang="de-DE" sz="2667" dirty="0"/>
              <a:t>Zur Einleitung: Gedanken über </a:t>
            </a:r>
            <a:r>
              <a:rPr lang="de-DE" sz="2667" i="1" dirty="0" err="1"/>
              <a:t>ordem</a:t>
            </a:r>
            <a:r>
              <a:rPr lang="de-DE" sz="2667" i="1" dirty="0"/>
              <a:t> </a:t>
            </a:r>
            <a:r>
              <a:rPr lang="de-DE" sz="2667" i="1" dirty="0" err="1"/>
              <a:t>e</a:t>
            </a:r>
            <a:r>
              <a:rPr lang="de-DE" sz="2667" i="1" dirty="0"/>
              <a:t> </a:t>
            </a:r>
            <a:r>
              <a:rPr lang="de-DE" sz="2667" i="1" dirty="0" err="1"/>
              <a:t>progresso</a:t>
            </a:r>
            <a:r>
              <a:rPr lang="de-DE" sz="2667" dirty="0"/>
              <a:t>, über Interaktion und Liebe</a:t>
            </a:r>
          </a:p>
          <a:p>
            <a:pPr marL="609585" indent="-609585">
              <a:lnSpc>
                <a:spcPct val="150000"/>
              </a:lnSpc>
              <a:buClr>
                <a:srgbClr val="0070C0"/>
              </a:buClr>
              <a:buSzPct val="136000"/>
              <a:buFont typeface="+mj-lt"/>
              <a:buAutoNum type="arabicPeriod"/>
            </a:pPr>
            <a:r>
              <a:rPr lang="de-DE" sz="2667" dirty="0"/>
              <a:t>Interaktion und Mediation als Grundlage des Erst- und Zweitsprachenlernens</a:t>
            </a:r>
          </a:p>
          <a:p>
            <a:pPr marL="609585" indent="-609585">
              <a:lnSpc>
                <a:spcPct val="150000"/>
              </a:lnSpc>
              <a:buClr>
                <a:srgbClr val="0070C0"/>
              </a:buClr>
              <a:buSzPct val="136000"/>
              <a:buFont typeface="+mj-lt"/>
              <a:buAutoNum type="arabicPeriod"/>
            </a:pPr>
            <a:r>
              <a:rPr lang="de-DE" sz="2667" dirty="0"/>
              <a:t>Soziale Kognition – Regelverstehen als Interaktionsprozess</a:t>
            </a:r>
          </a:p>
          <a:p>
            <a:pPr marL="609585" indent="-609585">
              <a:lnSpc>
                <a:spcPct val="150000"/>
              </a:lnSpc>
              <a:buClr>
                <a:srgbClr val="0070C0"/>
              </a:buClr>
              <a:buSzPct val="136000"/>
              <a:buFont typeface="+mj-lt"/>
              <a:buAutoNum type="arabicPeriod"/>
            </a:pPr>
            <a:r>
              <a:rPr lang="de-DE" sz="2667" dirty="0"/>
              <a:t>Interaktion als Übungsprinzip</a:t>
            </a:r>
            <a:endParaRPr lang="de-DE" sz="2667" i="1" dirty="0"/>
          </a:p>
          <a:p>
            <a:pPr marL="609585" indent="-609585">
              <a:lnSpc>
                <a:spcPct val="150000"/>
              </a:lnSpc>
              <a:buClr>
                <a:srgbClr val="0070C0"/>
              </a:buClr>
              <a:buSzPct val="136000"/>
              <a:buFont typeface="+mj-lt"/>
              <a:buAutoNum type="arabicPeriod"/>
            </a:pPr>
            <a:r>
              <a:rPr lang="de-DE" sz="2667" dirty="0"/>
              <a:t>Fortschritt – Felder der Unterrichtsprogression &amp; Fazit</a:t>
            </a:r>
          </a:p>
          <a:p>
            <a:pPr marL="609585" indent="-609585">
              <a:lnSpc>
                <a:spcPct val="150000"/>
              </a:lnSpc>
              <a:buClr>
                <a:srgbClr val="0070C0"/>
              </a:buClr>
              <a:buSzPct val="136000"/>
              <a:buFont typeface="+mj-lt"/>
              <a:buAutoNum type="arabicPeriod"/>
            </a:pPr>
            <a:r>
              <a:rPr lang="de-DE" sz="2667" dirty="0"/>
              <a:t>Verwendete Literatur</a:t>
            </a:r>
          </a:p>
        </p:txBody>
      </p:sp>
      <p:sp>
        <p:nvSpPr>
          <p:cNvPr id="3" name="Textfeld 2">
            <a:extLst>
              <a:ext uri="{FF2B5EF4-FFF2-40B4-BE49-F238E27FC236}">
                <a16:creationId xmlns:a16="http://schemas.microsoft.com/office/drawing/2014/main" id="{A1676B6F-338A-C846-9023-F2D85D787192}"/>
              </a:ext>
            </a:extLst>
          </p:cNvPr>
          <p:cNvSpPr txBox="1"/>
          <p:nvPr/>
        </p:nvSpPr>
        <p:spPr>
          <a:xfrm>
            <a:off x="604614" y="430625"/>
            <a:ext cx="3744068" cy="502766"/>
          </a:xfrm>
          <a:prstGeom prst="rect">
            <a:avLst/>
          </a:prstGeom>
          <a:noFill/>
        </p:spPr>
        <p:txBody>
          <a:bodyPr wrap="square" rtlCol="0">
            <a:spAutoFit/>
          </a:bodyPr>
          <a:lstStyle/>
          <a:p>
            <a:r>
              <a:rPr lang="de-DE" sz="2667" dirty="0"/>
              <a:t>Überblick</a:t>
            </a:r>
          </a:p>
        </p:txBody>
      </p:sp>
      <p:pic>
        <p:nvPicPr>
          <p:cNvPr id="6" name="Grafik 5">
            <a:extLst>
              <a:ext uri="{FF2B5EF4-FFF2-40B4-BE49-F238E27FC236}">
                <a16:creationId xmlns:a16="http://schemas.microsoft.com/office/drawing/2014/main" id="{A9AE53D6-0753-D249-AC7B-D83E9767D697}"/>
              </a:ext>
            </a:extLst>
          </p:cNvPr>
          <p:cNvPicPr>
            <a:picLocks noChangeAspect="1"/>
          </p:cNvPicPr>
          <p:nvPr/>
        </p:nvPicPr>
        <p:blipFill>
          <a:blip r:embed="rId3"/>
          <a:stretch>
            <a:fillRect/>
          </a:stretch>
        </p:blipFill>
        <p:spPr>
          <a:xfrm>
            <a:off x="8275336" y="4446990"/>
            <a:ext cx="2880511" cy="2468657"/>
          </a:xfrm>
          <a:prstGeom prst="rect">
            <a:avLst/>
          </a:prstGeom>
        </p:spPr>
      </p:pic>
    </p:spTree>
    <p:extLst>
      <p:ext uri="{BB962C8B-B14F-4D97-AF65-F5344CB8AC3E}">
        <p14:creationId xmlns:p14="http://schemas.microsoft.com/office/powerpoint/2010/main" val="3552518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14036" y="301335"/>
            <a:ext cx="11166764" cy="1121065"/>
          </a:xfrm>
        </p:spPr>
        <p:style>
          <a:lnRef idx="2">
            <a:schemeClr val="accent2"/>
          </a:lnRef>
          <a:fillRef idx="1">
            <a:schemeClr val="lt1"/>
          </a:fillRef>
          <a:effectRef idx="0">
            <a:schemeClr val="accent2"/>
          </a:effectRef>
          <a:fontRef idx="minor">
            <a:schemeClr val="dk1"/>
          </a:fontRef>
        </p:style>
        <p:txBody>
          <a:bodyPr/>
          <a:lstStyle/>
          <a:p>
            <a:pPr marL="0" indent="0">
              <a:buNone/>
            </a:pPr>
            <a:r>
              <a:rPr lang="de-DE" dirty="0">
                <a:solidFill>
                  <a:srgbClr val="000090"/>
                </a:solidFill>
                <a:effectLst>
                  <a:outerShdw blurRad="50800" dist="38100" dir="2700000">
                    <a:srgbClr val="000000">
                      <a:alpha val="43000"/>
                    </a:srgbClr>
                  </a:outerShdw>
                </a:effectLst>
              </a:rPr>
              <a:t>Soziale Kognition: Personalisierung von Satzteilen, Lernen mit Bewegung </a:t>
            </a:r>
            <a:br>
              <a:rPr lang="de-DE" dirty="0">
                <a:solidFill>
                  <a:srgbClr val="000090"/>
                </a:solidFill>
                <a:effectLst>
                  <a:outerShdw blurRad="50800" dist="38100" dir="2700000">
                    <a:srgbClr val="000000">
                      <a:alpha val="43000"/>
                    </a:srgbClr>
                  </a:outerShdw>
                </a:effectLst>
              </a:rPr>
            </a:br>
            <a:r>
              <a:rPr lang="de-DE" dirty="0">
                <a:solidFill>
                  <a:srgbClr val="000090"/>
                </a:solidFill>
                <a:effectLst>
                  <a:outerShdw blurRad="50800" dist="38100" dir="2700000">
                    <a:srgbClr val="000000">
                      <a:alpha val="43000"/>
                    </a:srgbClr>
                  </a:outerShdw>
                </a:effectLst>
              </a:rPr>
              <a:t>			</a:t>
            </a:r>
            <a:r>
              <a:rPr lang="de-DE" sz="2200" dirty="0">
                <a:solidFill>
                  <a:srgbClr val="000090"/>
                </a:solidFill>
                <a:effectLst>
                  <a:outerShdw blurRad="50800" dist="38100" dir="2700000">
                    <a:srgbClr val="000000">
                      <a:alpha val="43000"/>
                    </a:srgbClr>
                  </a:outerShdw>
                </a:effectLst>
              </a:rPr>
              <a:t>(Max Mueller Bhagwan/Goethe-Institut , New Delhi 2011)</a:t>
            </a:r>
          </a:p>
        </p:txBody>
      </p:sp>
      <p:pic>
        <p:nvPicPr>
          <p:cNvPr id="4" name="Bild 3"/>
          <p:cNvPicPr>
            <a:picLocks noChangeAspect="1"/>
          </p:cNvPicPr>
          <p:nvPr/>
        </p:nvPicPr>
        <p:blipFill>
          <a:blip r:embed="rId2"/>
          <a:stretch>
            <a:fillRect/>
          </a:stretch>
        </p:blipFill>
        <p:spPr>
          <a:xfrm>
            <a:off x="0" y="1726291"/>
            <a:ext cx="9144000" cy="4940300"/>
          </a:xfrm>
          <a:prstGeom prst="rect">
            <a:avLst/>
          </a:prstGeom>
        </p:spPr>
      </p:pic>
      <p:pic>
        <p:nvPicPr>
          <p:cNvPr id="5" name="Picture 2">
            <a:extLst>
              <a:ext uri="{FF2B5EF4-FFF2-40B4-BE49-F238E27FC236}">
                <a16:creationId xmlns:a16="http://schemas.microsoft.com/office/drawing/2014/main" id="{4AFB55B9-2293-2445-80AF-FB77AD8DF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2403" y="1726291"/>
            <a:ext cx="3339597" cy="4940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60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8A841314-B68B-C84F-868B-A449452FCC77}"/>
              </a:ext>
            </a:extLst>
          </p:cNvPr>
          <p:cNvPicPr>
            <a:picLocks noGrp="1" noChangeAspect="1"/>
          </p:cNvPicPr>
          <p:nvPr>
            <p:ph sz="quarter" idx="10"/>
          </p:nvPr>
        </p:nvPicPr>
        <p:blipFill>
          <a:blip r:embed="rId2"/>
          <a:stretch>
            <a:fillRect/>
          </a:stretch>
        </p:blipFill>
        <p:spPr>
          <a:xfrm>
            <a:off x="1" y="838799"/>
            <a:ext cx="10461967" cy="4927248"/>
          </a:xfrm>
          <a:prstGeom prst="rect">
            <a:avLst/>
          </a:prstGeom>
        </p:spPr>
      </p:pic>
      <p:sp>
        <p:nvSpPr>
          <p:cNvPr id="5" name="Foliennummernplatzhalter 4">
            <a:extLst>
              <a:ext uri="{FF2B5EF4-FFF2-40B4-BE49-F238E27FC236}">
                <a16:creationId xmlns:a16="http://schemas.microsoft.com/office/drawing/2014/main" id="{ACD76355-59B5-114D-87EC-BA4AE89553A1}"/>
              </a:ext>
            </a:extLst>
          </p:cNvPr>
          <p:cNvSpPr>
            <a:spLocks noGrp="1"/>
          </p:cNvSpPr>
          <p:nvPr>
            <p:ph type="sldNum" sz="quarter" idx="4"/>
          </p:nvPr>
        </p:nvSpPr>
        <p:spPr/>
        <p:txBody>
          <a:bodyPr/>
          <a:lstStyle/>
          <a:p>
            <a:fld id="{6B324290-F1A5-46D5-B2CF-B69CCF61B731}" type="slidenum">
              <a:rPr lang="de-DE" smtClean="0"/>
              <a:pPr/>
              <a:t>21</a:t>
            </a:fld>
            <a:endParaRPr lang="de-DE"/>
          </a:p>
        </p:txBody>
      </p:sp>
      <p:sp>
        <p:nvSpPr>
          <p:cNvPr id="6" name="Textplatzhalter 5">
            <a:extLst>
              <a:ext uri="{FF2B5EF4-FFF2-40B4-BE49-F238E27FC236}">
                <a16:creationId xmlns:a16="http://schemas.microsoft.com/office/drawing/2014/main" id="{8E61D900-7506-7545-86BA-8AED94B28C64}"/>
              </a:ext>
            </a:extLst>
          </p:cNvPr>
          <p:cNvSpPr>
            <a:spLocks noGrp="1"/>
          </p:cNvSpPr>
          <p:nvPr>
            <p:ph type="body" sz="quarter" idx="11"/>
          </p:nvPr>
        </p:nvSpPr>
        <p:spPr>
          <a:xfrm>
            <a:off x="411600" y="364733"/>
            <a:ext cx="11368800" cy="360001"/>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marL="0" indent="0" algn="ctr">
              <a:buNone/>
            </a:pPr>
            <a:r>
              <a:rPr lang="de-DE" b="1" dirty="0"/>
              <a:t>Regelverstehen im Kontext  - Grammatik-Arbeit auf der Basis einer Telenovela - </a:t>
            </a:r>
            <a:r>
              <a:rPr lang="de-DE" b="1" i="1" dirty="0" err="1"/>
              <a:t>story-line</a:t>
            </a:r>
            <a:endParaRPr lang="de-DE" b="1" i="1" dirty="0"/>
          </a:p>
        </p:txBody>
      </p:sp>
      <p:sp>
        <p:nvSpPr>
          <p:cNvPr id="7" name="Textplatzhalter 6">
            <a:extLst>
              <a:ext uri="{FF2B5EF4-FFF2-40B4-BE49-F238E27FC236}">
                <a16:creationId xmlns:a16="http://schemas.microsoft.com/office/drawing/2014/main" id="{6C710D72-C609-0948-9ADB-2E06588D72FB}"/>
              </a:ext>
            </a:extLst>
          </p:cNvPr>
          <p:cNvSpPr>
            <a:spLocks noGrp="1"/>
          </p:cNvSpPr>
          <p:nvPr>
            <p:ph type="body" sz="quarter" idx="12"/>
          </p:nvPr>
        </p:nvSpPr>
        <p:spPr>
          <a:xfrm>
            <a:off x="1154542" y="6354182"/>
            <a:ext cx="9462148" cy="180975"/>
          </a:xfrm>
        </p:spPr>
        <p:txBody>
          <a:bodyPr>
            <a:noAutofit/>
          </a:bodyPr>
          <a:lstStyle/>
          <a:p>
            <a:pPr marL="0" indent="0" algn="r">
              <a:buNone/>
            </a:pPr>
            <a:r>
              <a:rPr lang="de-DE" sz="1800" dirty="0"/>
              <a:t>Videoplateau 4 Nicos Weg in: </a:t>
            </a:r>
            <a:r>
              <a:rPr lang="de-DE" sz="1800" i="1" dirty="0"/>
              <a:t>Das Leben (A2)  (Cornelsen) </a:t>
            </a:r>
            <a:r>
              <a:rPr lang="de-DE" sz="1800" dirty="0"/>
              <a:t> 2021, S. 231</a:t>
            </a:r>
          </a:p>
        </p:txBody>
      </p:sp>
    </p:spTree>
    <p:extLst>
      <p:ext uri="{BB962C8B-B14F-4D97-AF65-F5344CB8AC3E}">
        <p14:creationId xmlns:p14="http://schemas.microsoft.com/office/powerpoint/2010/main" val="2532597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E119C2F4-3D7D-3540-B5CD-98F3146461CA}"/>
              </a:ext>
            </a:extLst>
          </p:cNvPr>
          <p:cNvPicPr>
            <a:picLocks noGrp="1" noChangeAspect="1"/>
          </p:cNvPicPr>
          <p:nvPr>
            <p:ph sz="quarter" idx="10"/>
          </p:nvPr>
        </p:nvPicPr>
        <p:blipFill>
          <a:blip r:embed="rId2"/>
          <a:stretch>
            <a:fillRect/>
          </a:stretch>
        </p:blipFill>
        <p:spPr>
          <a:xfrm>
            <a:off x="215901" y="1389235"/>
            <a:ext cx="9631657" cy="3702883"/>
          </a:xfrm>
          <a:prstGeom prst="rect">
            <a:avLst/>
          </a:prstGeom>
        </p:spPr>
        <p:style>
          <a:lnRef idx="2">
            <a:schemeClr val="accent2"/>
          </a:lnRef>
          <a:fillRef idx="1">
            <a:schemeClr val="lt1"/>
          </a:fillRef>
          <a:effectRef idx="0">
            <a:schemeClr val="accent2"/>
          </a:effectRef>
          <a:fontRef idx="minor">
            <a:schemeClr val="dk1"/>
          </a:fontRef>
        </p:style>
      </p:pic>
      <p:sp>
        <p:nvSpPr>
          <p:cNvPr id="5" name="Foliennummernplatzhalter 4">
            <a:extLst>
              <a:ext uri="{FF2B5EF4-FFF2-40B4-BE49-F238E27FC236}">
                <a16:creationId xmlns:a16="http://schemas.microsoft.com/office/drawing/2014/main" id="{62D64C5F-E071-F24D-BA56-46919F0A6672}"/>
              </a:ext>
            </a:extLst>
          </p:cNvPr>
          <p:cNvSpPr>
            <a:spLocks noGrp="1"/>
          </p:cNvSpPr>
          <p:nvPr>
            <p:ph type="sldNum" sz="quarter" idx="4"/>
          </p:nvPr>
        </p:nvSpPr>
        <p:spPr/>
        <p:txBody>
          <a:bodyPr/>
          <a:lstStyle/>
          <a:p>
            <a:fld id="{6B324290-F1A5-46D5-B2CF-B69CCF61B731}" type="slidenum">
              <a:rPr lang="de-DE" smtClean="0"/>
              <a:pPr/>
              <a:t>22</a:t>
            </a:fld>
            <a:endParaRPr lang="de-DE"/>
          </a:p>
        </p:txBody>
      </p:sp>
      <p:sp>
        <p:nvSpPr>
          <p:cNvPr id="7" name="Textplatzhalter 6">
            <a:extLst>
              <a:ext uri="{FF2B5EF4-FFF2-40B4-BE49-F238E27FC236}">
                <a16:creationId xmlns:a16="http://schemas.microsoft.com/office/drawing/2014/main" id="{498D9969-AF72-F54F-B0B0-344D6BF682EA}"/>
              </a:ext>
            </a:extLst>
          </p:cNvPr>
          <p:cNvSpPr>
            <a:spLocks noGrp="1"/>
          </p:cNvSpPr>
          <p:nvPr>
            <p:ph type="body" sz="quarter" idx="12"/>
          </p:nvPr>
        </p:nvSpPr>
        <p:spPr>
          <a:xfrm>
            <a:off x="1568405" y="5874082"/>
            <a:ext cx="9462148" cy="180975"/>
          </a:xfrm>
        </p:spPr>
        <p:txBody>
          <a:bodyPr>
            <a:noAutofit/>
          </a:bodyPr>
          <a:lstStyle/>
          <a:p>
            <a:pPr marL="0" indent="0" algn="r">
              <a:buNone/>
            </a:pPr>
            <a:r>
              <a:rPr lang="de-DE" sz="2000" dirty="0"/>
              <a:t>aus:  Das Leben (B1) (2022) Cornelsen, S. 163</a:t>
            </a:r>
          </a:p>
        </p:txBody>
      </p:sp>
      <p:sp>
        <p:nvSpPr>
          <p:cNvPr id="10" name="Rechteck 9">
            <a:extLst>
              <a:ext uri="{FF2B5EF4-FFF2-40B4-BE49-F238E27FC236}">
                <a16:creationId xmlns:a16="http://schemas.microsoft.com/office/drawing/2014/main" id="{C5F506CD-2343-F141-8258-A6A15B5EB5BF}"/>
              </a:ext>
            </a:extLst>
          </p:cNvPr>
          <p:cNvSpPr/>
          <p:nvPr/>
        </p:nvSpPr>
        <p:spPr>
          <a:xfrm>
            <a:off x="429878" y="446318"/>
            <a:ext cx="7807183" cy="695953"/>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lnSpc>
                <a:spcPct val="99000"/>
              </a:lnSpc>
            </a:pPr>
            <a:r>
              <a:rPr lang="de-DE" sz="2400" b="1" dirty="0">
                <a:solidFill>
                  <a:schemeClr val="tx1"/>
                </a:solidFill>
                <a:latin typeface="+mj-lt"/>
              </a:rPr>
              <a:t>Regeln in der Interaktion erarbeiten: </a:t>
            </a:r>
            <a:br>
              <a:rPr lang="de-DE" sz="2400" b="1" dirty="0">
                <a:solidFill>
                  <a:schemeClr val="tx1"/>
                </a:solidFill>
                <a:latin typeface="+mj-lt"/>
              </a:rPr>
            </a:br>
            <a:r>
              <a:rPr lang="de-DE" sz="2800" b="1" dirty="0">
                <a:solidFill>
                  <a:srgbClr val="C00000"/>
                </a:solidFill>
                <a:latin typeface="+mj-lt"/>
              </a:rPr>
              <a:t>S</a:t>
            </a:r>
            <a:r>
              <a:rPr lang="de-DE" sz="2400" b="1" dirty="0">
                <a:solidFill>
                  <a:schemeClr val="tx1"/>
                </a:solidFill>
                <a:latin typeface="+mj-lt"/>
              </a:rPr>
              <a:t>ammeln, </a:t>
            </a:r>
            <a:r>
              <a:rPr lang="de-DE" sz="2800" b="1" dirty="0">
                <a:solidFill>
                  <a:srgbClr val="C00000"/>
                </a:solidFill>
                <a:latin typeface="+mj-lt"/>
              </a:rPr>
              <a:t>O</a:t>
            </a:r>
            <a:r>
              <a:rPr lang="de-DE" sz="2400" b="1" dirty="0">
                <a:solidFill>
                  <a:schemeClr val="tx1"/>
                </a:solidFill>
                <a:latin typeface="+mj-lt"/>
              </a:rPr>
              <a:t>rdnen </a:t>
            </a:r>
            <a:r>
              <a:rPr lang="de-DE" sz="2800" b="1" dirty="0">
                <a:solidFill>
                  <a:srgbClr val="C00000"/>
                </a:solidFill>
                <a:latin typeface="+mj-lt"/>
              </a:rPr>
              <a:t>S</a:t>
            </a:r>
            <a:r>
              <a:rPr lang="de-DE" sz="2400" b="1" dirty="0">
                <a:solidFill>
                  <a:schemeClr val="tx1"/>
                </a:solidFill>
                <a:latin typeface="+mj-lt"/>
              </a:rPr>
              <a:t>ystematisieren  </a:t>
            </a:r>
          </a:p>
        </p:txBody>
      </p:sp>
    </p:spTree>
    <p:extLst>
      <p:ext uri="{BB962C8B-B14F-4D97-AF65-F5344CB8AC3E}">
        <p14:creationId xmlns:p14="http://schemas.microsoft.com/office/powerpoint/2010/main" val="12690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AA9DDA7B-D614-DF49-B92D-37D4AF580984}"/>
              </a:ext>
            </a:extLst>
          </p:cNvPr>
          <p:cNvPicPr>
            <a:picLocks noGrp="1" noChangeAspect="1"/>
          </p:cNvPicPr>
          <p:nvPr>
            <p:ph sz="quarter" idx="10"/>
          </p:nvPr>
        </p:nvPicPr>
        <p:blipFill>
          <a:blip r:embed="rId2"/>
          <a:stretch>
            <a:fillRect/>
          </a:stretch>
        </p:blipFill>
        <p:spPr>
          <a:xfrm>
            <a:off x="-1" y="-492435"/>
            <a:ext cx="8776253" cy="7289953"/>
          </a:xfrm>
          <a:prstGeom prst="rect">
            <a:avLst/>
          </a:prstGeom>
        </p:spPr>
      </p:pic>
      <p:sp>
        <p:nvSpPr>
          <p:cNvPr id="4" name="Textplatzhalter 3">
            <a:extLst>
              <a:ext uri="{FF2B5EF4-FFF2-40B4-BE49-F238E27FC236}">
                <a16:creationId xmlns:a16="http://schemas.microsoft.com/office/drawing/2014/main" id="{68DAE61B-E27F-E241-876D-BF477BA90255}"/>
              </a:ext>
            </a:extLst>
          </p:cNvPr>
          <p:cNvSpPr>
            <a:spLocks noGrp="1"/>
          </p:cNvSpPr>
          <p:nvPr>
            <p:ph type="body" sz="quarter" idx="11"/>
          </p:nvPr>
        </p:nvSpPr>
        <p:spPr>
          <a:xfrm>
            <a:off x="8130209" y="658801"/>
            <a:ext cx="3652590" cy="1806103"/>
          </a:xfrm>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r>
              <a:rPr lang="de-DE" sz="2400" b="1" dirty="0"/>
              <a:t>Grammatikerklärungen auf </a:t>
            </a:r>
            <a:r>
              <a:rPr lang="de-DE" sz="2400" b="1" dirty="0" err="1"/>
              <a:t>youTube</a:t>
            </a:r>
            <a:r>
              <a:rPr lang="de-DE" sz="2400" b="1" dirty="0"/>
              <a:t>: </a:t>
            </a:r>
          </a:p>
          <a:p>
            <a:pPr marL="0" indent="0" algn="ctr">
              <a:buNone/>
            </a:pPr>
            <a:r>
              <a:rPr lang="de-DE" sz="2400" b="1" dirty="0" err="1"/>
              <a:t>Dekontextualisiert</a:t>
            </a:r>
            <a:r>
              <a:rPr lang="de-DE" sz="2400" b="1" dirty="0"/>
              <a:t> </a:t>
            </a:r>
            <a:br>
              <a:rPr lang="de-DE" sz="2400" b="1" dirty="0"/>
            </a:br>
            <a:r>
              <a:rPr lang="de-DE" sz="2400" b="1" dirty="0"/>
              <a:t>&amp; wenig hilfreich / nicht interaktiv</a:t>
            </a:r>
          </a:p>
        </p:txBody>
      </p:sp>
    </p:spTree>
    <p:extLst>
      <p:ext uri="{BB962C8B-B14F-4D97-AF65-F5344CB8AC3E}">
        <p14:creationId xmlns:p14="http://schemas.microsoft.com/office/powerpoint/2010/main" val="3499160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62909-C82A-0B46-98A4-82B58E7115AB}"/>
              </a:ext>
            </a:extLst>
          </p:cNvPr>
          <p:cNvSpPr>
            <a:spLocks noGrp="1"/>
          </p:cNvSpPr>
          <p:nvPr>
            <p:ph type="title"/>
          </p:nvPr>
        </p:nvSpPr>
        <p:spPr>
          <a:xfrm>
            <a:off x="652109" y="629326"/>
            <a:ext cx="10515600" cy="750213"/>
          </a:xfrm>
        </p:spPr>
        <p:style>
          <a:lnRef idx="2">
            <a:schemeClr val="accent2"/>
          </a:lnRef>
          <a:fillRef idx="1">
            <a:schemeClr val="lt1"/>
          </a:fillRef>
          <a:effectRef idx="0">
            <a:schemeClr val="accent2"/>
          </a:effectRef>
          <a:fontRef idx="minor">
            <a:schemeClr val="dk1"/>
          </a:fontRef>
        </p:style>
        <p:txBody>
          <a:bodyPr/>
          <a:lstStyle/>
          <a:p>
            <a:pPr algn="ctr"/>
            <a:r>
              <a:rPr lang="de-DE" sz="3200" dirty="0"/>
              <a:t>Ein erstes Fazit</a:t>
            </a:r>
            <a:r>
              <a:rPr lang="de-DE" dirty="0"/>
              <a:t> </a:t>
            </a:r>
          </a:p>
        </p:txBody>
      </p:sp>
      <p:sp>
        <p:nvSpPr>
          <p:cNvPr id="3" name="Inhaltsplatzhalter 2">
            <a:extLst>
              <a:ext uri="{FF2B5EF4-FFF2-40B4-BE49-F238E27FC236}">
                <a16:creationId xmlns:a16="http://schemas.microsoft.com/office/drawing/2014/main" id="{F99373F2-1893-2045-89E3-539ABBAEACD9}"/>
              </a:ext>
            </a:extLst>
          </p:cNvPr>
          <p:cNvSpPr>
            <a:spLocks noGrp="1"/>
          </p:cNvSpPr>
          <p:nvPr>
            <p:ph sz="quarter" idx="10"/>
          </p:nvPr>
        </p:nvSpPr>
        <p:spPr>
          <a:xfrm>
            <a:off x="652109" y="1958109"/>
            <a:ext cx="11372400" cy="5287197"/>
          </a:xfrm>
        </p:spPr>
        <p:txBody>
          <a:bodyPr/>
          <a:lstStyle/>
          <a:p>
            <a:pPr>
              <a:buClr>
                <a:srgbClr val="C00000"/>
              </a:buClr>
              <a:buSzPct val="124000"/>
              <a:buFont typeface="Courier New" panose="02070309020205020404" pitchFamily="49" charset="0"/>
              <a:buChar char="o"/>
            </a:pPr>
            <a:r>
              <a:rPr lang="de-DE" dirty="0"/>
              <a:t> Das Verstehen sprachlicher Strukturen und Regeln ist am nachhaltigsten </a:t>
            </a:r>
            <a:br>
              <a:rPr lang="de-DE" dirty="0"/>
            </a:br>
            <a:r>
              <a:rPr lang="de-DE" dirty="0"/>
              <a:t>  als Ergebnis eines Interaktionsprozesse zwischen Lernenden</a:t>
            </a:r>
            <a:br>
              <a:rPr lang="de-DE" dirty="0"/>
            </a:br>
            <a:r>
              <a:rPr lang="de-DE" dirty="0"/>
              <a:t>  (soziale Kognition). </a:t>
            </a:r>
          </a:p>
          <a:p>
            <a:pPr>
              <a:buClr>
                <a:srgbClr val="C00000"/>
              </a:buClr>
              <a:buSzPct val="124000"/>
              <a:buFont typeface="Courier New" panose="02070309020205020404" pitchFamily="49" charset="0"/>
              <a:buChar char="o"/>
            </a:pPr>
            <a:r>
              <a:rPr lang="de-DE" dirty="0"/>
              <a:t> Die Zeitersparnis deduktiver Verfahren geht auf Kosten der Nachhaltigkeit.</a:t>
            </a:r>
          </a:p>
          <a:p>
            <a:pPr>
              <a:buClr>
                <a:srgbClr val="C00000"/>
              </a:buClr>
              <a:buSzPct val="124000"/>
              <a:buFont typeface="Courier New" panose="02070309020205020404" pitchFamily="49" charset="0"/>
              <a:buChar char="o"/>
            </a:pPr>
            <a:r>
              <a:rPr lang="de-DE" dirty="0"/>
              <a:t> Digitale Unterstützung etwa durch </a:t>
            </a:r>
            <a:r>
              <a:rPr lang="de-DE"/>
              <a:t>youTube </a:t>
            </a:r>
            <a:r>
              <a:rPr lang="de-DE" dirty="0" err="1"/>
              <a:t>Erklärvideos</a:t>
            </a:r>
            <a:r>
              <a:rPr lang="de-DE" dirty="0"/>
              <a:t> haben </a:t>
            </a:r>
            <a:br>
              <a:rPr lang="de-DE" dirty="0"/>
            </a:br>
            <a:r>
              <a:rPr lang="de-DE" dirty="0"/>
              <a:t> die gleichen Nachteile wie Lehrervorträge und sind zudem wenig </a:t>
            </a:r>
            <a:br>
              <a:rPr lang="de-DE" dirty="0"/>
            </a:br>
            <a:r>
              <a:rPr lang="de-DE" dirty="0"/>
              <a:t> kontextsensibel.</a:t>
            </a:r>
          </a:p>
          <a:p>
            <a:pPr marL="0" indent="0">
              <a:buClr>
                <a:srgbClr val="C00000"/>
              </a:buClr>
              <a:buSzPct val="124000"/>
              <a:buNone/>
            </a:pPr>
            <a:endParaRPr lang="de-DE" dirty="0"/>
          </a:p>
        </p:txBody>
      </p:sp>
    </p:spTree>
    <p:extLst>
      <p:ext uri="{BB962C8B-B14F-4D97-AF65-F5344CB8AC3E}">
        <p14:creationId xmlns:p14="http://schemas.microsoft.com/office/powerpoint/2010/main" val="821752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a:cxnSpLocks/>
          </p:cNvCxnSpPr>
          <p:nvPr/>
        </p:nvCxnSpPr>
        <p:spPr>
          <a:xfrm>
            <a:off x="604614" y="333399"/>
            <a:ext cx="149240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5C142B7E-F1D8-4DA5-9038-0F47775F2B1C}"/>
              </a:ext>
            </a:extLst>
          </p:cNvPr>
          <p:cNvSpPr/>
          <p:nvPr/>
        </p:nvSpPr>
        <p:spPr>
          <a:xfrm>
            <a:off x="517236" y="1030616"/>
            <a:ext cx="11502485" cy="372281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609585" indent="-609585">
              <a:lnSpc>
                <a:spcPct val="150000"/>
              </a:lnSpc>
              <a:buClr>
                <a:srgbClr val="0070C0"/>
              </a:buClr>
              <a:buSzPct val="136000"/>
              <a:buFont typeface="+mj-lt"/>
              <a:buAutoNum type="arabicPeriod"/>
            </a:pPr>
            <a:r>
              <a:rPr lang="de-DE" sz="2667" dirty="0">
                <a:solidFill>
                  <a:schemeClr val="bg1">
                    <a:lumMod val="75000"/>
                  </a:schemeClr>
                </a:solidFill>
              </a:rPr>
              <a:t>Zur Einleitung: Gedanken über </a:t>
            </a:r>
            <a:r>
              <a:rPr lang="de-DE" sz="2667" i="1" dirty="0" err="1">
                <a:solidFill>
                  <a:schemeClr val="bg1">
                    <a:lumMod val="75000"/>
                  </a:schemeClr>
                </a:solidFill>
              </a:rPr>
              <a:t>ordem</a:t>
            </a:r>
            <a:r>
              <a:rPr lang="de-DE" sz="2667" i="1" dirty="0">
                <a:solidFill>
                  <a:schemeClr val="bg1">
                    <a:lumMod val="75000"/>
                  </a:schemeClr>
                </a:solidFill>
              </a:rPr>
              <a:t> </a:t>
            </a:r>
            <a:r>
              <a:rPr lang="de-DE" sz="2667" i="1" dirty="0" err="1">
                <a:solidFill>
                  <a:schemeClr val="bg1">
                    <a:lumMod val="75000"/>
                  </a:schemeClr>
                </a:solidFill>
              </a:rPr>
              <a:t>e</a:t>
            </a:r>
            <a:r>
              <a:rPr lang="de-DE" sz="2667" i="1" dirty="0">
                <a:solidFill>
                  <a:schemeClr val="bg1">
                    <a:lumMod val="75000"/>
                  </a:schemeClr>
                </a:solidFill>
              </a:rPr>
              <a:t> </a:t>
            </a:r>
            <a:r>
              <a:rPr lang="de-DE" sz="2667" i="1" dirty="0" err="1">
                <a:solidFill>
                  <a:schemeClr val="bg1">
                    <a:lumMod val="75000"/>
                  </a:schemeClr>
                </a:solidFill>
              </a:rPr>
              <a:t>progresso</a:t>
            </a:r>
            <a:r>
              <a:rPr lang="de-DE" sz="2667" dirty="0">
                <a:solidFill>
                  <a:schemeClr val="bg1">
                    <a:lumMod val="75000"/>
                  </a:schemeClr>
                </a:solidFill>
              </a:rPr>
              <a:t>, über Interaktion und Liebe</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Interaktion und Mediation als Grundlage des Erst- und Zweitsprachenlernens</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Soziale Kognition – Regelverstehen als Interaktionsprozess</a:t>
            </a:r>
          </a:p>
          <a:p>
            <a:pPr marL="609585" indent="-609585">
              <a:lnSpc>
                <a:spcPct val="150000"/>
              </a:lnSpc>
              <a:buClr>
                <a:srgbClr val="0070C0"/>
              </a:buClr>
              <a:buSzPct val="136000"/>
              <a:buFont typeface="+mj-lt"/>
              <a:buAutoNum type="arabicPeriod"/>
            </a:pPr>
            <a:r>
              <a:rPr lang="de-DE" sz="2667" dirty="0"/>
              <a:t>Interaktion als Übungsprinzip</a:t>
            </a:r>
            <a:endParaRPr lang="de-DE" sz="2667" i="1" dirty="0"/>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Fortschritt – Felder der Unterrichtsprogression &amp; Fazit</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Verwendete Literatur</a:t>
            </a:r>
          </a:p>
        </p:txBody>
      </p:sp>
      <p:sp>
        <p:nvSpPr>
          <p:cNvPr id="3" name="Textfeld 2">
            <a:extLst>
              <a:ext uri="{FF2B5EF4-FFF2-40B4-BE49-F238E27FC236}">
                <a16:creationId xmlns:a16="http://schemas.microsoft.com/office/drawing/2014/main" id="{A1676B6F-338A-C846-9023-F2D85D787192}"/>
              </a:ext>
            </a:extLst>
          </p:cNvPr>
          <p:cNvSpPr txBox="1"/>
          <p:nvPr/>
        </p:nvSpPr>
        <p:spPr>
          <a:xfrm>
            <a:off x="604614" y="430625"/>
            <a:ext cx="3744068" cy="502766"/>
          </a:xfrm>
          <a:prstGeom prst="rect">
            <a:avLst/>
          </a:prstGeom>
          <a:noFill/>
        </p:spPr>
        <p:txBody>
          <a:bodyPr wrap="square" rtlCol="0">
            <a:spAutoFit/>
          </a:bodyPr>
          <a:lstStyle/>
          <a:p>
            <a:r>
              <a:rPr lang="de-DE" sz="2667" dirty="0"/>
              <a:t>Überblick</a:t>
            </a:r>
          </a:p>
        </p:txBody>
      </p:sp>
      <p:pic>
        <p:nvPicPr>
          <p:cNvPr id="6" name="Grafik 5">
            <a:extLst>
              <a:ext uri="{FF2B5EF4-FFF2-40B4-BE49-F238E27FC236}">
                <a16:creationId xmlns:a16="http://schemas.microsoft.com/office/drawing/2014/main" id="{A9AE53D6-0753-D249-AC7B-D83E9767D697}"/>
              </a:ext>
            </a:extLst>
          </p:cNvPr>
          <p:cNvPicPr>
            <a:picLocks noChangeAspect="1"/>
          </p:cNvPicPr>
          <p:nvPr/>
        </p:nvPicPr>
        <p:blipFill>
          <a:blip r:embed="rId3"/>
          <a:stretch>
            <a:fillRect/>
          </a:stretch>
        </p:blipFill>
        <p:spPr>
          <a:xfrm>
            <a:off x="8283287" y="4470844"/>
            <a:ext cx="2880511" cy="2468657"/>
          </a:xfrm>
          <a:prstGeom prst="rect">
            <a:avLst/>
          </a:prstGeom>
        </p:spPr>
      </p:pic>
    </p:spTree>
    <p:extLst>
      <p:ext uri="{BB962C8B-B14F-4D97-AF65-F5344CB8AC3E}">
        <p14:creationId xmlns:p14="http://schemas.microsoft.com/office/powerpoint/2010/main" val="72238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48EABBC-E38A-A84D-9D0B-07FCAB6F4610}"/>
              </a:ext>
            </a:extLst>
          </p:cNvPr>
          <p:cNvSpPr txBox="1"/>
          <p:nvPr/>
        </p:nvSpPr>
        <p:spPr>
          <a:xfrm>
            <a:off x="1475508" y="1859340"/>
            <a:ext cx="9534421" cy="1569660"/>
          </a:xfrm>
          <a:prstGeom prst="rect">
            <a:avLst/>
          </a:prstGeom>
          <a:noFill/>
        </p:spPr>
        <p:txBody>
          <a:bodyPr wrap="square" rtlCol="0">
            <a:spAutoFit/>
          </a:bodyPr>
          <a:lstStyle/>
          <a:p>
            <a:r>
              <a:rPr lang="de-DE" sz="2400" dirty="0"/>
              <a:t>..zielsprachige Kompetenz wird nach dem </a:t>
            </a:r>
            <a:r>
              <a:rPr lang="de-DE" sz="2400" i="1" dirty="0"/>
              <a:t>Time-on-task</a:t>
            </a:r>
            <a:r>
              <a:rPr lang="de-DE" sz="2400" dirty="0"/>
              <a:t>-Prinzip am besten dadurch gefördert, dass im Unterricht selbst möglichst vielfältige Interaktionsmöglichkeiten geschaffen werden und damit das geübt wird, was gelernt werden soll: sprachlich angemessen zu interagieren. </a:t>
            </a:r>
          </a:p>
        </p:txBody>
      </p:sp>
      <p:sp>
        <p:nvSpPr>
          <p:cNvPr id="5" name="Textfeld 4">
            <a:extLst>
              <a:ext uri="{FF2B5EF4-FFF2-40B4-BE49-F238E27FC236}">
                <a16:creationId xmlns:a16="http://schemas.microsoft.com/office/drawing/2014/main" id="{CDC1D2BF-32D6-7B4C-89D2-0110A4D3CD6F}"/>
              </a:ext>
            </a:extLst>
          </p:cNvPr>
          <p:cNvSpPr txBox="1"/>
          <p:nvPr/>
        </p:nvSpPr>
        <p:spPr>
          <a:xfrm>
            <a:off x="1052215" y="4085744"/>
            <a:ext cx="10769295" cy="400110"/>
          </a:xfrm>
          <a:prstGeom prst="rect">
            <a:avLst/>
          </a:prstGeom>
          <a:noFill/>
        </p:spPr>
        <p:txBody>
          <a:bodyPr wrap="none" rtlCol="0">
            <a:spAutoFit/>
          </a:bodyPr>
          <a:lstStyle/>
          <a:p>
            <a:r>
              <a:rPr lang="de-DE" sz="2000" dirty="0"/>
              <a:t>Braun/</a:t>
            </a:r>
            <a:r>
              <a:rPr lang="de-DE" sz="2000" dirty="0" err="1"/>
              <a:t>Klimaczyk</a:t>
            </a:r>
            <a:r>
              <a:rPr lang="de-DE" sz="2000" dirty="0"/>
              <a:t> in:</a:t>
            </a:r>
            <a:r>
              <a:rPr lang="de-DE" sz="2000" i="1" dirty="0"/>
              <a:t> Fremdsprache Deutsch: Interaktion – digital und vernetzt</a:t>
            </a:r>
            <a:r>
              <a:rPr lang="de-DE" sz="2000" dirty="0"/>
              <a:t>. Nr. 66/2022. (2022) S. 5</a:t>
            </a:r>
          </a:p>
        </p:txBody>
      </p:sp>
    </p:spTree>
    <p:extLst>
      <p:ext uri="{BB962C8B-B14F-4D97-AF65-F5344CB8AC3E}">
        <p14:creationId xmlns:p14="http://schemas.microsoft.com/office/powerpoint/2010/main" val="195952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9950EA-428C-654F-B238-B07D56127F3B}"/>
              </a:ext>
            </a:extLst>
          </p:cNvPr>
          <p:cNvSpPr/>
          <p:nvPr/>
        </p:nvSpPr>
        <p:spPr>
          <a:xfrm>
            <a:off x="571500" y="381001"/>
            <a:ext cx="11301457" cy="3539430"/>
          </a:xfrm>
          <a:prstGeom prst="rect">
            <a:avLst/>
          </a:prstGeom>
        </p:spPr>
        <p:txBody>
          <a:bodyPr wrap="square">
            <a:spAutoFit/>
          </a:bodyPr>
          <a:lstStyle/>
          <a:p>
            <a:r>
              <a:rPr lang="de-DE" sz="3200" i="1" dirty="0"/>
              <a:t>Wenn du willst, dass deine Lerner lernen, grammatische En-</a:t>
            </a:r>
            <a:r>
              <a:rPr lang="de-DE" sz="3200" i="1" dirty="0" err="1"/>
              <a:t>dungen</a:t>
            </a:r>
            <a:r>
              <a:rPr lang="de-DE" sz="3200" i="1" dirty="0"/>
              <a:t> in Lücken einzufüllen, dann bring ihnen bei, grammatische Endungen in Lücken einzufüllen. Wenn sie lernen sollen, sinnvolle Dinge auf Deutsch zu sagen und zu schreiben, bringe ihnen bei, sinnvolle Dinge zu sagen und zu schreiben.</a:t>
            </a:r>
            <a:endParaRPr lang="de-DE" sz="3200" dirty="0"/>
          </a:p>
          <a:p>
            <a:endParaRPr lang="de-DE" sz="3200" dirty="0">
              <a:solidFill>
                <a:srgbClr val="0070C0"/>
              </a:solidFill>
            </a:endParaRPr>
          </a:p>
          <a:p>
            <a:r>
              <a:rPr lang="de-DE" sz="3200" dirty="0">
                <a:solidFill>
                  <a:srgbClr val="0070C0"/>
                </a:solidFill>
              </a:rPr>
              <a:t>Das Prinzip heißt: „</a:t>
            </a:r>
            <a:r>
              <a:rPr lang="de-DE" sz="3200" i="1" dirty="0">
                <a:solidFill>
                  <a:srgbClr val="0070C0"/>
                </a:solidFill>
              </a:rPr>
              <a:t>time on </a:t>
            </a:r>
            <a:r>
              <a:rPr lang="de-DE" sz="3200" i="1" dirty="0" err="1">
                <a:solidFill>
                  <a:srgbClr val="0070C0"/>
                </a:solidFill>
              </a:rPr>
              <a:t>task</a:t>
            </a:r>
            <a:r>
              <a:rPr lang="de-DE" sz="2400" dirty="0">
                <a:solidFill>
                  <a:srgbClr val="0070C0"/>
                </a:solidFill>
              </a:rPr>
              <a:t>“ </a:t>
            </a:r>
          </a:p>
        </p:txBody>
      </p:sp>
    </p:spTree>
    <p:extLst>
      <p:ext uri="{BB962C8B-B14F-4D97-AF65-F5344CB8AC3E}">
        <p14:creationId xmlns:p14="http://schemas.microsoft.com/office/powerpoint/2010/main" val="3589669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3844337-2343-2D48-B557-323F1B6AF513}"/>
              </a:ext>
            </a:extLst>
          </p:cNvPr>
          <p:cNvSpPr>
            <a:spLocks noGrp="1"/>
          </p:cNvSpPr>
          <p:nvPr>
            <p:ph type="body" sz="quarter" idx="11"/>
          </p:nvPr>
        </p:nvSpPr>
        <p:spPr/>
        <p:txBody>
          <a:bodyPr/>
          <a:lstStyle/>
          <a:p>
            <a:endParaRPr lang="de-DE"/>
          </a:p>
        </p:txBody>
      </p:sp>
      <p:pic>
        <p:nvPicPr>
          <p:cNvPr id="4" name="Grafik 3">
            <a:extLst>
              <a:ext uri="{FF2B5EF4-FFF2-40B4-BE49-F238E27FC236}">
                <a16:creationId xmlns:a16="http://schemas.microsoft.com/office/drawing/2014/main" id="{E1298A5D-0CBA-304A-AFEF-66E0FD872FDC}"/>
              </a:ext>
            </a:extLst>
          </p:cNvPr>
          <p:cNvPicPr>
            <a:picLocks noChangeAspect="1"/>
          </p:cNvPicPr>
          <p:nvPr/>
        </p:nvPicPr>
        <p:blipFill>
          <a:blip r:embed="rId2"/>
          <a:stretch>
            <a:fillRect/>
          </a:stretch>
        </p:blipFill>
        <p:spPr>
          <a:xfrm>
            <a:off x="-71562" y="234969"/>
            <a:ext cx="12192000" cy="6388061"/>
          </a:xfrm>
          <a:prstGeom prst="rect">
            <a:avLst/>
          </a:prstGeom>
        </p:spPr>
      </p:pic>
      <p:sp>
        <p:nvSpPr>
          <p:cNvPr id="3" name="Textfeld 2">
            <a:extLst>
              <a:ext uri="{FF2B5EF4-FFF2-40B4-BE49-F238E27FC236}">
                <a16:creationId xmlns:a16="http://schemas.microsoft.com/office/drawing/2014/main" id="{4047F3DB-6F7C-2A48-94C0-5F406D4D1E44}"/>
              </a:ext>
            </a:extLst>
          </p:cNvPr>
          <p:cNvSpPr txBox="1"/>
          <p:nvPr/>
        </p:nvSpPr>
        <p:spPr>
          <a:xfrm>
            <a:off x="1360968" y="5326912"/>
            <a:ext cx="9090836" cy="707886"/>
          </a:xfrm>
          <a:prstGeom prst="rect">
            <a:avLst/>
          </a:prstGeom>
          <a:solidFill>
            <a:srgbClr val="FFFF00"/>
          </a:solidFill>
        </p:spPr>
        <p:txBody>
          <a:bodyPr wrap="square" rtlCol="0">
            <a:spAutoFit/>
          </a:bodyPr>
          <a:lstStyle/>
          <a:p>
            <a:pPr algn="ctr"/>
            <a:r>
              <a:rPr lang="de-DE" sz="4000" b="1" dirty="0">
                <a:solidFill>
                  <a:srgbClr val="FF0000"/>
                </a:solidFill>
              </a:rPr>
              <a:t>Interaktivität aber keine Interaktion</a:t>
            </a:r>
          </a:p>
        </p:txBody>
      </p:sp>
    </p:spTree>
    <p:extLst>
      <p:ext uri="{BB962C8B-B14F-4D97-AF65-F5344CB8AC3E}">
        <p14:creationId xmlns:p14="http://schemas.microsoft.com/office/powerpoint/2010/main" val="3796081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213200" y="453197"/>
            <a:ext cx="3066772" cy="3108986"/>
          </a:xfrm>
          <a:prstGeom prst="rect">
            <a:avLst/>
          </a:prstGeom>
          <a:noFill/>
        </p:spPr>
        <p:txBody>
          <a:bodyPr wrap="square" lIns="0" tIns="0" rIns="0" bIns="0" rtlCol="0">
            <a:noAutofit/>
          </a:bodyPr>
          <a:lstStyle/>
          <a:p>
            <a:endParaRPr lang="de-DE" sz="2400" dirty="0">
              <a:solidFill>
                <a:srgbClr val="0070C0"/>
              </a:solidFill>
            </a:endParaRPr>
          </a:p>
          <a:p>
            <a:r>
              <a:rPr lang="de-DE" sz="2400" dirty="0">
                <a:solidFill>
                  <a:srgbClr val="0070C0"/>
                </a:solidFill>
              </a:rPr>
              <a:t>Programmierte </a:t>
            </a:r>
          </a:p>
          <a:p>
            <a:r>
              <a:rPr lang="de-DE" sz="2400" dirty="0">
                <a:solidFill>
                  <a:srgbClr val="0070C0"/>
                </a:solidFill>
              </a:rPr>
              <a:t>Interaktivität</a:t>
            </a:r>
          </a:p>
          <a:p>
            <a:endParaRPr lang="de-DE" sz="2400" dirty="0">
              <a:solidFill>
                <a:srgbClr val="0070C0"/>
              </a:solidFill>
            </a:endParaRPr>
          </a:p>
          <a:p>
            <a:r>
              <a:rPr lang="de-DE" sz="2400" dirty="0">
                <a:solidFill>
                  <a:srgbClr val="0070C0"/>
                </a:solidFill>
              </a:rPr>
              <a:t>Keine Übung </a:t>
            </a:r>
          </a:p>
          <a:p>
            <a:r>
              <a:rPr lang="de-DE" sz="2400" dirty="0">
                <a:solidFill>
                  <a:srgbClr val="0070C0"/>
                </a:solidFill>
              </a:rPr>
              <a:t>sondern ein Test</a:t>
            </a:r>
          </a:p>
        </p:txBody>
      </p:sp>
      <p:pic>
        <p:nvPicPr>
          <p:cNvPr id="3" name="Grafik 2">
            <a:extLst>
              <a:ext uri="{FF2B5EF4-FFF2-40B4-BE49-F238E27FC236}">
                <a16:creationId xmlns:a16="http://schemas.microsoft.com/office/drawing/2014/main" id="{A8078533-A7A6-4202-B436-5BE12926ED94}"/>
              </a:ext>
            </a:extLst>
          </p:cNvPr>
          <p:cNvPicPr>
            <a:picLocks noChangeAspect="1"/>
          </p:cNvPicPr>
          <p:nvPr/>
        </p:nvPicPr>
        <p:blipFill>
          <a:blip r:embed="rId3"/>
          <a:stretch>
            <a:fillRect/>
          </a:stretch>
        </p:blipFill>
        <p:spPr>
          <a:xfrm>
            <a:off x="3279971" y="0"/>
            <a:ext cx="8912029" cy="5830389"/>
          </a:xfrm>
          <a:prstGeom prst="rect">
            <a:avLst/>
          </a:prstGeom>
        </p:spPr>
      </p:pic>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57A515D6-DED0-FC4F-AE32-9C7920E2F844}"/>
                  </a:ext>
                </a:extLst>
              </p:cNvPr>
              <p:cNvSpPr txBox="1"/>
              <p:nvPr/>
            </p:nvSpPr>
            <p:spPr>
              <a:xfrm>
                <a:off x="4251471" y="6208856"/>
                <a:ext cx="4722725" cy="800219"/>
              </a:xfrm>
              <a:prstGeom prst="rect">
                <a:avLst/>
              </a:prstGeom>
              <a:noFill/>
            </p:spPr>
            <p:txBody>
              <a:bodyPr wrap="square" rtlCol="0">
                <a:spAutoFit/>
              </a:bodyPr>
              <a:lstStyle/>
              <a:p>
                <a:r>
                  <a:rPr lang="de-DE" sz="2800" dirty="0">
                    <a:highlight>
                      <a:srgbClr val="FFFF00"/>
                    </a:highlight>
                  </a:rPr>
                  <a:t>Interaktivität  </a:t>
                </a:r>
                <a14:m>
                  <m:oMath xmlns:m="http://schemas.openxmlformats.org/officeDocument/2006/math">
                    <m:r>
                      <a:rPr lang="de-DE" sz="2800" i="1">
                        <a:highlight>
                          <a:srgbClr val="FFFF00"/>
                        </a:highlight>
                        <a:latin typeface="Cambria Math" panose="02040503050406030204" pitchFamily="18" charset="0"/>
                        <a:ea typeface="Cambria Math" panose="02040503050406030204" pitchFamily="18" charset="0"/>
                      </a:rPr>
                      <m:t>≠</m:t>
                    </m:r>
                  </m:oMath>
                </a14:m>
                <a:r>
                  <a:rPr lang="de-DE" sz="2800" dirty="0">
                    <a:highlight>
                      <a:srgbClr val="FFFF00"/>
                    </a:highlight>
                  </a:rPr>
                  <a:t> Interaktion </a:t>
                </a:r>
              </a:p>
              <a:p>
                <a:endParaRPr lang="de-DE" dirty="0"/>
              </a:p>
            </p:txBody>
          </p:sp>
        </mc:Choice>
        <mc:Fallback xmlns="">
          <p:sp>
            <p:nvSpPr>
              <p:cNvPr id="7" name="Textfeld 6">
                <a:extLst>
                  <a:ext uri="{FF2B5EF4-FFF2-40B4-BE49-F238E27FC236}">
                    <a16:creationId xmlns:a16="http://schemas.microsoft.com/office/drawing/2014/main" id="{57A515D6-DED0-FC4F-AE32-9C7920E2F844}"/>
                  </a:ext>
                </a:extLst>
              </p:cNvPr>
              <p:cNvSpPr txBox="1">
                <a:spLocks noRot="1" noChangeAspect="1" noMove="1" noResize="1" noEditPoints="1" noAdjustHandles="1" noChangeArrowheads="1" noChangeShapeType="1" noTextEdit="1"/>
              </p:cNvSpPr>
              <p:nvPr/>
            </p:nvSpPr>
            <p:spPr>
              <a:xfrm>
                <a:off x="4251471" y="6208856"/>
                <a:ext cx="4722725" cy="800219"/>
              </a:xfrm>
              <a:prstGeom prst="rect">
                <a:avLst/>
              </a:prstGeom>
              <a:blipFill>
                <a:blip r:embed="rId4"/>
                <a:stretch>
                  <a:fillRect l="-2681" t="-9524"/>
                </a:stretch>
              </a:blipFill>
            </p:spPr>
            <p:txBody>
              <a:bodyPr/>
              <a:lstStyle/>
              <a:p>
                <a:r>
                  <a:rPr lang="de-DE">
                    <a:noFill/>
                  </a:rPr>
                  <a:t> </a:t>
                </a:r>
              </a:p>
            </p:txBody>
          </p:sp>
        </mc:Fallback>
      </mc:AlternateContent>
      <p:sp>
        <p:nvSpPr>
          <p:cNvPr id="2" name="Rechteck 1">
            <a:extLst>
              <a:ext uri="{FF2B5EF4-FFF2-40B4-BE49-F238E27FC236}">
                <a16:creationId xmlns:a16="http://schemas.microsoft.com/office/drawing/2014/main" id="{55372875-EE77-6E4B-97B7-30954C718E44}"/>
              </a:ext>
            </a:extLst>
          </p:cNvPr>
          <p:cNvSpPr/>
          <p:nvPr/>
        </p:nvSpPr>
        <p:spPr>
          <a:xfrm>
            <a:off x="4935924" y="5065183"/>
            <a:ext cx="2765501" cy="369332"/>
          </a:xfrm>
          <a:prstGeom prst="rect">
            <a:avLst/>
          </a:prstGeom>
        </p:spPr>
        <p:txBody>
          <a:bodyPr wrap="none">
            <a:spAutoFit/>
          </a:bodyPr>
          <a:lstStyle/>
          <a:p>
            <a:r>
              <a:rPr lang="de-DE" dirty="0">
                <a:solidFill>
                  <a:srgbClr val="0070C0"/>
                </a:solidFill>
              </a:rPr>
              <a:t>aus: </a:t>
            </a:r>
            <a:r>
              <a:rPr lang="de-DE" dirty="0" err="1">
                <a:solidFill>
                  <a:srgbClr val="0070C0"/>
                </a:solidFill>
              </a:rPr>
              <a:t>studio</a:t>
            </a:r>
            <a:r>
              <a:rPr lang="de-DE" dirty="0">
                <a:solidFill>
                  <a:srgbClr val="0070C0"/>
                </a:solidFill>
              </a:rPr>
              <a:t> [express] (2017)</a:t>
            </a:r>
            <a:endParaRPr lang="de-DE" dirty="0"/>
          </a:p>
        </p:txBody>
      </p:sp>
    </p:spTree>
    <p:extLst>
      <p:ext uri="{BB962C8B-B14F-4D97-AF65-F5344CB8AC3E}">
        <p14:creationId xmlns:p14="http://schemas.microsoft.com/office/powerpoint/2010/main" val="3876042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a:cxnSpLocks/>
          </p:cNvCxnSpPr>
          <p:nvPr/>
        </p:nvCxnSpPr>
        <p:spPr>
          <a:xfrm>
            <a:off x="604614" y="333399"/>
            <a:ext cx="149240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5C142B7E-F1D8-4DA5-9038-0F47775F2B1C}"/>
              </a:ext>
            </a:extLst>
          </p:cNvPr>
          <p:cNvSpPr/>
          <p:nvPr/>
        </p:nvSpPr>
        <p:spPr>
          <a:xfrm>
            <a:off x="517236" y="1030616"/>
            <a:ext cx="11502485" cy="372281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609585" indent="-609585">
              <a:lnSpc>
                <a:spcPct val="150000"/>
              </a:lnSpc>
              <a:buClr>
                <a:srgbClr val="0070C0"/>
              </a:buClr>
              <a:buSzPct val="136000"/>
              <a:buFont typeface="+mj-lt"/>
              <a:buAutoNum type="arabicPeriod"/>
            </a:pPr>
            <a:r>
              <a:rPr lang="de-DE" sz="2667" dirty="0"/>
              <a:t>Zur Einleitung: Gedanken über </a:t>
            </a:r>
            <a:r>
              <a:rPr lang="de-DE" sz="2667" i="1" dirty="0" err="1"/>
              <a:t>ordem</a:t>
            </a:r>
            <a:r>
              <a:rPr lang="de-DE" sz="2667" i="1" dirty="0"/>
              <a:t> </a:t>
            </a:r>
            <a:r>
              <a:rPr lang="de-DE" sz="2667" i="1" dirty="0" err="1"/>
              <a:t>e</a:t>
            </a:r>
            <a:r>
              <a:rPr lang="de-DE" sz="2667" i="1" dirty="0"/>
              <a:t> </a:t>
            </a:r>
            <a:r>
              <a:rPr lang="de-DE" sz="2667" i="1" dirty="0" err="1"/>
              <a:t>progresso</a:t>
            </a:r>
            <a:r>
              <a:rPr lang="de-DE" sz="2667" dirty="0"/>
              <a:t>, über Interaktion und Liebe</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Interaktion und Mediation als Grundlage des Erst- und Zweitsprachenlernens</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Soziale Kognition – Regelverstehen als Interaktionsprozess</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Interaktion als Übungsprinzip</a:t>
            </a:r>
            <a:endParaRPr lang="de-DE" sz="2667" i="1" dirty="0">
              <a:solidFill>
                <a:schemeClr val="bg1">
                  <a:lumMod val="75000"/>
                </a:schemeClr>
              </a:solidFill>
            </a:endParaRP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Fortschritt – Felder der Unterrichtsprogression &amp; Fazit</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Verwendete Literatur</a:t>
            </a:r>
          </a:p>
        </p:txBody>
      </p:sp>
      <p:sp>
        <p:nvSpPr>
          <p:cNvPr id="3" name="Textfeld 2">
            <a:extLst>
              <a:ext uri="{FF2B5EF4-FFF2-40B4-BE49-F238E27FC236}">
                <a16:creationId xmlns:a16="http://schemas.microsoft.com/office/drawing/2014/main" id="{A1676B6F-338A-C846-9023-F2D85D787192}"/>
              </a:ext>
            </a:extLst>
          </p:cNvPr>
          <p:cNvSpPr txBox="1"/>
          <p:nvPr/>
        </p:nvSpPr>
        <p:spPr>
          <a:xfrm>
            <a:off x="604614" y="430625"/>
            <a:ext cx="3744068" cy="502766"/>
          </a:xfrm>
          <a:prstGeom prst="rect">
            <a:avLst/>
          </a:prstGeom>
          <a:noFill/>
        </p:spPr>
        <p:txBody>
          <a:bodyPr wrap="square" rtlCol="0">
            <a:spAutoFit/>
          </a:bodyPr>
          <a:lstStyle/>
          <a:p>
            <a:r>
              <a:rPr lang="de-DE" sz="2667" dirty="0"/>
              <a:t>Überblick</a:t>
            </a:r>
          </a:p>
        </p:txBody>
      </p:sp>
      <p:pic>
        <p:nvPicPr>
          <p:cNvPr id="6" name="Grafik 5">
            <a:extLst>
              <a:ext uri="{FF2B5EF4-FFF2-40B4-BE49-F238E27FC236}">
                <a16:creationId xmlns:a16="http://schemas.microsoft.com/office/drawing/2014/main" id="{A9AE53D6-0753-D249-AC7B-D83E9767D697}"/>
              </a:ext>
            </a:extLst>
          </p:cNvPr>
          <p:cNvPicPr>
            <a:picLocks noChangeAspect="1"/>
          </p:cNvPicPr>
          <p:nvPr/>
        </p:nvPicPr>
        <p:blipFill>
          <a:blip r:embed="rId3"/>
          <a:stretch>
            <a:fillRect/>
          </a:stretch>
        </p:blipFill>
        <p:spPr>
          <a:xfrm>
            <a:off x="8283287" y="4470844"/>
            <a:ext cx="2880511" cy="2468657"/>
          </a:xfrm>
          <a:prstGeom prst="rect">
            <a:avLst/>
          </a:prstGeom>
        </p:spPr>
      </p:pic>
    </p:spTree>
    <p:extLst>
      <p:ext uri="{BB962C8B-B14F-4D97-AF65-F5344CB8AC3E}">
        <p14:creationId xmlns:p14="http://schemas.microsoft.com/office/powerpoint/2010/main" val="2937119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a:extLst>
              <a:ext uri="{FF2B5EF4-FFF2-40B4-BE49-F238E27FC236}">
                <a16:creationId xmlns:a16="http://schemas.microsoft.com/office/drawing/2014/main" id="{18400A7D-95D0-C54E-883F-76B609CCEF6D}"/>
              </a:ext>
            </a:extLst>
          </p:cNvPr>
          <p:cNvSpPr txBox="1">
            <a:spLocks noChangeArrowheads="1"/>
          </p:cNvSpPr>
          <p:nvPr/>
        </p:nvSpPr>
        <p:spPr bwMode="auto">
          <a:xfrm>
            <a:off x="1797051" y="769939"/>
            <a:ext cx="8229600" cy="270843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de-DE" altLang="de-DE" sz="3200" dirty="0" err="1">
                <a:effectLst>
                  <a:outerShdw blurRad="38100" dist="38100" dir="2700000" algn="tl">
                    <a:srgbClr val="000000"/>
                  </a:outerShdw>
                </a:effectLst>
                <a:latin typeface="+mj-lt"/>
              </a:rPr>
              <a:t>Practise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is</a:t>
            </a:r>
            <a:r>
              <a:rPr lang="de-DE" altLang="de-DE" sz="3200" dirty="0">
                <a:effectLst>
                  <a:outerShdw blurRad="38100" dist="38100" dir="2700000" algn="tl">
                    <a:srgbClr val="000000"/>
                  </a:outerShdw>
                </a:effectLst>
                <a:latin typeface="+mj-lt"/>
              </a:rPr>
              <a:t> not </a:t>
            </a:r>
            <a:r>
              <a:rPr lang="de-DE" altLang="de-DE" sz="3200" dirty="0" err="1">
                <a:effectLst>
                  <a:outerShdw blurRad="38100" dist="38100" dir="2700000" algn="tl">
                    <a:srgbClr val="000000"/>
                  </a:outerShdw>
                </a:effectLst>
                <a:latin typeface="+mj-lt"/>
              </a:rPr>
              <a:t>practise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of</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the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rule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Practise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is</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the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practise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of</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utterances</a:t>
            </a:r>
            <a:r>
              <a:rPr lang="de-DE" altLang="de-DE" sz="3200" dirty="0">
                <a:effectLst>
                  <a:outerShdw blurRad="38100" dist="38100" dir="2700000" algn="tl">
                    <a:srgbClr val="000000"/>
                  </a:outerShdw>
                </a:effectLst>
                <a:latin typeface="+mj-lt"/>
              </a:rPr>
              <a:t> in </a:t>
            </a:r>
            <a:r>
              <a:rPr lang="de-DE" altLang="de-DE" sz="3200" dirty="0" err="1">
                <a:effectLst>
                  <a:outerShdw blurRad="38100" dist="38100" dir="2700000" algn="tl">
                    <a:srgbClr val="000000"/>
                  </a:outerShdw>
                </a:effectLst>
                <a:latin typeface="+mj-lt"/>
              </a:rPr>
              <a:t>which</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the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rule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is</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implemented</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whether</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or</a:t>
            </a:r>
            <a:r>
              <a:rPr lang="de-DE" altLang="de-DE" sz="3200" dirty="0">
                <a:effectLst>
                  <a:outerShdw blurRad="38100" dist="38100" dir="2700000" algn="tl">
                    <a:srgbClr val="000000"/>
                  </a:outerShdw>
                </a:effectLst>
                <a:latin typeface="+mj-lt"/>
              </a:rPr>
              <a:t> not </a:t>
            </a:r>
            <a:r>
              <a:rPr lang="de-DE" altLang="de-DE" sz="3200" dirty="0" err="1">
                <a:effectLst>
                  <a:outerShdw blurRad="38100" dist="38100" dir="2700000" algn="tl">
                    <a:srgbClr val="000000"/>
                  </a:outerShdw>
                </a:effectLst>
                <a:latin typeface="+mj-lt"/>
              </a:rPr>
              <a:t>the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speaker</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has</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knowledge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of</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the</a:t>
            </a:r>
            <a:r>
              <a:rPr lang="de-DE" altLang="de-DE" sz="3200" dirty="0">
                <a:effectLst>
                  <a:outerShdw blurRad="38100" dist="38100" dir="2700000" algn="tl">
                    <a:srgbClr val="000000"/>
                  </a:outerShdw>
                </a:effectLst>
                <a:latin typeface="+mj-lt"/>
              </a:rPr>
              <a:t> </a:t>
            </a:r>
            <a:r>
              <a:rPr lang="de-DE" altLang="de-DE" sz="3200" dirty="0" err="1">
                <a:effectLst>
                  <a:outerShdw blurRad="38100" dist="38100" dir="2700000" algn="tl">
                    <a:srgbClr val="000000"/>
                  </a:outerShdw>
                </a:effectLst>
                <a:latin typeface="+mj-lt"/>
              </a:rPr>
              <a:t>rule</a:t>
            </a:r>
            <a:r>
              <a:rPr lang="de-DE" altLang="de-DE" sz="3200" dirty="0">
                <a:effectLst>
                  <a:outerShdw blurRad="38100" dist="38100" dir="2700000" algn="tl">
                    <a:srgbClr val="000000"/>
                  </a:outerShdw>
                </a:effectLst>
                <a:latin typeface="+mj-lt"/>
              </a:rPr>
              <a:t>.</a:t>
            </a:r>
          </a:p>
          <a:p>
            <a:pPr algn="r" eaLnBrk="1" hangingPunct="1">
              <a:spcBef>
                <a:spcPct val="50000"/>
              </a:spcBef>
            </a:pPr>
            <a:r>
              <a:rPr lang="de-DE" altLang="de-DE" sz="2800" dirty="0">
                <a:effectLst>
                  <a:outerShdw blurRad="38100" dist="38100" dir="2700000" algn="tl">
                    <a:srgbClr val="000000"/>
                  </a:outerShdw>
                </a:effectLst>
                <a:latin typeface="+mj-lt"/>
              </a:rPr>
              <a:t>Michel </a:t>
            </a:r>
            <a:r>
              <a:rPr lang="de-DE" altLang="de-DE" sz="2800" dirty="0" err="1">
                <a:effectLst>
                  <a:outerShdw blurRad="38100" dist="38100" dir="2700000" algn="tl">
                    <a:srgbClr val="000000"/>
                  </a:outerShdw>
                </a:effectLst>
                <a:latin typeface="+mj-lt"/>
              </a:rPr>
              <a:t>Paradis</a:t>
            </a:r>
            <a:r>
              <a:rPr lang="de-DE" altLang="de-DE" sz="2800" dirty="0">
                <a:effectLst>
                  <a:outerShdw blurRad="38100" dist="38100" dir="2700000" algn="tl">
                    <a:srgbClr val="000000"/>
                  </a:outerShdw>
                </a:effectLst>
                <a:latin typeface="+mj-lt"/>
              </a:rPr>
              <a:t> (1994)</a:t>
            </a:r>
          </a:p>
        </p:txBody>
      </p:sp>
      <p:sp>
        <p:nvSpPr>
          <p:cNvPr id="2" name="Fußzeilenplatzhalter 1">
            <a:extLst>
              <a:ext uri="{FF2B5EF4-FFF2-40B4-BE49-F238E27FC236}">
                <a16:creationId xmlns:a16="http://schemas.microsoft.com/office/drawing/2014/main" id="{26079657-52B3-3147-BA05-9F676039BB87}"/>
              </a:ext>
            </a:extLst>
          </p:cNvPr>
          <p:cNvSpPr>
            <a:spLocks noGrp="1"/>
          </p:cNvSpPr>
          <p:nvPr>
            <p:ph type="ftr" sz="quarter" idx="11"/>
          </p:nvPr>
        </p:nvSpPr>
        <p:spPr/>
        <p:txBody>
          <a:bodyPr/>
          <a:lstStyle/>
          <a:p>
            <a:endParaRPr lang="de-DE" dirty="0"/>
          </a:p>
        </p:txBody>
      </p:sp>
      <p:sp>
        <p:nvSpPr>
          <p:cNvPr id="3" name="Foliennummernplatzhalter 2">
            <a:extLst>
              <a:ext uri="{FF2B5EF4-FFF2-40B4-BE49-F238E27FC236}">
                <a16:creationId xmlns:a16="http://schemas.microsoft.com/office/drawing/2014/main" id="{3A157AF8-2F37-7A4E-A107-187397305089}"/>
              </a:ext>
            </a:extLst>
          </p:cNvPr>
          <p:cNvSpPr>
            <a:spLocks noGrp="1"/>
          </p:cNvSpPr>
          <p:nvPr>
            <p:ph type="sldNum" sz="quarter" idx="12"/>
          </p:nvPr>
        </p:nvSpPr>
        <p:spPr/>
        <p:txBody>
          <a:bodyPr/>
          <a:lstStyle/>
          <a:p>
            <a:fld id="{3DCD6AB9-31BD-7748-A90D-0EC480249DAA}" type="slidenum">
              <a:rPr lang="de-DE" smtClean="0"/>
              <a:t>30</a:t>
            </a:fld>
            <a:endParaRPr lang="de-DE"/>
          </a:p>
        </p:txBody>
      </p:sp>
    </p:spTree>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293286" y="442623"/>
            <a:ext cx="9988937" cy="484355"/>
          </a:xfrm>
          <a:prstGeom prst="rect">
            <a:avLst/>
          </a:prstGeom>
          <a:noFill/>
        </p:spPr>
        <p:txBody>
          <a:bodyPr wrap="square" lIns="0" tIns="0" rIns="0" bIns="0" rtlCol="0">
            <a:noAutofit/>
          </a:bodyPr>
          <a:lstStyle/>
          <a:p>
            <a:r>
              <a:rPr lang="de-DE" sz="2667" dirty="0" err="1">
                <a:solidFill>
                  <a:srgbClr val="0070C0"/>
                </a:solidFill>
              </a:rPr>
              <a:t>Complex</a:t>
            </a:r>
            <a:r>
              <a:rPr lang="de-DE" sz="2667" dirty="0">
                <a:solidFill>
                  <a:srgbClr val="0070C0"/>
                </a:solidFill>
              </a:rPr>
              <a:t> </a:t>
            </a:r>
            <a:r>
              <a:rPr lang="de-DE" sz="2667" dirty="0" err="1">
                <a:solidFill>
                  <a:srgbClr val="0070C0"/>
                </a:solidFill>
              </a:rPr>
              <a:t>definitons</a:t>
            </a:r>
            <a:r>
              <a:rPr lang="de-DE" sz="2667" dirty="0">
                <a:solidFill>
                  <a:srgbClr val="0070C0"/>
                </a:solidFill>
              </a:rPr>
              <a:t> </a:t>
            </a:r>
            <a:r>
              <a:rPr lang="de-DE" sz="2667" dirty="0" err="1">
                <a:solidFill>
                  <a:srgbClr val="0070C0"/>
                </a:solidFill>
              </a:rPr>
              <a:t>of</a:t>
            </a:r>
            <a:r>
              <a:rPr lang="de-DE" sz="2667" dirty="0">
                <a:solidFill>
                  <a:srgbClr val="0070C0"/>
                </a:solidFill>
              </a:rPr>
              <a:t> </a:t>
            </a:r>
            <a:r>
              <a:rPr lang="de-DE" sz="2667" dirty="0" err="1">
                <a:solidFill>
                  <a:srgbClr val="0070C0"/>
                </a:solidFill>
              </a:rPr>
              <a:t>exercises</a:t>
            </a:r>
            <a:r>
              <a:rPr lang="de-DE" sz="2667" dirty="0">
                <a:solidFill>
                  <a:srgbClr val="0070C0"/>
                </a:solidFill>
              </a:rPr>
              <a:t> ... </a:t>
            </a:r>
          </a:p>
        </p:txBody>
      </p:sp>
      <p:sp>
        <p:nvSpPr>
          <p:cNvPr id="4" name="Rechteck 3">
            <a:extLst>
              <a:ext uri="{FF2B5EF4-FFF2-40B4-BE49-F238E27FC236}">
                <a16:creationId xmlns:a16="http://schemas.microsoft.com/office/drawing/2014/main" id="{D6CDAC75-A42D-45CC-8DC6-B7E7538DAA80}"/>
              </a:ext>
            </a:extLst>
          </p:cNvPr>
          <p:cNvSpPr/>
          <p:nvPr/>
        </p:nvSpPr>
        <p:spPr>
          <a:xfrm>
            <a:off x="151462" y="805662"/>
            <a:ext cx="11747253" cy="4647426"/>
          </a:xfrm>
          <a:prstGeom prst="rect">
            <a:avLst/>
          </a:prstGeom>
        </p:spPr>
        <p:txBody>
          <a:bodyPr wrap="square">
            <a:spAutoFit/>
          </a:bodyPr>
          <a:lstStyle/>
          <a:p>
            <a:r>
              <a:rPr lang="de-DE" sz="2400" b="1" dirty="0"/>
              <a:t>Fremdsprachliches Üben </a:t>
            </a:r>
            <a:r>
              <a:rPr lang="de-DE" sz="2400" dirty="0"/>
              <a:t>ist das schrittweise aufbauende (z. B. vom nachahmenden über das angeleitete zum freien Sprechen ) Erlernen einer Zielfertigkeit, d. h. einer sprachlichen Kompetenz, die in einzelne sprachliche Komponenten (z. B. Wortschatz, Grammatik, Aussprache, etc.) bzw. Teilfertigkeiten (z. B. dialogisches Sprechen, Telefonieren, usw.) untergliedert werden kann. Dabei muss der Bezug zur angestrebten Kompetenz bei jedem Schritt für die Lernenden jeweils erkennbar </a:t>
            </a:r>
          </a:p>
          <a:p>
            <a:r>
              <a:rPr lang="de-DE" sz="2400" dirty="0"/>
              <a:t>sein (</a:t>
            </a:r>
            <a:r>
              <a:rPr lang="de-DE" sz="2400" dirty="0" err="1"/>
              <a:t>scaffolding</a:t>
            </a:r>
            <a:r>
              <a:rPr lang="de-DE" sz="2400" dirty="0"/>
              <a:t>). </a:t>
            </a:r>
            <a:br>
              <a:rPr lang="de-DE" sz="2400" dirty="0"/>
            </a:br>
            <a:br>
              <a:rPr lang="de-DE" sz="2400" dirty="0"/>
            </a:br>
            <a:r>
              <a:rPr lang="de-DE" sz="2400" dirty="0"/>
              <a:t>Oder einfacher gesagt: </a:t>
            </a:r>
          </a:p>
          <a:p>
            <a:endParaRPr lang="de-DE" sz="2400" dirty="0">
              <a:solidFill>
                <a:srgbClr val="C00000"/>
              </a:solidFill>
            </a:endParaRPr>
          </a:p>
          <a:p>
            <a:r>
              <a:rPr lang="de-DE" sz="3200" dirty="0">
                <a:solidFill>
                  <a:srgbClr val="C00000"/>
                </a:solidFill>
              </a:rPr>
              <a:t>Üb doch einfach das, was du später können willst!</a:t>
            </a:r>
            <a:endParaRPr lang="de-DE" sz="3200" dirty="0">
              <a:solidFill>
                <a:srgbClr val="FF0000"/>
              </a:solidFill>
            </a:endParaRPr>
          </a:p>
          <a:p>
            <a:endParaRPr lang="de-DE" sz="2400" dirty="0">
              <a:solidFill>
                <a:srgbClr val="0070C0"/>
              </a:solidFill>
            </a:endParaRPr>
          </a:p>
        </p:txBody>
      </p:sp>
      <p:pic>
        <p:nvPicPr>
          <p:cNvPr id="8" name="Bild 4">
            <a:extLst>
              <a:ext uri="{FF2B5EF4-FFF2-40B4-BE49-F238E27FC236}">
                <a16:creationId xmlns:a16="http://schemas.microsoft.com/office/drawing/2014/main" id="{C577DF9D-876A-406A-84D8-00AAE4BF89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7957" y="2945992"/>
            <a:ext cx="2594043" cy="391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8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solidFill>
                  <a:srgbClr val="C00000"/>
                </a:solidFill>
              </a:rPr>
              <a:t>Üben, einfach definiert ...</a:t>
            </a:r>
          </a:p>
        </p:txBody>
      </p:sp>
      <p:sp>
        <p:nvSpPr>
          <p:cNvPr id="3" name="Inhaltsplatzhalter 2"/>
          <p:cNvSpPr>
            <a:spLocks noGrp="1"/>
          </p:cNvSpPr>
          <p:nvPr>
            <p:ph idx="1"/>
          </p:nvPr>
        </p:nvSpPr>
        <p:spPr>
          <a:xfrm>
            <a:off x="1847527" y="1340768"/>
            <a:ext cx="8646708" cy="5018331"/>
          </a:xfrm>
        </p:spPr>
        <p:txBody>
          <a:bodyPr/>
          <a:lstStyle/>
          <a:p>
            <a:pPr marL="0" indent="0">
              <a:buNone/>
            </a:pPr>
            <a:r>
              <a:rPr lang="de-DE" dirty="0"/>
              <a:t>Wer etwas übt, vollzieht einfach eine mentale und /oder physische Handlung mehrfach mit dem Ziel, sie immer besser und schlussendlich mühelos zu beherrschen. Das ist der Kern aller Trainingsaktivitäten. Im Klavierunterricht im Sportunterricht und auch im Sprachunterricht!</a:t>
            </a:r>
          </a:p>
          <a:p>
            <a:endParaRPr lang="de-DE" dirty="0"/>
          </a:p>
          <a:p>
            <a:endParaRPr lang="de-DE" dirty="0"/>
          </a:p>
        </p:txBody>
      </p:sp>
      <p:sp>
        <p:nvSpPr>
          <p:cNvPr id="6" name="Fußzeilenplatzhalter 5">
            <a:extLst>
              <a:ext uri="{FF2B5EF4-FFF2-40B4-BE49-F238E27FC236}">
                <a16:creationId xmlns:a16="http://schemas.microsoft.com/office/drawing/2014/main" id="{1081272C-9C81-A347-B211-6E663F8CD483}"/>
              </a:ext>
            </a:extLst>
          </p:cNvPr>
          <p:cNvSpPr>
            <a:spLocks noGrp="1"/>
          </p:cNvSpPr>
          <p:nvPr>
            <p:ph type="ftr" sz="quarter" idx="11"/>
          </p:nvPr>
        </p:nvSpPr>
        <p:spPr>
          <a:xfrm>
            <a:off x="0" y="0"/>
            <a:ext cx="0" cy="0"/>
          </a:xfrm>
        </p:spPr>
        <p:txBody>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a:p>
        </p:txBody>
      </p:sp>
    </p:spTree>
    <p:extLst>
      <p:ext uri="{BB962C8B-B14F-4D97-AF65-F5344CB8AC3E}">
        <p14:creationId xmlns:p14="http://schemas.microsoft.com/office/powerpoint/2010/main" val="363543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524000" y="685801"/>
            <a:ext cx="9509091" cy="971551"/>
          </a:xfrm>
          <a:solidFill>
            <a:srgbClr val="00B0F0"/>
          </a:solidFill>
          <a:effectLst>
            <a:prstShdw prst="shdw17" dist="17961" dir="2700000">
              <a:schemeClr val="accent1">
                <a:gamma/>
                <a:shade val="60000"/>
                <a:invGamma/>
                <a:alpha val="74998"/>
              </a:schemeClr>
            </a:prstShdw>
          </a:effectLst>
        </p:spPr>
        <p:txBody>
          <a:bodyPr wrap="square" numCol="1" anchorCtr="0" compatLnSpc="1">
            <a:prstTxWarp prst="textNoShape">
              <a:avLst/>
            </a:prstTxWarp>
            <a:normAutofit/>
          </a:bodyPr>
          <a:lstStyle/>
          <a:p>
            <a:pPr algn="ctr" eaLnBrk="1" hangingPunct="1">
              <a:defRPr/>
            </a:pPr>
            <a:r>
              <a:rPr lang="de-DE" sz="3200" dirty="0" err="1">
                <a:solidFill>
                  <a:schemeClr val="bg1"/>
                </a:solidFill>
                <a:effectLst>
                  <a:outerShdw blurRad="38100" dist="38100" dir="2700000" algn="tl">
                    <a:srgbClr val="000000"/>
                  </a:outerShdw>
                </a:effectLst>
                <a:latin typeface="Roboto" panose="02000000000000000000" pitchFamily="2" charset="0"/>
                <a:ea typeface="Roboto" panose="02000000000000000000" pitchFamily="2" charset="0"/>
                <a:cs typeface="ＭＳ Ｐゴシック" pitchFamily="-65" charset="-128"/>
              </a:rPr>
              <a:t>Lernerrollen</a:t>
            </a:r>
            <a:r>
              <a:rPr lang="de-DE" sz="3200" dirty="0">
                <a:solidFill>
                  <a:schemeClr val="bg1"/>
                </a:solidFill>
                <a:effectLst>
                  <a:outerShdw blurRad="38100" dist="38100" dir="2700000" algn="tl">
                    <a:srgbClr val="000000"/>
                  </a:outerShdw>
                </a:effectLst>
                <a:latin typeface="Roboto" panose="02000000000000000000" pitchFamily="2" charset="0"/>
                <a:ea typeface="Roboto" panose="02000000000000000000" pitchFamily="2" charset="0"/>
                <a:cs typeface="ＭＳ Ｐゴシック" pitchFamily="-65" charset="-128"/>
              </a:rPr>
              <a:t> in digitalen Lernumwelten</a:t>
            </a:r>
            <a:endParaRPr lang="de-DE" sz="3200" dirty="0">
              <a:effectLst>
                <a:outerShdw blurRad="38100" dist="38100" dir="2700000" algn="tl">
                  <a:srgbClr val="000000"/>
                </a:outerShdw>
              </a:effectLst>
              <a:latin typeface="Roboto" panose="02000000000000000000" pitchFamily="2" charset="0"/>
              <a:ea typeface="Roboto" panose="02000000000000000000" pitchFamily="2" charset="0"/>
              <a:cs typeface="ＭＳ Ｐゴシック" pitchFamily="-65" charset="-128"/>
            </a:endParaRPr>
          </a:p>
        </p:txBody>
      </p:sp>
      <p:sp>
        <p:nvSpPr>
          <p:cNvPr id="51203" name="Rectangle 3"/>
          <p:cNvSpPr>
            <a:spLocks noGrp="1" noChangeArrowheads="1"/>
          </p:cNvSpPr>
          <p:nvPr>
            <p:ph idx="1"/>
          </p:nvPr>
        </p:nvSpPr>
        <p:spPr>
          <a:xfrm>
            <a:off x="2057401" y="2133601"/>
            <a:ext cx="9509089" cy="3992563"/>
          </a:xfrm>
        </p:spPr>
        <p:txBody>
          <a:bodyPr>
            <a:normAutofit fontScale="47500" lnSpcReduction="20000"/>
          </a:bodyPr>
          <a:lstStyle/>
          <a:p>
            <a:pPr lvl="1">
              <a:buSzPct val="123000"/>
              <a:buFont typeface="Courier New" panose="02070309020205020404" pitchFamily="49" charset="0"/>
              <a:buChar char="o"/>
            </a:pPr>
            <a:r>
              <a:rPr lang="de-DE" sz="4100" dirty="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 </a:t>
            </a:r>
            <a:r>
              <a:rPr lang="de-DE" sz="4100" dirty="0" err="1">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from</a:t>
            </a:r>
            <a:r>
              <a:rPr lang="de-DE" sz="4100" dirty="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 „</a:t>
            </a:r>
            <a:r>
              <a:rPr lang="de-DE" sz="4100" i="1" dirty="0" err="1">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none</a:t>
            </a:r>
            <a:r>
              <a:rPr lang="ja-JP" altLang="de-DE" sz="410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a:t>
            </a:r>
            <a:br>
              <a:rPr lang="de-DE" altLang="ja-JP" sz="4100" dirty="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br>
            <a:br>
              <a:rPr lang="de-DE" altLang="ja-JP" sz="4100" dirty="0">
                <a:solidFill>
                  <a:srgbClr val="000090"/>
                </a:solidFill>
                <a:latin typeface="Tahoma" pitchFamily="-112" charset="0"/>
                <a:ea typeface="ＭＳ Ｐゴシック" pitchFamily="-112" charset="-128"/>
                <a:cs typeface="ＭＳ Ｐゴシック" pitchFamily="-112" charset="-128"/>
              </a:rPr>
            </a:br>
            <a:r>
              <a:rPr lang="de-DE" altLang="ja-JP" sz="4100" dirty="0" err="1">
                <a:solidFill>
                  <a:srgbClr val="000090"/>
                </a:solidFill>
                <a:latin typeface="Tahoma" pitchFamily="-112" charset="0"/>
                <a:ea typeface="ＭＳ Ｐゴシック" pitchFamily="-112" charset="-128"/>
                <a:cs typeface="ＭＳ Ｐゴシック" pitchFamily="-112" charset="-128"/>
              </a:rPr>
              <a:t>learners</a:t>
            </a:r>
            <a:r>
              <a:rPr lang="de-DE" altLang="ja-JP" sz="4100" dirty="0">
                <a:solidFill>
                  <a:srgbClr val="000090"/>
                </a:solidFill>
                <a:latin typeface="Tahoma" pitchFamily="-112" charset="0"/>
                <a:ea typeface="ＭＳ Ｐゴシック" pitchFamily="-112" charset="-128"/>
                <a:cs typeface="ＭＳ Ｐゴシック" pitchFamily="-112" charset="-128"/>
              </a:rPr>
              <a:t> as </a:t>
            </a:r>
            <a:r>
              <a:rPr lang="de-DE" altLang="ja-JP" sz="4100" dirty="0" err="1">
                <a:solidFill>
                  <a:srgbClr val="000090"/>
                </a:solidFill>
                <a:latin typeface="Tahoma" pitchFamily="-112" charset="0"/>
                <a:ea typeface="ＭＳ Ｐゴシック" pitchFamily="-112" charset="-128"/>
                <a:cs typeface="ＭＳ Ｐゴシック" pitchFamily="-112" charset="-128"/>
              </a:rPr>
              <a:t>surfers</a:t>
            </a:r>
            <a:r>
              <a:rPr lang="de-DE" altLang="ja-JP" sz="4100" dirty="0">
                <a:solidFill>
                  <a:srgbClr val="000090"/>
                </a:solidFill>
                <a:latin typeface="Tahoma" pitchFamily="-112" charset="0"/>
                <a:ea typeface="ＭＳ Ｐゴシック" pitchFamily="-112" charset="-128"/>
                <a:cs typeface="ＭＳ Ｐゴシック" pitchFamily="-112" charset="-128"/>
              </a:rPr>
              <a:t> and </a:t>
            </a:r>
            <a:r>
              <a:rPr lang="de-DE" altLang="ja-JP" sz="4100" dirty="0" err="1">
                <a:solidFill>
                  <a:srgbClr val="000090"/>
                </a:solidFill>
                <a:latin typeface="Tahoma" pitchFamily="-112" charset="0"/>
                <a:ea typeface="ＭＳ Ｐゴシック" pitchFamily="-112" charset="-128"/>
                <a:cs typeface="ＭＳ Ｐゴシック" pitchFamily="-112" charset="-128"/>
              </a:rPr>
              <a:t>consumers</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of</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the</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knowledge</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of</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others</a:t>
            </a:r>
            <a:br>
              <a:rPr lang="de-DE" altLang="ja-JP" sz="4100" dirty="0">
                <a:solidFill>
                  <a:srgbClr val="000090"/>
                </a:solidFill>
                <a:latin typeface="Tahoma" pitchFamily="-112" charset="0"/>
                <a:ea typeface="ＭＳ Ｐゴシック" pitchFamily="-112" charset="-128"/>
                <a:cs typeface="ＭＳ Ｐゴシック" pitchFamily="-112" charset="-128"/>
              </a:rPr>
            </a:br>
            <a:endParaRPr lang="de-DE" altLang="ja-JP" sz="4100" dirty="0">
              <a:solidFill>
                <a:srgbClr val="000090"/>
              </a:solidFill>
              <a:latin typeface="Tahoma" pitchFamily="-112" charset="0"/>
              <a:ea typeface="ＭＳ Ｐゴシック" pitchFamily="-112" charset="-128"/>
              <a:cs typeface="ＭＳ Ｐゴシック" pitchFamily="-112" charset="-128"/>
            </a:endParaRPr>
          </a:p>
          <a:p>
            <a:pPr lvl="1">
              <a:buSzPct val="123000"/>
              <a:buFont typeface="Courier New" panose="02070309020205020404" pitchFamily="49" charset="0"/>
              <a:buChar char="o"/>
            </a:pPr>
            <a:r>
              <a:rPr lang="de-DE" sz="4100" dirty="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  </a:t>
            </a:r>
            <a:r>
              <a:rPr lang="de-DE" sz="4100" dirty="0" err="1">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and</a:t>
            </a:r>
            <a:r>
              <a:rPr lang="de-DE" sz="4100" dirty="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 „</a:t>
            </a:r>
            <a:r>
              <a:rPr lang="de-DE" sz="4100" i="1" dirty="0" err="1">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respond</a:t>
            </a:r>
            <a:r>
              <a:rPr lang="ja-JP" altLang="de-DE" sz="410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a:t>
            </a:r>
            <a:br>
              <a:rPr lang="de-DE" altLang="ja-JP" sz="4100" dirty="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br>
            <a:br>
              <a:rPr lang="de-DE" altLang="ja-JP" sz="4100" dirty="0">
                <a:solidFill>
                  <a:srgbClr val="000090"/>
                </a:solidFill>
                <a:latin typeface="Tahoma" pitchFamily="-112" charset="0"/>
                <a:ea typeface="ＭＳ Ｐゴシック" pitchFamily="-112" charset="-128"/>
                <a:cs typeface="ＭＳ Ｐゴシック" pitchFamily="-112" charset="-128"/>
              </a:rPr>
            </a:br>
            <a:r>
              <a:rPr lang="de-DE" altLang="ja-JP" sz="4100" dirty="0" err="1">
                <a:solidFill>
                  <a:srgbClr val="000090"/>
                </a:solidFill>
                <a:latin typeface="Tahoma" pitchFamily="-112" charset="0"/>
                <a:ea typeface="ＭＳ Ｐゴシック" pitchFamily="-112" charset="-128"/>
                <a:cs typeface="ＭＳ Ｐゴシック" pitchFamily="-112" charset="-128"/>
              </a:rPr>
              <a:t>Learners</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react</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to</a:t>
            </a:r>
            <a:r>
              <a:rPr lang="de-DE" altLang="ja-JP" sz="4100" dirty="0">
                <a:solidFill>
                  <a:srgbClr val="000090"/>
                </a:solidFill>
                <a:latin typeface="Tahoma" pitchFamily="-112" charset="0"/>
                <a:ea typeface="ＭＳ Ｐゴシック" pitchFamily="-112" charset="-128"/>
                <a:cs typeface="ＭＳ Ｐゴシック" pitchFamily="-112" charset="-128"/>
              </a:rPr>
              <a:t> (digital) </a:t>
            </a:r>
            <a:r>
              <a:rPr lang="de-DE" altLang="ja-JP" sz="4100" dirty="0" err="1">
                <a:solidFill>
                  <a:srgbClr val="000090"/>
                </a:solidFill>
                <a:latin typeface="Tahoma" pitchFamily="-112" charset="0"/>
                <a:ea typeface="ＭＳ Ｐゴシック" pitchFamily="-112" charset="-128"/>
                <a:cs typeface="ＭＳ Ｐゴシック" pitchFamily="-112" charset="-128"/>
              </a:rPr>
              <a:t>impulses</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fill</a:t>
            </a:r>
            <a:r>
              <a:rPr lang="de-DE" altLang="ja-JP" sz="4100" dirty="0">
                <a:solidFill>
                  <a:srgbClr val="000090"/>
                </a:solidFill>
                <a:latin typeface="Tahoma" pitchFamily="-112" charset="0"/>
                <a:ea typeface="ＭＳ Ｐゴシック" pitchFamily="-112" charset="-128"/>
                <a:cs typeface="ＭＳ Ｐゴシック" pitchFamily="-112" charset="-128"/>
              </a:rPr>
              <a:t>-in-gaps, </a:t>
            </a:r>
            <a:r>
              <a:rPr lang="de-DE" altLang="ja-JP" sz="4100" dirty="0" err="1">
                <a:solidFill>
                  <a:srgbClr val="000090"/>
                </a:solidFill>
                <a:latin typeface="Tahoma" pitchFamily="-112" charset="0"/>
                <a:ea typeface="ＭＳ Ｐゴシック" pitchFamily="-112" charset="-128"/>
                <a:cs typeface="ＭＳ Ｐゴシック" pitchFamily="-112" charset="-128"/>
              </a:rPr>
              <a:t>matching</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right</a:t>
            </a:r>
            <a:r>
              <a:rPr lang="de-DE" altLang="ja-JP" sz="4100" dirty="0">
                <a:solidFill>
                  <a:srgbClr val="000090"/>
                </a:solidFill>
                <a:latin typeface="Tahoma" pitchFamily="-112" charset="0"/>
                <a:ea typeface="ＭＳ Ｐゴシック" pitchFamily="-112" charset="-128"/>
                <a:cs typeface="ＭＳ Ｐゴシック" pitchFamily="-112" charset="-128"/>
              </a:rPr>
              <a:t>/</a:t>
            </a:r>
            <a:r>
              <a:rPr lang="de-DE" altLang="ja-JP" sz="4100" dirty="0" err="1">
                <a:solidFill>
                  <a:srgbClr val="000090"/>
                </a:solidFill>
                <a:latin typeface="Tahoma" pitchFamily="-112" charset="0"/>
                <a:ea typeface="ＭＳ Ｐゴシック" pitchFamily="-112" charset="-128"/>
                <a:cs typeface="ＭＳ Ｐゴシック" pitchFamily="-112" charset="-128"/>
              </a:rPr>
              <a:t>wrong</a:t>
            </a:r>
            <a:r>
              <a:rPr lang="de-DE" altLang="ja-JP" sz="4100" dirty="0">
                <a:solidFill>
                  <a:srgbClr val="000090"/>
                </a:solidFill>
                <a:latin typeface="Tahoma" pitchFamily="-112" charset="0"/>
                <a:ea typeface="ＭＳ Ｐゴシック" pitchFamily="-112" charset="-128"/>
                <a:cs typeface="ＭＳ Ｐゴシック" pitchFamily="-112" charset="-128"/>
              </a:rPr>
              <a:t>, etc.)</a:t>
            </a:r>
            <a:br>
              <a:rPr lang="de-DE" altLang="ja-JP" sz="4100" dirty="0">
                <a:solidFill>
                  <a:srgbClr val="000090"/>
                </a:solidFill>
                <a:latin typeface="Tahoma" pitchFamily="-112" charset="0"/>
                <a:ea typeface="ＭＳ Ｐゴシック" pitchFamily="-112" charset="-128"/>
                <a:cs typeface="ＭＳ Ｐゴシック" pitchFamily="-112" charset="-128"/>
              </a:rPr>
            </a:br>
            <a:br>
              <a:rPr lang="de-DE" altLang="ja-JP" sz="4100" dirty="0">
                <a:solidFill>
                  <a:srgbClr val="000090"/>
                </a:solidFill>
                <a:latin typeface="Tahoma" pitchFamily="-112" charset="0"/>
                <a:ea typeface="ＭＳ Ｐゴシック" pitchFamily="-112" charset="-128"/>
                <a:cs typeface="ＭＳ Ｐゴシック" pitchFamily="-112" charset="-128"/>
              </a:rPr>
            </a:br>
            <a:endParaRPr lang="de-DE" altLang="ja-JP" sz="4100" dirty="0">
              <a:solidFill>
                <a:srgbClr val="000090"/>
              </a:solidFill>
              <a:latin typeface="Tahoma" pitchFamily="-112" charset="0"/>
              <a:ea typeface="ＭＳ Ｐゴシック" pitchFamily="-112" charset="-128"/>
              <a:cs typeface="ＭＳ Ｐゴシック" pitchFamily="-112" charset="-128"/>
            </a:endParaRPr>
          </a:p>
          <a:p>
            <a:pPr lvl="1">
              <a:buSzPct val="123000"/>
              <a:buFont typeface="Courier New" panose="02070309020205020404" pitchFamily="49" charset="0"/>
              <a:buChar char="o"/>
            </a:pPr>
            <a:r>
              <a:rPr lang="de-DE" sz="4100" dirty="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 	</a:t>
            </a:r>
            <a:r>
              <a:rPr lang="de-DE" sz="4100" dirty="0" err="1">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to</a:t>
            </a:r>
            <a:r>
              <a:rPr lang="de-DE" sz="4100" dirty="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 „</a:t>
            </a:r>
            <a:r>
              <a:rPr lang="de-DE" sz="4100" i="1" dirty="0" err="1">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initiate</a:t>
            </a:r>
            <a:r>
              <a:rPr lang="ja-JP" altLang="de-DE" sz="4100" dirty="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a:t>
            </a:r>
            <a:r>
              <a:rPr lang="de-DE" altLang="ja-JP" sz="4100" dirty="0">
                <a:solidFill>
                  <a:srgbClr val="000090"/>
                </a:solidFill>
                <a:effectLst>
                  <a:outerShdw blurRad="50800" dist="38100" dir="2700000">
                    <a:srgbClr val="000000">
                      <a:alpha val="43000"/>
                    </a:srgbClr>
                  </a:outerShdw>
                </a:effectLst>
                <a:latin typeface="Tahoma" pitchFamily="-112" charset="0"/>
                <a:ea typeface="ＭＳ Ｐゴシック" pitchFamily="-112" charset="-128"/>
                <a:cs typeface="ＭＳ Ｐゴシック" pitchFamily="-112" charset="-128"/>
              </a:rPr>
              <a:t> </a:t>
            </a:r>
          </a:p>
          <a:p>
            <a:pPr marL="0" indent="0">
              <a:buSzPct val="123000"/>
              <a:buNone/>
            </a:pP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learners</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interact</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produce</a:t>
            </a:r>
            <a:r>
              <a:rPr lang="de-DE" altLang="ja-JP" sz="4100" dirty="0">
                <a:solidFill>
                  <a:srgbClr val="000090"/>
                </a:solidFill>
                <a:latin typeface="Tahoma" pitchFamily="-112" charset="0"/>
                <a:ea typeface="ＭＳ Ｐゴシック" pitchFamily="-112" charset="-128"/>
                <a:cs typeface="ＭＳ Ｐゴシック" pitchFamily="-112" charset="-128"/>
              </a:rPr>
              <a:t>, post, </a:t>
            </a:r>
            <a:r>
              <a:rPr lang="de-DE" altLang="ja-JP" sz="4100" dirty="0" err="1">
                <a:solidFill>
                  <a:srgbClr val="000090"/>
                </a:solidFill>
                <a:latin typeface="Tahoma" pitchFamily="-112" charset="0"/>
                <a:ea typeface="ＭＳ Ｐゴシック" pitchFamily="-112" charset="-128"/>
                <a:cs typeface="ＭＳ Ｐゴシック" pitchFamily="-112" charset="-128"/>
              </a:rPr>
              <a:t>and</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share</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text</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and</a:t>
            </a:r>
            <a:r>
              <a:rPr lang="de-DE" altLang="ja-JP" sz="4100" dirty="0">
                <a:solidFill>
                  <a:srgbClr val="000090"/>
                </a:solidFill>
                <a:latin typeface="Tahoma" pitchFamily="-112" charset="0"/>
                <a:ea typeface="ＭＳ Ｐゴシック" pitchFamily="-112" charset="-128"/>
                <a:cs typeface="ＭＳ Ｐゴシック" pitchFamily="-112" charset="-128"/>
              </a:rPr>
              <a:t> </a:t>
            </a:r>
            <a:r>
              <a:rPr lang="de-DE" altLang="ja-JP" sz="4100" dirty="0" err="1">
                <a:solidFill>
                  <a:srgbClr val="000090"/>
                </a:solidFill>
                <a:latin typeface="Tahoma" pitchFamily="-112" charset="0"/>
                <a:ea typeface="ＭＳ Ｐゴシック" pitchFamily="-112" charset="-128"/>
                <a:cs typeface="ＭＳ Ｐゴシック" pitchFamily="-112" charset="-128"/>
              </a:rPr>
              <a:t>products</a:t>
            </a:r>
            <a:endParaRPr lang="de-DE" altLang="ja-JP" sz="4100" dirty="0">
              <a:solidFill>
                <a:srgbClr val="000090"/>
              </a:solidFill>
              <a:latin typeface="Tahoma" pitchFamily="-112" charset="0"/>
              <a:ea typeface="ＭＳ Ｐゴシック" pitchFamily="-112" charset="-128"/>
              <a:cs typeface="ＭＳ Ｐゴシック" pitchFamily="-112" charset="-128"/>
            </a:endParaRPr>
          </a:p>
          <a:p>
            <a:pPr marL="0" indent="0">
              <a:buSzPct val="123000"/>
              <a:buNone/>
            </a:pPr>
            <a:endParaRPr lang="de-DE" altLang="ja-JP" sz="4100" dirty="0">
              <a:solidFill>
                <a:srgbClr val="000090"/>
              </a:solidFill>
              <a:latin typeface="Tahoma" pitchFamily="-112" charset="0"/>
              <a:ea typeface="ＭＳ Ｐゴシック" pitchFamily="-112" charset="-128"/>
              <a:cs typeface="ＭＳ Ｐゴシック" pitchFamily="-112" charset="-128"/>
            </a:endParaRPr>
          </a:p>
          <a:p>
            <a:pPr marL="0" indent="0">
              <a:buSzPct val="123000"/>
              <a:buNone/>
            </a:pPr>
            <a:r>
              <a:rPr lang="de-DE" altLang="ja-JP" sz="4100" dirty="0">
                <a:solidFill>
                  <a:srgbClr val="000090"/>
                </a:solidFill>
                <a:latin typeface="Tahoma" pitchFamily="-112" charset="0"/>
                <a:ea typeface="ＭＳ Ｐゴシック" pitchFamily="-112" charset="-128"/>
                <a:cs typeface="ＭＳ Ｐゴシック" pitchFamily="-112" charset="-128"/>
              </a:rPr>
              <a:t>						(nach Andrew </a:t>
            </a:r>
            <a:r>
              <a:rPr lang="de-DE" altLang="ja-JP" sz="4100" dirty="0" err="1">
                <a:solidFill>
                  <a:srgbClr val="000090"/>
                </a:solidFill>
                <a:latin typeface="Tahoma" pitchFamily="-112" charset="0"/>
                <a:ea typeface="ＭＳ Ｐゴシック" pitchFamily="-112" charset="-128"/>
                <a:cs typeface="ＭＳ Ｐゴシック" pitchFamily="-112" charset="-128"/>
              </a:rPr>
              <a:t>Littlejohn</a:t>
            </a:r>
            <a:r>
              <a:rPr lang="de-DE" altLang="ja-JP" sz="4100" dirty="0">
                <a:solidFill>
                  <a:srgbClr val="000090"/>
                </a:solidFill>
                <a:latin typeface="Tahoma" pitchFamily="-112" charset="0"/>
                <a:ea typeface="ＭＳ Ｐゴシック" pitchFamily="-112" charset="-128"/>
                <a:cs typeface="ＭＳ Ｐゴシック" pitchFamily="-112" charset="-128"/>
              </a:rPr>
              <a:t>)</a:t>
            </a:r>
          </a:p>
          <a:p>
            <a:r>
              <a:rPr lang="de-DE" dirty="0">
                <a:latin typeface="Tahoma" pitchFamily="-112" charset="0"/>
                <a:ea typeface="ＭＳ Ｐゴシック" pitchFamily="-112" charset="-128"/>
                <a:cs typeface="ＭＳ Ｐゴシック" pitchFamily="-112" charset="-128"/>
              </a:rPr>
              <a:t>											</a:t>
            </a:r>
            <a:endParaRPr lang="de-DE" sz="1600" dirty="0">
              <a:latin typeface="Tahoma" pitchFamily="-112" charset="0"/>
              <a:ea typeface="ＭＳ Ｐゴシック" pitchFamily="-112" charset="-128"/>
              <a:cs typeface="ＭＳ Ｐゴシック" pitchFamily="-112" charset="-128"/>
            </a:endParaRPr>
          </a:p>
        </p:txBody>
      </p:sp>
      <p:sp>
        <p:nvSpPr>
          <p:cNvPr id="5" name="Foliennummernplatzhalter 4"/>
          <p:cNvSpPr>
            <a:spLocks noGrp="1"/>
          </p:cNvSpPr>
          <p:nvPr>
            <p:ph type="sldNum" sz="quarter" idx="12"/>
          </p:nvPr>
        </p:nvSpPr>
        <p:spPr/>
        <p:txBody>
          <a:bodyPr/>
          <a:lstStyle/>
          <a:p>
            <a:fld id="{681C0326-508D-F64F-B194-72E28893F171}" type="slidenum">
              <a:rPr lang="de-DE" smtClean="0"/>
              <a:pPr/>
              <a:t>33</a:t>
            </a:fld>
            <a:endParaRPr lang="de-DE"/>
          </a:p>
        </p:txBody>
      </p:sp>
      <p:sp>
        <p:nvSpPr>
          <p:cNvPr id="2" name="Fußzeilenplatzhalter 1">
            <a:extLst>
              <a:ext uri="{FF2B5EF4-FFF2-40B4-BE49-F238E27FC236}">
                <a16:creationId xmlns:a16="http://schemas.microsoft.com/office/drawing/2014/main" id="{866CB9F9-A16F-E14F-A5AF-43EC276B6A8B}"/>
              </a:ext>
            </a:extLst>
          </p:cNvPr>
          <p:cNvSpPr>
            <a:spLocks noGrp="1"/>
          </p:cNvSpPr>
          <p:nvPr>
            <p:ph type="ftr" sz="quarter" idx="11"/>
          </p:nvPr>
        </p:nvSpPr>
        <p:spPr/>
        <p:txBody>
          <a:bodyPr/>
          <a:lstStyle/>
          <a:p>
            <a:endParaRPr lang="de-DE"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2544" y="307079"/>
            <a:ext cx="11457435" cy="1143000"/>
          </a:xfrm>
        </p:spPr>
        <p:style>
          <a:lnRef idx="2">
            <a:schemeClr val="accent2"/>
          </a:lnRef>
          <a:fillRef idx="1">
            <a:schemeClr val="lt1"/>
          </a:fillRef>
          <a:effectRef idx="0">
            <a:schemeClr val="accent2"/>
          </a:effectRef>
          <a:fontRef idx="minor">
            <a:schemeClr val="dk1"/>
          </a:fontRef>
        </p:style>
        <p:txBody>
          <a:bodyPr>
            <a:normAutofit/>
          </a:bodyPr>
          <a:lstStyle/>
          <a:p>
            <a:pPr algn="ctr"/>
            <a:r>
              <a:rPr lang="de-DE" sz="32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ＭＳ Ｐゴシック" charset="-128"/>
              </a:rPr>
              <a:t>Zur Rolle von Lernenden und Lehrenden bei Lückenübungen </a:t>
            </a:r>
            <a:br>
              <a:rPr lang="de-DE" sz="32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ＭＳ Ｐゴシック" charset="-128"/>
              </a:rPr>
            </a:br>
            <a:r>
              <a:rPr lang="de-DE" sz="32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ＭＳ Ｐゴシック" charset="-128"/>
              </a:rPr>
              <a:t>(im Kurs &amp; online)</a:t>
            </a: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2258200818"/>
              </p:ext>
            </p:extLst>
          </p:nvPr>
        </p:nvGraphicFramePr>
        <p:xfrm>
          <a:off x="1099022" y="1680031"/>
          <a:ext cx="9694357" cy="4410310"/>
        </p:xfrm>
        <a:graphic>
          <a:graphicData uri="http://schemas.openxmlformats.org/drawingml/2006/table">
            <a:tbl>
              <a:tblPr firstRow="1" bandRow="1">
                <a:tableStyleId>{5C22544A-7EE6-4342-B048-85BDC9FD1C3A}</a:tableStyleId>
              </a:tblPr>
              <a:tblGrid>
                <a:gridCol w="2457285">
                  <a:extLst>
                    <a:ext uri="{9D8B030D-6E8A-4147-A177-3AD203B41FA5}">
                      <a16:colId xmlns:a16="http://schemas.microsoft.com/office/drawing/2014/main" val="20000"/>
                    </a:ext>
                  </a:extLst>
                </a:gridCol>
                <a:gridCol w="3211805">
                  <a:extLst>
                    <a:ext uri="{9D8B030D-6E8A-4147-A177-3AD203B41FA5}">
                      <a16:colId xmlns:a16="http://schemas.microsoft.com/office/drawing/2014/main" val="20001"/>
                    </a:ext>
                  </a:extLst>
                </a:gridCol>
                <a:gridCol w="4025267">
                  <a:extLst>
                    <a:ext uri="{9D8B030D-6E8A-4147-A177-3AD203B41FA5}">
                      <a16:colId xmlns:a16="http://schemas.microsoft.com/office/drawing/2014/main" val="20002"/>
                    </a:ext>
                  </a:extLst>
                </a:gridCol>
              </a:tblGrid>
              <a:tr h="682913">
                <a:tc>
                  <a:txBody>
                    <a:bodyPr/>
                    <a:lstStyle/>
                    <a:p>
                      <a:endParaRPr lang="de-DE" sz="1900" dirty="0"/>
                    </a:p>
                  </a:txBody>
                  <a:tcPr/>
                </a:tc>
                <a:tc>
                  <a:txBody>
                    <a:bodyPr/>
                    <a:lstStyle/>
                    <a:p>
                      <a:pPr algn="ctr"/>
                      <a:r>
                        <a:rPr lang="de-DE" sz="2800" b="0" dirty="0">
                          <a:effectLst>
                            <a:outerShdw blurRad="38100" dist="38100" dir="2700000" algn="tl">
                              <a:srgbClr val="000000">
                                <a:alpha val="43137"/>
                              </a:srgbClr>
                            </a:outerShdw>
                          </a:effectLst>
                        </a:rPr>
                        <a:t>Lernenden</a:t>
                      </a:r>
                    </a:p>
                  </a:txBody>
                  <a:tcPr/>
                </a:tc>
                <a:tc>
                  <a:txBody>
                    <a:bodyPr/>
                    <a:lstStyle/>
                    <a:p>
                      <a:pPr algn="ctr"/>
                      <a:r>
                        <a:rPr lang="de-DE" sz="2800" b="0" dirty="0">
                          <a:effectLst>
                            <a:outerShdw blurRad="38100" dist="38100" dir="2700000" algn="tl">
                              <a:srgbClr val="000000">
                                <a:alpha val="43137"/>
                              </a:srgbClr>
                            </a:outerShdw>
                          </a:effectLst>
                        </a:rPr>
                        <a:t>Lehrende/ Lehr-Tools </a:t>
                      </a:r>
                    </a:p>
                  </a:txBody>
                  <a:tcPr/>
                </a:tc>
                <a:extLst>
                  <a:ext uri="{0D108BD9-81ED-4DB2-BD59-A6C34878D82A}">
                    <a16:rowId xmlns:a16="http://schemas.microsoft.com/office/drawing/2014/main" val="10000"/>
                  </a:ext>
                </a:extLst>
              </a:tr>
              <a:tr h="1272048">
                <a:tc>
                  <a:txBody>
                    <a:bodyPr/>
                    <a:lstStyle/>
                    <a:p>
                      <a:r>
                        <a:rPr lang="de-DE" sz="2400" dirty="0">
                          <a:effectLst>
                            <a:outerShdw blurRad="38100" dist="38100" dir="2700000" algn="tl">
                              <a:srgbClr val="000000">
                                <a:alpha val="43137"/>
                              </a:srgbClr>
                            </a:outerShdw>
                          </a:effectLst>
                        </a:rPr>
                        <a:t>Vorbereitung </a:t>
                      </a:r>
                      <a:br>
                        <a:rPr lang="de-DE" sz="2400" dirty="0">
                          <a:effectLst>
                            <a:outerShdw blurRad="38100" dist="38100" dir="2700000" algn="tl">
                              <a:srgbClr val="000000">
                                <a:alpha val="43137"/>
                              </a:srgbClr>
                            </a:outerShdw>
                          </a:effectLst>
                        </a:rPr>
                      </a:br>
                      <a:r>
                        <a:rPr lang="de-DE" sz="2400" dirty="0">
                          <a:effectLst>
                            <a:outerShdw blurRad="38100" dist="38100" dir="2700000" algn="tl">
                              <a:srgbClr val="000000">
                                <a:alpha val="43137"/>
                              </a:srgbClr>
                            </a:outerShdw>
                          </a:effectLst>
                        </a:rPr>
                        <a:t>der Aktivität</a:t>
                      </a:r>
                      <a:br>
                        <a:rPr lang="de-DE" sz="2400" dirty="0">
                          <a:effectLst>
                            <a:outerShdw blurRad="38100" dist="38100" dir="2700000" algn="tl">
                              <a:srgbClr val="000000">
                                <a:alpha val="43137"/>
                              </a:srgbClr>
                            </a:outerShdw>
                          </a:effectLst>
                        </a:rPr>
                      </a:br>
                      <a:r>
                        <a:rPr lang="de-DE" sz="2400" dirty="0">
                          <a:effectLst>
                            <a:outerShdw blurRad="38100" dist="38100" dir="2700000" algn="tl">
                              <a:srgbClr val="000000">
                                <a:alpha val="43137"/>
                              </a:srgbClr>
                            </a:outerShdw>
                          </a:effectLst>
                        </a:rPr>
                        <a:t>(</a:t>
                      </a:r>
                      <a:r>
                        <a:rPr lang="de-DE" sz="2400" dirty="0" err="1">
                          <a:effectLst>
                            <a:outerShdw blurRad="38100" dist="38100" dir="2700000" algn="tl">
                              <a:srgbClr val="000000">
                                <a:alpha val="43137"/>
                              </a:srgbClr>
                            </a:outerShdw>
                          </a:effectLst>
                        </a:rPr>
                        <a:t>pre-exercise</a:t>
                      </a:r>
                      <a:r>
                        <a:rPr lang="de-DE" sz="2400" dirty="0">
                          <a:effectLst>
                            <a:outerShdw blurRad="38100" dist="38100" dir="2700000" algn="tl">
                              <a:srgbClr val="000000">
                                <a:alpha val="43137"/>
                              </a:srgbClr>
                            </a:outerShdw>
                          </a:effectLst>
                        </a:rPr>
                        <a:t>)</a:t>
                      </a:r>
                    </a:p>
                  </a:txBody>
                  <a:tcPr/>
                </a:tc>
                <a:tc>
                  <a:txBody>
                    <a:bodyPr/>
                    <a:lstStyle/>
                    <a:p>
                      <a:pPr algn="ctr"/>
                      <a:endParaRPr lang="de-DE" sz="1900" dirty="0">
                        <a:effectLst>
                          <a:outerShdw blurRad="38100" dist="38100" dir="2700000" algn="tl">
                            <a:srgbClr val="000000">
                              <a:alpha val="43137"/>
                            </a:srgbClr>
                          </a:outerShdw>
                        </a:effectLst>
                      </a:endParaRPr>
                    </a:p>
                    <a:p>
                      <a:pPr algn="ctr"/>
                      <a:endParaRPr lang="de-DE" sz="1900" dirty="0">
                        <a:effectLst>
                          <a:outerShdw blurRad="38100" dist="38100" dir="2700000" algn="tl">
                            <a:srgbClr val="000000">
                              <a:alpha val="43137"/>
                            </a:srgbClr>
                          </a:outerShdw>
                        </a:effectLst>
                      </a:endParaRPr>
                    </a:p>
                    <a:p>
                      <a:pPr algn="ctr"/>
                      <a:r>
                        <a:rPr lang="de-DE" sz="1900" dirty="0">
                          <a:effectLst>
                            <a:outerShdw blurRad="38100" dist="38100" dir="2700000" algn="tl">
                              <a:srgbClr val="000000">
                                <a:alpha val="43137"/>
                              </a:srgbClr>
                            </a:outerShdw>
                          </a:effectLst>
                        </a:rPr>
                        <a:t>--------</a:t>
                      </a:r>
                    </a:p>
                  </a:txBody>
                  <a:tcPr/>
                </a:tc>
                <a:tc>
                  <a:txBody>
                    <a:bodyPr/>
                    <a:lstStyle/>
                    <a:p>
                      <a:pPr>
                        <a:buSzPct val="122000"/>
                        <a:buFont typeface="Arial"/>
                        <a:buChar char="•"/>
                      </a:pPr>
                      <a:r>
                        <a:rPr lang="de-DE" sz="1900" dirty="0">
                          <a:effectLst>
                            <a:outerShdw blurRad="38100" dist="38100" dir="2700000" algn="tl">
                              <a:srgbClr val="000000">
                                <a:alpha val="43137"/>
                              </a:srgbClr>
                            </a:outerShdw>
                          </a:effectLst>
                        </a:rPr>
                        <a:t> </a:t>
                      </a:r>
                      <a:r>
                        <a:rPr lang="de-DE" sz="2000" strike="noStrike" dirty="0">
                          <a:effectLst>
                            <a:outerShdw blurRad="38100" dist="38100" dir="2700000" algn="tl">
                              <a:srgbClr val="000000">
                                <a:alpha val="43137"/>
                              </a:srgbClr>
                            </a:outerShdw>
                          </a:effectLst>
                        </a:rPr>
                        <a:t>machen Vorgaben: Zeit und Ziel</a:t>
                      </a:r>
                    </a:p>
                    <a:p>
                      <a:pPr>
                        <a:buSzPct val="122000"/>
                        <a:buFont typeface="Arial"/>
                        <a:buChar char="•"/>
                      </a:pPr>
                      <a:r>
                        <a:rPr lang="de-DE" sz="2000" strike="noStrike" dirty="0">
                          <a:effectLst>
                            <a:outerShdw blurRad="38100" dist="38100" dir="2700000" algn="tl">
                              <a:srgbClr val="000000">
                                <a:alpha val="43137"/>
                              </a:srgbClr>
                            </a:outerShdw>
                          </a:effectLst>
                        </a:rPr>
                        <a:t> stellen Material bereit </a:t>
                      </a:r>
                      <a:r>
                        <a:rPr lang="de-DE" sz="2000" strike="noStrike" baseline="0" dirty="0">
                          <a:effectLst>
                            <a:outerShdw blurRad="38100" dist="38100" dir="2700000" algn="tl">
                              <a:srgbClr val="000000">
                                <a:alpha val="43137"/>
                              </a:srgbClr>
                            </a:outerShdw>
                          </a:effectLst>
                        </a:rPr>
                        <a:t>(Lehrbuch,  </a:t>
                      </a:r>
                      <a:br>
                        <a:rPr lang="de-DE" sz="2000" strike="noStrike" baseline="0" dirty="0">
                          <a:effectLst>
                            <a:outerShdw blurRad="38100" dist="38100" dir="2700000" algn="tl">
                              <a:srgbClr val="000000">
                                <a:alpha val="43137"/>
                              </a:srgbClr>
                            </a:outerShdw>
                          </a:effectLst>
                        </a:rPr>
                      </a:br>
                      <a:r>
                        <a:rPr lang="de-DE" sz="2000" strike="noStrike" baseline="0" dirty="0">
                          <a:effectLst>
                            <a:outerShdw blurRad="38100" dist="38100" dir="2700000" algn="tl">
                              <a:srgbClr val="000000">
                                <a:alpha val="43137"/>
                              </a:srgbClr>
                            </a:outerShdw>
                          </a:effectLst>
                        </a:rPr>
                        <a:t>  digitale Lernprogramme)</a:t>
                      </a:r>
                      <a:endParaRPr lang="de-DE" sz="2000" strike="noStrike"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1"/>
                  </a:ext>
                </a:extLst>
              </a:tr>
              <a:tr h="2455349">
                <a:tc>
                  <a:txBody>
                    <a:bodyPr/>
                    <a:lstStyle/>
                    <a:p>
                      <a:r>
                        <a:rPr lang="de-DE" sz="2400" dirty="0">
                          <a:effectLst>
                            <a:outerShdw blurRad="38100" dist="38100" dir="2700000" algn="tl">
                              <a:srgbClr val="000000">
                                <a:alpha val="43137"/>
                              </a:srgbClr>
                            </a:outerShdw>
                          </a:effectLst>
                        </a:rPr>
                        <a:t>Durchführung</a:t>
                      </a:r>
                      <a:br>
                        <a:rPr lang="de-DE" sz="2400" dirty="0">
                          <a:effectLst>
                            <a:outerShdw blurRad="38100" dist="38100" dir="2700000" algn="tl">
                              <a:srgbClr val="000000">
                                <a:alpha val="43137"/>
                              </a:srgbClr>
                            </a:outerShdw>
                          </a:effectLst>
                        </a:rPr>
                      </a:br>
                      <a:r>
                        <a:rPr lang="de-DE" sz="2400" dirty="0">
                          <a:effectLst>
                            <a:outerShdw blurRad="38100" dist="38100" dir="2700000" algn="tl">
                              <a:srgbClr val="000000">
                                <a:alpha val="43137"/>
                              </a:srgbClr>
                            </a:outerShdw>
                          </a:effectLst>
                        </a:rPr>
                        <a:t>(</a:t>
                      </a:r>
                      <a:r>
                        <a:rPr lang="de-DE" sz="2400" dirty="0" err="1">
                          <a:effectLst>
                            <a:outerShdw blurRad="38100" dist="38100" dir="2700000" algn="tl">
                              <a:srgbClr val="000000">
                                <a:alpha val="43137"/>
                              </a:srgbClr>
                            </a:outerShdw>
                          </a:effectLst>
                        </a:rPr>
                        <a:t>exercise</a:t>
                      </a:r>
                      <a:r>
                        <a:rPr lang="de-DE" sz="2400" dirty="0">
                          <a:effectLst>
                            <a:outerShdw blurRad="38100" dist="38100" dir="2700000" algn="tl">
                              <a:srgbClr val="000000">
                                <a:alpha val="43137"/>
                              </a:srgbClr>
                            </a:outerShdw>
                          </a:effectLst>
                        </a:rPr>
                        <a:t>)</a:t>
                      </a:r>
                    </a:p>
                    <a:p>
                      <a:endParaRPr lang="de-DE" sz="2400" dirty="0">
                        <a:effectLst>
                          <a:outerShdw blurRad="38100" dist="38100" dir="2700000" algn="tl">
                            <a:srgbClr val="000000">
                              <a:alpha val="43137"/>
                            </a:srgbClr>
                          </a:outerShdw>
                        </a:effectLst>
                      </a:endParaRPr>
                    </a:p>
                    <a:p>
                      <a:endParaRPr lang="de-DE" sz="2400" dirty="0">
                        <a:effectLst>
                          <a:outerShdw blurRad="38100" dist="38100" dir="2700000" algn="tl">
                            <a:srgbClr val="000000">
                              <a:alpha val="43137"/>
                            </a:srgbClr>
                          </a:outerShdw>
                        </a:effectLst>
                      </a:endParaRPr>
                    </a:p>
                    <a:p>
                      <a:r>
                        <a:rPr lang="de-DE" sz="2400" dirty="0">
                          <a:effectLst>
                            <a:outerShdw blurRad="38100" dist="38100" dir="2700000" algn="tl">
                              <a:srgbClr val="000000">
                                <a:alpha val="43137"/>
                              </a:srgbClr>
                            </a:outerShdw>
                          </a:effectLst>
                        </a:rPr>
                        <a:t>Nachbereitung</a:t>
                      </a:r>
                      <a:br>
                        <a:rPr lang="de-DE" sz="2400" dirty="0">
                          <a:effectLst>
                            <a:outerShdw blurRad="38100" dist="38100" dir="2700000" algn="tl">
                              <a:srgbClr val="000000">
                                <a:alpha val="43137"/>
                              </a:srgbClr>
                            </a:outerShdw>
                          </a:effectLst>
                        </a:rPr>
                      </a:br>
                      <a:r>
                        <a:rPr lang="de-DE" sz="2400" dirty="0">
                          <a:effectLst>
                            <a:outerShdw blurRad="38100" dist="38100" dir="2700000" algn="tl">
                              <a:srgbClr val="000000">
                                <a:alpha val="43137"/>
                              </a:srgbClr>
                            </a:outerShdw>
                          </a:effectLst>
                        </a:rPr>
                        <a:t>(post-</a:t>
                      </a:r>
                      <a:r>
                        <a:rPr lang="de-DE" sz="2400" dirty="0" err="1">
                          <a:effectLst>
                            <a:outerShdw blurRad="38100" dist="38100" dir="2700000" algn="tl">
                              <a:srgbClr val="000000">
                                <a:alpha val="43137"/>
                              </a:srgbClr>
                            </a:outerShdw>
                          </a:effectLst>
                        </a:rPr>
                        <a:t>exercise</a:t>
                      </a:r>
                      <a:r>
                        <a:rPr lang="de-DE" sz="2400" dirty="0">
                          <a:effectLst>
                            <a:outerShdw blurRad="38100" dist="38100" dir="2700000" algn="tl">
                              <a:srgbClr val="000000">
                                <a:alpha val="43137"/>
                              </a:srgbClr>
                            </a:outerShdw>
                          </a:effectLst>
                        </a:rPr>
                        <a:t>) </a:t>
                      </a:r>
                    </a:p>
                  </a:txBody>
                  <a:tcPr/>
                </a:tc>
                <a:tc>
                  <a:txBody>
                    <a:bodyPr/>
                    <a:lstStyle/>
                    <a:p>
                      <a:pPr>
                        <a:buSzPct val="123000"/>
                        <a:buFont typeface="Arial"/>
                        <a:buChar char="•"/>
                      </a:pPr>
                      <a:r>
                        <a:rPr lang="de-DE" sz="2000" dirty="0">
                          <a:effectLst>
                            <a:outerShdw blurRad="38100" dist="38100" dir="2700000" algn="tl">
                              <a:srgbClr val="000000">
                                <a:alpha val="43137"/>
                              </a:srgbClr>
                            </a:outerShdw>
                          </a:effectLst>
                        </a:rPr>
                        <a:t> tragen Buchstaben oder</a:t>
                      </a:r>
                      <a:br>
                        <a:rPr lang="de-DE" sz="2000" dirty="0">
                          <a:effectLst>
                            <a:outerShdw blurRad="38100" dist="38100" dir="2700000" algn="tl">
                              <a:srgbClr val="000000">
                                <a:alpha val="43137"/>
                              </a:srgbClr>
                            </a:outerShdw>
                          </a:effectLst>
                        </a:rPr>
                      </a:br>
                      <a:r>
                        <a:rPr lang="de-DE" sz="2000" dirty="0">
                          <a:effectLst>
                            <a:outerShdw blurRad="38100" dist="38100" dir="2700000" algn="tl">
                              <a:srgbClr val="000000">
                                <a:alpha val="43137"/>
                              </a:srgbClr>
                            </a:outerShdw>
                          </a:effectLst>
                        </a:rPr>
                        <a:t>  Wörter</a:t>
                      </a:r>
                      <a:r>
                        <a:rPr lang="de-DE" sz="2000" baseline="0" dirty="0">
                          <a:effectLst>
                            <a:outerShdw blurRad="38100" dist="38100" dir="2700000" algn="tl">
                              <a:srgbClr val="000000">
                                <a:alpha val="43137"/>
                              </a:srgbClr>
                            </a:outerShdw>
                          </a:effectLst>
                        </a:rPr>
                        <a:t> in vorbereitete</a:t>
                      </a:r>
                      <a:br>
                        <a:rPr lang="de-DE" sz="2000" baseline="0" dirty="0">
                          <a:effectLst>
                            <a:outerShdw blurRad="38100" dist="38100" dir="2700000" algn="tl">
                              <a:srgbClr val="000000">
                                <a:alpha val="43137"/>
                              </a:srgbClr>
                            </a:outerShdw>
                          </a:effectLst>
                        </a:rPr>
                      </a:br>
                      <a:r>
                        <a:rPr lang="de-DE" sz="2000" baseline="0" dirty="0">
                          <a:effectLst>
                            <a:outerShdw blurRad="38100" dist="38100" dir="2700000" algn="tl">
                              <a:srgbClr val="000000">
                                <a:alpha val="43137"/>
                              </a:srgbClr>
                            </a:outerShdw>
                          </a:effectLst>
                        </a:rPr>
                        <a:t>  Lücken ein</a:t>
                      </a:r>
                      <a:br>
                        <a:rPr lang="de-DE" sz="2000" baseline="0" dirty="0">
                          <a:effectLst>
                            <a:outerShdw blurRad="38100" dist="38100" dir="2700000" algn="tl">
                              <a:srgbClr val="000000">
                                <a:alpha val="43137"/>
                              </a:srgbClr>
                            </a:outerShdw>
                          </a:effectLst>
                        </a:rPr>
                      </a:br>
                      <a:r>
                        <a:rPr lang="de-DE" sz="2000" baseline="0" dirty="0">
                          <a:effectLst>
                            <a:outerShdw blurRad="38100" dist="38100" dir="2700000" algn="tl">
                              <a:srgbClr val="000000">
                                <a:alpha val="43137"/>
                              </a:srgbClr>
                            </a:outerShdw>
                          </a:effectLst>
                        </a:rPr>
                        <a:t>                 (</a:t>
                      </a:r>
                      <a:r>
                        <a:rPr lang="de-DE" sz="2000" baseline="0" dirty="0">
                          <a:effectLst>
                            <a:outerShdw blurRad="38100" dist="38100" dir="2700000" algn="tl">
                              <a:srgbClr val="000000">
                                <a:alpha val="43137"/>
                              </a:srgbClr>
                            </a:outerShdw>
                          </a:effectLst>
                          <a:highlight>
                            <a:srgbClr val="FFFF00"/>
                          </a:highlight>
                        </a:rPr>
                        <a:t>reaktiv</a:t>
                      </a:r>
                      <a:r>
                        <a:rPr lang="de-DE" sz="2000" baseline="0" dirty="0">
                          <a:effectLst>
                            <a:outerShdw blurRad="38100" dist="38100" dir="2700000" algn="tl">
                              <a:srgbClr val="000000">
                                <a:alpha val="43137"/>
                              </a:srgbClr>
                            </a:outerShdw>
                          </a:effectLst>
                        </a:rPr>
                        <a:t>)</a:t>
                      </a:r>
                    </a:p>
                    <a:p>
                      <a:pPr>
                        <a:buSzPct val="123000"/>
                        <a:buFont typeface="Arial"/>
                        <a:buChar char="•"/>
                      </a:pPr>
                      <a:r>
                        <a:rPr lang="de-DE" sz="2000" baseline="0" dirty="0">
                          <a:effectLst>
                            <a:outerShdw blurRad="38100" dist="38100" dir="2700000" algn="tl">
                              <a:srgbClr val="000000">
                                <a:alpha val="43137"/>
                              </a:srgbClr>
                            </a:outerShdw>
                          </a:effectLst>
                        </a:rPr>
                        <a:t> Kontrollieren</a:t>
                      </a:r>
                    </a:p>
                    <a:p>
                      <a:pPr>
                        <a:buSzPct val="123000"/>
                        <a:buFont typeface="Arial"/>
                        <a:buChar char="•"/>
                      </a:pPr>
                      <a:r>
                        <a:rPr lang="de-DE" sz="2000" baseline="0" dirty="0">
                          <a:effectLst>
                            <a:outerShdw blurRad="38100" dist="38100" dir="2700000" algn="tl">
                              <a:srgbClr val="000000">
                                <a:alpha val="43137"/>
                              </a:srgbClr>
                            </a:outerShdw>
                          </a:effectLst>
                        </a:rPr>
                        <a:t> Korrigieren (ggf.) </a:t>
                      </a:r>
                      <a:br>
                        <a:rPr lang="de-DE" sz="2000" baseline="0" dirty="0">
                          <a:effectLst>
                            <a:outerShdw blurRad="38100" dist="38100" dir="2700000" algn="tl">
                              <a:srgbClr val="000000">
                                <a:alpha val="43137"/>
                              </a:srgbClr>
                            </a:outerShdw>
                          </a:effectLst>
                        </a:rPr>
                      </a:br>
                      <a:r>
                        <a:rPr lang="de-DE" sz="2000" baseline="0" dirty="0">
                          <a:effectLst>
                            <a:outerShdw blurRad="38100" dist="38100" dir="2700000" algn="tl">
                              <a:srgbClr val="000000">
                                <a:alpha val="43137"/>
                              </a:srgbClr>
                            </a:outerShdw>
                          </a:effectLst>
                        </a:rPr>
                        <a:t>               (</a:t>
                      </a:r>
                      <a:r>
                        <a:rPr lang="de-DE" sz="2000" baseline="0" dirty="0">
                          <a:effectLst>
                            <a:outerShdw blurRad="38100" dist="38100" dir="2700000" algn="tl">
                              <a:srgbClr val="000000">
                                <a:alpha val="43137"/>
                              </a:srgbClr>
                            </a:outerShdw>
                          </a:effectLst>
                          <a:highlight>
                            <a:srgbClr val="FFFF00"/>
                          </a:highlight>
                        </a:rPr>
                        <a:t>reaktiv</a:t>
                      </a:r>
                      <a:r>
                        <a:rPr lang="de-DE" sz="2000" baseline="0" dirty="0">
                          <a:effectLst>
                            <a:outerShdw blurRad="38100" dist="38100" dir="2700000" algn="tl">
                              <a:srgbClr val="000000">
                                <a:alpha val="43137"/>
                              </a:srgbClr>
                            </a:outerShdw>
                          </a:effectLst>
                        </a:rPr>
                        <a:t>)</a:t>
                      </a:r>
                      <a:endParaRPr lang="de-DE" sz="2000" dirty="0">
                        <a:effectLst>
                          <a:outerShdw blurRad="38100" dist="38100" dir="2700000" algn="tl">
                            <a:srgbClr val="000000">
                              <a:alpha val="43137"/>
                            </a:srgbClr>
                          </a:outerShdw>
                        </a:effectLst>
                      </a:endParaRPr>
                    </a:p>
                  </a:txBody>
                  <a:tcPr/>
                </a:tc>
                <a:tc>
                  <a:txBody>
                    <a:bodyPr/>
                    <a:lstStyle/>
                    <a:p>
                      <a:pPr>
                        <a:buSzPct val="122000"/>
                        <a:buFont typeface="Arial"/>
                        <a:buChar char="•"/>
                      </a:pPr>
                      <a:r>
                        <a:rPr lang="de-DE" sz="2000" dirty="0">
                          <a:effectLst>
                            <a:outerShdw blurRad="38100" dist="38100" dir="2700000" algn="tl">
                              <a:srgbClr val="000000">
                                <a:alpha val="43137"/>
                              </a:srgbClr>
                            </a:outerShdw>
                          </a:effectLst>
                        </a:rPr>
                        <a:t> Beobachten, Helfen</a:t>
                      </a:r>
                    </a:p>
                    <a:p>
                      <a:pPr>
                        <a:buSzPct val="122000"/>
                        <a:buFont typeface="Arial"/>
                        <a:buChar char="•"/>
                      </a:pPr>
                      <a:r>
                        <a:rPr lang="de-DE" sz="2000" dirty="0">
                          <a:effectLst>
                            <a:outerShdw blurRad="38100" dist="38100" dir="2700000" algn="tl">
                              <a:srgbClr val="000000">
                                <a:alpha val="43137"/>
                              </a:srgbClr>
                            </a:outerShdw>
                          </a:effectLst>
                        </a:rPr>
                        <a:t> Korrekturen / digitales </a:t>
                      </a:r>
                      <a:r>
                        <a:rPr lang="de-DE" sz="2000" dirty="0" err="1">
                          <a:effectLst>
                            <a:outerShdw blurRad="38100" dist="38100" dir="2700000" algn="tl">
                              <a:srgbClr val="000000">
                                <a:alpha val="43137"/>
                              </a:srgbClr>
                            </a:outerShdw>
                          </a:effectLst>
                        </a:rPr>
                        <a:t>feedback</a:t>
                      </a:r>
                      <a:endParaRPr lang="de-DE" sz="2000" dirty="0">
                        <a:effectLst>
                          <a:outerShdw blurRad="38100" dist="38100" dir="2700000" algn="tl">
                            <a:srgbClr val="000000">
                              <a:alpha val="43137"/>
                            </a:srgbClr>
                          </a:outerShdw>
                        </a:effectLst>
                      </a:endParaRPr>
                    </a:p>
                    <a:p>
                      <a:pPr>
                        <a:buSzPct val="122000"/>
                        <a:buFont typeface="Arial"/>
                        <a:buNone/>
                      </a:pPr>
                      <a:r>
                        <a:rPr lang="de-DE" sz="2000" dirty="0">
                          <a:effectLst>
                            <a:outerShdw blurRad="38100" dist="38100" dir="2700000" algn="tl">
                              <a:srgbClr val="000000">
                                <a:alpha val="43137"/>
                              </a:srgbClr>
                            </a:outerShdw>
                          </a:effectLst>
                        </a:rPr>
                        <a:t>                  (</a:t>
                      </a:r>
                      <a:r>
                        <a:rPr lang="de-DE" sz="2000" dirty="0">
                          <a:effectLst>
                            <a:outerShdw blurRad="38100" dist="38100" dir="2700000" algn="tl">
                              <a:srgbClr val="000000">
                                <a:alpha val="43137"/>
                              </a:srgbClr>
                            </a:outerShdw>
                          </a:effectLst>
                          <a:highlight>
                            <a:srgbClr val="FFFF00"/>
                          </a:highlight>
                        </a:rPr>
                        <a:t>initiativ/ interaktiv)</a:t>
                      </a:r>
                      <a:endParaRPr lang="de-DE" sz="2000" dirty="0">
                        <a:effectLst>
                          <a:outerShdw blurRad="38100" dist="38100" dir="2700000" algn="tl">
                            <a:srgbClr val="000000">
                              <a:alpha val="43137"/>
                            </a:srgbClr>
                          </a:outerShdw>
                        </a:effectLst>
                      </a:endParaRPr>
                    </a:p>
                    <a:p>
                      <a:pPr>
                        <a:buSzPct val="122000"/>
                        <a:buFont typeface="Arial"/>
                        <a:buChar char="•"/>
                      </a:pPr>
                      <a:r>
                        <a:rPr lang="de-DE" sz="2000" dirty="0">
                          <a:effectLst>
                            <a:outerShdw blurRad="38100" dist="38100" dir="2700000" algn="tl">
                              <a:srgbClr val="000000">
                                <a:alpha val="43137"/>
                              </a:srgbClr>
                            </a:outerShdw>
                          </a:effectLst>
                        </a:rPr>
                        <a:t> Korrekturen</a:t>
                      </a:r>
                    </a:p>
                    <a:p>
                      <a:pPr>
                        <a:buSzPct val="122000"/>
                        <a:buFont typeface="Arial"/>
                        <a:buChar char="•"/>
                      </a:pPr>
                      <a:r>
                        <a:rPr lang="de-DE" sz="2000" dirty="0">
                          <a:effectLst>
                            <a:outerShdw blurRad="38100" dist="38100" dir="2700000" algn="tl">
                              <a:srgbClr val="000000">
                                <a:alpha val="43137"/>
                              </a:srgbClr>
                            </a:outerShdw>
                          </a:effectLst>
                        </a:rPr>
                        <a:t> Ggf. Regelerklärungen</a:t>
                      </a:r>
                      <a:br>
                        <a:rPr lang="de-DE" sz="2000" dirty="0">
                          <a:effectLst>
                            <a:outerShdw blurRad="38100" dist="38100" dir="2700000" algn="tl">
                              <a:srgbClr val="000000">
                                <a:alpha val="43137"/>
                              </a:srgbClr>
                            </a:outerShdw>
                          </a:effectLst>
                        </a:rPr>
                      </a:br>
                      <a:r>
                        <a:rPr lang="de-DE" sz="2000" dirty="0">
                          <a:effectLst>
                            <a:outerShdw blurRad="38100" dist="38100" dir="2700000" algn="tl">
                              <a:srgbClr val="000000">
                                <a:alpha val="43137"/>
                              </a:srgbClr>
                            </a:outerShdw>
                          </a:effectLst>
                        </a:rPr>
                        <a:t>                 (</a:t>
                      </a:r>
                      <a:r>
                        <a:rPr lang="de-DE" sz="2000" dirty="0">
                          <a:effectLst>
                            <a:outerShdw blurRad="38100" dist="38100" dir="2700000" algn="tl">
                              <a:srgbClr val="000000">
                                <a:alpha val="43137"/>
                              </a:srgbClr>
                            </a:outerShdw>
                          </a:effectLst>
                          <a:highlight>
                            <a:srgbClr val="FFFF00"/>
                          </a:highlight>
                        </a:rPr>
                        <a:t>initiativ/ per </a:t>
                      </a:r>
                      <a:r>
                        <a:rPr lang="de-DE" sz="2000" dirty="0" err="1">
                          <a:effectLst>
                            <a:outerShdw blurRad="38100" dist="38100" dir="2700000" algn="tl">
                              <a:srgbClr val="000000">
                                <a:alpha val="43137"/>
                              </a:srgbClr>
                            </a:outerShdw>
                          </a:effectLst>
                          <a:highlight>
                            <a:srgbClr val="FFFF00"/>
                          </a:highlight>
                        </a:rPr>
                        <a:t>hyperlink</a:t>
                      </a:r>
                      <a:r>
                        <a:rPr lang="de-DE" sz="2000" dirty="0">
                          <a:effectLst>
                            <a:outerShdw blurRad="38100" dist="38100" dir="2700000" algn="tl">
                              <a:srgbClr val="000000">
                                <a:alpha val="43137"/>
                              </a:srgbClr>
                            </a:outerShdw>
                          </a:effectLst>
                        </a:rPr>
                        <a:t>)</a:t>
                      </a:r>
                      <a:br>
                        <a:rPr lang="de-DE" sz="2000" dirty="0">
                          <a:effectLst>
                            <a:outerShdw blurRad="38100" dist="38100" dir="2700000" algn="tl">
                              <a:srgbClr val="000000">
                                <a:alpha val="43137"/>
                              </a:srgbClr>
                            </a:outerShdw>
                          </a:effectLst>
                        </a:rPr>
                      </a:br>
                      <a:endParaRPr lang="de-DE" sz="20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2"/>
                  </a:ext>
                </a:extLst>
              </a:tr>
            </a:tbl>
          </a:graphicData>
        </a:graphic>
      </p:graphicFrame>
      <p:sp>
        <p:nvSpPr>
          <p:cNvPr id="7" name="Textfeld 6"/>
          <p:cNvSpPr txBox="1"/>
          <p:nvPr/>
        </p:nvSpPr>
        <p:spPr>
          <a:xfrm>
            <a:off x="3937002" y="4991100"/>
            <a:ext cx="184731" cy="369332"/>
          </a:xfrm>
          <a:prstGeom prst="rect">
            <a:avLst/>
          </a:prstGeom>
          <a:noFill/>
        </p:spPr>
        <p:txBody>
          <a:bodyPr wrap="none" rtlCol="0">
            <a:spAutoFit/>
          </a:bodyPr>
          <a:lstStyle/>
          <a:p>
            <a:endParaRPr lang="de-DE" dirty="0"/>
          </a:p>
        </p:txBody>
      </p:sp>
      <p:pic>
        <p:nvPicPr>
          <p:cNvPr id="6" name="Grafik 5">
            <a:extLst>
              <a:ext uri="{FF2B5EF4-FFF2-40B4-BE49-F238E27FC236}">
                <a16:creationId xmlns:a16="http://schemas.microsoft.com/office/drawing/2014/main" id="{567336BE-A79E-5A42-9C96-214E1E53D387}"/>
              </a:ext>
            </a:extLst>
          </p:cNvPr>
          <p:cNvPicPr>
            <a:picLocks noChangeAspect="1"/>
          </p:cNvPicPr>
          <p:nvPr/>
        </p:nvPicPr>
        <p:blipFill>
          <a:blip r:embed="rId2"/>
          <a:stretch>
            <a:fillRect/>
          </a:stretch>
        </p:blipFill>
        <p:spPr>
          <a:xfrm>
            <a:off x="10400306" y="5445200"/>
            <a:ext cx="1687932" cy="1446593"/>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EAA84C8-A12E-354D-9E53-98DA5758739B}"/>
              </a:ext>
            </a:extLst>
          </p:cNvPr>
          <p:cNvPicPr>
            <a:picLocks noChangeAspect="1"/>
          </p:cNvPicPr>
          <p:nvPr/>
        </p:nvPicPr>
        <p:blipFill>
          <a:blip r:embed="rId2"/>
          <a:stretch>
            <a:fillRect/>
          </a:stretch>
        </p:blipFill>
        <p:spPr>
          <a:xfrm>
            <a:off x="-197975" y="53604"/>
            <a:ext cx="7769207" cy="3437821"/>
          </a:xfrm>
          <a:prstGeom prst="rect">
            <a:avLst/>
          </a:prstGeom>
        </p:spPr>
      </p:pic>
      <p:sp>
        <p:nvSpPr>
          <p:cNvPr id="3" name="Textfeld 2">
            <a:extLst>
              <a:ext uri="{FF2B5EF4-FFF2-40B4-BE49-F238E27FC236}">
                <a16:creationId xmlns:a16="http://schemas.microsoft.com/office/drawing/2014/main" id="{178E99E6-CA9F-CF4A-A078-9D619550AE81}"/>
              </a:ext>
            </a:extLst>
          </p:cNvPr>
          <p:cNvSpPr txBox="1"/>
          <p:nvPr/>
        </p:nvSpPr>
        <p:spPr>
          <a:xfrm>
            <a:off x="7485529" y="613925"/>
            <a:ext cx="4643718" cy="184665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2200" dirty="0">
                <a:solidFill>
                  <a:schemeClr val="tx1"/>
                </a:solidFill>
              </a:rPr>
              <a:t>Interaktion &amp; Fokus auf Bedeutung Interaktion &amp; Fokus auf Automatisierung</a:t>
            </a:r>
            <a:br>
              <a:rPr lang="de-DE" sz="2400" dirty="0">
                <a:solidFill>
                  <a:schemeClr val="tx1"/>
                </a:solidFill>
              </a:rPr>
            </a:br>
            <a:r>
              <a:rPr lang="de-DE" sz="2200" dirty="0">
                <a:solidFill>
                  <a:schemeClr val="tx1"/>
                </a:solidFill>
              </a:rPr>
              <a:t>z.B.. „</a:t>
            </a:r>
            <a:r>
              <a:rPr lang="de-DE" sz="2200" dirty="0" err="1">
                <a:solidFill>
                  <a:schemeClr val="tx1"/>
                </a:solidFill>
              </a:rPr>
              <a:t>Speeddating</a:t>
            </a:r>
            <a:r>
              <a:rPr lang="de-DE" sz="2200" dirty="0">
                <a:solidFill>
                  <a:schemeClr val="tx1"/>
                </a:solidFill>
              </a:rPr>
              <a:t>“, </a:t>
            </a:r>
            <a:r>
              <a:rPr lang="de-DE" sz="2200" dirty="0" err="1">
                <a:solidFill>
                  <a:schemeClr val="tx1"/>
                </a:solidFill>
              </a:rPr>
              <a:t>Chunking</a:t>
            </a:r>
            <a:r>
              <a:rPr lang="de-DE" sz="2200" dirty="0">
                <a:solidFill>
                  <a:schemeClr val="tx1"/>
                </a:solidFill>
              </a:rPr>
              <a:t> Sprachschatten</a:t>
            </a:r>
          </a:p>
        </p:txBody>
      </p:sp>
      <p:pic>
        <p:nvPicPr>
          <p:cNvPr id="4" name="Grafik 3">
            <a:extLst>
              <a:ext uri="{FF2B5EF4-FFF2-40B4-BE49-F238E27FC236}">
                <a16:creationId xmlns:a16="http://schemas.microsoft.com/office/drawing/2014/main" id="{4C560DA8-25D2-E64C-8F35-D39421A59A08}"/>
              </a:ext>
            </a:extLst>
          </p:cNvPr>
          <p:cNvPicPr>
            <a:picLocks noChangeAspect="1"/>
          </p:cNvPicPr>
          <p:nvPr/>
        </p:nvPicPr>
        <p:blipFill>
          <a:blip r:embed="rId3"/>
          <a:stretch>
            <a:fillRect/>
          </a:stretch>
        </p:blipFill>
        <p:spPr>
          <a:xfrm>
            <a:off x="0" y="2942261"/>
            <a:ext cx="7107676" cy="3234980"/>
          </a:xfrm>
          <a:prstGeom prst="rect">
            <a:avLst/>
          </a:prstGeom>
        </p:spPr>
      </p:pic>
      <p:pic>
        <p:nvPicPr>
          <p:cNvPr id="5" name="Grafik 4">
            <a:extLst>
              <a:ext uri="{FF2B5EF4-FFF2-40B4-BE49-F238E27FC236}">
                <a16:creationId xmlns:a16="http://schemas.microsoft.com/office/drawing/2014/main" id="{988BEAD9-18E1-8F49-9F2A-047EDB82E120}"/>
              </a:ext>
            </a:extLst>
          </p:cNvPr>
          <p:cNvPicPr>
            <a:picLocks noChangeAspect="1"/>
          </p:cNvPicPr>
          <p:nvPr/>
        </p:nvPicPr>
        <p:blipFill>
          <a:blip r:embed="rId4"/>
          <a:stretch>
            <a:fillRect/>
          </a:stretch>
        </p:blipFill>
        <p:spPr>
          <a:xfrm>
            <a:off x="6459166" y="3776133"/>
            <a:ext cx="5603132" cy="3081867"/>
          </a:xfrm>
          <a:prstGeom prst="rect">
            <a:avLst/>
          </a:prstGeom>
        </p:spPr>
      </p:pic>
      <p:sp>
        <p:nvSpPr>
          <p:cNvPr id="6" name="Textfeld 5">
            <a:extLst>
              <a:ext uri="{FF2B5EF4-FFF2-40B4-BE49-F238E27FC236}">
                <a16:creationId xmlns:a16="http://schemas.microsoft.com/office/drawing/2014/main" id="{2A9FBEFB-5C0E-134F-B87C-6043783E6EB8}"/>
              </a:ext>
            </a:extLst>
          </p:cNvPr>
          <p:cNvSpPr txBox="1"/>
          <p:nvPr/>
        </p:nvSpPr>
        <p:spPr>
          <a:xfrm>
            <a:off x="7485529" y="2572929"/>
            <a:ext cx="464371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de-DE" dirty="0"/>
              <a:t>aus: </a:t>
            </a:r>
            <a:r>
              <a:rPr lang="de-DE" i="1" dirty="0"/>
              <a:t>Das Leben </a:t>
            </a:r>
            <a:r>
              <a:rPr lang="de-DE" dirty="0"/>
              <a:t>(A1) 2020, S. 109f.</a:t>
            </a:r>
          </a:p>
        </p:txBody>
      </p:sp>
    </p:spTree>
    <p:extLst>
      <p:ext uri="{BB962C8B-B14F-4D97-AF65-F5344CB8AC3E}">
        <p14:creationId xmlns:p14="http://schemas.microsoft.com/office/powerpoint/2010/main" val="98672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a:xfrm>
            <a:off x="1676399" y="1028700"/>
            <a:ext cx="9415671" cy="1143000"/>
          </a:xfrm>
          <a:noFill/>
        </p:spPr>
        <p:txBody>
          <a:bodyPr>
            <a:normAutofit/>
          </a:bodyPr>
          <a:lstStyle/>
          <a:p>
            <a:r>
              <a:rPr lang="de-DE" sz="2800" dirty="0">
                <a:solidFill>
                  <a:srgbClr val="000090"/>
                </a:solidFill>
                <a:latin typeface="+mn-lt"/>
                <a:ea typeface="ＭＳ Ｐゴシック" pitchFamily="-102" charset="-128"/>
                <a:cs typeface="ＭＳ Ｐゴシック" pitchFamily="-102" charset="-128"/>
              </a:rPr>
              <a:t>Interaktionsmotor Partnerarbeit: Interaktive „Lückenübungen“ </a:t>
            </a:r>
          </a:p>
        </p:txBody>
      </p:sp>
      <p:sp>
        <p:nvSpPr>
          <p:cNvPr id="23555" name="Rectangle 1027"/>
          <p:cNvSpPr>
            <a:spLocks noGrp="1" noChangeArrowheads="1"/>
          </p:cNvSpPr>
          <p:nvPr>
            <p:ph idx="1"/>
          </p:nvPr>
        </p:nvSpPr>
        <p:spPr>
          <a:xfrm>
            <a:off x="1734710" y="1973912"/>
            <a:ext cx="8229600" cy="4709160"/>
          </a:xfrm>
          <a:noFill/>
        </p:spPr>
        <p:txBody>
          <a:bodyPr/>
          <a:lstStyle/>
          <a:p>
            <a:pPr>
              <a:buFontTx/>
              <a:buNone/>
            </a:pPr>
            <a:endParaRPr lang="de-DE" dirty="0">
              <a:ea typeface="ＭＳ Ｐゴシック" pitchFamily="-102" charset="-128"/>
              <a:cs typeface="ＭＳ Ｐゴシック" pitchFamily="-102" charset="-128"/>
            </a:endParaRPr>
          </a:p>
          <a:p>
            <a:pPr>
              <a:buSzPct val="130000"/>
              <a:buFont typeface="Wingdings" pitchFamily="-102" charset="2"/>
              <a:buChar char="§"/>
            </a:pPr>
            <a:r>
              <a:rPr lang="de-DE" sz="2400" dirty="0">
                <a:solidFill>
                  <a:srgbClr val="000090"/>
                </a:solidFill>
                <a:effectLst>
                  <a:outerShdw blurRad="50800" dist="38100" dir="2700000">
                    <a:srgbClr val="000000">
                      <a:alpha val="43000"/>
                    </a:srgbClr>
                  </a:outerShdw>
                </a:effectLst>
                <a:latin typeface="+mj-lt"/>
                <a:ea typeface="ＭＳ Ｐゴシック" pitchFamily="-102" charset="-128"/>
                <a:cs typeface="ＭＳ Ｐゴシック" pitchFamily="-102" charset="-128"/>
              </a:rPr>
              <a:t>Interviewen Sie Ihre(</a:t>
            </a:r>
            <a:r>
              <a:rPr lang="de-DE" sz="2400" dirty="0" err="1">
                <a:solidFill>
                  <a:srgbClr val="000090"/>
                </a:solidFill>
                <a:effectLst>
                  <a:outerShdw blurRad="50800" dist="38100" dir="2700000">
                    <a:srgbClr val="000000">
                      <a:alpha val="43000"/>
                    </a:srgbClr>
                  </a:outerShdw>
                </a:effectLst>
                <a:latin typeface="+mj-lt"/>
                <a:ea typeface="ＭＳ Ｐゴシック" pitchFamily="-102" charset="-128"/>
                <a:cs typeface="ＭＳ Ｐゴシック" pitchFamily="-102" charset="-128"/>
              </a:rPr>
              <a:t>n</a:t>
            </a:r>
            <a:r>
              <a:rPr lang="de-DE" sz="2400" dirty="0">
                <a:solidFill>
                  <a:srgbClr val="000090"/>
                </a:solidFill>
                <a:effectLst>
                  <a:outerShdw blurRad="50800" dist="38100" dir="2700000">
                    <a:srgbClr val="000000">
                      <a:alpha val="43000"/>
                    </a:srgbClr>
                  </a:outerShdw>
                </a:effectLst>
                <a:latin typeface="+mj-lt"/>
                <a:ea typeface="ＭＳ Ｐゴシック" pitchFamily="-102" charset="-128"/>
                <a:cs typeface="ＭＳ Ｐゴシック" pitchFamily="-102" charset="-128"/>
              </a:rPr>
              <a:t>) Partner(in) und finden Sie zwei Dinge heraus, die er/sie nie getan hat, aber gerne tun würde.</a:t>
            </a:r>
          </a:p>
          <a:p>
            <a:pPr>
              <a:buSzPct val="130000"/>
              <a:buFont typeface="Wingdings" pitchFamily="-102" charset="2"/>
              <a:buChar char="§"/>
            </a:pPr>
            <a:r>
              <a:rPr lang="de-DE" sz="2400" dirty="0">
                <a:solidFill>
                  <a:srgbClr val="000090"/>
                </a:solidFill>
                <a:effectLst>
                  <a:outerShdw blurRad="50800" dist="38100" dir="2700000">
                    <a:srgbClr val="000000">
                      <a:alpha val="43000"/>
                    </a:srgbClr>
                  </a:outerShdw>
                </a:effectLst>
                <a:latin typeface="+mj-lt"/>
                <a:ea typeface="ＭＳ Ｐゴシック" pitchFamily="-102" charset="-128"/>
                <a:cs typeface="ＭＳ Ｐゴシック" pitchFamily="-102" charset="-128"/>
              </a:rPr>
              <a:t>Notiere: Was war das schönste Geschenk, das dein Partner im letzten Jahr erhalten hat.</a:t>
            </a:r>
          </a:p>
          <a:p>
            <a:pPr>
              <a:buSzPct val="130000"/>
              <a:buFont typeface="Wingdings" pitchFamily="-102" charset="2"/>
              <a:buChar char="§"/>
            </a:pPr>
            <a:r>
              <a:rPr lang="de-DE" sz="2400" dirty="0">
                <a:solidFill>
                  <a:srgbClr val="000090"/>
                </a:solidFill>
                <a:effectLst>
                  <a:outerShdw blurRad="50800" dist="38100" dir="2700000">
                    <a:srgbClr val="000000">
                      <a:alpha val="43000"/>
                    </a:srgbClr>
                  </a:outerShdw>
                </a:effectLst>
                <a:latin typeface="+mj-lt"/>
                <a:ea typeface="ＭＳ Ｐゴシック" pitchFamily="-102" charset="-128"/>
                <a:cs typeface="ＭＳ Ｐゴシック" pitchFamily="-102" charset="-128"/>
              </a:rPr>
              <a:t>Wo haben Sie zuletzt gearbeitet? Beschreiben Sie Ihren Arbeitsplatz und einen normalen Arbeitstag. </a:t>
            </a:r>
            <a:br>
              <a:rPr lang="de-DE" sz="2400" dirty="0">
                <a:solidFill>
                  <a:srgbClr val="000090"/>
                </a:solidFill>
                <a:effectLst>
                  <a:outerShdw blurRad="50800" dist="38100" dir="2700000">
                    <a:srgbClr val="000000">
                      <a:alpha val="43000"/>
                    </a:srgbClr>
                  </a:outerShdw>
                </a:effectLst>
                <a:latin typeface="+mj-lt"/>
                <a:ea typeface="ＭＳ Ｐゴシック" pitchFamily="-102" charset="-128"/>
                <a:cs typeface="ＭＳ Ｐゴシック" pitchFamily="-102" charset="-128"/>
              </a:rPr>
            </a:br>
            <a:br>
              <a:rPr lang="de-DE" sz="2400" dirty="0">
                <a:solidFill>
                  <a:srgbClr val="000090"/>
                </a:solidFill>
                <a:effectLst>
                  <a:outerShdw blurRad="50800" dist="38100" dir="2700000">
                    <a:srgbClr val="000000">
                      <a:alpha val="43000"/>
                    </a:srgbClr>
                  </a:outerShdw>
                </a:effectLst>
                <a:latin typeface="+mj-lt"/>
                <a:ea typeface="ＭＳ Ｐゴシック" pitchFamily="-102" charset="-128"/>
                <a:cs typeface="ＭＳ Ｐゴシック" pitchFamily="-102" charset="-128"/>
              </a:rPr>
            </a:br>
            <a:r>
              <a:rPr lang="de-DE" sz="2400" dirty="0">
                <a:solidFill>
                  <a:srgbClr val="000090"/>
                </a:solidFill>
                <a:effectLst>
                  <a:outerShdw blurRad="50800" dist="38100" dir="2700000">
                    <a:srgbClr val="000000">
                      <a:alpha val="43000"/>
                    </a:srgbClr>
                  </a:outerShdw>
                </a:effectLst>
                <a:latin typeface="+mj-lt"/>
                <a:ea typeface="ＭＳ Ｐゴシック" pitchFamily="-102" charset="-128"/>
                <a:cs typeface="ＭＳ Ｐゴシック" pitchFamily="-102" charset="-128"/>
              </a:rPr>
              <a:t>(fokussierte grammatische Übungseffekte: Konjunktiv, Superlative, Perfekt, Präpositionen mit Dativ) </a:t>
            </a:r>
            <a:br>
              <a:rPr lang="de-DE" sz="2400" dirty="0">
                <a:solidFill>
                  <a:srgbClr val="000090"/>
                </a:solidFill>
                <a:effectLst>
                  <a:outerShdw blurRad="50800" dist="38100" dir="2700000">
                    <a:srgbClr val="000000">
                      <a:alpha val="43000"/>
                    </a:srgbClr>
                  </a:outerShdw>
                </a:effectLst>
                <a:latin typeface="+mj-lt"/>
                <a:ea typeface="ＭＳ Ｐゴシック" pitchFamily="-102" charset="-128"/>
                <a:cs typeface="ＭＳ Ｐゴシック" pitchFamily="-102" charset="-128"/>
              </a:rPr>
            </a:br>
            <a:r>
              <a:rPr lang="de-DE" sz="2400" dirty="0">
                <a:solidFill>
                  <a:srgbClr val="000090"/>
                </a:solidFill>
                <a:effectLst>
                  <a:outerShdw blurRad="50800" dist="38100" dir="2700000">
                    <a:srgbClr val="000000">
                      <a:alpha val="43000"/>
                    </a:srgbClr>
                  </a:outerShdw>
                </a:effectLst>
                <a:latin typeface="+mj-lt"/>
                <a:ea typeface="ＭＳ Ｐゴシック" pitchFamily="-102" charset="-128"/>
                <a:cs typeface="ＭＳ Ｐゴシック" pitchFamily="-102" charset="-128"/>
              </a:rPr>
              <a:t>					(Quelle: eig. Beispiel)</a:t>
            </a:r>
          </a:p>
        </p:txBody>
      </p:sp>
      <p:pic>
        <p:nvPicPr>
          <p:cNvPr id="4" name="Grafik 10" descr="Logo_FSU_Wortmarke.png"/>
          <p:cNvPicPr>
            <a:picLocks noChangeAspect="1"/>
          </p:cNvPicPr>
          <p:nvPr/>
        </p:nvPicPr>
        <p:blipFill>
          <a:blip r:embed="rId3" cstate="print">
            <a:lum bright="100000"/>
          </a:blip>
          <a:srcRect/>
          <a:stretch>
            <a:fillRect/>
          </a:stretch>
        </p:blipFill>
        <p:spPr bwMode="auto">
          <a:xfrm>
            <a:off x="6811160" y="252412"/>
            <a:ext cx="3616888" cy="421402"/>
          </a:xfrm>
          <a:prstGeom prst="rect">
            <a:avLst/>
          </a:prstGeom>
          <a:noFill/>
          <a:ln w="9525">
            <a:noFill/>
            <a:miter lim="800000"/>
            <a:headEnd/>
            <a:tailEnd/>
          </a:ln>
        </p:spPr>
      </p:pic>
    </p:spTree>
    <p:extLst>
      <p:ext uri="{BB962C8B-B14F-4D97-AF65-F5344CB8AC3E}">
        <p14:creationId xmlns:p14="http://schemas.microsoft.com/office/powerpoint/2010/main" val="1704548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a:cxnSpLocks/>
          </p:cNvCxnSpPr>
          <p:nvPr/>
        </p:nvCxnSpPr>
        <p:spPr>
          <a:xfrm>
            <a:off x="604614" y="333399"/>
            <a:ext cx="149240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5C142B7E-F1D8-4DA5-9038-0F47775F2B1C}"/>
              </a:ext>
            </a:extLst>
          </p:cNvPr>
          <p:cNvSpPr/>
          <p:nvPr/>
        </p:nvSpPr>
        <p:spPr>
          <a:xfrm>
            <a:off x="517236" y="1030616"/>
            <a:ext cx="11502485" cy="372281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609585" indent="-609585">
              <a:lnSpc>
                <a:spcPct val="150000"/>
              </a:lnSpc>
              <a:buClr>
                <a:srgbClr val="0070C0"/>
              </a:buClr>
              <a:buSzPct val="136000"/>
              <a:buFont typeface="+mj-lt"/>
              <a:buAutoNum type="arabicPeriod"/>
            </a:pPr>
            <a:r>
              <a:rPr lang="de-DE" sz="2667" dirty="0">
                <a:solidFill>
                  <a:schemeClr val="bg1">
                    <a:lumMod val="75000"/>
                  </a:schemeClr>
                </a:solidFill>
              </a:rPr>
              <a:t>Zur Einleitung: Gedanken über </a:t>
            </a:r>
            <a:r>
              <a:rPr lang="de-DE" sz="2667" i="1" dirty="0" err="1">
                <a:solidFill>
                  <a:schemeClr val="bg1">
                    <a:lumMod val="75000"/>
                  </a:schemeClr>
                </a:solidFill>
              </a:rPr>
              <a:t>ordem</a:t>
            </a:r>
            <a:r>
              <a:rPr lang="de-DE" sz="2667" i="1" dirty="0">
                <a:solidFill>
                  <a:schemeClr val="bg1">
                    <a:lumMod val="75000"/>
                  </a:schemeClr>
                </a:solidFill>
              </a:rPr>
              <a:t> </a:t>
            </a:r>
            <a:r>
              <a:rPr lang="de-DE" sz="2667" i="1" dirty="0" err="1">
                <a:solidFill>
                  <a:schemeClr val="bg1">
                    <a:lumMod val="75000"/>
                  </a:schemeClr>
                </a:solidFill>
              </a:rPr>
              <a:t>e</a:t>
            </a:r>
            <a:r>
              <a:rPr lang="de-DE" sz="2667" i="1" dirty="0">
                <a:solidFill>
                  <a:schemeClr val="bg1">
                    <a:lumMod val="75000"/>
                  </a:schemeClr>
                </a:solidFill>
              </a:rPr>
              <a:t> </a:t>
            </a:r>
            <a:r>
              <a:rPr lang="de-DE" sz="2667" i="1" dirty="0" err="1">
                <a:solidFill>
                  <a:schemeClr val="bg1">
                    <a:lumMod val="75000"/>
                  </a:schemeClr>
                </a:solidFill>
              </a:rPr>
              <a:t>progresso</a:t>
            </a:r>
            <a:r>
              <a:rPr lang="de-DE" sz="2667" dirty="0">
                <a:solidFill>
                  <a:schemeClr val="bg1">
                    <a:lumMod val="75000"/>
                  </a:schemeClr>
                </a:solidFill>
              </a:rPr>
              <a:t>, über Interaktion und Liebe</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Interaktion und Mediation als Grundlage des Erst- und Zweitsprachenlernens</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Soziale Kognition – Regelverstehen als Interaktionsprozess</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Interaktion als Übungsprinzip</a:t>
            </a:r>
            <a:endParaRPr lang="de-DE" sz="2667" i="1" dirty="0">
              <a:solidFill>
                <a:schemeClr val="bg1">
                  <a:lumMod val="75000"/>
                </a:schemeClr>
              </a:solidFill>
            </a:endParaRPr>
          </a:p>
          <a:p>
            <a:pPr marL="609585" indent="-609585">
              <a:lnSpc>
                <a:spcPct val="150000"/>
              </a:lnSpc>
              <a:buClr>
                <a:srgbClr val="0070C0"/>
              </a:buClr>
              <a:buSzPct val="136000"/>
              <a:buFont typeface="+mj-lt"/>
              <a:buAutoNum type="arabicPeriod"/>
            </a:pPr>
            <a:r>
              <a:rPr lang="de-DE" sz="2667" dirty="0"/>
              <a:t>Fortschritt – Felder der Unterrichtsprogression &amp; Fazit</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Verwendete Literatur</a:t>
            </a:r>
          </a:p>
        </p:txBody>
      </p:sp>
      <p:sp>
        <p:nvSpPr>
          <p:cNvPr id="3" name="Textfeld 2">
            <a:extLst>
              <a:ext uri="{FF2B5EF4-FFF2-40B4-BE49-F238E27FC236}">
                <a16:creationId xmlns:a16="http://schemas.microsoft.com/office/drawing/2014/main" id="{A1676B6F-338A-C846-9023-F2D85D787192}"/>
              </a:ext>
            </a:extLst>
          </p:cNvPr>
          <p:cNvSpPr txBox="1"/>
          <p:nvPr/>
        </p:nvSpPr>
        <p:spPr>
          <a:xfrm>
            <a:off x="604614" y="430625"/>
            <a:ext cx="3744068" cy="502766"/>
          </a:xfrm>
          <a:prstGeom prst="rect">
            <a:avLst/>
          </a:prstGeom>
          <a:noFill/>
        </p:spPr>
        <p:txBody>
          <a:bodyPr wrap="square" rtlCol="0">
            <a:spAutoFit/>
          </a:bodyPr>
          <a:lstStyle/>
          <a:p>
            <a:r>
              <a:rPr lang="de-DE" sz="2667" dirty="0"/>
              <a:t>Überblick</a:t>
            </a:r>
          </a:p>
        </p:txBody>
      </p:sp>
      <p:pic>
        <p:nvPicPr>
          <p:cNvPr id="6" name="Grafik 5">
            <a:extLst>
              <a:ext uri="{FF2B5EF4-FFF2-40B4-BE49-F238E27FC236}">
                <a16:creationId xmlns:a16="http://schemas.microsoft.com/office/drawing/2014/main" id="{A9AE53D6-0753-D249-AC7B-D83E9767D697}"/>
              </a:ext>
            </a:extLst>
          </p:cNvPr>
          <p:cNvPicPr>
            <a:picLocks noChangeAspect="1"/>
          </p:cNvPicPr>
          <p:nvPr/>
        </p:nvPicPr>
        <p:blipFill>
          <a:blip r:embed="rId3"/>
          <a:stretch>
            <a:fillRect/>
          </a:stretch>
        </p:blipFill>
        <p:spPr>
          <a:xfrm>
            <a:off x="8283287" y="4470844"/>
            <a:ext cx="2880511" cy="2468657"/>
          </a:xfrm>
          <a:prstGeom prst="rect">
            <a:avLst/>
          </a:prstGeom>
        </p:spPr>
      </p:pic>
    </p:spTree>
    <p:extLst>
      <p:ext uri="{BB962C8B-B14F-4D97-AF65-F5344CB8AC3E}">
        <p14:creationId xmlns:p14="http://schemas.microsoft.com/office/powerpoint/2010/main" val="2776992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40663" y="246491"/>
            <a:ext cx="9891163" cy="1150510"/>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de-DE" sz="2400" dirty="0"/>
              <a:t>In Prinzip sollten alle Teilbereiche in einer begründbaren gestufte Abfolge von Lernelementen und Lernverfahren bei ansteigender Komplexität angeboten werden</a:t>
            </a:r>
            <a:br>
              <a:rPr lang="de-DE" sz="2000" dirty="0"/>
            </a:br>
            <a:endParaRPr lang="de-DE" sz="2000" dirty="0"/>
          </a:p>
        </p:txBody>
      </p:sp>
      <p:graphicFrame>
        <p:nvGraphicFramePr>
          <p:cNvPr id="5" name="Diagramm 4"/>
          <p:cNvGraphicFramePr/>
          <p:nvPr>
            <p:extLst>
              <p:ext uri="{D42A27DB-BD31-4B8C-83A1-F6EECF244321}">
                <p14:modId xmlns:p14="http://schemas.microsoft.com/office/powerpoint/2010/main" val="2210718579"/>
              </p:ext>
            </p:extLst>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3787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740106"/>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de-DE" sz="2400" dirty="0">
                <a:latin typeface="+mn-lt"/>
              </a:rPr>
              <a:t>Gerüste bauen: „Unterrichtsinteraktion als interaktionales </a:t>
            </a:r>
            <a:r>
              <a:rPr lang="de-DE" sz="2400" dirty="0" err="1">
                <a:latin typeface="+mn-lt"/>
              </a:rPr>
              <a:t>Scaffolding</a:t>
            </a:r>
            <a:r>
              <a:rPr lang="de-DE" sz="2400" dirty="0">
                <a:latin typeface="+mn-lt"/>
              </a:rPr>
              <a:t>“ (</a:t>
            </a:r>
            <a:r>
              <a:rPr lang="de-DE" sz="2400" dirty="0" err="1">
                <a:latin typeface="+mn-lt"/>
              </a:rPr>
              <a:t>Kniffka</a:t>
            </a:r>
            <a:r>
              <a:rPr lang="de-DE" sz="2400" dirty="0">
                <a:latin typeface="+mn-lt"/>
              </a:rPr>
              <a:t> 2019)</a:t>
            </a:r>
            <a:br>
              <a:rPr lang="de-DE" sz="2400" dirty="0">
                <a:latin typeface="+mn-lt"/>
              </a:rPr>
            </a:br>
            <a:r>
              <a:rPr lang="de-DE" sz="2400" dirty="0" err="1">
                <a:latin typeface="+mn-lt"/>
              </a:rPr>
              <a:t>Scaffolding</a:t>
            </a:r>
            <a:r>
              <a:rPr lang="de-DE" sz="2400" dirty="0">
                <a:latin typeface="+mn-lt"/>
              </a:rPr>
              <a:t> als Prinzip interaktiver  Übungsprogression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795" y="3235839"/>
            <a:ext cx="9035356" cy="23560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hteck 4"/>
          <p:cNvSpPr/>
          <p:nvPr/>
        </p:nvSpPr>
        <p:spPr>
          <a:xfrm>
            <a:off x="4109416" y="5452954"/>
            <a:ext cx="7785735"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chemeClr val="tx1"/>
                </a:solidFill>
                <a:latin typeface="Arial" panose="020B0604020202020204" pitchFamily="34" charset="0"/>
                <a:cs typeface="Arial" panose="020B0604020202020204" pitchFamily="34" charset="0"/>
              </a:rPr>
              <a:t>(</a:t>
            </a:r>
            <a:r>
              <a:rPr lang="de-DE" sz="1600" dirty="0" err="1">
                <a:solidFill>
                  <a:schemeClr val="tx1"/>
                </a:solidFill>
                <a:latin typeface="Arial" panose="020B0604020202020204" pitchFamily="34" charset="0"/>
                <a:cs typeface="Arial" panose="020B0604020202020204" pitchFamily="34" charset="0"/>
              </a:rPr>
              <a:t>Gogolin</a:t>
            </a:r>
            <a:r>
              <a:rPr lang="de-DE" sz="1600" dirty="0">
                <a:solidFill>
                  <a:schemeClr val="tx1"/>
                </a:solidFill>
                <a:latin typeface="Arial" panose="020B0604020202020204" pitchFamily="34" charset="0"/>
                <a:cs typeface="Arial" panose="020B0604020202020204" pitchFamily="34" charset="0"/>
              </a:rPr>
              <a:t> / Lange (2010): Durchgängige Sprachbildung. Eine Handreichung. Münster: </a:t>
            </a:r>
            <a:r>
              <a:rPr lang="de-DE" sz="1600" dirty="0" err="1">
                <a:solidFill>
                  <a:schemeClr val="tx1"/>
                </a:solidFill>
                <a:latin typeface="Arial" panose="020B0604020202020204" pitchFamily="34" charset="0"/>
                <a:cs typeface="Arial" panose="020B0604020202020204" pitchFamily="34" charset="0"/>
              </a:rPr>
              <a:t>Waxmann</a:t>
            </a:r>
            <a:r>
              <a:rPr lang="de-DE" sz="1600" dirty="0">
                <a:solidFill>
                  <a:schemeClr val="tx1"/>
                </a:solidFill>
                <a:latin typeface="Arial" panose="020B0604020202020204" pitchFamily="34" charset="0"/>
                <a:cs typeface="Arial" panose="020B0604020202020204" pitchFamily="34" charset="0"/>
              </a:rPr>
              <a:t>, S. 32.</a:t>
            </a:r>
          </a:p>
        </p:txBody>
      </p:sp>
      <p:sp>
        <p:nvSpPr>
          <p:cNvPr id="3" name="Rechteck 2">
            <a:extLst>
              <a:ext uri="{FF2B5EF4-FFF2-40B4-BE49-F238E27FC236}">
                <a16:creationId xmlns:a16="http://schemas.microsoft.com/office/drawing/2014/main" id="{E961DD16-5CCD-FE4B-B169-EAEDC1B910A5}"/>
              </a:ext>
            </a:extLst>
          </p:cNvPr>
          <p:cNvSpPr/>
          <p:nvPr/>
        </p:nvSpPr>
        <p:spPr>
          <a:xfrm>
            <a:off x="1645577" y="1751760"/>
            <a:ext cx="9035356" cy="1323439"/>
          </a:xfrm>
          <a:prstGeom prst="rect">
            <a:avLst/>
          </a:prstGeom>
        </p:spPr>
        <p:txBody>
          <a:bodyPr wrap="square">
            <a:spAutoFit/>
          </a:bodyPr>
          <a:lstStyle/>
          <a:p>
            <a:r>
              <a:rPr lang="de-DE" sz="2000" dirty="0">
                <a:latin typeface="Times New Roman" panose="02020603050405020304" pitchFamily="18" charset="0"/>
                <a:cs typeface="Times New Roman" panose="02020603050405020304" pitchFamily="18" charset="0"/>
              </a:rPr>
              <a:t>… ein sukzessiver Ausbau des Abstraktionsgrades – und ggf. der Darstellungsformen – vom praktischen Handeln bzw. der konkreten Anschauung (z.B. Experiment) zur abstrahierenden Distanz. </a:t>
            </a:r>
          </a:p>
          <a:p>
            <a:r>
              <a:rPr lang="de-DE" sz="2000" dirty="0">
                <a:latin typeface="Georgia" panose="02040502050405020303" pitchFamily="18" charset="0"/>
              </a:rPr>
              <a:t>							</a:t>
            </a:r>
            <a:r>
              <a:rPr lang="de-DE" sz="2000" dirty="0"/>
              <a:t>(</a:t>
            </a:r>
            <a:r>
              <a:rPr lang="de-DE" sz="2000" dirty="0" err="1"/>
              <a:t>Kniffka</a:t>
            </a:r>
            <a:r>
              <a:rPr lang="de-DE" sz="2000" dirty="0"/>
              <a:t>, 2019)</a:t>
            </a:r>
          </a:p>
        </p:txBody>
      </p:sp>
    </p:spTree>
    <p:extLst>
      <p:ext uri="{BB962C8B-B14F-4D97-AF65-F5344CB8AC3E}">
        <p14:creationId xmlns:p14="http://schemas.microsoft.com/office/powerpoint/2010/main" val="78440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feld 3">
            <a:extLst>
              <a:ext uri="{FF2B5EF4-FFF2-40B4-BE49-F238E27FC236}">
                <a16:creationId xmlns:a16="http://schemas.microsoft.com/office/drawing/2014/main" id="{52FDE76E-26FA-BD4D-85E9-54E32AD9C71D}"/>
              </a:ext>
            </a:extLst>
          </p:cNvPr>
          <p:cNvSpPr txBox="1"/>
          <p:nvPr/>
        </p:nvSpPr>
        <p:spPr>
          <a:xfrm>
            <a:off x="6513788" y="365125"/>
            <a:ext cx="5313122"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i="1" dirty="0" err="1">
                <a:latin typeface="+mj-lt"/>
                <a:ea typeface="+mj-ea"/>
                <a:cs typeface="+mj-cs"/>
              </a:rPr>
              <a:t>L’amour</a:t>
            </a:r>
            <a:r>
              <a:rPr lang="en-US" sz="3200" i="1" dirty="0">
                <a:latin typeface="+mj-lt"/>
                <a:ea typeface="+mj-ea"/>
                <a:cs typeface="+mj-cs"/>
              </a:rPr>
              <a:t> pour </a:t>
            </a:r>
            <a:r>
              <a:rPr lang="en-US" sz="3200" i="1" dirty="0" err="1">
                <a:latin typeface="+mj-lt"/>
                <a:ea typeface="+mj-ea"/>
                <a:cs typeface="+mj-cs"/>
              </a:rPr>
              <a:t>principe</a:t>
            </a:r>
            <a:r>
              <a:rPr lang="en-US" sz="3200" i="1" dirty="0">
                <a:latin typeface="+mj-lt"/>
                <a:ea typeface="+mj-ea"/>
                <a:cs typeface="+mj-cs"/>
              </a:rPr>
              <a:t> et </a:t>
            </a:r>
            <a:r>
              <a:rPr lang="en-US" sz="3200" i="1" dirty="0" err="1">
                <a:latin typeface="+mj-lt"/>
                <a:ea typeface="+mj-ea"/>
                <a:cs typeface="+mj-cs"/>
              </a:rPr>
              <a:t>l’ordre</a:t>
            </a:r>
            <a:r>
              <a:rPr lang="en-US" sz="3200" i="1" dirty="0">
                <a:latin typeface="+mj-lt"/>
                <a:ea typeface="+mj-ea"/>
                <a:cs typeface="+mj-cs"/>
              </a:rPr>
              <a:t> pour base; le </a:t>
            </a:r>
            <a:r>
              <a:rPr lang="en-US" sz="3200" i="1" dirty="0" err="1">
                <a:latin typeface="+mj-lt"/>
                <a:ea typeface="+mj-ea"/>
                <a:cs typeface="+mj-cs"/>
              </a:rPr>
              <a:t>progrès</a:t>
            </a:r>
            <a:r>
              <a:rPr lang="en-US" sz="3200" i="1" dirty="0">
                <a:latin typeface="+mj-lt"/>
                <a:ea typeface="+mj-ea"/>
                <a:cs typeface="+mj-cs"/>
              </a:rPr>
              <a:t> pour but. </a:t>
            </a:r>
          </a:p>
          <a:p>
            <a:pPr>
              <a:lnSpc>
                <a:spcPct val="90000"/>
              </a:lnSpc>
              <a:spcBef>
                <a:spcPct val="0"/>
              </a:spcBef>
              <a:spcAft>
                <a:spcPts val="600"/>
              </a:spcAft>
            </a:pPr>
            <a:r>
              <a:rPr lang="en-US" sz="2400" i="1" dirty="0">
                <a:latin typeface="+mj-lt"/>
                <a:ea typeface="+mj-ea"/>
                <a:cs typeface="+mj-cs"/>
              </a:rPr>
              <a:t>						</a:t>
            </a:r>
            <a:r>
              <a:rPr lang="en-US" sz="2400" dirty="0">
                <a:latin typeface="+mj-lt"/>
                <a:ea typeface="+mj-ea"/>
                <a:cs typeface="+mj-cs"/>
              </a:rPr>
              <a:t>Auguste Comte (1798 – 1857)</a:t>
            </a:r>
          </a:p>
          <a:p>
            <a:pPr>
              <a:lnSpc>
                <a:spcPct val="90000"/>
              </a:lnSpc>
              <a:spcBef>
                <a:spcPct val="0"/>
              </a:spcBef>
              <a:spcAft>
                <a:spcPts val="600"/>
              </a:spcAft>
            </a:pPr>
            <a:endParaRPr lang="en-US" sz="2400" dirty="0">
              <a:latin typeface="+mj-lt"/>
              <a:ea typeface="+mj-ea"/>
              <a:cs typeface="+mj-cs"/>
            </a:endParaRPr>
          </a:p>
        </p:txBody>
      </p:sp>
      <p:pic>
        <p:nvPicPr>
          <p:cNvPr id="2" name="Grafik 1" descr="Ein Bild, das Wand, Person, Mann, drinnen enthält.&#10;&#10;Automatisch generierte Beschreibung">
            <a:extLst>
              <a:ext uri="{FF2B5EF4-FFF2-40B4-BE49-F238E27FC236}">
                <a16:creationId xmlns:a16="http://schemas.microsoft.com/office/drawing/2014/main" id="{BB478528-7C16-8248-8589-96C68B020D64}"/>
              </a:ext>
            </a:extLst>
          </p:cNvPr>
          <p:cNvPicPr>
            <a:picLocks noChangeAspect="1"/>
          </p:cNvPicPr>
          <p:nvPr/>
        </p:nvPicPr>
        <p:blipFill rotWithShape="1">
          <a:blip r:embed="rId2"/>
          <a:srcRect r="-2" b="21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Inhaltsplatzhalter 2">
            <a:extLst>
              <a:ext uri="{FF2B5EF4-FFF2-40B4-BE49-F238E27FC236}">
                <a16:creationId xmlns:a16="http://schemas.microsoft.com/office/drawing/2014/main" id="{3A6C5338-3996-D84B-9FCB-3465A04915D1}"/>
              </a:ext>
            </a:extLst>
          </p:cNvPr>
          <p:cNvSpPr>
            <a:spLocks noGrp="1"/>
          </p:cNvSpPr>
          <p:nvPr>
            <p:ph idx="1"/>
          </p:nvPr>
        </p:nvSpPr>
        <p:spPr>
          <a:xfrm>
            <a:off x="6096000" y="2333297"/>
            <a:ext cx="5791200" cy="3843666"/>
          </a:xfrm>
        </p:spPr>
        <p:txBody>
          <a:bodyPr vert="horz" lIns="91440" tIns="45720" rIns="91440" bIns="45720" rtlCol="0">
            <a:normAutofit/>
          </a:bodyPr>
          <a:lstStyle/>
          <a:p>
            <a:endParaRPr lang="en-US" sz="1400" dirty="0"/>
          </a:p>
          <a:p>
            <a:pPr marL="0" indent="0" algn="just">
              <a:buNone/>
            </a:pPr>
            <a:r>
              <a:rPr lang="en-US" sz="2000" dirty="0" err="1"/>
              <a:t>Interaktion</a:t>
            </a:r>
            <a:r>
              <a:rPr lang="en-US" sz="2000" dirty="0"/>
              <a:t> </a:t>
            </a:r>
            <a:r>
              <a:rPr lang="en-US" sz="2000" dirty="0" err="1"/>
              <a:t>als</a:t>
            </a:r>
            <a:r>
              <a:rPr lang="en-US" sz="2000" dirty="0"/>
              <a:t> </a:t>
            </a:r>
            <a:r>
              <a:rPr lang="en-US" sz="2000" dirty="0" err="1"/>
              <a:t>wechselseitiges</a:t>
            </a:r>
            <a:r>
              <a:rPr lang="en-US" sz="2000" dirty="0"/>
              <a:t> </a:t>
            </a:r>
            <a:r>
              <a:rPr lang="en-US" sz="2000" dirty="0" err="1"/>
              <a:t>aufeinander</a:t>
            </a:r>
            <a:r>
              <a:rPr lang="en-US" sz="2000" dirty="0"/>
              <a:t> </a:t>
            </a:r>
            <a:r>
              <a:rPr lang="en-US" sz="2000" dirty="0" err="1"/>
              <a:t>Einwirken</a:t>
            </a:r>
            <a:r>
              <a:rPr lang="en-US" sz="2000" dirty="0"/>
              <a:t> von Menschen </a:t>
            </a:r>
            <a:r>
              <a:rPr lang="en-US" sz="2000" dirty="0" err="1"/>
              <a:t>ist</a:t>
            </a:r>
            <a:r>
              <a:rPr lang="en-US" sz="2000" dirty="0"/>
              <a:t> </a:t>
            </a:r>
            <a:r>
              <a:rPr lang="en-US" sz="2000" dirty="0" err="1"/>
              <a:t>nicht</a:t>
            </a:r>
            <a:r>
              <a:rPr lang="en-US" sz="2000" dirty="0"/>
              <a:t> </a:t>
            </a:r>
            <a:r>
              <a:rPr lang="en-US" sz="2000" dirty="0" err="1"/>
              <a:t>nur</a:t>
            </a:r>
            <a:r>
              <a:rPr lang="en-US" sz="2000" dirty="0"/>
              <a:t> </a:t>
            </a:r>
            <a:r>
              <a:rPr lang="en-US" sz="2000" dirty="0" err="1"/>
              <a:t>Ausdruck</a:t>
            </a:r>
            <a:r>
              <a:rPr lang="en-US" sz="2000" dirty="0"/>
              <a:t> </a:t>
            </a:r>
            <a:r>
              <a:rPr lang="en-US" sz="2000" dirty="0" err="1"/>
              <a:t>menschlichen</a:t>
            </a:r>
            <a:r>
              <a:rPr lang="en-US" sz="2000" dirty="0"/>
              <a:t> </a:t>
            </a:r>
            <a:r>
              <a:rPr lang="en-US" sz="2000" dirty="0" err="1"/>
              <a:t>Zusammenlebens</a:t>
            </a:r>
            <a:r>
              <a:rPr lang="en-US" sz="2000" dirty="0"/>
              <a:t>, </a:t>
            </a:r>
            <a:r>
              <a:rPr lang="en-US" sz="2000" dirty="0" err="1"/>
              <a:t>sondern</a:t>
            </a:r>
            <a:r>
              <a:rPr lang="en-US" sz="2000" dirty="0"/>
              <a:t> </a:t>
            </a:r>
            <a:r>
              <a:rPr lang="en-US" sz="2000" dirty="0" err="1"/>
              <a:t>eine</a:t>
            </a:r>
            <a:r>
              <a:rPr lang="en-US" sz="2000" dirty="0"/>
              <a:t> der </a:t>
            </a:r>
            <a:r>
              <a:rPr lang="en-US" sz="2000" i="1" dirty="0" err="1"/>
              <a:t>elementarsten</a:t>
            </a:r>
            <a:r>
              <a:rPr lang="en-US" sz="2000" i="1" dirty="0"/>
              <a:t> </a:t>
            </a:r>
            <a:r>
              <a:rPr lang="en-US" sz="2000" dirty="0" err="1"/>
              <a:t>Voraussetzungen</a:t>
            </a:r>
            <a:r>
              <a:rPr lang="en-US" sz="2000" dirty="0"/>
              <a:t> und </a:t>
            </a:r>
            <a:r>
              <a:rPr lang="en-US" sz="2000" dirty="0" err="1"/>
              <a:t>Vorbedingungen</a:t>
            </a:r>
            <a:r>
              <a:rPr lang="en-US" sz="2000" dirty="0"/>
              <a:t> des mensch-lichen Seins. </a:t>
            </a:r>
            <a:r>
              <a:rPr lang="en-US" sz="2000" dirty="0" err="1"/>
              <a:t>Ohne</a:t>
            </a:r>
            <a:r>
              <a:rPr lang="en-US" sz="2000" dirty="0"/>
              <a:t> </a:t>
            </a:r>
            <a:r>
              <a:rPr lang="en-US" sz="2000" dirty="0" err="1"/>
              <a:t>Interaktion</a:t>
            </a:r>
            <a:r>
              <a:rPr lang="en-US" sz="2000" dirty="0"/>
              <a:t> </a:t>
            </a:r>
            <a:r>
              <a:rPr lang="en-US" sz="2000" dirty="0" err="1"/>
              <a:t>kann</a:t>
            </a:r>
            <a:r>
              <a:rPr lang="en-US" sz="2000" dirty="0"/>
              <a:t> </a:t>
            </a:r>
            <a:r>
              <a:rPr lang="en-US" sz="2000" dirty="0" err="1"/>
              <a:t>sich</a:t>
            </a:r>
            <a:r>
              <a:rPr lang="en-US" sz="2000" dirty="0"/>
              <a:t> der Mensch </a:t>
            </a:r>
            <a:r>
              <a:rPr lang="en-US" sz="2000" dirty="0" err="1"/>
              <a:t>weder</a:t>
            </a:r>
            <a:r>
              <a:rPr lang="en-US" sz="2000" dirty="0"/>
              <a:t> seiner </a:t>
            </a:r>
            <a:r>
              <a:rPr lang="en-US" sz="2000" dirty="0" err="1"/>
              <a:t>Selbst</a:t>
            </a:r>
            <a:r>
              <a:rPr lang="en-US" sz="2000" dirty="0"/>
              <a:t> </a:t>
            </a:r>
            <a:r>
              <a:rPr lang="en-US" sz="2000" dirty="0" err="1"/>
              <a:t>bewusst</a:t>
            </a:r>
            <a:r>
              <a:rPr lang="en-US" sz="2000" dirty="0"/>
              <a:t> </a:t>
            </a:r>
            <a:r>
              <a:rPr lang="en-US" sz="2000" dirty="0" err="1"/>
              <a:t>werden</a:t>
            </a:r>
            <a:r>
              <a:rPr lang="en-US" sz="2000" dirty="0"/>
              <a:t> </a:t>
            </a:r>
            <a:r>
              <a:rPr lang="en-US" sz="2000" dirty="0" err="1"/>
              <a:t>noch</a:t>
            </a:r>
            <a:r>
              <a:rPr lang="en-US" sz="2000" dirty="0"/>
              <a:t> </a:t>
            </a:r>
            <a:r>
              <a:rPr lang="en-US" sz="2000" dirty="0" err="1"/>
              <a:t>überhaupt</a:t>
            </a:r>
            <a:r>
              <a:rPr lang="en-US" sz="2000" dirty="0"/>
              <a:t> </a:t>
            </a:r>
            <a:r>
              <a:rPr lang="en-US" sz="2000" dirty="0" err="1"/>
              <a:t>existieren</a:t>
            </a:r>
            <a:r>
              <a:rPr lang="en-US" sz="2000" dirty="0"/>
              <a:t>.</a:t>
            </a:r>
            <a:r>
              <a:rPr lang="en-US" sz="2000" b="1" dirty="0"/>
              <a:t> </a:t>
            </a:r>
          </a:p>
          <a:p>
            <a:pPr marL="0" indent="0">
              <a:buNone/>
            </a:pPr>
            <a:r>
              <a:rPr lang="en-US" sz="1400" dirty="0" err="1"/>
              <a:t>Ergen</a:t>
            </a:r>
            <a:r>
              <a:rPr lang="en-US" sz="1400" dirty="0"/>
              <a:t> </a:t>
            </a:r>
            <a:r>
              <a:rPr lang="en-US" sz="1400" dirty="0" err="1"/>
              <a:t>Gürkan</a:t>
            </a:r>
            <a:r>
              <a:rPr lang="en-US" sz="1400" dirty="0"/>
              <a:t> (2011) </a:t>
            </a:r>
            <a:r>
              <a:rPr lang="en-US" sz="1400" dirty="0" err="1"/>
              <a:t>Erziehung</a:t>
            </a:r>
            <a:r>
              <a:rPr lang="en-US" sz="1400" dirty="0"/>
              <a:t> </a:t>
            </a:r>
            <a:r>
              <a:rPr lang="en-US" sz="1400" dirty="0" err="1"/>
              <a:t>als</a:t>
            </a:r>
            <a:r>
              <a:rPr lang="en-US" sz="1400" dirty="0"/>
              <a:t> </a:t>
            </a:r>
            <a:r>
              <a:rPr lang="en-US" sz="1400" dirty="0" err="1"/>
              <a:t>Interaktion</a:t>
            </a:r>
            <a:r>
              <a:rPr lang="en-US" sz="1400" dirty="0"/>
              <a:t> und </a:t>
            </a:r>
            <a:r>
              <a:rPr lang="en-US" sz="1400" dirty="0" err="1"/>
              <a:t>Kommunikation</a:t>
            </a:r>
            <a:r>
              <a:rPr lang="en-US" sz="1400" dirty="0"/>
              <a:t> auf der </a:t>
            </a:r>
            <a:r>
              <a:rPr lang="en-US" sz="1400" dirty="0" err="1"/>
              <a:t>Grundlage</a:t>
            </a:r>
            <a:r>
              <a:rPr lang="en-US" sz="1400" dirty="0"/>
              <a:t> von Liebe, S. 163.</a:t>
            </a:r>
          </a:p>
          <a:p>
            <a:pPr marL="0" indent="0">
              <a:buNone/>
            </a:pPr>
            <a:endParaRPr lang="en-US" sz="1400" dirty="0"/>
          </a:p>
        </p:txBody>
      </p:sp>
    </p:spTree>
    <p:extLst>
      <p:ext uri="{BB962C8B-B14F-4D97-AF65-F5344CB8AC3E}">
        <p14:creationId xmlns:p14="http://schemas.microsoft.com/office/powerpoint/2010/main" val="1002594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221633" y="558531"/>
            <a:ext cx="11220547" cy="484355"/>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gn="ctr"/>
            <a:r>
              <a:rPr lang="de-DE" sz="2400" dirty="0">
                <a:solidFill>
                  <a:schemeClr val="accent5">
                    <a:lumMod val="50000"/>
                  </a:schemeClr>
                </a:solidFill>
              </a:rPr>
              <a:t>Fünf Stufen der Interaktivität – vom Konsumenten zum Produzenten von Sprache</a:t>
            </a:r>
          </a:p>
        </p:txBody>
      </p:sp>
      <p:sp>
        <p:nvSpPr>
          <p:cNvPr id="3" name="Rechteck 2">
            <a:extLst>
              <a:ext uri="{FF2B5EF4-FFF2-40B4-BE49-F238E27FC236}">
                <a16:creationId xmlns:a16="http://schemas.microsoft.com/office/drawing/2014/main" id="{B8FDD473-3DB6-4344-B438-D04B138CDE5F}"/>
              </a:ext>
            </a:extLst>
          </p:cNvPr>
          <p:cNvSpPr/>
          <p:nvPr/>
        </p:nvSpPr>
        <p:spPr>
          <a:xfrm>
            <a:off x="667910" y="1042886"/>
            <a:ext cx="11302457" cy="4359335"/>
          </a:xfrm>
          <a:prstGeom prst="rect">
            <a:avLst/>
          </a:prstGeom>
        </p:spPr>
        <p:txBody>
          <a:bodyPr wrap="square">
            <a:spAutoFit/>
          </a:bodyPr>
          <a:lstStyle/>
          <a:p>
            <a:pPr marL="457189" indent="-457189">
              <a:buFont typeface="+mj-lt"/>
              <a:buAutoNum type="arabicPeriod"/>
            </a:pPr>
            <a:r>
              <a:rPr lang="de-DE" sz="2133" u="sng" dirty="0">
                <a:solidFill>
                  <a:srgbClr val="0070C0"/>
                </a:solidFill>
              </a:rPr>
              <a:t>Konsumenten</a:t>
            </a:r>
            <a:r>
              <a:rPr lang="de-DE" sz="2133" dirty="0"/>
              <a:t>: </a:t>
            </a:r>
            <a:r>
              <a:rPr lang="de-DE" sz="2133" dirty="0" err="1"/>
              <a:t>youtube</a:t>
            </a:r>
            <a:r>
              <a:rPr lang="de-DE" sz="2133" dirty="0"/>
              <a:t>, </a:t>
            </a:r>
            <a:r>
              <a:rPr lang="de-DE" sz="2133" dirty="0" err="1"/>
              <a:t>pdf</a:t>
            </a:r>
            <a:r>
              <a:rPr lang="de-DE" sz="2133" dirty="0"/>
              <a:t>			z. B. Grammatikerklärungen</a:t>
            </a:r>
          </a:p>
          <a:p>
            <a:pPr marL="457189" indent="-457189">
              <a:buFont typeface="+mj-lt"/>
              <a:buAutoNum type="arabicPeriod"/>
            </a:pPr>
            <a:endParaRPr lang="de-DE" sz="2133" dirty="0"/>
          </a:p>
          <a:p>
            <a:pPr marL="457189" indent="-457189">
              <a:buFont typeface="+mj-lt"/>
              <a:buAutoNum type="arabicPeriod"/>
            </a:pPr>
            <a:r>
              <a:rPr lang="de-DE" sz="2133" u="sng" dirty="0">
                <a:solidFill>
                  <a:srgbClr val="0070C0"/>
                </a:solidFill>
              </a:rPr>
              <a:t>Reaktive Übungstypen</a:t>
            </a:r>
            <a:r>
              <a:rPr lang="de-DE" sz="2133" dirty="0">
                <a:solidFill>
                  <a:srgbClr val="0070C0"/>
                </a:solidFill>
              </a:rPr>
              <a:t>: 		</a:t>
            </a:r>
            <a:r>
              <a:rPr lang="de-DE" sz="2133" dirty="0">
                <a:solidFill>
                  <a:schemeClr val="accent5">
                    <a:lumMod val="50000"/>
                  </a:schemeClr>
                </a:solidFill>
              </a:rPr>
              <a:t>	meistens Test, Wortformen </a:t>
            </a:r>
            <a:br>
              <a:rPr lang="de-DE" sz="2133" dirty="0">
                <a:solidFill>
                  <a:schemeClr val="accent5">
                    <a:lumMod val="50000"/>
                  </a:schemeClr>
                </a:solidFill>
              </a:rPr>
            </a:br>
            <a:r>
              <a:rPr lang="de-DE" sz="2133" dirty="0" err="1"/>
              <a:t>mainly</a:t>
            </a:r>
            <a:r>
              <a:rPr lang="de-DE" sz="2133" dirty="0"/>
              <a:t> </a:t>
            </a:r>
            <a:r>
              <a:rPr lang="de-DE" sz="2133" dirty="0" err="1"/>
              <a:t>syntax</a:t>
            </a:r>
            <a:r>
              <a:rPr lang="de-DE" sz="2133" dirty="0"/>
              <a:t> &amp; </a:t>
            </a:r>
            <a:r>
              <a:rPr lang="de-DE" sz="2133" dirty="0" err="1"/>
              <a:t>testing</a:t>
            </a:r>
            <a:r>
              <a:rPr lang="de-DE" sz="2133" dirty="0"/>
              <a:t>			und Satzstrukturen</a:t>
            </a:r>
            <a:br>
              <a:rPr lang="de-DE" sz="2133" dirty="0"/>
            </a:br>
            <a:r>
              <a:rPr lang="de-DE" sz="2133" dirty="0"/>
              <a:t>richtig/ falsch, Zuordnung</a:t>
            </a:r>
          </a:p>
          <a:p>
            <a:pPr marL="457189" indent="-457189">
              <a:buFont typeface="+mj-lt"/>
              <a:buAutoNum type="arabicPeriod"/>
            </a:pPr>
            <a:r>
              <a:rPr lang="de-DE" sz="2133" u="sng" dirty="0">
                <a:solidFill>
                  <a:srgbClr val="0070C0"/>
                </a:solidFill>
              </a:rPr>
              <a:t>Reproduktive Übungstypen</a:t>
            </a:r>
            <a:r>
              <a:rPr lang="de-DE" sz="2133" dirty="0">
                <a:solidFill>
                  <a:srgbClr val="0070C0"/>
                </a:solidFill>
              </a:rPr>
              <a:t>:			</a:t>
            </a:r>
            <a:r>
              <a:rPr lang="de-DE" sz="2133" dirty="0"/>
              <a:t>v. A. auf grammatische Morphologie bezogen</a:t>
            </a:r>
            <a:br>
              <a:rPr lang="de-DE" sz="2133" dirty="0"/>
            </a:br>
            <a:r>
              <a:rPr lang="de-DE" sz="2133" dirty="0"/>
              <a:t> Lücken einfüllen, Textreproduktion 		Satz(</a:t>
            </a:r>
            <a:r>
              <a:rPr lang="de-DE" sz="2133" dirty="0" err="1"/>
              <a:t>re</a:t>
            </a:r>
            <a:r>
              <a:rPr lang="de-DE" sz="2133" dirty="0"/>
              <a:t>)</a:t>
            </a:r>
            <a:r>
              <a:rPr lang="de-DE" sz="2133" dirty="0" err="1"/>
              <a:t>konstruktionen</a:t>
            </a:r>
            <a:r>
              <a:rPr lang="de-DE" sz="2133" dirty="0"/>
              <a:t> nach Vorgaben</a:t>
            </a:r>
          </a:p>
          <a:p>
            <a:pPr marL="457189" indent="-457189">
              <a:buFont typeface="+mj-lt"/>
              <a:buAutoNum type="arabicPeriod"/>
            </a:pPr>
            <a:r>
              <a:rPr lang="de-DE" sz="2133" u="sng" dirty="0">
                <a:solidFill>
                  <a:srgbClr val="0070C0"/>
                </a:solidFill>
              </a:rPr>
              <a:t>Produktiv gelenkte Übungen</a:t>
            </a:r>
            <a:r>
              <a:rPr lang="de-DE" sz="2133" dirty="0">
                <a:solidFill>
                  <a:srgbClr val="0070C0"/>
                </a:solidFill>
              </a:rPr>
              <a:t>         		</a:t>
            </a:r>
            <a:r>
              <a:rPr lang="de-DE" sz="2133" dirty="0">
                <a:solidFill>
                  <a:schemeClr val="accent5">
                    <a:lumMod val="50000"/>
                  </a:schemeClr>
                </a:solidFill>
              </a:rPr>
              <a:t>Verbinde</a:t>
            </a:r>
            <a:r>
              <a:rPr lang="de-DE" sz="2133" dirty="0"/>
              <a:t>n, Kombinieren, Stichwörter notieren, </a:t>
            </a:r>
            <a:br>
              <a:rPr lang="de-DE" sz="2133" dirty="0"/>
            </a:br>
            <a:r>
              <a:rPr lang="de-DE" sz="2133" dirty="0"/>
              <a:t>z. B. </a:t>
            </a:r>
            <a:r>
              <a:rPr lang="de-DE" sz="2133" dirty="0" err="1"/>
              <a:t>cobocards</a:t>
            </a:r>
            <a:r>
              <a:rPr lang="de-DE" sz="2133" dirty="0"/>
              <a:t>, phase6, </a:t>
            </a:r>
            <a:r>
              <a:rPr lang="de-DE" sz="2133" dirty="0" err="1"/>
              <a:t>mentimeter</a:t>
            </a:r>
            <a:r>
              <a:rPr lang="de-DE" sz="2133" dirty="0"/>
              <a:t>, 		Präsentieren, </a:t>
            </a:r>
            <a:br>
              <a:rPr lang="de-DE" sz="2133" dirty="0"/>
            </a:br>
            <a:r>
              <a:rPr lang="de-DE" sz="2133" dirty="0" err="1"/>
              <a:t>survey</a:t>
            </a:r>
            <a:r>
              <a:rPr lang="de-DE" sz="2133" dirty="0"/>
              <a:t> </a:t>
            </a:r>
            <a:r>
              <a:rPr lang="de-DE" sz="2133" dirty="0" err="1"/>
              <a:t>monkey</a:t>
            </a:r>
            <a:r>
              <a:rPr lang="de-DE" sz="2133" dirty="0"/>
              <a:t>	</a:t>
            </a:r>
          </a:p>
          <a:p>
            <a:pPr marL="457189" indent="-457189">
              <a:buFont typeface="+mj-lt"/>
              <a:buAutoNum type="arabicPeriod"/>
            </a:pPr>
            <a:r>
              <a:rPr lang="de-DE" sz="2133" u="sng" dirty="0" err="1">
                <a:solidFill>
                  <a:srgbClr val="0070C0"/>
                </a:solidFill>
              </a:rPr>
              <a:t>Kollaborative</a:t>
            </a:r>
            <a:r>
              <a:rPr lang="de-DE" sz="2133" u="sng" dirty="0">
                <a:solidFill>
                  <a:srgbClr val="0070C0"/>
                </a:solidFill>
              </a:rPr>
              <a:t> Textproduktion:</a:t>
            </a:r>
            <a:r>
              <a:rPr lang="de-DE" sz="2133" dirty="0">
                <a:solidFill>
                  <a:srgbClr val="0070C0"/>
                </a:solidFill>
              </a:rPr>
              <a:t>		</a:t>
            </a:r>
            <a:r>
              <a:rPr lang="de-DE" sz="2133" dirty="0"/>
              <a:t>interaktiver Gebrauch von Wörtern und Strukturen z. B.  </a:t>
            </a:r>
            <a:r>
              <a:rPr lang="de-DE" sz="2133" dirty="0" err="1"/>
              <a:t>Jing</a:t>
            </a:r>
            <a:r>
              <a:rPr lang="de-DE" sz="2133" dirty="0"/>
              <a:t>/</a:t>
            </a:r>
            <a:r>
              <a:rPr lang="de-DE" sz="2133" dirty="0" err="1"/>
              <a:t>screen</a:t>
            </a:r>
            <a:r>
              <a:rPr lang="de-DE" sz="2133" dirty="0"/>
              <a:t> </a:t>
            </a:r>
            <a:r>
              <a:rPr lang="de-DE" sz="2133" dirty="0" err="1"/>
              <a:t>capture</a:t>
            </a:r>
            <a:r>
              <a:rPr lang="de-DE" sz="2133" dirty="0"/>
              <a:t>, </a:t>
            </a:r>
            <a:r>
              <a:rPr lang="de-DE" sz="2133" dirty="0" err="1"/>
              <a:t>Voicethread</a:t>
            </a:r>
            <a:r>
              <a:rPr lang="de-DE" sz="2133" dirty="0"/>
              <a:t>, </a:t>
            </a:r>
            <a:br>
              <a:rPr lang="de-DE" sz="2133" dirty="0"/>
            </a:br>
            <a:r>
              <a:rPr lang="de-DE" sz="2133" dirty="0" err="1"/>
              <a:t>Powtoon</a:t>
            </a:r>
            <a:r>
              <a:rPr lang="de-DE" sz="2133" dirty="0"/>
              <a:t> Video, </a:t>
            </a:r>
            <a:r>
              <a:rPr lang="de-DE" sz="2133" dirty="0" err="1"/>
              <a:t>Padlet</a:t>
            </a:r>
            <a:endParaRPr lang="de-DE" sz="2133" dirty="0"/>
          </a:p>
        </p:txBody>
      </p:sp>
      <p:sp>
        <p:nvSpPr>
          <p:cNvPr id="4" name="Textplatzhalter 3">
            <a:extLst>
              <a:ext uri="{FF2B5EF4-FFF2-40B4-BE49-F238E27FC236}">
                <a16:creationId xmlns:a16="http://schemas.microsoft.com/office/drawing/2014/main" id="{743E76D2-DD5B-544B-8BDA-742440D0CCB2}"/>
              </a:ext>
            </a:extLst>
          </p:cNvPr>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3155922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740106"/>
          </a:xfrm>
        </p:spPr>
        <p:style>
          <a:lnRef idx="2">
            <a:schemeClr val="accent2"/>
          </a:lnRef>
          <a:fillRef idx="1">
            <a:schemeClr val="lt1"/>
          </a:fillRef>
          <a:effectRef idx="0">
            <a:schemeClr val="accent2"/>
          </a:effectRef>
          <a:fontRef idx="minor">
            <a:schemeClr val="dk1"/>
          </a:fontRef>
        </p:style>
        <p:txBody>
          <a:bodyPr>
            <a:normAutofit/>
          </a:bodyPr>
          <a:lstStyle/>
          <a:p>
            <a:pPr algn="ctr"/>
            <a:r>
              <a:rPr lang="de-DE" sz="2400" dirty="0"/>
              <a:t>E</a:t>
            </a:r>
            <a:r>
              <a:rPr lang="de-DE" sz="2400" dirty="0">
                <a:latin typeface="+mn-lt"/>
              </a:rPr>
              <a:t>in Fazit</a:t>
            </a:r>
          </a:p>
        </p:txBody>
      </p:sp>
      <p:sp>
        <p:nvSpPr>
          <p:cNvPr id="3" name="Rechteck 2">
            <a:extLst>
              <a:ext uri="{FF2B5EF4-FFF2-40B4-BE49-F238E27FC236}">
                <a16:creationId xmlns:a16="http://schemas.microsoft.com/office/drawing/2014/main" id="{E961DD16-5CCD-FE4B-B169-EAEDC1B910A5}"/>
              </a:ext>
            </a:extLst>
          </p:cNvPr>
          <p:cNvSpPr/>
          <p:nvPr/>
        </p:nvSpPr>
        <p:spPr>
          <a:xfrm>
            <a:off x="914057" y="1624539"/>
            <a:ext cx="9035356" cy="4093428"/>
          </a:xfrm>
          <a:prstGeom prst="rect">
            <a:avLst/>
          </a:prstGeom>
        </p:spPr>
        <p:txBody>
          <a:bodyPr wrap="square">
            <a:spAutoFit/>
          </a:bodyPr>
          <a:lstStyle/>
          <a:p>
            <a:pPr marL="342900" indent="-342900">
              <a:buClr>
                <a:srgbClr val="C00000"/>
              </a:buClr>
              <a:buSzPct val="126000"/>
              <a:buFont typeface="Courier New" panose="02070309020205020404" pitchFamily="49" charset="0"/>
              <a:buChar char="o"/>
            </a:pPr>
            <a:r>
              <a:rPr lang="de-DE" sz="2000" dirty="0">
                <a:cs typeface="Times New Roman" panose="02020603050405020304" pitchFamily="18" charset="0"/>
              </a:rPr>
              <a:t>Guter Grammatikunterricht ist weniger von linguistischen als von interaktionalen und pädagogischen Kategorien bestimmt.</a:t>
            </a:r>
          </a:p>
          <a:p>
            <a:pPr marL="342900" indent="-342900">
              <a:buClr>
                <a:srgbClr val="C00000"/>
              </a:buClr>
              <a:buSzPct val="126000"/>
              <a:buFont typeface="Courier New" panose="02070309020205020404" pitchFamily="49" charset="0"/>
              <a:buChar char="o"/>
            </a:pPr>
            <a:r>
              <a:rPr lang="de-DE" sz="2000" dirty="0">
                <a:cs typeface="Times New Roman" panose="02020603050405020304" pitchFamily="18" charset="0"/>
              </a:rPr>
              <a:t>Die Qualität der Interaktion ist auch in allen Phasen des  Grammatikunterricht zentrales Merkmal von Unterrichtsqualität.</a:t>
            </a:r>
          </a:p>
          <a:p>
            <a:pPr marL="342900" indent="-342900">
              <a:buClr>
                <a:srgbClr val="C00000"/>
              </a:buClr>
              <a:buSzPct val="126000"/>
              <a:buFont typeface="Courier New" panose="02070309020205020404" pitchFamily="49" charset="0"/>
              <a:buChar char="o"/>
            </a:pPr>
            <a:r>
              <a:rPr lang="de-DE" sz="2000" dirty="0">
                <a:cs typeface="Times New Roman" panose="02020603050405020304" pitchFamily="18" charset="0"/>
              </a:rPr>
              <a:t>Mediale Interaktivität und Interaktion sind nicht das Gleiche. Gelungene Interaktion ist aber sowohl im Kurs als auch online möglich.</a:t>
            </a:r>
          </a:p>
          <a:p>
            <a:pPr marL="342900" indent="-342900">
              <a:buClr>
                <a:srgbClr val="C00000"/>
              </a:buClr>
              <a:buSzPct val="126000"/>
              <a:buFont typeface="Courier New" panose="02070309020205020404" pitchFamily="49" charset="0"/>
              <a:buChar char="o"/>
            </a:pPr>
            <a:r>
              <a:rPr lang="de-DE" sz="2000" dirty="0">
                <a:cs typeface="Times New Roman" panose="02020603050405020304" pitchFamily="18" charset="0"/>
              </a:rPr>
              <a:t>Grammatikunterricht ist eingebettet in interaktive Szenarien und Stufen auf dem Weg zur Bewältigung von Zielaufgaben. </a:t>
            </a:r>
          </a:p>
          <a:p>
            <a:pPr marL="342900" indent="-342900">
              <a:buClr>
                <a:srgbClr val="C00000"/>
              </a:buClr>
              <a:buSzPct val="126000"/>
              <a:buFont typeface="Courier New" panose="02070309020205020404" pitchFamily="49" charset="0"/>
              <a:buChar char="o"/>
            </a:pPr>
            <a:r>
              <a:rPr lang="de-DE" sz="2000" dirty="0"/>
              <a:t>Als positives Fazit aus unserer Pandemieerfahrung: Digitale Interaktivität ermöglicht ein erweitertes Interaktionspotenzial im Fremdsprachenunterricht. </a:t>
            </a:r>
          </a:p>
          <a:p>
            <a:pPr marL="342900" indent="-342900">
              <a:buClr>
                <a:srgbClr val="C00000"/>
              </a:buClr>
              <a:buSzPct val="126000"/>
              <a:buFont typeface="Courier New" panose="02070309020205020404" pitchFamily="49" charset="0"/>
              <a:buChar char="o"/>
            </a:pPr>
            <a:endParaRPr lang="de-DE" sz="2000" dirty="0">
              <a:cs typeface="Times New Roman" panose="02020603050405020304" pitchFamily="18" charset="0"/>
            </a:endParaRPr>
          </a:p>
          <a:p>
            <a:endParaRPr lang="de-DE" sz="2000" dirty="0">
              <a:cs typeface="Times New Roman" panose="02020603050405020304" pitchFamily="18" charset="0"/>
            </a:endParaRPr>
          </a:p>
          <a:p>
            <a:endParaRPr lang="de-DE" sz="2000" dirty="0">
              <a:cs typeface="Times New Roman" panose="02020603050405020304" pitchFamily="18" charset="0"/>
            </a:endParaRPr>
          </a:p>
        </p:txBody>
      </p:sp>
    </p:spTree>
    <p:extLst>
      <p:ext uri="{BB962C8B-B14F-4D97-AF65-F5344CB8AC3E}">
        <p14:creationId xmlns:p14="http://schemas.microsoft.com/office/powerpoint/2010/main" val="1223158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93080-6040-FE48-8F45-0E9469162458}"/>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A2C48034-C40A-A74D-8EF3-A2C094EB321F}"/>
              </a:ext>
            </a:extLst>
          </p:cNvPr>
          <p:cNvSpPr>
            <a:spLocks noGrp="1"/>
          </p:cNvSpPr>
          <p:nvPr>
            <p:ph type="body" idx="1"/>
          </p:nvPr>
        </p:nvSpPr>
        <p:spPr/>
        <p:txBody>
          <a:bodyPr/>
          <a:lstStyle/>
          <a:p>
            <a:endParaRPr lang="de-DE"/>
          </a:p>
        </p:txBody>
      </p:sp>
      <p:pic>
        <p:nvPicPr>
          <p:cNvPr id="4" name="Bild 8" descr="DSCN0838.JPG">
            <a:extLst>
              <a:ext uri="{FF2B5EF4-FFF2-40B4-BE49-F238E27FC236}">
                <a16:creationId xmlns:a16="http://schemas.microsoft.com/office/drawing/2014/main" id="{B1CEA7DC-A17F-744B-AA45-27030585C83E}"/>
              </a:ext>
            </a:extLst>
          </p:cNvPr>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7119" y="0"/>
            <a:ext cx="12184881" cy="6858000"/>
          </a:xfrm>
          <a:prstGeom prst="rect">
            <a:avLst/>
          </a:prstGeom>
          <a:solidFill>
            <a:schemeClr val="accent1">
              <a:lumMod val="60000"/>
              <a:lumOff val="40000"/>
            </a:schemeClr>
          </a:solidFill>
          <a:ln>
            <a:noFill/>
          </a:ln>
          <a:effectLst>
            <a:outerShdw blurRad="292100" dist="139700" dir="2700000" algn="tl" rotWithShape="0">
              <a:srgbClr val="333333">
                <a:alpha val="65000"/>
              </a:srgbClr>
            </a:outerShdw>
          </a:effectLst>
        </p:spPr>
      </p:pic>
      <p:pic>
        <p:nvPicPr>
          <p:cNvPr id="5" name="Bild 4">
            <a:extLst>
              <a:ext uri="{FF2B5EF4-FFF2-40B4-BE49-F238E27FC236}">
                <a16:creationId xmlns:a16="http://schemas.microsoft.com/office/drawing/2014/main" id="{3778024A-7506-3D4E-BBBE-CFB3D953F9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1167" y="288374"/>
            <a:ext cx="2284544" cy="82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438ABA8C-207A-3E4C-8B83-22ED909FE27E}"/>
              </a:ext>
            </a:extLst>
          </p:cNvPr>
          <p:cNvSpPr/>
          <p:nvPr/>
        </p:nvSpPr>
        <p:spPr>
          <a:xfrm>
            <a:off x="660891" y="100322"/>
            <a:ext cx="7064532" cy="1077218"/>
          </a:xfrm>
          <a:prstGeom prst="rect">
            <a:avLst/>
          </a:prstGeom>
        </p:spPr>
        <p:txBody>
          <a:bodyPr wrap="square">
            <a:spAutoFit/>
          </a:bodyPr>
          <a:lstStyle/>
          <a:p>
            <a:r>
              <a:rPr lang="de-DE" sz="3200" dirty="0">
                <a:solidFill>
                  <a:schemeClr val="bg1"/>
                </a:solidFill>
                <a:effectLst>
                  <a:outerShdw blurRad="50800" dist="38100" dir="2700000">
                    <a:srgbClr val="000000">
                      <a:alpha val="43000"/>
                    </a:srgbClr>
                  </a:outerShdw>
                </a:effectLst>
              </a:rPr>
              <a:t>Rückblick auf Belo Horizonte:</a:t>
            </a:r>
          </a:p>
          <a:p>
            <a:r>
              <a:rPr lang="de-DE" sz="3200" dirty="0">
                <a:solidFill>
                  <a:schemeClr val="bg1"/>
                </a:solidFill>
                <a:effectLst>
                  <a:outerShdw blurRad="50800" dist="38100" dir="2700000">
                    <a:srgbClr val="000000">
                      <a:alpha val="43000"/>
                    </a:srgbClr>
                  </a:outerShdw>
                </a:effectLst>
              </a:rPr>
              <a:t>Gedanken zu Übergängen -</a:t>
            </a:r>
            <a:r>
              <a:rPr lang="de-DE" sz="3200" dirty="0" err="1">
                <a:solidFill>
                  <a:schemeClr val="bg1"/>
                </a:solidFill>
                <a:effectLst>
                  <a:outerShdw blurRad="50800" dist="38100" dir="2700000">
                    <a:srgbClr val="000000">
                      <a:alpha val="43000"/>
                    </a:srgbClr>
                  </a:outerShdw>
                </a:effectLst>
              </a:rPr>
              <a:t>Transições</a:t>
            </a:r>
            <a:endParaRPr lang="de-DE" sz="3200" dirty="0">
              <a:solidFill>
                <a:schemeClr val="bg1"/>
              </a:solidFill>
            </a:endParaRPr>
          </a:p>
        </p:txBody>
      </p:sp>
      <p:sp>
        <p:nvSpPr>
          <p:cNvPr id="7" name="Rechteck 6">
            <a:extLst>
              <a:ext uri="{FF2B5EF4-FFF2-40B4-BE49-F238E27FC236}">
                <a16:creationId xmlns:a16="http://schemas.microsoft.com/office/drawing/2014/main" id="{B7056DF3-7BF1-9B44-B139-4F54CC2F3756}"/>
              </a:ext>
            </a:extLst>
          </p:cNvPr>
          <p:cNvSpPr/>
          <p:nvPr/>
        </p:nvSpPr>
        <p:spPr>
          <a:xfrm>
            <a:off x="1145157" y="2410224"/>
            <a:ext cx="6096000" cy="954107"/>
          </a:xfrm>
          <a:prstGeom prst="rect">
            <a:avLst/>
          </a:prstGeom>
        </p:spPr>
        <p:txBody>
          <a:bodyPr>
            <a:spAutoFit/>
          </a:bodyPr>
          <a:lstStyle/>
          <a:p>
            <a:r>
              <a:rPr lang="de-DE" altLang="de-DE" sz="3200" i="1" dirty="0">
                <a:solidFill>
                  <a:schemeClr val="bg1"/>
                </a:solidFill>
                <a:effectLst>
                  <a:outerShdw blurRad="38100" dist="38100" dir="2700000" algn="tl">
                    <a:srgbClr val="000000"/>
                  </a:outerShdw>
                </a:effectLst>
                <a:latin typeface="+mj-lt"/>
                <a:ea typeface="ＭＳ Ｐゴシック" panose="020B0600070205080204" pitchFamily="34" charset="-128"/>
              </a:rPr>
              <a:t>Alle Übergänge sind Krisen</a:t>
            </a:r>
            <a:br>
              <a:rPr lang="de-DE" altLang="de-DE" sz="2400" dirty="0">
                <a:solidFill>
                  <a:schemeClr val="bg1"/>
                </a:solidFill>
                <a:effectLst>
                  <a:outerShdw blurRad="38100" dist="38100" dir="2700000" algn="tl">
                    <a:srgbClr val="000000"/>
                  </a:outerShdw>
                </a:effectLst>
                <a:ea typeface="ＭＳ Ｐゴシック" panose="020B0600070205080204" pitchFamily="34" charset="-128"/>
              </a:rPr>
            </a:br>
            <a:r>
              <a:rPr lang="de-DE" altLang="de-DE" sz="2400" dirty="0">
                <a:solidFill>
                  <a:schemeClr val="bg1"/>
                </a:solidFill>
                <a:effectLst>
                  <a:outerShdw blurRad="38100" dist="38100" dir="2700000" algn="tl">
                    <a:srgbClr val="000000"/>
                  </a:outerShdw>
                </a:effectLst>
                <a:ea typeface="ＭＳ Ｐゴシック" panose="020B0600070205080204" pitchFamily="34" charset="-128"/>
              </a:rPr>
              <a:t>	</a:t>
            </a:r>
            <a:r>
              <a:rPr lang="de-DE" altLang="de-DE" dirty="0">
                <a:solidFill>
                  <a:schemeClr val="bg1"/>
                </a:solidFill>
                <a:effectLst>
                  <a:outerShdw blurRad="38100" dist="38100" dir="2700000" algn="tl">
                    <a:srgbClr val="000000"/>
                  </a:outerShdw>
                </a:effectLst>
                <a:latin typeface="+mj-lt"/>
                <a:ea typeface="ＭＳ Ｐゴシック" panose="020B0600070205080204" pitchFamily="34" charset="-128"/>
              </a:rPr>
              <a:t>Goethe in </a:t>
            </a:r>
            <a:r>
              <a:rPr lang="de-DE" altLang="de-DE" i="1" dirty="0">
                <a:solidFill>
                  <a:schemeClr val="bg1"/>
                </a:solidFill>
                <a:effectLst>
                  <a:outerShdw blurRad="38100" dist="38100" dir="2700000" algn="tl">
                    <a:srgbClr val="000000"/>
                  </a:outerShdw>
                </a:effectLst>
                <a:latin typeface="+mj-lt"/>
                <a:ea typeface="ＭＳ Ｐゴシック" panose="020B0600070205080204" pitchFamily="34" charset="-128"/>
              </a:rPr>
              <a:t>Wilhelm Meisters Lehrjahre</a:t>
            </a:r>
          </a:p>
        </p:txBody>
      </p:sp>
      <p:sp>
        <p:nvSpPr>
          <p:cNvPr id="9" name="Rechteck 8">
            <a:extLst>
              <a:ext uri="{FF2B5EF4-FFF2-40B4-BE49-F238E27FC236}">
                <a16:creationId xmlns:a16="http://schemas.microsoft.com/office/drawing/2014/main" id="{B29E2E27-EF52-0D49-94F4-70BAC21683C8}"/>
              </a:ext>
            </a:extLst>
          </p:cNvPr>
          <p:cNvSpPr/>
          <p:nvPr/>
        </p:nvSpPr>
        <p:spPr>
          <a:xfrm>
            <a:off x="1070054" y="5369788"/>
            <a:ext cx="4847096" cy="523220"/>
          </a:xfrm>
          <a:prstGeom prst="rect">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de-DE" sz="2800" dirty="0">
                <a:solidFill>
                  <a:schemeClr val="bg1"/>
                </a:solidFill>
              </a:rPr>
              <a:t>Danke für Ihre Aufmerksamkeit!</a:t>
            </a:r>
          </a:p>
        </p:txBody>
      </p:sp>
      <p:pic>
        <p:nvPicPr>
          <p:cNvPr id="10" name="Grafik 9">
            <a:extLst>
              <a:ext uri="{FF2B5EF4-FFF2-40B4-BE49-F238E27FC236}">
                <a16:creationId xmlns:a16="http://schemas.microsoft.com/office/drawing/2014/main" id="{1644CCE0-A8A7-214F-8916-659C7D8156E8}"/>
              </a:ext>
            </a:extLst>
          </p:cNvPr>
          <p:cNvPicPr>
            <a:picLocks noChangeAspect="1"/>
          </p:cNvPicPr>
          <p:nvPr/>
        </p:nvPicPr>
        <p:blipFill>
          <a:blip r:embed="rId4"/>
          <a:stretch>
            <a:fillRect/>
          </a:stretch>
        </p:blipFill>
        <p:spPr>
          <a:xfrm>
            <a:off x="8886084" y="2616383"/>
            <a:ext cx="2461366" cy="2109441"/>
          </a:xfrm>
          <a:prstGeom prst="rect">
            <a:avLst/>
          </a:prstGeom>
        </p:spPr>
      </p:pic>
    </p:spTree>
    <p:extLst>
      <p:ext uri="{BB962C8B-B14F-4D97-AF65-F5344CB8AC3E}">
        <p14:creationId xmlns:p14="http://schemas.microsoft.com/office/powerpoint/2010/main" val="395580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0C255F-FC1A-2143-B2D0-95D1D31F4970}"/>
              </a:ext>
            </a:extLst>
          </p:cNvPr>
          <p:cNvSpPr>
            <a:spLocks noGrp="1"/>
          </p:cNvSpPr>
          <p:nvPr>
            <p:ph type="title"/>
          </p:nvPr>
        </p:nvSpPr>
        <p:spPr>
          <a:xfrm>
            <a:off x="9388961" y="198785"/>
            <a:ext cx="2569801" cy="731517"/>
          </a:xfrm>
        </p:spPr>
        <p:txBody>
          <a:bodyPr>
            <a:noAutofit/>
          </a:bodyPr>
          <a:lstStyle/>
          <a:p>
            <a:r>
              <a:rPr lang="de-DE" sz="2800" dirty="0">
                <a:solidFill>
                  <a:srgbClr val="0070C0"/>
                </a:solidFill>
              </a:rPr>
              <a:t>6. Verwendete </a:t>
            </a:r>
            <a:br>
              <a:rPr lang="de-DE" sz="2800" dirty="0">
                <a:solidFill>
                  <a:srgbClr val="0070C0"/>
                </a:solidFill>
              </a:rPr>
            </a:br>
            <a:r>
              <a:rPr lang="de-DE" sz="2800" dirty="0">
                <a:solidFill>
                  <a:srgbClr val="0070C0"/>
                </a:solidFill>
              </a:rPr>
              <a:t>Literatur</a:t>
            </a:r>
          </a:p>
        </p:txBody>
      </p:sp>
      <p:sp>
        <p:nvSpPr>
          <p:cNvPr id="3" name="Inhaltsplatzhalter 2">
            <a:extLst>
              <a:ext uri="{FF2B5EF4-FFF2-40B4-BE49-F238E27FC236}">
                <a16:creationId xmlns:a16="http://schemas.microsoft.com/office/drawing/2014/main" id="{7E80A805-3945-874A-A541-7C1ED22D0A0A}"/>
              </a:ext>
            </a:extLst>
          </p:cNvPr>
          <p:cNvSpPr>
            <a:spLocks noGrp="1"/>
          </p:cNvSpPr>
          <p:nvPr>
            <p:ph idx="1"/>
          </p:nvPr>
        </p:nvSpPr>
        <p:spPr>
          <a:xfrm>
            <a:off x="152604" y="198785"/>
            <a:ext cx="12039396" cy="6659215"/>
          </a:xfrm>
        </p:spPr>
        <p:txBody>
          <a:bodyPr>
            <a:normAutofit fontScale="40000" lnSpcReduction="20000"/>
          </a:bodyPr>
          <a:lstStyle/>
          <a:p>
            <a:pPr marL="0" indent="0">
              <a:buNone/>
            </a:pPr>
            <a:r>
              <a:rPr lang="de-DE" sz="3000" dirty="0">
                <a:solidFill>
                  <a:srgbClr val="002060"/>
                </a:solidFill>
              </a:rPr>
              <a:t>Bärenfänger, Olaf, u.a.(2017): </a:t>
            </a:r>
            <a:r>
              <a:rPr lang="de-DE" sz="3000" dirty="0">
                <a:solidFill>
                  <a:srgbClr val="002060"/>
                </a:solidFill>
                <a:hlinkClick r:id="rId2">
                  <a:extLst>
                    <a:ext uri="{A12FA001-AC4F-418D-AE19-62706E023703}">
                      <ahyp:hlinkClr xmlns:ahyp="http://schemas.microsoft.com/office/drawing/2018/hyperlinkcolor" val="tx"/>
                    </a:ext>
                  </a:extLst>
                </a:hlinkClick>
              </a:rPr>
              <a:t>https://www.dgff.de/publikationen/stellungnahmen/</a:t>
            </a:r>
            <a:r>
              <a:rPr lang="de-DE" sz="3000" dirty="0">
                <a:solidFill>
                  <a:srgbClr val="002060"/>
                </a:solidFill>
              </a:rPr>
              <a:t> </a:t>
            </a:r>
            <a:endParaRPr lang="de-DE" sz="3000" dirty="0">
              <a:solidFill>
                <a:srgbClr val="002060"/>
              </a:solidFill>
              <a:ea typeface="Tahoma" panose="020B0604030504040204" pitchFamily="34" charset="0"/>
              <a:cs typeface="Tahoma" panose="020B0604030504040204" pitchFamily="34" charset="0"/>
            </a:endParaRPr>
          </a:p>
          <a:p>
            <a:pPr marL="0" indent="0">
              <a:buNone/>
            </a:pPr>
            <a:r>
              <a:rPr lang="de-DE" sz="3000" dirty="0"/>
              <a:t>Braun, Angelika / </a:t>
            </a:r>
            <a:r>
              <a:rPr lang="de-DE" sz="3000" dirty="0" err="1"/>
              <a:t>Klimaczyk</a:t>
            </a:r>
            <a:r>
              <a:rPr lang="de-DE" sz="3000" dirty="0"/>
              <a:t>, Petra (2022): Aktivierung und Interaktion durch digitale Medien, in: Fremdsprache Deutsch 66/2022, 3 – 10.</a:t>
            </a:r>
          </a:p>
          <a:p>
            <a:pPr marL="0" indent="0">
              <a:buNone/>
            </a:pPr>
            <a:r>
              <a:rPr lang="de-DE" sz="3000" dirty="0"/>
              <a:t>Bräuer, Gerd (2017): Eigensinniges Lernen in der Schule </a:t>
            </a:r>
            <a:r>
              <a:rPr lang="de-DE" sz="3000" dirty="0" err="1"/>
              <a:t>unterstützen</a:t>
            </a:r>
            <a:r>
              <a:rPr lang="de-DE" sz="3000" dirty="0"/>
              <a:t>. Wie </a:t>
            </a:r>
            <a:r>
              <a:rPr lang="de-DE" sz="3000" i="1" dirty="0"/>
              <a:t>Learning in </a:t>
            </a:r>
            <a:r>
              <a:rPr lang="de-DE" sz="3000" i="1" dirty="0" err="1"/>
              <a:t>Depth</a:t>
            </a:r>
            <a:r>
              <a:rPr lang="de-DE" sz="3000" i="1" dirty="0"/>
              <a:t> </a:t>
            </a:r>
            <a:r>
              <a:rPr lang="de-DE" sz="3000" dirty="0"/>
              <a:t>dabei helfen kann, in: </a:t>
            </a:r>
            <a:r>
              <a:rPr lang="de-DE" sz="3000" i="1" dirty="0"/>
              <a:t>Lernende Schule Nr. </a:t>
            </a:r>
            <a:r>
              <a:rPr lang="de-DE" sz="3000" dirty="0"/>
              <a:t>80. 8 – 13. </a:t>
            </a:r>
          </a:p>
          <a:p>
            <a:pPr marL="0" indent="0">
              <a:buNone/>
            </a:pPr>
            <a:r>
              <a:rPr lang="de-DE" sz="3000" dirty="0" err="1">
                <a:solidFill>
                  <a:srgbClr val="002060"/>
                </a:solidFill>
              </a:rPr>
              <a:t>Burwitz</a:t>
            </a:r>
            <a:r>
              <a:rPr lang="de-DE" sz="3000" dirty="0">
                <a:solidFill>
                  <a:srgbClr val="002060"/>
                </a:solidFill>
              </a:rPr>
              <a:t>-Melzer, Eva, et al (2016): Üben und Übungen beim Fremdsprachenlernen. Tübingen: Gunter Narr.</a:t>
            </a:r>
          </a:p>
          <a:p>
            <a:pPr marL="0" indent="0">
              <a:buNone/>
            </a:pPr>
            <a:r>
              <a:rPr lang="de-DE" sz="3000" dirty="0" err="1">
                <a:solidFill>
                  <a:srgbClr val="002060"/>
                </a:solidFill>
              </a:rPr>
              <a:t>Chapelle</a:t>
            </a:r>
            <a:r>
              <a:rPr lang="de-DE" sz="3000" dirty="0">
                <a:solidFill>
                  <a:srgbClr val="002060"/>
                </a:solidFill>
              </a:rPr>
              <a:t>, Carol, (2013) (</a:t>
            </a:r>
            <a:r>
              <a:rPr lang="de-DE" sz="3000" dirty="0" err="1">
                <a:solidFill>
                  <a:srgbClr val="002060"/>
                </a:solidFill>
              </a:rPr>
              <a:t>ed</a:t>
            </a:r>
            <a:r>
              <a:rPr lang="de-DE" sz="3000" i="1" dirty="0">
                <a:solidFill>
                  <a:srgbClr val="002060"/>
                </a:solidFill>
              </a:rPr>
              <a:t>.) The </a:t>
            </a:r>
            <a:r>
              <a:rPr lang="de-DE" sz="3000" i="1" dirty="0" err="1">
                <a:solidFill>
                  <a:srgbClr val="002060"/>
                </a:solidFill>
              </a:rPr>
              <a:t>Encyclopedia</a:t>
            </a:r>
            <a:r>
              <a:rPr lang="de-DE" sz="3000" i="1" dirty="0">
                <a:solidFill>
                  <a:srgbClr val="002060"/>
                </a:solidFill>
              </a:rPr>
              <a:t> </a:t>
            </a:r>
            <a:r>
              <a:rPr lang="de-DE" sz="3000" i="1" dirty="0" err="1">
                <a:solidFill>
                  <a:srgbClr val="002060"/>
                </a:solidFill>
              </a:rPr>
              <a:t>of</a:t>
            </a:r>
            <a:r>
              <a:rPr lang="de-DE" sz="3000" i="1" dirty="0">
                <a:solidFill>
                  <a:srgbClr val="002060"/>
                </a:solidFill>
              </a:rPr>
              <a:t> Applied </a:t>
            </a:r>
            <a:r>
              <a:rPr lang="de-DE" sz="3000" i="1" dirty="0" err="1">
                <a:solidFill>
                  <a:srgbClr val="002060"/>
                </a:solidFill>
              </a:rPr>
              <a:t>Linguistics</a:t>
            </a:r>
            <a:r>
              <a:rPr lang="de-DE" sz="3000" dirty="0">
                <a:solidFill>
                  <a:srgbClr val="002060"/>
                </a:solidFill>
              </a:rPr>
              <a:t>. Blackwell. Blackwell Publishing. </a:t>
            </a:r>
          </a:p>
          <a:p>
            <a:pPr marL="0" indent="0">
              <a:buNone/>
            </a:pPr>
            <a:r>
              <a:rPr lang="de-DE" sz="3000" dirty="0" err="1">
                <a:solidFill>
                  <a:srgbClr val="002060"/>
                </a:solidFill>
              </a:rPr>
              <a:t>Drieschner</a:t>
            </a:r>
            <a:r>
              <a:rPr lang="de-DE" sz="3000" dirty="0">
                <a:solidFill>
                  <a:srgbClr val="002060"/>
                </a:solidFill>
              </a:rPr>
              <a:t>, Elmar, Gauß, Detlef (</a:t>
            </a:r>
            <a:r>
              <a:rPr lang="de-DE" sz="3000" dirty="0" err="1">
                <a:solidFill>
                  <a:srgbClr val="002060"/>
                </a:solidFill>
              </a:rPr>
              <a:t>Hg</a:t>
            </a:r>
            <a:r>
              <a:rPr lang="de-DE" sz="3000" dirty="0">
                <a:solidFill>
                  <a:srgbClr val="002060"/>
                </a:solidFill>
              </a:rPr>
              <a:t>.) (2011) </a:t>
            </a:r>
            <a:r>
              <a:rPr lang="de-DE" sz="3000" i="1" dirty="0"/>
              <a:t>Liebe in Zeiten pädagogischer Professionalisierung. Wiesbaden</a:t>
            </a:r>
            <a:r>
              <a:rPr lang="de-DE" sz="3000" dirty="0"/>
              <a:t>: Springer Fachmedien. DOI 10.1007/978-3-531-92680-3_10</a:t>
            </a:r>
          </a:p>
          <a:p>
            <a:pPr marL="0" indent="0">
              <a:buNone/>
            </a:pPr>
            <a:r>
              <a:rPr lang="de-DE" sz="3000" dirty="0" err="1">
                <a:solidFill>
                  <a:srgbClr val="002060"/>
                </a:solidFill>
              </a:rPr>
              <a:t>Falkenhagen</a:t>
            </a:r>
            <a:r>
              <a:rPr lang="de-DE" sz="3000" dirty="0">
                <a:solidFill>
                  <a:srgbClr val="002060"/>
                </a:solidFill>
              </a:rPr>
              <a:t>, Charlott / Funk, Hermann / Reinfried, Marcus / Volkmann, Laurenz (Hrsg.) (2019): </a:t>
            </a:r>
            <a:r>
              <a:rPr lang="de-DE" sz="3000" i="1" dirty="0">
                <a:solidFill>
                  <a:srgbClr val="002060"/>
                </a:solidFill>
              </a:rPr>
              <a:t>Sprachen lernen integriert – global, regionale, lokal.</a:t>
            </a:r>
            <a:r>
              <a:rPr lang="de-DE" sz="3000" dirty="0">
                <a:solidFill>
                  <a:srgbClr val="002060"/>
                </a:solidFill>
              </a:rPr>
              <a:t> </a:t>
            </a:r>
            <a:r>
              <a:rPr lang="de-DE" sz="3000" dirty="0" err="1">
                <a:solidFill>
                  <a:srgbClr val="002060"/>
                </a:solidFill>
              </a:rPr>
              <a:t>Hohengehren</a:t>
            </a:r>
            <a:r>
              <a:rPr lang="de-DE" sz="3000" dirty="0">
                <a:solidFill>
                  <a:srgbClr val="002060"/>
                </a:solidFill>
              </a:rPr>
              <a:t>: Schneider  </a:t>
            </a:r>
          </a:p>
          <a:p>
            <a:pPr marL="0" indent="0">
              <a:buNone/>
            </a:pPr>
            <a:r>
              <a:rPr lang="de-DE" sz="3000" dirty="0">
                <a:solidFill>
                  <a:srgbClr val="002060"/>
                </a:solidFill>
                <a:ea typeface="Tahoma" panose="020B0604030504040204" pitchFamily="34" charset="0"/>
                <a:cs typeface="Tahoma" panose="020B0604030504040204" pitchFamily="34" charset="0"/>
              </a:rPr>
              <a:t>Funk, Hermann / Kuhn, Christina / </a:t>
            </a:r>
            <a:r>
              <a:rPr lang="de-DE" sz="3000" dirty="0" err="1">
                <a:solidFill>
                  <a:srgbClr val="002060"/>
                </a:solidFill>
                <a:ea typeface="Tahoma" panose="020B0604030504040204" pitchFamily="34" charset="0"/>
                <a:cs typeface="Tahoma" panose="020B0604030504040204" pitchFamily="34" charset="0"/>
              </a:rPr>
              <a:t>Skiba</a:t>
            </a:r>
            <a:r>
              <a:rPr lang="de-DE" sz="3000" dirty="0">
                <a:solidFill>
                  <a:srgbClr val="002060"/>
                </a:solidFill>
                <a:ea typeface="Tahoma" panose="020B0604030504040204" pitchFamily="34" charset="0"/>
                <a:cs typeface="Tahoma" panose="020B0604030504040204" pitchFamily="34" charset="0"/>
              </a:rPr>
              <a:t>, Dirk / Spaniel-Weise, Dorothea / </a:t>
            </a:r>
            <a:r>
              <a:rPr lang="de-DE" sz="3000" dirty="0">
                <a:ea typeface="Tahoma" panose="020B0604030504040204" pitchFamily="34" charset="0"/>
                <a:cs typeface="Tahoma" panose="020B0604030504040204" pitchFamily="34" charset="0"/>
              </a:rPr>
              <a:t>Wicke, Rainer (2014): </a:t>
            </a:r>
            <a:r>
              <a:rPr lang="de-DE" sz="3000" i="1" dirty="0">
                <a:ea typeface="Tahoma" panose="020B0604030504040204" pitchFamily="34" charset="0"/>
                <a:cs typeface="Tahoma" panose="020B0604030504040204" pitchFamily="34" charset="0"/>
              </a:rPr>
              <a:t>Aufgaben, Übungen, Interaktion. </a:t>
            </a:r>
            <a:r>
              <a:rPr lang="de-DE" sz="3000" dirty="0">
                <a:ea typeface="Tahoma" panose="020B0604030504040204" pitchFamily="34" charset="0"/>
                <a:cs typeface="Tahoma" panose="020B0604030504040204" pitchFamily="34" charset="0"/>
              </a:rPr>
              <a:t>Deutsch Lehren Lernen 4. München: Klett-Langenscheidt.</a:t>
            </a:r>
          </a:p>
          <a:p>
            <a:pPr marL="0" indent="0">
              <a:buNone/>
            </a:pPr>
            <a:r>
              <a:rPr lang="en-US" sz="3000" dirty="0"/>
              <a:t>Funk, Hermann (2016): Was </a:t>
            </a:r>
            <a:r>
              <a:rPr lang="en-US" sz="3000" dirty="0" err="1"/>
              <a:t>heißt</a:t>
            </a:r>
            <a:r>
              <a:rPr lang="en-US" sz="3000" dirty="0"/>
              <a:t> </a:t>
            </a:r>
            <a:r>
              <a:rPr lang="en-US" sz="3000" i="1" dirty="0"/>
              <a:t>Time on task? </a:t>
            </a:r>
            <a:r>
              <a:rPr lang="de-DE" sz="3000" dirty="0"/>
              <a:t>Oder: Warum übt man ausgerechnet im Fremdsprachenunterricht oft nicht das, was man Ende können soll? in: </a:t>
            </a:r>
            <a:r>
              <a:rPr lang="de-DE" sz="3000" dirty="0" err="1"/>
              <a:t>Burwitz</a:t>
            </a:r>
            <a:r>
              <a:rPr lang="de-DE" sz="3000" dirty="0"/>
              <a:t>-Melzer u.a. </a:t>
            </a:r>
            <a:r>
              <a:rPr lang="de-DE" sz="3000" i="1" dirty="0"/>
              <a:t>Üben und Übungen beim Fremdsprachenlernen. </a:t>
            </a:r>
            <a:r>
              <a:rPr lang="de-DE" sz="3000" dirty="0"/>
              <a:t>Tübingen: G. Narr, 62 – 76.</a:t>
            </a:r>
          </a:p>
          <a:p>
            <a:pPr marL="0" indent="0">
              <a:buNone/>
            </a:pPr>
            <a:r>
              <a:rPr lang="de-DE" sz="3000" dirty="0"/>
              <a:t>Funk, Hermann: (2017) Interaktion &amp; Interaktivität als zentrale Felder der Lehrwerkforschung und –</a:t>
            </a:r>
            <a:r>
              <a:rPr lang="de-DE" sz="3000" dirty="0" err="1"/>
              <a:t>entwicklung</a:t>
            </a:r>
            <a:r>
              <a:rPr lang="de-DE" sz="3000" dirty="0"/>
              <a:t>. Theoretische und praktische Überlegungen in einer medialen Übergangs-situation. In</a:t>
            </a:r>
            <a:r>
              <a:rPr lang="de-DE" sz="3000" i="1" dirty="0"/>
              <a:t>: </a:t>
            </a:r>
            <a:r>
              <a:rPr lang="de-DE" sz="3000" i="1" dirty="0" err="1"/>
              <a:t>Ensino-aprendizagem</a:t>
            </a:r>
            <a:r>
              <a:rPr lang="de-DE" sz="3000" i="1" dirty="0"/>
              <a:t> de </a:t>
            </a:r>
            <a:r>
              <a:rPr lang="de-DE" sz="3000" i="1" dirty="0" err="1"/>
              <a:t>alemão</a:t>
            </a:r>
            <a:r>
              <a:rPr lang="de-DE" sz="3000" i="1" dirty="0"/>
              <a:t> </a:t>
            </a:r>
            <a:r>
              <a:rPr lang="de-DE" sz="3000" i="1" dirty="0" err="1"/>
              <a:t>como</a:t>
            </a:r>
            <a:r>
              <a:rPr lang="de-DE" sz="3000" i="1" dirty="0"/>
              <a:t> </a:t>
            </a:r>
            <a:r>
              <a:rPr lang="de-DE" sz="3000" i="1" dirty="0" err="1"/>
              <a:t>língua</a:t>
            </a:r>
            <a:r>
              <a:rPr lang="de-DE" sz="3000" i="1" dirty="0"/>
              <a:t> </a:t>
            </a:r>
            <a:r>
              <a:rPr lang="de-DE" sz="3000" i="1" dirty="0" err="1"/>
              <a:t>estrangeira</a:t>
            </a:r>
            <a:r>
              <a:rPr lang="de-DE" sz="3000" i="1" dirty="0"/>
              <a:t>: TEORIA E PRÁXIS. </a:t>
            </a:r>
            <a:r>
              <a:rPr lang="de-DE" sz="3000" dirty="0"/>
              <a:t>Hrsg.: M. Moura, E. </a:t>
            </a:r>
            <a:r>
              <a:rPr lang="de-DE" sz="3000" dirty="0" err="1"/>
              <a:t>Bolacio</a:t>
            </a:r>
            <a:r>
              <a:rPr lang="de-DE" sz="3000" dirty="0"/>
              <a:t>, R. Sol </a:t>
            </a:r>
            <a:r>
              <a:rPr lang="de-DE" sz="3000" dirty="0" err="1"/>
              <a:t>Stanke</a:t>
            </a:r>
            <a:r>
              <a:rPr lang="de-DE" sz="3000" dirty="0"/>
              <a:t>, T. </a:t>
            </a:r>
            <a:r>
              <a:rPr lang="de-DE" sz="3000" dirty="0" err="1"/>
              <a:t>Gastão</a:t>
            </a:r>
            <a:r>
              <a:rPr lang="de-DE" sz="3000" dirty="0"/>
              <a:t> </a:t>
            </a:r>
            <a:r>
              <a:rPr lang="de-DE" sz="3000" dirty="0" err="1"/>
              <a:t>Saliés</a:t>
            </a:r>
            <a:r>
              <a:rPr lang="de-DE" sz="3000" dirty="0"/>
              <a:t>. Rio de Janeiro: </a:t>
            </a:r>
            <a:r>
              <a:rPr lang="de-DE" sz="3000" dirty="0" err="1"/>
              <a:t>Dialogarts</a:t>
            </a:r>
            <a:r>
              <a:rPr lang="de-DE" sz="3000" dirty="0"/>
              <a:t>. S.162-174.</a:t>
            </a:r>
          </a:p>
          <a:p>
            <a:pPr marL="0" indent="0">
              <a:buNone/>
            </a:pPr>
            <a:r>
              <a:rPr lang="de-DE" sz="3000" dirty="0"/>
              <a:t>García, Ofelia / </a:t>
            </a:r>
            <a:r>
              <a:rPr lang="de-DE" sz="3000" dirty="0" err="1"/>
              <a:t>Kleyn</a:t>
            </a:r>
            <a:r>
              <a:rPr lang="de-DE" sz="3000" dirty="0"/>
              <a:t>, Tatyana (2013): </a:t>
            </a:r>
            <a:r>
              <a:rPr lang="de-DE" sz="3000" dirty="0" err="1"/>
              <a:t>Teacher</a:t>
            </a:r>
            <a:r>
              <a:rPr lang="de-DE" sz="3000" dirty="0"/>
              <a:t> Education </a:t>
            </a:r>
            <a:r>
              <a:rPr lang="de-DE" sz="3000" dirty="0" err="1"/>
              <a:t>for</a:t>
            </a:r>
            <a:r>
              <a:rPr lang="de-DE" sz="3000" dirty="0"/>
              <a:t> Multilingual Education. in: </a:t>
            </a:r>
            <a:r>
              <a:rPr lang="de-DE" sz="3000" dirty="0" err="1"/>
              <a:t>Chapelle</a:t>
            </a:r>
            <a:r>
              <a:rPr lang="de-DE" sz="3000" dirty="0"/>
              <a:t>, Carol, (</a:t>
            </a:r>
            <a:r>
              <a:rPr lang="de-DE" sz="3000" dirty="0" err="1"/>
              <a:t>ed</a:t>
            </a:r>
            <a:r>
              <a:rPr lang="de-DE" sz="3000" i="1" dirty="0"/>
              <a:t>.) The </a:t>
            </a:r>
            <a:r>
              <a:rPr lang="de-DE" sz="3000" i="1" dirty="0" err="1"/>
              <a:t>Encyclopedia</a:t>
            </a:r>
            <a:r>
              <a:rPr lang="de-DE" sz="3000" i="1" dirty="0"/>
              <a:t> </a:t>
            </a:r>
            <a:r>
              <a:rPr lang="de-DE" sz="3000" i="1" dirty="0" err="1"/>
              <a:t>of</a:t>
            </a:r>
            <a:r>
              <a:rPr lang="de-DE" sz="3000" i="1" dirty="0"/>
              <a:t> Applied </a:t>
            </a:r>
            <a:r>
              <a:rPr lang="de-DE" sz="3000" i="1" dirty="0" err="1"/>
              <a:t>Linguistics</a:t>
            </a:r>
            <a:r>
              <a:rPr lang="de-DE" sz="3000" dirty="0"/>
              <a:t>. Blackwell. Blackwell Publishing. </a:t>
            </a:r>
          </a:p>
          <a:p>
            <a:pPr marL="0" indent="0">
              <a:buNone/>
            </a:pPr>
            <a:r>
              <a:rPr lang="de-DE" sz="3000" dirty="0" err="1">
                <a:cs typeface="Arial" panose="020B0604020202020204" pitchFamily="34" charset="0"/>
              </a:rPr>
              <a:t>Gogolin</a:t>
            </a:r>
            <a:r>
              <a:rPr lang="de-DE" sz="3000" dirty="0">
                <a:cs typeface="Arial" panose="020B0604020202020204" pitchFamily="34" charset="0"/>
              </a:rPr>
              <a:t>, Ingrid / Lange, Imke (2010): Durchgängige Sprachbildung. Eine Handreichung. Münster: </a:t>
            </a:r>
            <a:r>
              <a:rPr lang="de-DE" sz="3000" dirty="0" err="1">
                <a:cs typeface="Arial" panose="020B0604020202020204" pitchFamily="34" charset="0"/>
              </a:rPr>
              <a:t>Waxmann</a:t>
            </a:r>
            <a:r>
              <a:rPr lang="de-DE" sz="3000" dirty="0">
                <a:cs typeface="Arial" panose="020B0604020202020204" pitchFamily="34" charset="0"/>
              </a:rPr>
              <a:t>, </a:t>
            </a:r>
          </a:p>
          <a:p>
            <a:pPr marL="0" indent="0">
              <a:buNone/>
            </a:pPr>
            <a:r>
              <a:rPr lang="de-DE" sz="3000" dirty="0"/>
              <a:t>Hallet, Wolfgang / Königs, Frank / Martinez, Hélène (2020): </a:t>
            </a:r>
            <a:br>
              <a:rPr lang="de-DE" sz="3000" dirty="0"/>
            </a:br>
            <a:r>
              <a:rPr lang="de-DE" sz="3000" i="1" dirty="0"/>
              <a:t>Handbuch Methoden im Fremdsprachenunterricht. </a:t>
            </a:r>
            <a:r>
              <a:rPr lang="de-DE" sz="3000" dirty="0"/>
              <a:t>Hannover: </a:t>
            </a:r>
            <a:r>
              <a:rPr lang="de-DE" sz="3000" dirty="0" err="1"/>
              <a:t>Kallmeyer</a:t>
            </a:r>
            <a:endParaRPr lang="de-DE" sz="3000" dirty="0"/>
          </a:p>
          <a:p>
            <a:pPr marL="0" indent="0">
              <a:buNone/>
            </a:pPr>
            <a:r>
              <a:rPr lang="de-DE" sz="3000" dirty="0"/>
              <a:t>Kerschensteiner, Georg (1926): </a:t>
            </a:r>
            <a:r>
              <a:rPr lang="de-DE" sz="3000" i="1" dirty="0"/>
              <a:t>Theorie der Bildung</a:t>
            </a:r>
            <a:r>
              <a:rPr lang="de-DE" sz="3000" dirty="0"/>
              <a:t>. Leipzig [u.a.]: Teubner.</a:t>
            </a:r>
          </a:p>
          <a:p>
            <a:pPr marL="0" indent="0">
              <a:buNone/>
            </a:pPr>
            <a:r>
              <a:rPr lang="de-DE" sz="3000" dirty="0" err="1"/>
              <a:t>Kniffka</a:t>
            </a:r>
            <a:r>
              <a:rPr lang="de-DE" sz="3000" dirty="0"/>
              <a:t>, Gaby (2019). </a:t>
            </a:r>
            <a:r>
              <a:rPr lang="de-DE" sz="3000" dirty="0" err="1"/>
              <a:t>Scaffolding</a:t>
            </a:r>
            <a:r>
              <a:rPr lang="de-DE" sz="3000" dirty="0"/>
              <a:t>.</a:t>
            </a:r>
            <a:r>
              <a:rPr lang="de-DE" sz="3000" b="1" dirty="0">
                <a:hlinkClick r:id="rId3"/>
              </a:rPr>
              <a:t> </a:t>
            </a:r>
            <a:r>
              <a:rPr lang="de-DE" sz="3000" dirty="0">
                <a:hlinkClick r:id="rId3"/>
              </a:rPr>
              <a:t>epub.ub.uni-muenchen.de › 61965 › 1</a:t>
            </a:r>
            <a:r>
              <a:rPr lang="de-DE" sz="3000" dirty="0"/>
              <a:t> und </a:t>
            </a:r>
            <a:r>
              <a:rPr lang="de-DE" sz="3000" dirty="0">
                <a:hlinkClick r:id="rId4"/>
              </a:rPr>
              <a:t>https://www.goethe.de/ins/br/de/spr/mag/20959286.html</a:t>
            </a:r>
            <a:endParaRPr lang="de-DE" sz="3000" dirty="0"/>
          </a:p>
          <a:p>
            <a:pPr marL="0" indent="0">
              <a:buNone/>
            </a:pPr>
            <a:r>
              <a:rPr lang="de-DE" altLang="de-DE" sz="3000" dirty="0">
                <a:latin typeface="Calibri" panose="020F0502020204030204" pitchFamily="34" charset="0"/>
                <a:cs typeface="Calibri" panose="020F0502020204030204" pitchFamily="34" charset="0"/>
              </a:rPr>
              <a:t>Cramer, Friedrich (1989): Chaos und Ordnung. Die komplexe Struktur des Lebendigen. Frankfurt: DVA.</a:t>
            </a:r>
          </a:p>
          <a:p>
            <a:pPr marL="0" indent="0">
              <a:buNone/>
            </a:pPr>
            <a:r>
              <a:rPr lang="en-US" sz="3000" dirty="0" err="1"/>
              <a:t>Müller-Hartmann</a:t>
            </a:r>
            <a:r>
              <a:rPr lang="en-US" sz="3000" dirty="0"/>
              <a:t>, Andreas/</a:t>
            </a:r>
            <a:r>
              <a:rPr lang="en-US" sz="3000" dirty="0" err="1"/>
              <a:t>Schocker</a:t>
            </a:r>
            <a:r>
              <a:rPr lang="en-US" sz="3000" dirty="0"/>
              <a:t>-v. </a:t>
            </a:r>
            <a:r>
              <a:rPr lang="en-US" sz="3000" dirty="0" err="1"/>
              <a:t>Ditfurth</a:t>
            </a:r>
            <a:r>
              <a:rPr lang="en-US" sz="3000" dirty="0"/>
              <a:t>, Marita (2020): </a:t>
            </a:r>
            <a:r>
              <a:rPr lang="en-US" sz="3000" dirty="0" err="1"/>
              <a:t>Aufgabenorientierte</a:t>
            </a:r>
            <a:r>
              <a:rPr lang="en-US" sz="3000" dirty="0"/>
              <a:t> </a:t>
            </a:r>
            <a:r>
              <a:rPr lang="en-US" sz="3000" dirty="0" err="1"/>
              <a:t>Formate</a:t>
            </a:r>
            <a:r>
              <a:rPr lang="en-US" sz="3000" dirty="0"/>
              <a:t> </a:t>
            </a:r>
            <a:r>
              <a:rPr lang="en-US" sz="3000" dirty="0" err="1"/>
              <a:t>im</a:t>
            </a:r>
            <a:r>
              <a:rPr lang="en-US" sz="3000" dirty="0"/>
              <a:t> </a:t>
            </a:r>
            <a:r>
              <a:rPr lang="en-US" sz="3000" dirty="0" err="1"/>
              <a:t>Fremdsprachenunterricht</a:t>
            </a:r>
            <a:r>
              <a:rPr lang="en-US" sz="3000" dirty="0"/>
              <a:t>.</a:t>
            </a:r>
            <a:br>
              <a:rPr lang="en-US" sz="3000" dirty="0"/>
            </a:br>
            <a:r>
              <a:rPr lang="de-DE" sz="3000" dirty="0"/>
              <a:t>In: Hallet; Wolfgang, Königs, Frank, Martinez, Hélène (</a:t>
            </a:r>
            <a:r>
              <a:rPr lang="de-DE" sz="3000" dirty="0" err="1"/>
              <a:t>Hg</a:t>
            </a:r>
            <a:r>
              <a:rPr lang="de-DE" sz="3000" dirty="0"/>
              <a:t>): </a:t>
            </a:r>
            <a:r>
              <a:rPr lang="de-DE" sz="3000" i="1" dirty="0"/>
              <a:t>Handbuch Methoden im Fremdsprachenunterricht. </a:t>
            </a:r>
            <a:r>
              <a:rPr lang="de-DE" sz="3000" dirty="0"/>
              <a:t>Hannover: Klett-</a:t>
            </a:r>
            <a:r>
              <a:rPr lang="de-DE" sz="3000" dirty="0" err="1"/>
              <a:t>Kallmeyer</a:t>
            </a:r>
            <a:r>
              <a:rPr lang="de-DE" sz="3000" dirty="0"/>
              <a:t>. 52 – 56.</a:t>
            </a:r>
          </a:p>
          <a:p>
            <a:pPr marL="0" indent="0">
              <a:buNone/>
            </a:pPr>
            <a:r>
              <a:rPr lang="de-DE" sz="3000" dirty="0" err="1"/>
              <a:t>Ortheguy</a:t>
            </a:r>
            <a:r>
              <a:rPr lang="de-DE" sz="3000" dirty="0"/>
              <a:t>, Ricardo /García, </a:t>
            </a:r>
            <a:r>
              <a:rPr lang="de-DE" sz="3000" dirty="0" err="1"/>
              <a:t>Ofélia</a:t>
            </a:r>
            <a:r>
              <a:rPr lang="de-DE" sz="3000" dirty="0"/>
              <a:t>, / Reid, Wallis (2015) </a:t>
            </a:r>
            <a:r>
              <a:rPr lang="de-DE" sz="3000" dirty="0" err="1"/>
              <a:t>Clarifying</a:t>
            </a:r>
            <a:r>
              <a:rPr lang="de-DE" sz="3000" dirty="0"/>
              <a:t> </a:t>
            </a:r>
            <a:r>
              <a:rPr lang="de-DE" sz="3000" dirty="0" err="1"/>
              <a:t>translanguaging</a:t>
            </a:r>
            <a:r>
              <a:rPr lang="de-DE" sz="3000" dirty="0"/>
              <a:t> </a:t>
            </a:r>
            <a:r>
              <a:rPr lang="de-DE" sz="3000" dirty="0" err="1"/>
              <a:t>and</a:t>
            </a:r>
            <a:r>
              <a:rPr lang="de-DE" sz="3000" dirty="0"/>
              <a:t> </a:t>
            </a:r>
            <a:r>
              <a:rPr lang="de-DE" sz="3000" dirty="0" err="1"/>
              <a:t>deconstructing</a:t>
            </a:r>
            <a:r>
              <a:rPr lang="de-DE" sz="3000" dirty="0"/>
              <a:t> </a:t>
            </a:r>
            <a:r>
              <a:rPr lang="de-DE" sz="3000" dirty="0" err="1"/>
              <a:t>named</a:t>
            </a:r>
            <a:r>
              <a:rPr lang="de-DE" sz="3000" dirty="0"/>
              <a:t> </a:t>
            </a:r>
            <a:r>
              <a:rPr lang="de-DE" sz="3000" dirty="0" err="1"/>
              <a:t>languages</a:t>
            </a:r>
            <a:r>
              <a:rPr lang="de-DE" sz="3000" dirty="0"/>
              <a:t>: A </a:t>
            </a:r>
            <a:r>
              <a:rPr lang="de-DE" sz="3000" dirty="0" err="1"/>
              <a:t>perspective</a:t>
            </a:r>
            <a:r>
              <a:rPr lang="de-DE" sz="3000" dirty="0"/>
              <a:t> </a:t>
            </a:r>
            <a:r>
              <a:rPr lang="de-DE" sz="3000" dirty="0" err="1"/>
              <a:t>from</a:t>
            </a:r>
            <a:r>
              <a:rPr lang="de-DE" sz="3000" dirty="0"/>
              <a:t> </a:t>
            </a:r>
            <a:r>
              <a:rPr lang="de-DE" sz="3000" dirty="0" err="1"/>
              <a:t>linguistics</a:t>
            </a:r>
            <a:r>
              <a:rPr lang="de-DE" sz="3000" dirty="0"/>
              <a:t> in: </a:t>
            </a:r>
            <a:r>
              <a:rPr lang="de-DE" sz="3000" i="1" dirty="0"/>
              <a:t>Applied </a:t>
            </a:r>
            <a:r>
              <a:rPr lang="de-DE" sz="3000" i="1" dirty="0" err="1"/>
              <a:t>Linguistic</a:t>
            </a:r>
            <a:r>
              <a:rPr lang="de-DE" sz="3000" i="1" dirty="0"/>
              <a:t> Review. </a:t>
            </a:r>
            <a:r>
              <a:rPr lang="de-DE" sz="3000" dirty="0"/>
              <a:t>Mouton </a:t>
            </a:r>
            <a:r>
              <a:rPr lang="de-DE" sz="3000" dirty="0" err="1"/>
              <a:t>deGruyter</a:t>
            </a:r>
            <a:r>
              <a:rPr lang="de-DE" sz="3000" dirty="0"/>
              <a:t>. 6(3): 281–307.</a:t>
            </a:r>
          </a:p>
          <a:p>
            <a:pPr marL="0" indent="0">
              <a:buNone/>
            </a:pPr>
            <a:r>
              <a:rPr lang="de-DE" sz="3000" dirty="0" err="1"/>
              <a:t>Philp</a:t>
            </a:r>
            <a:r>
              <a:rPr lang="de-DE" sz="3000" dirty="0"/>
              <a:t>, </a:t>
            </a:r>
            <a:r>
              <a:rPr lang="de-DE" sz="3000" dirty="0" err="1"/>
              <a:t>Jenefer</a:t>
            </a:r>
            <a:r>
              <a:rPr lang="de-DE" sz="3000" dirty="0"/>
              <a:t>, Adams, Rebecca, </a:t>
            </a:r>
            <a:r>
              <a:rPr lang="de-DE" sz="3000" dirty="0" err="1"/>
              <a:t>Iwashita</a:t>
            </a:r>
            <a:r>
              <a:rPr lang="de-DE" sz="3000" dirty="0"/>
              <a:t>, Noriko (2014</a:t>
            </a:r>
            <a:r>
              <a:rPr lang="de-DE" sz="3000" i="1" dirty="0"/>
              <a:t>) Peer Interaction </a:t>
            </a:r>
            <a:r>
              <a:rPr lang="de-DE" sz="3000" i="1" dirty="0" err="1"/>
              <a:t>and</a:t>
            </a:r>
            <a:r>
              <a:rPr lang="de-DE" sz="3000" i="1" dirty="0"/>
              <a:t> Second Language Learning.</a:t>
            </a:r>
            <a:r>
              <a:rPr lang="de-DE" sz="3000" dirty="0"/>
              <a:t> </a:t>
            </a:r>
            <a:r>
              <a:rPr lang="de-DE" sz="3000" dirty="0" err="1"/>
              <a:t>Abingdon</a:t>
            </a:r>
            <a:r>
              <a:rPr lang="de-DE" sz="3000" dirty="0"/>
              <a:t>: Routledge.</a:t>
            </a:r>
          </a:p>
          <a:p>
            <a:pPr marL="0" indent="0">
              <a:buNone/>
            </a:pPr>
            <a:r>
              <a:rPr lang="de-DE" sz="3000" dirty="0"/>
              <a:t>Sabo, Milica (2017): </a:t>
            </a:r>
            <a:r>
              <a:rPr lang="de-DE" sz="3000" i="1" dirty="0"/>
              <a:t>Universalkonzepte im Fremdsprachenunterricht. Eine qualitative Studie zu sprachenübergreifenden Lehr-Lernprinzipien. </a:t>
            </a:r>
            <a:r>
              <a:rPr lang="de-DE" sz="3000" dirty="0"/>
              <a:t>Berlin: Frank &amp; </a:t>
            </a:r>
            <a:r>
              <a:rPr lang="de-DE" sz="3000" dirty="0" err="1"/>
              <a:t>Timme</a:t>
            </a:r>
            <a:r>
              <a:rPr lang="de-DE" sz="3000" dirty="0"/>
              <a:t>.</a:t>
            </a:r>
          </a:p>
          <a:p>
            <a:pPr marL="0" indent="0">
              <a:buNone/>
            </a:pPr>
            <a:r>
              <a:rPr lang="en-US" sz="3000" dirty="0">
                <a:latin typeface="Calibri" panose="020F0502020204030204" pitchFamily="34" charset="0"/>
                <a:ea typeface="Calibri" panose="020F0502020204030204" pitchFamily="34" charset="0"/>
                <a:cs typeface="Calibri" panose="020F0502020204030204" pitchFamily="34" charset="0"/>
              </a:rPr>
              <a:t>Samuda, Virginia,/ </a:t>
            </a:r>
            <a:r>
              <a:rPr lang="en-US" sz="3000" dirty="0" err="1">
                <a:latin typeface="Calibri" panose="020F0502020204030204" pitchFamily="34" charset="0"/>
                <a:ea typeface="Calibri" panose="020F0502020204030204" pitchFamily="34" charset="0"/>
                <a:cs typeface="Calibri" panose="020F0502020204030204" pitchFamily="34" charset="0"/>
              </a:rPr>
              <a:t>Bygate</a:t>
            </a:r>
            <a:r>
              <a:rPr lang="en-US" sz="3000" dirty="0">
                <a:latin typeface="Calibri" panose="020F0502020204030204" pitchFamily="34" charset="0"/>
                <a:ea typeface="Calibri" panose="020F0502020204030204" pitchFamily="34" charset="0"/>
                <a:cs typeface="Calibri" panose="020F0502020204030204" pitchFamily="34" charset="0"/>
              </a:rPr>
              <a:t>, Martin (2008) </a:t>
            </a:r>
            <a:r>
              <a:rPr lang="en-US" sz="3000" i="1" dirty="0">
                <a:latin typeface="Calibri" panose="020F0502020204030204" pitchFamily="34" charset="0"/>
                <a:ea typeface="Calibri" panose="020F0502020204030204" pitchFamily="34" charset="0"/>
                <a:cs typeface="Calibri" panose="020F0502020204030204" pitchFamily="34" charset="0"/>
              </a:rPr>
              <a:t>Tasks in Second Language Learning</a:t>
            </a:r>
            <a:r>
              <a:rPr lang="en-US" sz="3000" dirty="0">
                <a:latin typeface="Calibri" panose="020F0502020204030204" pitchFamily="34" charset="0"/>
                <a:ea typeface="Calibri" panose="020F0502020204030204" pitchFamily="34" charset="0"/>
                <a:cs typeface="Calibri" panose="020F0502020204030204" pitchFamily="34" charset="0"/>
              </a:rPr>
              <a:t>. Springer Verlag </a:t>
            </a:r>
          </a:p>
          <a:p>
            <a:pPr marL="0" indent="0">
              <a:buNone/>
            </a:pPr>
            <a:r>
              <a:rPr lang="de-DE" sz="3000" dirty="0" err="1"/>
              <a:t>Saville-Troike</a:t>
            </a:r>
            <a:r>
              <a:rPr lang="de-DE" sz="3000" dirty="0"/>
              <a:t>, Muriel/ </a:t>
            </a:r>
            <a:r>
              <a:rPr lang="de-DE" sz="3000" dirty="0" err="1"/>
              <a:t>Barto</a:t>
            </a:r>
            <a:r>
              <a:rPr lang="de-DE" sz="3000" dirty="0"/>
              <a:t>, Karen (2017) </a:t>
            </a:r>
            <a:r>
              <a:rPr lang="de-DE" sz="3000" i="1" dirty="0" err="1"/>
              <a:t>Introducing</a:t>
            </a:r>
            <a:r>
              <a:rPr lang="de-DE" sz="3000" i="1" dirty="0"/>
              <a:t> Second Language </a:t>
            </a:r>
            <a:r>
              <a:rPr lang="de-DE" sz="3000" i="1" dirty="0" err="1"/>
              <a:t>Acquisition</a:t>
            </a:r>
            <a:r>
              <a:rPr lang="de-DE" sz="3000" dirty="0"/>
              <a:t>. Cambridge, CUP.</a:t>
            </a:r>
          </a:p>
          <a:p>
            <a:pPr marL="0" indent="0">
              <a:buNone/>
            </a:pPr>
            <a:r>
              <a:rPr lang="de-DE" sz="3000" dirty="0"/>
              <a:t>Swain, </a:t>
            </a:r>
            <a:r>
              <a:rPr lang="de-DE" sz="3000" dirty="0" err="1"/>
              <a:t>Merril</a:t>
            </a:r>
            <a:r>
              <a:rPr lang="de-DE" sz="3000" dirty="0"/>
              <a:t> /Watanabe, Yuko (2013) </a:t>
            </a:r>
            <a:r>
              <a:rPr lang="de-DE" sz="3000" dirty="0" err="1"/>
              <a:t>Languaging</a:t>
            </a:r>
            <a:r>
              <a:rPr lang="de-DE" sz="3000" dirty="0"/>
              <a:t>: Collaborative </a:t>
            </a:r>
            <a:r>
              <a:rPr lang="de-DE" sz="3000" dirty="0" err="1"/>
              <a:t>Dialogue</a:t>
            </a:r>
            <a:r>
              <a:rPr lang="de-DE" sz="3000" dirty="0"/>
              <a:t> </a:t>
            </a:r>
            <a:r>
              <a:rPr lang="de-DE" sz="3000" dirty="0" err="1"/>
              <a:t>as</a:t>
            </a:r>
            <a:r>
              <a:rPr lang="de-DE" sz="3000" dirty="0"/>
              <a:t> a Source </a:t>
            </a:r>
            <a:r>
              <a:rPr lang="de-DE" sz="3000" dirty="0" err="1"/>
              <a:t>of</a:t>
            </a:r>
            <a:r>
              <a:rPr lang="de-DE" sz="3000" dirty="0"/>
              <a:t> Second Language Learning, in </a:t>
            </a:r>
            <a:r>
              <a:rPr lang="de-DE" sz="3000" dirty="0" err="1"/>
              <a:t>Chapelle</a:t>
            </a:r>
            <a:r>
              <a:rPr lang="de-DE" sz="3000" dirty="0"/>
              <a:t>, Carol (</a:t>
            </a:r>
            <a:r>
              <a:rPr lang="de-DE" sz="3000" dirty="0" err="1"/>
              <a:t>ed</a:t>
            </a:r>
            <a:r>
              <a:rPr lang="de-DE" sz="3000" dirty="0"/>
              <a:t>.) (2013), ebd. 1 – 8.</a:t>
            </a:r>
            <a:endParaRPr lang="de-DE" sz="3000" dirty="0">
              <a:solidFill>
                <a:srgbClr val="00206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1771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feld 10">
            <a:extLst>
              <a:ext uri="{FF2B5EF4-FFF2-40B4-BE49-F238E27FC236}">
                <a16:creationId xmlns:a16="http://schemas.microsoft.com/office/drawing/2014/main" id="{8B4D7827-EF67-C84D-A449-CBD6EA8EDE2E}"/>
              </a:ext>
            </a:extLst>
          </p:cNvPr>
          <p:cNvSpPr txBox="1">
            <a:spLocks noChangeArrowheads="1"/>
          </p:cNvSpPr>
          <p:nvPr/>
        </p:nvSpPr>
        <p:spPr bwMode="auto">
          <a:xfrm>
            <a:off x="1355697" y="3660371"/>
            <a:ext cx="997778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Aft>
                <a:spcPts val="1200"/>
              </a:spcAft>
            </a:pPr>
            <a:r>
              <a:rPr lang="de-DE" altLang="de-DE" sz="2800" i="1" dirty="0">
                <a:latin typeface="+mj-lt"/>
                <a:cs typeface="Calibri" panose="020F0502020204030204" pitchFamily="34" charset="0"/>
              </a:rPr>
              <a:t>Es ist eine Alltagserfahrung, dass alle Strukturen mehr oder weniger schnell ihre Ordnung einbüßen, wenn man nicht ständig für die Wiederherstellung dieser Ordnung etwas tut.</a:t>
            </a:r>
            <a:endParaRPr lang="de-DE" altLang="de-DE" sz="2800" dirty="0">
              <a:latin typeface="+mj-lt"/>
              <a:cs typeface="Calibri" panose="020F0502020204030204" pitchFamily="34" charset="0"/>
            </a:endParaRPr>
          </a:p>
          <a:p>
            <a:pPr algn="r" eaLnBrk="1" hangingPunct="1"/>
            <a:r>
              <a:rPr lang="de-DE" altLang="de-DE" sz="1800" dirty="0">
                <a:latin typeface="Calibri" panose="020F0502020204030204" pitchFamily="34" charset="0"/>
                <a:cs typeface="Calibri" panose="020F0502020204030204" pitchFamily="34" charset="0"/>
              </a:rPr>
              <a:t> </a:t>
            </a:r>
          </a:p>
          <a:p>
            <a:pPr algn="r" eaLnBrk="1" hangingPunct="1"/>
            <a:r>
              <a:rPr lang="de-DE" altLang="de-DE" sz="1800" dirty="0">
                <a:latin typeface="Calibri" panose="020F0502020204030204" pitchFamily="34" charset="0"/>
                <a:cs typeface="Calibri" panose="020F0502020204030204" pitchFamily="34" charset="0"/>
              </a:rPr>
              <a:t>aus: Friedrich Cramer (1989): Chaos und Ordnung. </a:t>
            </a:r>
          </a:p>
          <a:p>
            <a:pPr algn="r" eaLnBrk="1" hangingPunct="1"/>
            <a:r>
              <a:rPr lang="de-DE" altLang="de-DE" sz="1800" dirty="0">
                <a:latin typeface="Calibri" panose="020F0502020204030204" pitchFamily="34" charset="0"/>
                <a:cs typeface="Calibri" panose="020F0502020204030204" pitchFamily="34" charset="0"/>
              </a:rPr>
              <a:t>Die komplexe Struktur des Lebendigen, S. 30 </a:t>
            </a:r>
          </a:p>
          <a:p>
            <a:pPr algn="r" eaLnBrk="1" hangingPunct="1"/>
            <a:endParaRPr lang="de-DE" altLang="de-DE" sz="1800" dirty="0"/>
          </a:p>
        </p:txBody>
      </p:sp>
      <p:sp>
        <p:nvSpPr>
          <p:cNvPr id="3" name="Rechteck 2">
            <a:extLst>
              <a:ext uri="{FF2B5EF4-FFF2-40B4-BE49-F238E27FC236}">
                <a16:creationId xmlns:a16="http://schemas.microsoft.com/office/drawing/2014/main" id="{B8C174EC-5A4F-B648-8DF4-0F0C4E66E45C}"/>
              </a:ext>
            </a:extLst>
          </p:cNvPr>
          <p:cNvSpPr/>
          <p:nvPr/>
        </p:nvSpPr>
        <p:spPr>
          <a:xfrm>
            <a:off x="1008801" y="785938"/>
            <a:ext cx="10324680" cy="2123658"/>
          </a:xfrm>
          <a:prstGeom prst="rect">
            <a:avLst/>
          </a:prstGeom>
        </p:spPr>
        <p:txBody>
          <a:bodyPr wrap="square">
            <a:spAutoFit/>
          </a:bodyPr>
          <a:lstStyle/>
          <a:p>
            <a:r>
              <a:rPr lang="de-DE" sz="2400" dirty="0">
                <a:latin typeface="+mj-lt"/>
              </a:rPr>
              <a:t>Der Mensch ist gerade so viel Mensch, als er in der Liebe ist. Der Grad seiner Entfremdung von der Liebe ist der Grad seiner Unmenschlichkeit.</a:t>
            </a:r>
            <a:br>
              <a:rPr lang="de-DE" sz="2400" dirty="0">
                <a:latin typeface="+mj-lt"/>
              </a:rPr>
            </a:br>
            <a:endParaRPr lang="de-DE" sz="2400" dirty="0">
              <a:latin typeface="+mj-lt"/>
            </a:endParaRPr>
          </a:p>
          <a:p>
            <a:pPr algn="r"/>
            <a:r>
              <a:rPr lang="de-DE" dirty="0"/>
              <a:t>Heinrich Emil Brunner, zit. nach </a:t>
            </a:r>
            <a:r>
              <a:rPr lang="en-US" dirty="0" err="1"/>
              <a:t>Ergen</a:t>
            </a:r>
            <a:r>
              <a:rPr lang="en-US" dirty="0"/>
              <a:t>, </a:t>
            </a:r>
            <a:r>
              <a:rPr lang="en-US" dirty="0" err="1"/>
              <a:t>Gürkan</a:t>
            </a:r>
            <a:r>
              <a:rPr lang="en-US" dirty="0"/>
              <a:t> (2011): </a:t>
            </a:r>
          </a:p>
          <a:p>
            <a:pPr algn="r"/>
            <a:r>
              <a:rPr lang="en-US" dirty="0" err="1"/>
              <a:t>Erziehung</a:t>
            </a:r>
            <a:r>
              <a:rPr lang="en-US" dirty="0"/>
              <a:t> </a:t>
            </a:r>
            <a:r>
              <a:rPr lang="en-US" dirty="0" err="1"/>
              <a:t>als</a:t>
            </a:r>
            <a:r>
              <a:rPr lang="en-US" dirty="0"/>
              <a:t> </a:t>
            </a:r>
            <a:r>
              <a:rPr lang="en-US" dirty="0" err="1"/>
              <a:t>Interaktion</a:t>
            </a:r>
            <a:r>
              <a:rPr lang="en-US" dirty="0"/>
              <a:t> und </a:t>
            </a:r>
            <a:r>
              <a:rPr lang="en-US" dirty="0" err="1"/>
              <a:t>Kommunikation</a:t>
            </a:r>
            <a:r>
              <a:rPr lang="en-US" dirty="0"/>
              <a:t> auf der </a:t>
            </a:r>
            <a:r>
              <a:rPr lang="en-US" dirty="0" err="1"/>
              <a:t>Grundlage</a:t>
            </a:r>
            <a:r>
              <a:rPr lang="en-US" dirty="0"/>
              <a:t> von Liebe, S. 163.</a:t>
            </a:r>
          </a:p>
          <a:p>
            <a:pPr algn="r"/>
            <a:endParaRPr lang="de-DE"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44468" y="332657"/>
            <a:ext cx="10929643" cy="1647825"/>
          </a:xfrm>
        </p:spPr>
        <p:txBody>
          <a:bodyPr/>
          <a:lstStyle/>
          <a:p>
            <a:pPr algn="ctr"/>
            <a:r>
              <a:rPr lang="de-DE" sz="3200" b="1" dirty="0">
                <a:solidFill>
                  <a:srgbClr val="0070C0"/>
                </a:solidFill>
                <a:effectLst>
                  <a:outerShdw blurRad="38100" dist="38100" dir="2700000" algn="tl">
                    <a:srgbClr val="FFFFFF"/>
                  </a:outerShdw>
                </a:effectLst>
                <a:latin typeface="Calibri Light" panose="020F0302020204030204" pitchFamily="34" charset="0"/>
                <a:cs typeface="Calibri Light" panose="020F0302020204030204" pitchFamily="34" charset="0"/>
              </a:rPr>
              <a:t>Unterricht als Kontinuum einer Lehrer/Lerner-Interaktion</a:t>
            </a:r>
          </a:p>
        </p:txBody>
      </p:sp>
      <p:sp>
        <p:nvSpPr>
          <p:cNvPr id="12291" name="Rectangle 3"/>
          <p:cNvSpPr>
            <a:spLocks noGrp="1" noChangeArrowheads="1"/>
          </p:cNvSpPr>
          <p:nvPr>
            <p:ph type="body" idx="1"/>
          </p:nvPr>
        </p:nvSpPr>
        <p:spPr>
          <a:xfrm>
            <a:off x="2150857" y="2130267"/>
            <a:ext cx="2362200" cy="762000"/>
          </a:xfrm>
        </p:spPr>
        <p:txBody>
          <a:bodyPr>
            <a:normAutofit/>
          </a:bodyPr>
          <a:lstStyle/>
          <a:p>
            <a:pPr>
              <a:buFontTx/>
              <a:buNone/>
            </a:pPr>
            <a:r>
              <a:rPr lang="de-DE"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charset="0"/>
              </a:rPr>
              <a:t>Lernende</a:t>
            </a:r>
            <a:endParaRPr lang="de-DE" sz="3600" dirty="0">
              <a:effectLst>
                <a:outerShdw blurRad="38100" dist="38100" dir="2700000" algn="tl">
                  <a:srgbClr val="FFFFFF"/>
                </a:outerShdw>
              </a:effectLst>
              <a:latin typeface="Tahoma" charset="0"/>
            </a:endParaRPr>
          </a:p>
        </p:txBody>
      </p:sp>
      <p:sp>
        <p:nvSpPr>
          <p:cNvPr id="12292" name="Rectangle 4"/>
          <p:cNvSpPr>
            <a:spLocks noChangeArrowheads="1"/>
          </p:cNvSpPr>
          <p:nvPr/>
        </p:nvSpPr>
        <p:spPr bwMode="auto">
          <a:xfrm>
            <a:off x="7239000" y="2057400"/>
            <a:ext cx="2652949"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891" indent="-342891">
              <a:spcBef>
                <a:spcPct val="20000"/>
              </a:spcBef>
              <a:buClr>
                <a:schemeClr val="accent1"/>
              </a:buClr>
              <a:buSzPct val="80000"/>
            </a:pPr>
            <a:r>
              <a:rPr lang="de-DE"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charset="0"/>
              </a:rPr>
              <a:t>Lehrkraft</a:t>
            </a:r>
            <a:endParaRPr lang="de-DE" sz="3600" dirty="0">
              <a:effectLst>
                <a:outerShdw blurRad="38100" dist="38100" dir="2700000" algn="tl">
                  <a:srgbClr val="FFFFFF"/>
                </a:outerShdw>
              </a:effectLst>
              <a:latin typeface="Tahoma" charset="0"/>
            </a:endParaRPr>
          </a:p>
        </p:txBody>
      </p:sp>
      <p:sp>
        <p:nvSpPr>
          <p:cNvPr id="12293" name="Rectangle 5"/>
          <p:cNvSpPr>
            <a:spLocks noChangeArrowheads="1"/>
          </p:cNvSpPr>
          <p:nvPr/>
        </p:nvSpPr>
        <p:spPr bwMode="auto">
          <a:xfrm>
            <a:off x="4572000" y="4648200"/>
            <a:ext cx="41148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891" indent="-342891">
              <a:spcBef>
                <a:spcPct val="20000"/>
              </a:spcBef>
              <a:buClr>
                <a:schemeClr val="accent1"/>
              </a:buClr>
              <a:buSzPct val="80000"/>
            </a:pPr>
            <a:r>
              <a:rPr lang="de-DE"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charset="0"/>
              </a:rPr>
              <a:t>     Text,</a:t>
            </a:r>
            <a:br>
              <a:rPr lang="de-DE"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charset="0"/>
              </a:rPr>
            </a:br>
            <a:r>
              <a:rPr lang="de-DE"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charset="0"/>
              </a:rPr>
              <a:t>Lehrmedien</a:t>
            </a:r>
            <a:endParaRPr lang="de-DE" sz="3200" dirty="0">
              <a:latin typeface="Tahoma" charset="0"/>
            </a:endParaRPr>
          </a:p>
        </p:txBody>
      </p:sp>
      <p:sp>
        <p:nvSpPr>
          <p:cNvPr id="12294" name="AutoShape 6"/>
          <p:cNvSpPr>
            <a:spLocks noChangeArrowheads="1"/>
          </p:cNvSpPr>
          <p:nvPr/>
        </p:nvSpPr>
        <p:spPr bwMode="auto">
          <a:xfrm rot="-2917977">
            <a:off x="4607497" y="2636117"/>
            <a:ext cx="838200" cy="2195363"/>
          </a:xfrm>
          <a:prstGeom prst="upDownArrow">
            <a:avLst>
              <a:gd name="adj1" fmla="val 50000"/>
              <a:gd name="adj2" fmla="val 47273"/>
            </a:avLst>
          </a:prstGeom>
          <a:blipFill>
            <a:blip r:embed="rId2"/>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a:endParaRPr lang="de-DE">
              <a:solidFill>
                <a:schemeClr val="bg1"/>
              </a:solidFill>
            </a:endParaRPr>
          </a:p>
        </p:txBody>
      </p:sp>
      <p:sp>
        <p:nvSpPr>
          <p:cNvPr id="12295" name="AutoShape 7"/>
          <p:cNvSpPr>
            <a:spLocks noChangeArrowheads="1"/>
          </p:cNvSpPr>
          <p:nvPr/>
        </p:nvSpPr>
        <p:spPr bwMode="auto">
          <a:xfrm rot="2164005">
            <a:off x="6400800" y="2667000"/>
            <a:ext cx="838200" cy="1981200"/>
          </a:xfrm>
          <a:prstGeom prst="upDownArrow">
            <a:avLst>
              <a:gd name="adj1" fmla="val 50000"/>
              <a:gd name="adj2" fmla="val 47273"/>
            </a:avLst>
          </a:prstGeom>
          <a:blipFill>
            <a:blip r:embed="rId2"/>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2296" name="AutoShape 8"/>
          <p:cNvSpPr>
            <a:spLocks noChangeArrowheads="1"/>
          </p:cNvSpPr>
          <p:nvPr/>
        </p:nvSpPr>
        <p:spPr bwMode="auto">
          <a:xfrm rot="16200000">
            <a:off x="5316479" y="1250645"/>
            <a:ext cx="838200" cy="2445043"/>
          </a:xfrm>
          <a:prstGeom prst="upDownArrow">
            <a:avLst>
              <a:gd name="adj1" fmla="val 50000"/>
              <a:gd name="adj2" fmla="val 47273"/>
            </a:avLst>
          </a:prstGeom>
          <a:blipFill>
            <a:blip r:embed="rId2"/>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3" name="Rechteck 2">
            <a:extLst>
              <a:ext uri="{FF2B5EF4-FFF2-40B4-BE49-F238E27FC236}">
                <a16:creationId xmlns:a16="http://schemas.microsoft.com/office/drawing/2014/main" id="{D072B612-D8D5-254E-9540-C072F355C61E}"/>
              </a:ext>
            </a:extLst>
          </p:cNvPr>
          <p:cNvSpPr/>
          <p:nvPr/>
        </p:nvSpPr>
        <p:spPr>
          <a:xfrm>
            <a:off x="1344706" y="6017791"/>
            <a:ext cx="10085294" cy="584775"/>
          </a:xfrm>
          <a:prstGeom prst="rect">
            <a:avLst/>
          </a:prstGeom>
        </p:spPr>
        <p:txBody>
          <a:bodyPr wrap="square">
            <a:spAutoFit/>
          </a:bodyPr>
          <a:lstStyle/>
          <a:p>
            <a:r>
              <a:rPr lang="de-DE" sz="3200" b="1" dirty="0">
                <a:solidFill>
                  <a:srgbClr val="0070C0"/>
                </a:solidFill>
                <a:effectLst>
                  <a:outerShdw blurRad="38100" dist="38100" dir="2700000" algn="tl">
                    <a:srgbClr val="FFFFFF"/>
                  </a:outerShdw>
                </a:effectLst>
                <a:latin typeface="Calibri Light" panose="020F0302020204030204" pitchFamily="34" charset="0"/>
                <a:cs typeface="Calibri Light" panose="020F0302020204030204" pitchFamily="34" charset="0"/>
              </a:rPr>
              <a:t>Interaktionsqualität als Ergebnis einer Faktorenkomplexion</a:t>
            </a:r>
            <a:endParaRPr lang="de-DE" sz="32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3479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dissolve">
                                      <p:cBhvr>
                                        <p:cTn id="7" dur="5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dissolve">
                                      <p:cBhvr>
                                        <p:cTn id="12" dur="500"/>
                                        <p:tgtEl>
                                          <p:spTgt spid="1229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dissolve">
                                      <p:cBhvr>
                                        <p:cTn id="17" dur="500"/>
                                        <p:tgtEl>
                                          <p:spTgt spid="122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dissolve">
                                      <p:cBhvr>
                                        <p:cTn id="22" dur="500"/>
                                        <p:tgtEl>
                                          <p:spTgt spid="1229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294"/>
                                        </p:tgtEl>
                                        <p:attrNameLst>
                                          <p:attrName>style.visibility</p:attrName>
                                        </p:attrNameLst>
                                      </p:cBhvr>
                                      <p:to>
                                        <p:strVal val="visible"/>
                                      </p:to>
                                    </p:set>
                                    <p:animEffect transition="in" filter="dissolve">
                                      <p:cBhvr>
                                        <p:cTn id="27" dur="500"/>
                                        <p:tgtEl>
                                          <p:spTgt spid="122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95"/>
                                        </p:tgtEl>
                                        <p:attrNameLst>
                                          <p:attrName>style.visibility</p:attrName>
                                        </p:attrNameLst>
                                      </p:cBhvr>
                                      <p:to>
                                        <p:strVal val="visible"/>
                                      </p:to>
                                    </p:set>
                                    <p:animEffect transition="in" filter="dissolve">
                                      <p:cBhvr>
                                        <p:cTn id="32" dur="500"/>
                                        <p:tgtEl>
                                          <p:spTgt spid="122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96"/>
                                        </p:tgtEl>
                                        <p:attrNameLst>
                                          <p:attrName>style.visibility</p:attrName>
                                        </p:attrNameLst>
                                      </p:cBhvr>
                                      <p:to>
                                        <p:strVal val="visible"/>
                                      </p:to>
                                    </p:set>
                                    <p:animEffect transition="in" filter="dissolve">
                                      <p:cBhvr>
                                        <p:cTn id="37"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build="p" autoUpdateAnimBg="0"/>
      <p:bldP spid="12292" grpId="0" autoUpdateAnimBg="0"/>
      <p:bldP spid="12293" grpId="0" autoUpdateAnimBg="0"/>
      <p:bldP spid="12294" grpId="0" animBg="1" autoUpdateAnimBg="0"/>
      <p:bldP spid="12295" grpId="0" animBg="1"/>
      <p:bldP spid="122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a:cxnSpLocks/>
          </p:cNvCxnSpPr>
          <p:nvPr/>
        </p:nvCxnSpPr>
        <p:spPr>
          <a:xfrm>
            <a:off x="604614" y="333399"/>
            <a:ext cx="149240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5C142B7E-F1D8-4DA5-9038-0F47775F2B1C}"/>
              </a:ext>
            </a:extLst>
          </p:cNvPr>
          <p:cNvSpPr/>
          <p:nvPr/>
        </p:nvSpPr>
        <p:spPr>
          <a:xfrm>
            <a:off x="517236" y="1030616"/>
            <a:ext cx="11502485" cy="372281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609585" indent="-609585">
              <a:lnSpc>
                <a:spcPct val="150000"/>
              </a:lnSpc>
              <a:buClr>
                <a:srgbClr val="0070C0"/>
              </a:buClr>
              <a:buSzPct val="136000"/>
              <a:buFont typeface="+mj-lt"/>
              <a:buAutoNum type="arabicPeriod"/>
            </a:pPr>
            <a:r>
              <a:rPr lang="de-DE" sz="2667" dirty="0">
                <a:solidFill>
                  <a:schemeClr val="bg1">
                    <a:lumMod val="75000"/>
                  </a:schemeClr>
                </a:solidFill>
              </a:rPr>
              <a:t>Zur Einleitung: Gedanken über </a:t>
            </a:r>
            <a:r>
              <a:rPr lang="de-DE" sz="2667" i="1" dirty="0" err="1">
                <a:solidFill>
                  <a:schemeClr val="bg1">
                    <a:lumMod val="75000"/>
                  </a:schemeClr>
                </a:solidFill>
              </a:rPr>
              <a:t>ordem</a:t>
            </a:r>
            <a:r>
              <a:rPr lang="de-DE" sz="2667" i="1" dirty="0">
                <a:solidFill>
                  <a:schemeClr val="bg1">
                    <a:lumMod val="75000"/>
                  </a:schemeClr>
                </a:solidFill>
              </a:rPr>
              <a:t> </a:t>
            </a:r>
            <a:r>
              <a:rPr lang="de-DE" sz="2667" i="1" dirty="0" err="1">
                <a:solidFill>
                  <a:schemeClr val="bg1">
                    <a:lumMod val="75000"/>
                  </a:schemeClr>
                </a:solidFill>
              </a:rPr>
              <a:t>e</a:t>
            </a:r>
            <a:r>
              <a:rPr lang="de-DE" sz="2667" i="1" dirty="0">
                <a:solidFill>
                  <a:schemeClr val="bg1">
                    <a:lumMod val="75000"/>
                  </a:schemeClr>
                </a:solidFill>
              </a:rPr>
              <a:t> </a:t>
            </a:r>
            <a:r>
              <a:rPr lang="de-DE" sz="2667" i="1" dirty="0" err="1">
                <a:solidFill>
                  <a:schemeClr val="bg1">
                    <a:lumMod val="75000"/>
                  </a:schemeClr>
                </a:solidFill>
              </a:rPr>
              <a:t>progresso</a:t>
            </a:r>
            <a:r>
              <a:rPr lang="de-DE" sz="2667" dirty="0">
                <a:solidFill>
                  <a:schemeClr val="bg1">
                    <a:lumMod val="75000"/>
                  </a:schemeClr>
                </a:solidFill>
              </a:rPr>
              <a:t>, über Interaktion und Liebe</a:t>
            </a:r>
          </a:p>
          <a:p>
            <a:pPr marL="609585" indent="-609585">
              <a:lnSpc>
                <a:spcPct val="150000"/>
              </a:lnSpc>
              <a:buClr>
                <a:srgbClr val="0070C0"/>
              </a:buClr>
              <a:buSzPct val="136000"/>
              <a:buFont typeface="+mj-lt"/>
              <a:buAutoNum type="arabicPeriod"/>
            </a:pPr>
            <a:r>
              <a:rPr lang="de-DE" sz="2667" dirty="0"/>
              <a:t>Interaktion und Mediation als Grundlage des Erst- und Zweitsprachenlernens</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Soziale Kognition – Regelverstehen als Interaktionsprozess</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Interaktion als Übungsprinzip</a:t>
            </a:r>
            <a:endParaRPr lang="de-DE" sz="2667" i="1" dirty="0">
              <a:solidFill>
                <a:schemeClr val="bg1">
                  <a:lumMod val="75000"/>
                </a:schemeClr>
              </a:solidFill>
            </a:endParaRP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Fortschritt – Felder der Unterrichtsprogression &amp; Fazit</a:t>
            </a:r>
          </a:p>
          <a:p>
            <a:pPr marL="609585" indent="-609585">
              <a:lnSpc>
                <a:spcPct val="150000"/>
              </a:lnSpc>
              <a:buClr>
                <a:srgbClr val="0070C0"/>
              </a:buClr>
              <a:buSzPct val="136000"/>
              <a:buFont typeface="+mj-lt"/>
              <a:buAutoNum type="arabicPeriod"/>
            </a:pPr>
            <a:r>
              <a:rPr lang="de-DE" sz="2667" dirty="0">
                <a:solidFill>
                  <a:schemeClr val="bg1">
                    <a:lumMod val="75000"/>
                  </a:schemeClr>
                </a:solidFill>
              </a:rPr>
              <a:t>Verwendete Literatur</a:t>
            </a:r>
          </a:p>
        </p:txBody>
      </p:sp>
      <p:sp>
        <p:nvSpPr>
          <p:cNvPr id="3" name="Textfeld 2">
            <a:extLst>
              <a:ext uri="{FF2B5EF4-FFF2-40B4-BE49-F238E27FC236}">
                <a16:creationId xmlns:a16="http://schemas.microsoft.com/office/drawing/2014/main" id="{A1676B6F-338A-C846-9023-F2D85D787192}"/>
              </a:ext>
            </a:extLst>
          </p:cNvPr>
          <p:cNvSpPr txBox="1"/>
          <p:nvPr/>
        </p:nvSpPr>
        <p:spPr>
          <a:xfrm>
            <a:off x="604614" y="430625"/>
            <a:ext cx="3744068" cy="502766"/>
          </a:xfrm>
          <a:prstGeom prst="rect">
            <a:avLst/>
          </a:prstGeom>
          <a:noFill/>
        </p:spPr>
        <p:txBody>
          <a:bodyPr wrap="square" rtlCol="0">
            <a:spAutoFit/>
          </a:bodyPr>
          <a:lstStyle/>
          <a:p>
            <a:r>
              <a:rPr lang="de-DE" sz="2667" dirty="0"/>
              <a:t>Überblick</a:t>
            </a:r>
          </a:p>
        </p:txBody>
      </p:sp>
      <p:pic>
        <p:nvPicPr>
          <p:cNvPr id="6" name="Grafik 5">
            <a:extLst>
              <a:ext uri="{FF2B5EF4-FFF2-40B4-BE49-F238E27FC236}">
                <a16:creationId xmlns:a16="http://schemas.microsoft.com/office/drawing/2014/main" id="{A9AE53D6-0753-D249-AC7B-D83E9767D697}"/>
              </a:ext>
            </a:extLst>
          </p:cNvPr>
          <p:cNvPicPr>
            <a:picLocks noChangeAspect="1"/>
          </p:cNvPicPr>
          <p:nvPr/>
        </p:nvPicPr>
        <p:blipFill>
          <a:blip r:embed="rId3"/>
          <a:stretch>
            <a:fillRect/>
          </a:stretch>
        </p:blipFill>
        <p:spPr>
          <a:xfrm>
            <a:off x="8283287" y="4470844"/>
            <a:ext cx="2880511" cy="2468657"/>
          </a:xfrm>
          <a:prstGeom prst="rect">
            <a:avLst/>
          </a:prstGeom>
        </p:spPr>
      </p:pic>
    </p:spTree>
    <p:extLst>
      <p:ext uri="{BB962C8B-B14F-4D97-AF65-F5344CB8AC3E}">
        <p14:creationId xmlns:p14="http://schemas.microsoft.com/office/powerpoint/2010/main" val="1647671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8F2DAE9-9CAA-E041-80E3-A0C88D27CD37}"/>
              </a:ext>
            </a:extLst>
          </p:cNvPr>
          <p:cNvSpPr>
            <a:spLocks noGrp="1"/>
          </p:cNvSpPr>
          <p:nvPr>
            <p:ph type="body" sz="quarter" idx="11"/>
          </p:nvPr>
        </p:nvSpPr>
        <p:spPr/>
        <p:txBody>
          <a:bodyPr/>
          <a:lstStyle/>
          <a:p>
            <a:endParaRPr lang="de-DE"/>
          </a:p>
        </p:txBody>
      </p:sp>
      <p:sp>
        <p:nvSpPr>
          <p:cNvPr id="4" name="Textfeld 3">
            <a:extLst>
              <a:ext uri="{FF2B5EF4-FFF2-40B4-BE49-F238E27FC236}">
                <a16:creationId xmlns:a16="http://schemas.microsoft.com/office/drawing/2014/main" id="{16FBD672-9A8C-DB4B-BFD4-EC44E7B04B14}"/>
              </a:ext>
            </a:extLst>
          </p:cNvPr>
          <p:cNvSpPr txBox="1"/>
          <p:nvPr/>
        </p:nvSpPr>
        <p:spPr>
          <a:xfrm>
            <a:off x="2796392" y="4670682"/>
            <a:ext cx="9036448" cy="369332"/>
          </a:xfrm>
          <a:prstGeom prst="rect">
            <a:avLst/>
          </a:prstGeom>
          <a:noFill/>
        </p:spPr>
        <p:txBody>
          <a:bodyPr wrap="none" rtlCol="0">
            <a:spAutoFit/>
          </a:bodyPr>
          <a:lstStyle/>
          <a:p>
            <a:r>
              <a:rPr lang="de-DE" dirty="0"/>
              <a:t>Braun/</a:t>
            </a:r>
            <a:r>
              <a:rPr lang="de-DE" dirty="0" err="1"/>
              <a:t>Klimaczyk</a:t>
            </a:r>
            <a:r>
              <a:rPr lang="de-DE" dirty="0"/>
              <a:t> in:</a:t>
            </a:r>
            <a:r>
              <a:rPr lang="de-DE" i="1" dirty="0"/>
              <a:t> Fremdsprache Deutsch: Interaktion – digital und vernetzt</a:t>
            </a:r>
            <a:r>
              <a:rPr lang="de-DE" dirty="0"/>
              <a:t>. Nr. 66/2022. S. 9</a:t>
            </a:r>
          </a:p>
        </p:txBody>
      </p:sp>
      <p:sp>
        <p:nvSpPr>
          <p:cNvPr id="5" name="Textfeld 4">
            <a:extLst>
              <a:ext uri="{FF2B5EF4-FFF2-40B4-BE49-F238E27FC236}">
                <a16:creationId xmlns:a16="http://schemas.microsoft.com/office/drawing/2014/main" id="{2BD2C810-52AF-054C-BE71-5560E3B21098}"/>
              </a:ext>
            </a:extLst>
          </p:cNvPr>
          <p:cNvSpPr txBox="1"/>
          <p:nvPr/>
        </p:nvSpPr>
        <p:spPr>
          <a:xfrm>
            <a:off x="1789064" y="2731690"/>
            <a:ext cx="9557809" cy="1938992"/>
          </a:xfrm>
          <a:prstGeom prst="rect">
            <a:avLst/>
          </a:prstGeom>
          <a:noFill/>
        </p:spPr>
        <p:txBody>
          <a:bodyPr wrap="square" rtlCol="0">
            <a:spAutoFit/>
          </a:bodyPr>
          <a:lstStyle/>
          <a:p>
            <a:r>
              <a:rPr lang="de-DE" sz="2400" dirty="0"/>
              <a:t>„Interaktion .. im Unterricht  durch das gemeinsame Aushandeln von Bedeutung, Reflexionen über die Zielsprache … gegenseitiges Feedback.“ </a:t>
            </a:r>
          </a:p>
          <a:p>
            <a:endParaRPr lang="de-DE" sz="2400" dirty="0"/>
          </a:p>
          <a:p>
            <a:r>
              <a:rPr lang="de-DE" sz="2400" dirty="0"/>
              <a:t>„Ko-Konstruktion von Wissen“ durch Interaktion</a:t>
            </a:r>
          </a:p>
          <a:p>
            <a:endParaRPr lang="de-DE" sz="2400" dirty="0"/>
          </a:p>
        </p:txBody>
      </p:sp>
      <p:sp>
        <p:nvSpPr>
          <p:cNvPr id="7" name="Rechteck 6">
            <a:extLst>
              <a:ext uri="{FF2B5EF4-FFF2-40B4-BE49-F238E27FC236}">
                <a16:creationId xmlns:a16="http://schemas.microsoft.com/office/drawing/2014/main" id="{3F4C2A7C-30F3-0F40-B3BF-2CA496442C96}"/>
              </a:ext>
            </a:extLst>
          </p:cNvPr>
          <p:cNvSpPr/>
          <p:nvPr/>
        </p:nvSpPr>
        <p:spPr>
          <a:xfrm>
            <a:off x="1911925" y="986990"/>
            <a:ext cx="9434948" cy="1200329"/>
          </a:xfrm>
          <a:prstGeom prst="rect">
            <a:avLst/>
          </a:prstGeom>
        </p:spPr>
        <p:txBody>
          <a:bodyPr wrap="square">
            <a:spAutoFit/>
          </a:bodyPr>
          <a:lstStyle/>
          <a:p>
            <a:r>
              <a:rPr lang="de-DE" sz="2400" i="1" dirty="0"/>
              <a:t>Interaktionsorientierung: Sprachen eignet man sich am besten zusammen mit anderen an. Soziale Interaktion ist ein wirksamer </a:t>
            </a:r>
            <a:r>
              <a:rPr lang="de-DE" sz="2400" i="1" dirty="0" err="1"/>
              <a:t>Lern-Verstärker</a:t>
            </a:r>
            <a:r>
              <a:rPr lang="de-DE" sz="2400" i="1" dirty="0"/>
              <a:t>. </a:t>
            </a:r>
          </a:p>
          <a:p>
            <a:endParaRPr lang="de-DE" sz="2400" i="1" dirty="0"/>
          </a:p>
        </p:txBody>
      </p:sp>
      <p:sp>
        <p:nvSpPr>
          <p:cNvPr id="8" name="Textfeld 7">
            <a:extLst>
              <a:ext uri="{FF2B5EF4-FFF2-40B4-BE49-F238E27FC236}">
                <a16:creationId xmlns:a16="http://schemas.microsoft.com/office/drawing/2014/main" id="{E6AB64E2-D96B-6D48-8352-8D105F70EEC5}"/>
              </a:ext>
            </a:extLst>
          </p:cNvPr>
          <p:cNvSpPr txBox="1"/>
          <p:nvPr/>
        </p:nvSpPr>
        <p:spPr>
          <a:xfrm>
            <a:off x="2796392" y="2090172"/>
            <a:ext cx="5299849" cy="369332"/>
          </a:xfrm>
          <a:prstGeom prst="rect">
            <a:avLst/>
          </a:prstGeom>
          <a:noFill/>
        </p:spPr>
        <p:txBody>
          <a:bodyPr wrap="none" rtlCol="0">
            <a:spAutoFit/>
          </a:bodyPr>
          <a:lstStyle/>
          <a:p>
            <a:r>
              <a:rPr lang="de-DE" dirty="0"/>
              <a:t>Funk in: Moura/</a:t>
            </a:r>
            <a:r>
              <a:rPr lang="de-DE" dirty="0" err="1"/>
              <a:t>Bolacio</a:t>
            </a:r>
            <a:r>
              <a:rPr lang="de-DE" dirty="0"/>
              <a:t>/ </a:t>
            </a:r>
            <a:r>
              <a:rPr lang="de-DE" dirty="0" err="1"/>
              <a:t>Stanke</a:t>
            </a:r>
            <a:r>
              <a:rPr lang="de-DE" dirty="0"/>
              <a:t>/  </a:t>
            </a:r>
            <a:r>
              <a:rPr lang="de-DE" dirty="0" err="1"/>
              <a:t>Saliés</a:t>
            </a:r>
            <a:r>
              <a:rPr lang="de-DE" dirty="0"/>
              <a:t> (2017) S. </a:t>
            </a:r>
            <a:r>
              <a:rPr lang="de-DE" i="1" dirty="0"/>
              <a:t>163</a:t>
            </a:r>
            <a:endParaRPr lang="de-DE" dirty="0"/>
          </a:p>
        </p:txBody>
      </p:sp>
    </p:spTree>
    <p:extLst>
      <p:ext uri="{BB962C8B-B14F-4D97-AF65-F5344CB8AC3E}">
        <p14:creationId xmlns:p14="http://schemas.microsoft.com/office/powerpoint/2010/main" val="568586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67553" y="1403539"/>
            <a:ext cx="11117944" cy="5084064"/>
          </a:xfrm>
        </p:spPr>
        <p:txBody>
          <a:bodyPr>
            <a:normAutofit/>
          </a:bodyPr>
          <a:lstStyle/>
          <a:p>
            <a:pPr marL="0" indent="0">
              <a:buNone/>
            </a:pPr>
            <a:r>
              <a:rPr lang="de-DE" sz="2600" i="1" dirty="0" err="1"/>
              <a:t>From</a:t>
            </a:r>
            <a:r>
              <a:rPr lang="de-DE" sz="2600" i="1" dirty="0"/>
              <a:t> a </a:t>
            </a:r>
            <a:r>
              <a:rPr lang="de-DE" sz="2600" i="1" dirty="0" err="1"/>
              <a:t>social</a:t>
            </a:r>
            <a:r>
              <a:rPr lang="de-DE" sz="2600" i="1" dirty="0"/>
              <a:t> </a:t>
            </a:r>
            <a:r>
              <a:rPr lang="de-DE" sz="2600" i="1" dirty="0" err="1"/>
              <a:t>perspective</a:t>
            </a:r>
            <a:r>
              <a:rPr lang="de-DE" sz="2600" i="1" dirty="0"/>
              <a:t> </a:t>
            </a:r>
            <a:r>
              <a:rPr lang="de-DE" sz="2600" i="1" dirty="0" err="1"/>
              <a:t>interaction</a:t>
            </a:r>
            <a:r>
              <a:rPr lang="de-DE" sz="2600" i="1" dirty="0"/>
              <a:t> </a:t>
            </a:r>
            <a:r>
              <a:rPr lang="de-DE" sz="2600" i="1" dirty="0" err="1"/>
              <a:t>is</a:t>
            </a:r>
            <a:r>
              <a:rPr lang="de-DE" sz="2600" i="1" dirty="0"/>
              <a:t> </a:t>
            </a:r>
            <a:r>
              <a:rPr lang="de-DE" sz="2600" i="1" dirty="0" err="1"/>
              <a:t>generally</a:t>
            </a:r>
            <a:r>
              <a:rPr lang="de-DE" sz="2600" i="1" dirty="0"/>
              <a:t> </a:t>
            </a:r>
            <a:r>
              <a:rPr lang="de-DE" sz="2600" i="1" dirty="0" err="1"/>
              <a:t>seen</a:t>
            </a:r>
            <a:r>
              <a:rPr lang="de-DE" sz="2600" i="1" dirty="0"/>
              <a:t> </a:t>
            </a:r>
            <a:r>
              <a:rPr lang="de-DE" sz="2600" i="1" dirty="0" err="1"/>
              <a:t>as</a:t>
            </a:r>
            <a:r>
              <a:rPr lang="de-DE" sz="2600" i="1" dirty="0"/>
              <a:t> essential in </a:t>
            </a:r>
            <a:r>
              <a:rPr lang="de-DE" sz="2600" i="1" dirty="0" err="1"/>
              <a:t>providing</a:t>
            </a:r>
            <a:r>
              <a:rPr lang="de-DE" sz="2600" i="1" dirty="0"/>
              <a:t> </a:t>
            </a:r>
            <a:r>
              <a:rPr lang="de-DE" sz="2600" i="1" dirty="0" err="1"/>
              <a:t>learners</a:t>
            </a:r>
            <a:r>
              <a:rPr lang="de-DE" sz="2600" i="1" dirty="0"/>
              <a:t> </a:t>
            </a:r>
            <a:r>
              <a:rPr lang="de-DE" sz="2600" i="1" dirty="0" err="1"/>
              <a:t>with</a:t>
            </a:r>
            <a:r>
              <a:rPr lang="de-DE" sz="2600" i="1" dirty="0"/>
              <a:t> </a:t>
            </a:r>
            <a:r>
              <a:rPr lang="de-DE" sz="2600" i="1" dirty="0" err="1"/>
              <a:t>the</a:t>
            </a:r>
            <a:r>
              <a:rPr lang="de-DE" sz="2600" i="1" dirty="0"/>
              <a:t> </a:t>
            </a:r>
            <a:r>
              <a:rPr lang="de-DE" sz="2600" i="1" dirty="0" err="1"/>
              <a:t>quantity</a:t>
            </a:r>
            <a:r>
              <a:rPr lang="de-DE" sz="2600" i="1" dirty="0"/>
              <a:t> </a:t>
            </a:r>
            <a:r>
              <a:rPr lang="de-DE" sz="2600" i="1" dirty="0" err="1"/>
              <a:t>and</a:t>
            </a:r>
            <a:r>
              <a:rPr lang="de-DE" sz="2600" i="1" dirty="0"/>
              <a:t> </a:t>
            </a:r>
            <a:r>
              <a:rPr lang="de-DE" sz="2600" i="1" dirty="0" err="1"/>
              <a:t>quality</a:t>
            </a:r>
            <a:r>
              <a:rPr lang="de-DE" sz="2600" i="1" dirty="0"/>
              <a:t> </a:t>
            </a:r>
            <a:r>
              <a:rPr lang="de-DE" sz="2600" i="1" dirty="0" err="1"/>
              <a:t>of</a:t>
            </a:r>
            <a:r>
              <a:rPr lang="de-DE" sz="2600" i="1" dirty="0"/>
              <a:t> </a:t>
            </a:r>
            <a:r>
              <a:rPr lang="de-DE" sz="2600" i="1" dirty="0" err="1"/>
              <a:t>external</a:t>
            </a:r>
            <a:r>
              <a:rPr lang="de-DE" sz="2600" i="1" dirty="0"/>
              <a:t> </a:t>
            </a:r>
            <a:r>
              <a:rPr lang="de-DE" sz="2600" i="1" dirty="0" err="1"/>
              <a:t>linguistic</a:t>
            </a:r>
            <a:r>
              <a:rPr lang="de-DE" sz="2600" i="1" dirty="0"/>
              <a:t> </a:t>
            </a:r>
            <a:r>
              <a:rPr lang="de-DE" sz="2600" i="1" dirty="0" err="1"/>
              <a:t>input</a:t>
            </a:r>
            <a:r>
              <a:rPr lang="de-DE" sz="2600" i="1" dirty="0"/>
              <a:t> wich </a:t>
            </a:r>
            <a:r>
              <a:rPr lang="de-DE" sz="2600" i="1" dirty="0" err="1"/>
              <a:t>is</a:t>
            </a:r>
            <a:r>
              <a:rPr lang="de-DE" sz="2600" i="1" dirty="0"/>
              <a:t> </a:t>
            </a:r>
            <a:r>
              <a:rPr lang="de-DE" sz="2600" i="1" dirty="0" err="1"/>
              <a:t>required</a:t>
            </a:r>
            <a:r>
              <a:rPr lang="de-DE" sz="2600" i="1" dirty="0"/>
              <a:t> </a:t>
            </a:r>
            <a:r>
              <a:rPr lang="de-DE" sz="2600" i="1" dirty="0" err="1"/>
              <a:t>for</a:t>
            </a:r>
            <a:r>
              <a:rPr lang="de-DE" sz="2600" i="1" dirty="0"/>
              <a:t> internal </a:t>
            </a:r>
            <a:r>
              <a:rPr lang="de-DE" sz="2600" i="1" dirty="0" err="1"/>
              <a:t>processing</a:t>
            </a:r>
            <a:r>
              <a:rPr lang="de-DE" sz="2600" i="1" dirty="0"/>
              <a:t>, in </a:t>
            </a:r>
            <a:r>
              <a:rPr lang="de-DE" sz="2600" i="1" dirty="0" err="1"/>
              <a:t>focussing</a:t>
            </a:r>
            <a:r>
              <a:rPr lang="de-DE" sz="2600" i="1" dirty="0"/>
              <a:t> </a:t>
            </a:r>
            <a:r>
              <a:rPr lang="de-DE" sz="2600" i="1" dirty="0" err="1"/>
              <a:t>learner</a:t>
            </a:r>
            <a:r>
              <a:rPr lang="de-DE" sz="2600" i="1" dirty="0"/>
              <a:t> </a:t>
            </a:r>
            <a:r>
              <a:rPr lang="de-DE" sz="2600" i="1" dirty="0" err="1"/>
              <a:t>attention</a:t>
            </a:r>
            <a:r>
              <a:rPr lang="de-DE" sz="2600" i="1" dirty="0"/>
              <a:t> on </a:t>
            </a:r>
            <a:r>
              <a:rPr lang="de-DE" sz="2600" i="1" dirty="0" err="1"/>
              <a:t>aspects</a:t>
            </a:r>
            <a:r>
              <a:rPr lang="de-DE" sz="2600" i="1" dirty="0"/>
              <a:t> </a:t>
            </a:r>
            <a:r>
              <a:rPr lang="de-DE" sz="2600" i="1" dirty="0" err="1"/>
              <a:t>of</a:t>
            </a:r>
            <a:r>
              <a:rPr lang="de-DE" sz="2600" i="1" dirty="0"/>
              <a:t> </a:t>
            </a:r>
            <a:r>
              <a:rPr lang="de-DE" sz="2600" i="1" dirty="0" err="1"/>
              <a:t>their</a:t>
            </a:r>
            <a:r>
              <a:rPr lang="de-DE" sz="2600" i="1" dirty="0"/>
              <a:t> L2 </a:t>
            </a:r>
            <a:r>
              <a:rPr lang="de-DE" sz="2600" i="1" dirty="0" err="1"/>
              <a:t>that</a:t>
            </a:r>
            <a:r>
              <a:rPr lang="de-DE" sz="2600" i="1" dirty="0"/>
              <a:t> </a:t>
            </a:r>
            <a:r>
              <a:rPr lang="de-DE" sz="2600" i="1" dirty="0" err="1"/>
              <a:t>differ</a:t>
            </a:r>
            <a:r>
              <a:rPr lang="de-DE" sz="2600" i="1" dirty="0"/>
              <a:t> </a:t>
            </a:r>
            <a:r>
              <a:rPr lang="de-DE" sz="2600" i="1" dirty="0" err="1"/>
              <a:t>from</a:t>
            </a:r>
            <a:r>
              <a:rPr lang="de-DE" sz="2600" i="1" dirty="0"/>
              <a:t> </a:t>
            </a:r>
            <a:r>
              <a:rPr lang="de-DE" sz="2600" i="1" dirty="0" err="1"/>
              <a:t>target</a:t>
            </a:r>
            <a:r>
              <a:rPr lang="de-DE" sz="2600" i="1" dirty="0"/>
              <a:t> </a:t>
            </a:r>
            <a:r>
              <a:rPr lang="de-DE" sz="2600" i="1" dirty="0" err="1"/>
              <a:t>language</a:t>
            </a:r>
            <a:r>
              <a:rPr lang="de-DE" sz="2600" i="1" dirty="0"/>
              <a:t> </a:t>
            </a:r>
            <a:r>
              <a:rPr lang="de-DE" sz="2600" i="1" dirty="0" err="1"/>
              <a:t>norms</a:t>
            </a:r>
            <a:r>
              <a:rPr lang="de-DE" sz="2600" i="1" dirty="0"/>
              <a:t> </a:t>
            </a:r>
            <a:r>
              <a:rPr lang="de-DE" sz="2600" i="1" dirty="0" err="1"/>
              <a:t>or</a:t>
            </a:r>
            <a:r>
              <a:rPr lang="de-DE" sz="2600" i="1" dirty="0"/>
              <a:t> </a:t>
            </a:r>
            <a:r>
              <a:rPr lang="de-DE" sz="2600" i="1" dirty="0" err="1"/>
              <a:t>goals</a:t>
            </a:r>
            <a:r>
              <a:rPr lang="de-DE" sz="2600" i="1" dirty="0"/>
              <a:t> </a:t>
            </a:r>
            <a:r>
              <a:rPr lang="de-DE" sz="2600" i="1" dirty="0" err="1"/>
              <a:t>and</a:t>
            </a:r>
            <a:r>
              <a:rPr lang="de-DE" sz="2600" i="1" dirty="0"/>
              <a:t> in </a:t>
            </a:r>
            <a:r>
              <a:rPr lang="de-DE" sz="2600" i="1" dirty="0" err="1"/>
              <a:t>providing</a:t>
            </a:r>
            <a:r>
              <a:rPr lang="de-DE" sz="2600" i="1" dirty="0"/>
              <a:t> </a:t>
            </a:r>
            <a:r>
              <a:rPr lang="de-DE" sz="2600" i="1" dirty="0" err="1"/>
              <a:t>collaborative</a:t>
            </a:r>
            <a:r>
              <a:rPr lang="de-DE" sz="2600" i="1" dirty="0"/>
              <a:t> </a:t>
            </a:r>
            <a:r>
              <a:rPr lang="de-DE" sz="2600" i="1" dirty="0" err="1"/>
              <a:t>means</a:t>
            </a:r>
            <a:r>
              <a:rPr lang="de-DE" sz="2600" i="1" dirty="0"/>
              <a:t> </a:t>
            </a:r>
            <a:r>
              <a:rPr lang="de-DE" sz="2600" i="1" dirty="0" err="1"/>
              <a:t>for</a:t>
            </a:r>
            <a:r>
              <a:rPr lang="de-DE" sz="2600" i="1" dirty="0"/>
              <a:t> </a:t>
            </a:r>
            <a:r>
              <a:rPr lang="de-DE" sz="2600" i="1" dirty="0" err="1"/>
              <a:t>learners</a:t>
            </a:r>
            <a:r>
              <a:rPr lang="de-DE" sz="2600" i="1" dirty="0"/>
              <a:t> </a:t>
            </a:r>
            <a:r>
              <a:rPr lang="de-DE" sz="2600" i="1" dirty="0" err="1"/>
              <a:t>to</a:t>
            </a:r>
            <a:r>
              <a:rPr lang="de-DE" sz="2600" i="1" dirty="0"/>
              <a:t> </a:t>
            </a:r>
            <a:r>
              <a:rPr lang="de-DE" sz="2600" i="1" dirty="0" err="1"/>
              <a:t>build</a:t>
            </a:r>
            <a:r>
              <a:rPr lang="de-DE" sz="2600" i="1" dirty="0"/>
              <a:t> </a:t>
            </a:r>
            <a:r>
              <a:rPr lang="de-DE" sz="2600" i="1" dirty="0" err="1"/>
              <a:t>discourse</a:t>
            </a:r>
            <a:r>
              <a:rPr lang="de-DE" sz="2600" i="1" dirty="0"/>
              <a:t> </a:t>
            </a:r>
            <a:r>
              <a:rPr lang="de-DE" sz="2600" i="1" dirty="0" err="1"/>
              <a:t>structures</a:t>
            </a:r>
            <a:r>
              <a:rPr lang="de-DE" sz="2600" i="1" dirty="0"/>
              <a:t> </a:t>
            </a:r>
            <a:r>
              <a:rPr lang="de-DE" sz="2600" i="1" dirty="0" err="1"/>
              <a:t>and</a:t>
            </a:r>
            <a:r>
              <a:rPr lang="de-DE" sz="2600" i="1" dirty="0"/>
              <a:t> express </a:t>
            </a:r>
            <a:r>
              <a:rPr lang="de-DE" sz="2600" i="1" dirty="0" err="1"/>
              <a:t>meanings</a:t>
            </a:r>
            <a:r>
              <a:rPr lang="de-DE" sz="2600" i="1" dirty="0"/>
              <a:t> </a:t>
            </a:r>
            <a:r>
              <a:rPr lang="de-DE" sz="2600" i="1" dirty="0" err="1"/>
              <a:t>which</a:t>
            </a:r>
            <a:r>
              <a:rPr lang="de-DE" sz="2600" i="1" dirty="0"/>
              <a:t> </a:t>
            </a:r>
            <a:r>
              <a:rPr lang="de-DE" sz="2600" i="1" dirty="0" err="1"/>
              <a:t>are</a:t>
            </a:r>
            <a:r>
              <a:rPr lang="de-DE" sz="2600" i="1" dirty="0"/>
              <a:t> </a:t>
            </a:r>
            <a:r>
              <a:rPr lang="de-DE" sz="2600" i="1" dirty="0" err="1"/>
              <a:t>beyond</a:t>
            </a:r>
            <a:r>
              <a:rPr lang="de-DE" sz="2600" i="1" dirty="0"/>
              <a:t> </a:t>
            </a:r>
            <a:r>
              <a:rPr lang="de-DE" sz="2600" i="1" dirty="0" err="1"/>
              <a:t>the</a:t>
            </a:r>
            <a:r>
              <a:rPr lang="de-DE" sz="2600" i="1" dirty="0"/>
              <a:t> </a:t>
            </a:r>
            <a:r>
              <a:rPr lang="de-DE" sz="2600" i="1" dirty="0" err="1"/>
              <a:t>current</a:t>
            </a:r>
            <a:r>
              <a:rPr lang="de-DE" sz="2600" i="1" dirty="0"/>
              <a:t> </a:t>
            </a:r>
            <a:r>
              <a:rPr lang="de-DE" sz="2600" i="1" dirty="0" err="1"/>
              <a:t>level</a:t>
            </a:r>
            <a:r>
              <a:rPr lang="de-DE" sz="2600" i="1" dirty="0"/>
              <a:t> </a:t>
            </a:r>
            <a:r>
              <a:rPr lang="de-DE" sz="2600" i="1" dirty="0" err="1"/>
              <a:t>of</a:t>
            </a:r>
            <a:r>
              <a:rPr lang="de-DE" sz="2600" i="1" dirty="0"/>
              <a:t> </a:t>
            </a:r>
            <a:r>
              <a:rPr lang="de-DE" sz="2600" i="1" dirty="0" err="1"/>
              <a:t>their</a:t>
            </a:r>
            <a:r>
              <a:rPr lang="de-DE" sz="2600" i="1" dirty="0"/>
              <a:t> </a:t>
            </a:r>
            <a:r>
              <a:rPr lang="de-DE" sz="2600" i="1" dirty="0" err="1"/>
              <a:t>linguistic</a:t>
            </a:r>
            <a:r>
              <a:rPr lang="de-DE" sz="2600" i="1" dirty="0"/>
              <a:t> </a:t>
            </a:r>
            <a:r>
              <a:rPr lang="de-DE" sz="2600" i="1" dirty="0" err="1"/>
              <a:t>competence</a:t>
            </a:r>
            <a:r>
              <a:rPr lang="de-DE" sz="2600" i="1" dirty="0"/>
              <a:t>. </a:t>
            </a:r>
          </a:p>
          <a:p>
            <a:pPr marL="0" indent="0">
              <a:buNone/>
            </a:pPr>
            <a:r>
              <a:rPr lang="de-DE" sz="3200" dirty="0"/>
              <a:t>						</a:t>
            </a:r>
            <a:r>
              <a:rPr lang="de-DE" sz="2200" dirty="0"/>
              <a:t>(</a:t>
            </a:r>
            <a:r>
              <a:rPr lang="de-DE" sz="2200" dirty="0" err="1"/>
              <a:t>Saville-Troike</a:t>
            </a:r>
            <a:r>
              <a:rPr lang="de-DE" sz="2200" dirty="0"/>
              <a:t>/</a:t>
            </a:r>
            <a:r>
              <a:rPr lang="de-DE" sz="2200" dirty="0" err="1"/>
              <a:t>Barto</a:t>
            </a:r>
            <a:r>
              <a:rPr lang="de-DE" sz="2200" dirty="0"/>
              <a:t>, 2017,112) </a:t>
            </a:r>
            <a:endParaRPr lang="de-DE" sz="2200" dirty="0">
              <a:solidFill>
                <a:schemeClr val="tx1">
                  <a:lumMod val="90000"/>
                  <a:lumOff val="10000"/>
                </a:schemeClr>
              </a:solidFill>
            </a:endParaRPr>
          </a:p>
          <a:p>
            <a:pPr marL="0" indent="0">
              <a:buNone/>
            </a:pPr>
            <a:r>
              <a:rPr lang="de-DE" sz="2600" dirty="0">
                <a:solidFill>
                  <a:srgbClr val="002060"/>
                </a:solidFill>
              </a:rPr>
              <a:t>Interaktion als Motor der Aufmerksamkeitssteuerung und Sprachverarbeitung und Voraussetzung für </a:t>
            </a:r>
            <a:r>
              <a:rPr lang="de-DE" sz="2600" i="1" dirty="0" err="1">
                <a:solidFill>
                  <a:srgbClr val="002060"/>
                </a:solidFill>
              </a:rPr>
              <a:t>Translanguaging</a:t>
            </a:r>
            <a:r>
              <a:rPr lang="de-DE" sz="2600" i="1" dirty="0">
                <a:solidFill>
                  <a:srgbClr val="002060"/>
                </a:solidFill>
              </a:rPr>
              <a:t> </a:t>
            </a:r>
          </a:p>
          <a:p>
            <a:pPr marL="0" indent="0">
              <a:buNone/>
            </a:pPr>
            <a:endParaRPr lang="de-DE" i="1" dirty="0">
              <a:solidFill>
                <a:srgbClr val="0070C0"/>
              </a:solidFill>
              <a:highlight>
                <a:srgbClr val="FFFF00"/>
              </a:highlight>
            </a:endParaRPr>
          </a:p>
          <a:p>
            <a:pPr marL="0" indent="0">
              <a:buNone/>
            </a:pPr>
            <a:r>
              <a:rPr lang="de-DE" sz="2400" b="1" dirty="0">
                <a:solidFill>
                  <a:schemeClr val="tx1"/>
                </a:solidFill>
              </a:rPr>
              <a:t>Fazit: </a:t>
            </a:r>
            <a:r>
              <a:rPr lang="de-DE" sz="2400" dirty="0">
                <a:solidFill>
                  <a:srgbClr val="0070C0"/>
                </a:solidFill>
              </a:rPr>
              <a:t>Primäre Ziele jeder Unterrichtsmethodik und damit auch des grammatischen  Übungsdesigns sind Stimulation und Organisation von Interaktion.</a:t>
            </a:r>
            <a:r>
              <a:rPr lang="de-DE" sz="2400" dirty="0"/>
              <a:t>		</a:t>
            </a:r>
          </a:p>
        </p:txBody>
      </p:sp>
      <p:sp>
        <p:nvSpPr>
          <p:cNvPr id="4" name="Foliennummernplatzhalter 3"/>
          <p:cNvSpPr>
            <a:spLocks noGrp="1"/>
          </p:cNvSpPr>
          <p:nvPr>
            <p:ph type="sldNum" sz="quarter" idx="4"/>
          </p:nvPr>
        </p:nvSpPr>
        <p:spPr/>
        <p:txBody>
          <a:bodyPr/>
          <a:lstStyle/>
          <a:p>
            <a:fld id="{0DD8EC96-FC09-4E31-9376-FC2CDDB767C7}" type="slidenum">
              <a:rPr lang="de-DE" smtClean="0"/>
              <a:pPr/>
              <a:t>9</a:t>
            </a:fld>
            <a:endParaRPr lang="de-DE"/>
          </a:p>
        </p:txBody>
      </p:sp>
      <p:sp>
        <p:nvSpPr>
          <p:cNvPr id="5" name="Rechteck 4">
            <a:extLst>
              <a:ext uri="{FF2B5EF4-FFF2-40B4-BE49-F238E27FC236}">
                <a16:creationId xmlns:a16="http://schemas.microsoft.com/office/drawing/2014/main" id="{EA67A245-FD77-9549-8588-6E537E12FEF1}"/>
              </a:ext>
            </a:extLst>
          </p:cNvPr>
          <p:cNvSpPr/>
          <p:nvPr/>
        </p:nvSpPr>
        <p:spPr>
          <a:xfrm>
            <a:off x="190459" y="370397"/>
            <a:ext cx="11811081" cy="5027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de-DE" sz="2667" dirty="0">
                <a:solidFill>
                  <a:srgbClr val="0070C0"/>
                </a:solidFill>
              </a:rPr>
              <a:t>Interaktionsqualität als Erfolgsfaktor - die Fachdiskussion</a:t>
            </a:r>
          </a:p>
        </p:txBody>
      </p:sp>
      <p:pic>
        <p:nvPicPr>
          <p:cNvPr id="6" name="Grafik 5">
            <a:extLst>
              <a:ext uri="{FF2B5EF4-FFF2-40B4-BE49-F238E27FC236}">
                <a16:creationId xmlns:a16="http://schemas.microsoft.com/office/drawing/2014/main" id="{DD4D8DB4-A615-B447-99FC-4DA324A2EE7B}"/>
              </a:ext>
            </a:extLst>
          </p:cNvPr>
          <p:cNvPicPr>
            <a:picLocks noChangeAspect="1"/>
          </p:cNvPicPr>
          <p:nvPr/>
        </p:nvPicPr>
        <p:blipFill>
          <a:blip r:embed="rId2"/>
          <a:stretch>
            <a:fillRect/>
          </a:stretch>
        </p:blipFill>
        <p:spPr>
          <a:xfrm>
            <a:off x="10579253" y="5479095"/>
            <a:ext cx="1568401" cy="1344151"/>
          </a:xfrm>
          <a:prstGeom prst="rect">
            <a:avLst/>
          </a:prstGeom>
        </p:spPr>
      </p:pic>
    </p:spTree>
    <p:extLst>
      <p:ext uri="{BB962C8B-B14F-4D97-AF65-F5344CB8AC3E}">
        <p14:creationId xmlns:p14="http://schemas.microsoft.com/office/powerpoint/2010/main" val="166860387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3445</Words>
  <Application>Microsoft Macintosh PowerPoint</Application>
  <PresentationFormat>Breitbild</PresentationFormat>
  <Paragraphs>294</Paragraphs>
  <Slides>43</Slides>
  <Notes>13</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43</vt:i4>
      </vt:variant>
    </vt:vector>
  </HeadingPairs>
  <TitlesOfParts>
    <vt:vector size="55" baseType="lpstr">
      <vt:lpstr>Arial</vt:lpstr>
      <vt:lpstr>Calibri</vt:lpstr>
      <vt:lpstr>Calibri Light</vt:lpstr>
      <vt:lpstr>Cambria Math</vt:lpstr>
      <vt:lpstr>Courier New</vt:lpstr>
      <vt:lpstr>Georgia</vt:lpstr>
      <vt:lpstr>Roboto</vt:lpstr>
      <vt:lpstr>Roboto Condensed</vt:lpstr>
      <vt:lpstr>Tahoma</vt:lpstr>
      <vt:lpstr>Times New Roman</vt:lpstr>
      <vt:lpstr>Wingdings</vt:lpstr>
      <vt:lpstr>Office</vt:lpstr>
      <vt:lpstr>PowerPoint-Präsentation</vt:lpstr>
      <vt:lpstr>PowerPoint-Präsentation</vt:lpstr>
      <vt:lpstr>PowerPoint-Präsentation</vt:lpstr>
      <vt:lpstr>PowerPoint-Präsentation</vt:lpstr>
      <vt:lpstr>PowerPoint-Präsentation</vt:lpstr>
      <vt:lpstr>Unterricht als Kontinuum einer Lehrer/Lerner-Interaktion</vt:lpstr>
      <vt:lpstr>PowerPoint-Präsentation</vt:lpstr>
      <vt:lpstr>PowerPoint-Präsentation</vt:lpstr>
      <vt:lpstr>PowerPoint-Präsentation</vt:lpstr>
      <vt:lpstr>Interaktion als Grundlage kommunikations- und aufgabenorientierter orientierter Ansätze</vt:lpstr>
      <vt:lpstr>PowerPoint-Präsentation</vt:lpstr>
      <vt:lpstr>Der GER 2020 schlüsselt Interaktion in Deskriptorenlisten weiter auf und unterstreicht damit deren Bedeutung (S. 87 – 104) </vt:lpstr>
      <vt:lpstr>Der GER 2020 schlüsselt den verwandten Mediationsbegriff (S. 112 ff) in Es gibt 19 Listen skalierter Deskriptorenauf (vgl. S. 28) </vt:lpstr>
      <vt:lpstr>Was genau heißt „Mediation“?</vt:lpstr>
      <vt:lpstr>hilfreich für Unterrichtspraxis und Lehrwerkdesign:</vt:lpstr>
      <vt:lpstr>PowerPoint-Präsentation</vt:lpstr>
      <vt:lpstr>PowerPoint-Präsentation</vt:lpstr>
      <vt:lpstr>PowerPoint-Präsentation</vt:lpstr>
      <vt:lpstr>Der Sprachbegriff des GER (2020): Translanguaging als vertieftes Verständnis von Mehrsprachigkeit (vgl. S. 35)</vt:lpstr>
      <vt:lpstr>PowerPoint-Präsentation</vt:lpstr>
      <vt:lpstr>PowerPoint-Präsentation</vt:lpstr>
      <vt:lpstr>PowerPoint-Präsentation</vt:lpstr>
      <vt:lpstr>PowerPoint-Präsentation</vt:lpstr>
      <vt:lpstr>Ein erstes Fazit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Üben, einfach definiert ...</vt:lpstr>
      <vt:lpstr>Lernerrollen in digitalen Lernumwelten</vt:lpstr>
      <vt:lpstr>Zur Rolle von Lernenden und Lehrenden bei Lückenübungen  (im Kurs &amp; online)</vt:lpstr>
      <vt:lpstr>PowerPoint-Präsentation</vt:lpstr>
      <vt:lpstr>Interaktionsmotor Partnerarbeit: Interaktive „Lückenübungen“ </vt:lpstr>
      <vt:lpstr>PowerPoint-Präsentation</vt:lpstr>
      <vt:lpstr>In Prinzip sollten alle Teilbereiche in einer begründbaren gestufte Abfolge von Lernelementen und Lernverfahren bei ansteigender Komplexität angeboten werden </vt:lpstr>
      <vt:lpstr>Gerüste bauen: „Unterrichtsinteraktion als interaktionales Scaffolding“ (Kniffka 2019) Scaffolding als Prinzip interaktiver  Übungsprogression</vt:lpstr>
      <vt:lpstr>PowerPoint-Präsentation</vt:lpstr>
      <vt:lpstr>Ein Fazit</vt:lpstr>
      <vt:lpstr>PowerPoint-Präsentation</vt:lpstr>
      <vt:lpstr>6. Verwendete  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Hermann Funk</dc:creator>
  <cp:lastModifiedBy>Hermann Funk</cp:lastModifiedBy>
  <cp:revision>36</cp:revision>
  <dcterms:created xsi:type="dcterms:W3CDTF">2021-09-20T19:51:21Z</dcterms:created>
  <dcterms:modified xsi:type="dcterms:W3CDTF">2022-06-10T14:14:45Z</dcterms:modified>
</cp:coreProperties>
</file>