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</p:sldMasterIdLst>
  <p:notesMasterIdLst>
    <p:notesMasterId r:id="rId51"/>
  </p:notesMasterIdLst>
  <p:handoutMasterIdLst>
    <p:handoutMasterId r:id="rId52"/>
  </p:handoutMasterIdLst>
  <p:sldIdLst>
    <p:sldId id="756" r:id="rId4"/>
    <p:sldId id="757" r:id="rId5"/>
    <p:sldId id="689" r:id="rId6"/>
    <p:sldId id="727" r:id="rId7"/>
    <p:sldId id="758" r:id="rId8"/>
    <p:sldId id="759" r:id="rId9"/>
    <p:sldId id="760" r:id="rId10"/>
    <p:sldId id="761" r:id="rId11"/>
    <p:sldId id="762" r:id="rId12"/>
    <p:sldId id="711" r:id="rId13"/>
    <p:sldId id="712" r:id="rId14"/>
    <p:sldId id="726" r:id="rId15"/>
    <p:sldId id="641" r:id="rId16"/>
    <p:sldId id="763" r:id="rId17"/>
    <p:sldId id="696" r:id="rId18"/>
    <p:sldId id="697" r:id="rId19"/>
    <p:sldId id="764" r:id="rId20"/>
    <p:sldId id="765" r:id="rId21"/>
    <p:sldId id="766" r:id="rId22"/>
    <p:sldId id="715" r:id="rId23"/>
    <p:sldId id="751" r:id="rId24"/>
    <p:sldId id="748" r:id="rId25"/>
    <p:sldId id="649" r:id="rId26"/>
    <p:sldId id="749" r:id="rId27"/>
    <p:sldId id="767" r:id="rId28"/>
    <p:sldId id="768" r:id="rId29"/>
    <p:sldId id="769" r:id="rId30"/>
    <p:sldId id="770" r:id="rId31"/>
    <p:sldId id="771" r:id="rId32"/>
    <p:sldId id="772" r:id="rId33"/>
    <p:sldId id="774" r:id="rId34"/>
    <p:sldId id="773" r:id="rId35"/>
    <p:sldId id="719" r:id="rId36"/>
    <p:sldId id="705" r:id="rId37"/>
    <p:sldId id="775" r:id="rId38"/>
    <p:sldId id="776" r:id="rId39"/>
    <p:sldId id="777" r:id="rId40"/>
    <p:sldId id="744" r:id="rId41"/>
    <p:sldId id="755" r:id="rId42"/>
    <p:sldId id="722" r:id="rId43"/>
    <p:sldId id="745" r:id="rId44"/>
    <p:sldId id="778" r:id="rId45"/>
    <p:sldId id="780" r:id="rId46"/>
    <p:sldId id="779" r:id="rId47"/>
    <p:sldId id="781" r:id="rId48"/>
    <p:sldId id="782" r:id="rId49"/>
    <p:sldId id="504" r:id="rId50"/>
  </p:sldIdLst>
  <p:sldSz cx="9144000" cy="6858000" type="screen4x3"/>
  <p:notesSz cx="6797675" cy="9928225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139">
          <p15:clr>
            <a:srgbClr val="A4A3A4"/>
          </p15:clr>
        </p15:guide>
        <p15:guide id="2" orient="horz" pos="4042">
          <p15:clr>
            <a:srgbClr val="A4A3A4"/>
          </p15:clr>
        </p15:guide>
        <p15:guide id="3" orient="horz" pos="278">
          <p15:clr>
            <a:srgbClr val="A4A3A4"/>
          </p15:clr>
        </p15:guide>
        <p15:guide id="4" pos="272">
          <p15:clr>
            <a:srgbClr val="A4A3A4"/>
          </p15:clr>
        </p15:guide>
        <p15:guide id="5" pos="5488">
          <p15:clr>
            <a:srgbClr val="A4A3A4"/>
          </p15:clr>
        </p15:guide>
        <p15:guide id="6" pos="4604">
          <p15:clr>
            <a:srgbClr val="A4A3A4"/>
          </p15:clr>
        </p15:guide>
        <p15:guide id="7" pos="4694">
          <p15:clr>
            <a:srgbClr val="A4A3A4"/>
          </p15:clr>
        </p15:guide>
        <p15:guide id="8" pos="3810">
          <p15:clr>
            <a:srgbClr val="A4A3A4"/>
          </p15:clr>
        </p15:guide>
        <p15:guide id="9" pos="3719">
          <p15:clr>
            <a:srgbClr val="A4A3A4"/>
          </p15:clr>
        </p15:guide>
        <p15:guide id="10" pos="2925">
          <p15:clr>
            <a:srgbClr val="A4A3A4"/>
          </p15:clr>
        </p15:guide>
        <p15:guide id="11" pos="28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8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ABCC"/>
    <a:srgbClr val="F1E9E1"/>
    <a:srgbClr val="F9DE49"/>
    <a:srgbClr val="A6A6A6"/>
    <a:srgbClr val="AECE10"/>
    <a:srgbClr val="A0BD0F"/>
    <a:srgbClr val="C9ED13"/>
    <a:srgbClr val="B8D9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053" autoAdjust="0"/>
  </p:normalViewPr>
  <p:slideViewPr>
    <p:cSldViewPr>
      <p:cViewPr>
        <p:scale>
          <a:sx n="88" d="100"/>
          <a:sy n="88" d="100"/>
        </p:scale>
        <p:origin x="-2310" y="-72"/>
      </p:cViewPr>
      <p:guideLst>
        <p:guide orient="horz" pos="1139"/>
        <p:guide orient="horz" pos="4042"/>
        <p:guide orient="horz" pos="278"/>
        <p:guide pos="272"/>
        <p:guide pos="5488"/>
        <p:guide pos="4604"/>
        <p:guide pos="4694"/>
        <p:guide pos="3810"/>
        <p:guide pos="3719"/>
        <p:guide pos="2925"/>
        <p:guide pos="28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-3552" y="-114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5B3225-D069-4175-86A5-299366A2B95C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D1CF8BB4-6C9F-4916-A44E-1CB03BFB9E27}">
      <dgm:prSet phldrT="[Text]" custT="1"/>
      <dgm:spPr>
        <a:solidFill>
          <a:schemeClr val="accent1">
            <a:alpha val="90000"/>
          </a:schemeClr>
        </a:solidFill>
        <a:ln>
          <a:solidFill>
            <a:schemeClr val="accent1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r>
            <a:rPr lang="de-DE" sz="1600" b="1" dirty="0" smtClean="0">
              <a:solidFill>
                <a:schemeClr val="bg1"/>
              </a:solidFill>
              <a:latin typeface="Goethe FF Clan" panose="020B0506030101020104" pitchFamily="34" charset="0"/>
            </a:rPr>
            <a:t>SPRACHUNTERRICHT</a:t>
          </a:r>
          <a:endParaRPr lang="de-DE" sz="1600" b="1" dirty="0">
            <a:solidFill>
              <a:schemeClr val="bg1"/>
            </a:solidFill>
            <a:latin typeface="Goethe FF Clan" panose="020B0506030101020104" pitchFamily="34" charset="0"/>
          </a:endParaRPr>
        </a:p>
      </dgm:t>
    </dgm:pt>
    <dgm:pt modelId="{2AD958F4-879F-4DFB-AEF2-61B6A5F9F3FD}" type="parTrans" cxnId="{D51D8EF9-74A3-46F4-BD09-A94B8B259C3D}">
      <dgm:prSet/>
      <dgm:spPr/>
      <dgm:t>
        <a:bodyPr/>
        <a:lstStyle/>
        <a:p>
          <a:endParaRPr lang="de-DE"/>
        </a:p>
      </dgm:t>
    </dgm:pt>
    <dgm:pt modelId="{FE1A4B05-6C96-4108-B3AD-987ED3755A9C}" type="sibTrans" cxnId="{D51D8EF9-74A3-46F4-BD09-A94B8B259C3D}">
      <dgm:prSet/>
      <dgm:spPr/>
      <dgm:t>
        <a:bodyPr/>
        <a:lstStyle/>
        <a:p>
          <a:endParaRPr lang="de-DE"/>
        </a:p>
      </dgm:t>
    </dgm:pt>
    <dgm:pt modelId="{8309B95E-9D3F-45EB-8190-D66BFEE2A68A}">
      <dgm:prSet phldrT="[Text]" custT="1"/>
      <dgm:spPr>
        <a:solidFill>
          <a:schemeClr val="accent5">
            <a:alpha val="90000"/>
          </a:schemeClr>
        </a:solidFill>
        <a:ln>
          <a:solidFill>
            <a:schemeClr val="accent5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r>
            <a:rPr lang="de-DE" sz="1600" b="1" dirty="0" smtClean="0">
              <a:solidFill>
                <a:schemeClr val="bg1"/>
              </a:solidFill>
              <a:latin typeface="Goethe FF Clan" panose="020B0506030101020104" pitchFamily="34" charset="0"/>
            </a:rPr>
            <a:t>FACHUNTERRICHT</a:t>
          </a:r>
          <a:endParaRPr lang="de-DE" sz="1600" b="1" dirty="0">
            <a:solidFill>
              <a:schemeClr val="bg1"/>
            </a:solidFill>
            <a:latin typeface="Goethe FF Clan" panose="020B0506030101020104" pitchFamily="34" charset="0"/>
          </a:endParaRPr>
        </a:p>
      </dgm:t>
    </dgm:pt>
    <dgm:pt modelId="{E72E0F6A-754F-4F51-8884-AC00AA0B3183}" type="parTrans" cxnId="{0B45DC36-1591-48AF-8B78-62BCBC7C3B2C}">
      <dgm:prSet/>
      <dgm:spPr/>
      <dgm:t>
        <a:bodyPr/>
        <a:lstStyle/>
        <a:p>
          <a:endParaRPr lang="de-DE"/>
        </a:p>
      </dgm:t>
    </dgm:pt>
    <dgm:pt modelId="{8E0EDA00-A6B1-4D6C-A33C-9B63D4208E80}" type="sibTrans" cxnId="{0B45DC36-1591-48AF-8B78-62BCBC7C3B2C}">
      <dgm:prSet/>
      <dgm:spPr/>
      <dgm:t>
        <a:bodyPr/>
        <a:lstStyle/>
        <a:p>
          <a:endParaRPr lang="de-DE"/>
        </a:p>
      </dgm:t>
    </dgm:pt>
    <dgm:pt modelId="{95FA52A6-E91F-48C0-88BC-579477558F2C}" type="pres">
      <dgm:prSet presAssocID="{AB5B3225-D069-4175-86A5-299366A2B95C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00CA7113-A116-4261-9DD4-FE5506AA6E61}" type="pres">
      <dgm:prSet presAssocID="{AB5B3225-D069-4175-86A5-299366A2B95C}" presName="dummyMaxCanvas" presStyleCnt="0"/>
      <dgm:spPr/>
    </dgm:pt>
    <dgm:pt modelId="{3399BA9E-E1B2-4186-9CEE-32BD11493DB8}" type="pres">
      <dgm:prSet presAssocID="{AB5B3225-D069-4175-86A5-299366A2B95C}" presName="parentComposite" presStyleCnt="0"/>
      <dgm:spPr/>
    </dgm:pt>
    <dgm:pt modelId="{0B07B3D7-7514-443C-908D-3011BF4DC882}" type="pres">
      <dgm:prSet presAssocID="{AB5B3225-D069-4175-86A5-299366A2B95C}" presName="parent1" presStyleLbl="alignAccFollowNode1" presStyleIdx="0" presStyleCnt="4" custScaleX="159941" custScaleY="132874" custLinFactY="100000" custLinFactNeighborX="-50049" custLinFactNeighborY="101201">
        <dgm:presLayoutVars>
          <dgm:chMax val="4"/>
        </dgm:presLayoutVars>
      </dgm:prSet>
      <dgm:spPr/>
      <dgm:t>
        <a:bodyPr/>
        <a:lstStyle/>
        <a:p>
          <a:endParaRPr lang="de-DE"/>
        </a:p>
      </dgm:t>
    </dgm:pt>
    <dgm:pt modelId="{43BE1C0C-C57B-4EB9-86A9-E7A5A5518AD2}" type="pres">
      <dgm:prSet presAssocID="{AB5B3225-D069-4175-86A5-299366A2B95C}" presName="parent2" presStyleLbl="alignAccFollowNode1" presStyleIdx="1" presStyleCnt="4" custScaleX="159941" custScaleY="132874" custLinFactY="100000" custLinFactNeighborX="34551" custLinFactNeighborY="101201">
        <dgm:presLayoutVars>
          <dgm:chMax val="4"/>
        </dgm:presLayoutVars>
      </dgm:prSet>
      <dgm:spPr/>
      <dgm:t>
        <a:bodyPr/>
        <a:lstStyle/>
        <a:p>
          <a:endParaRPr lang="de-DE"/>
        </a:p>
      </dgm:t>
    </dgm:pt>
    <dgm:pt modelId="{E83B675F-F2F9-440A-90CB-5969B7D96E50}" type="pres">
      <dgm:prSet presAssocID="{AB5B3225-D069-4175-86A5-299366A2B95C}" presName="childrenComposite" presStyleCnt="0"/>
      <dgm:spPr/>
    </dgm:pt>
    <dgm:pt modelId="{42E78CD4-56D0-4FC7-874E-840EDE94FE46}" type="pres">
      <dgm:prSet presAssocID="{AB5B3225-D069-4175-86A5-299366A2B95C}" presName="dummyMaxCanvas_ChildArea" presStyleCnt="0"/>
      <dgm:spPr/>
    </dgm:pt>
    <dgm:pt modelId="{EDEA6662-747D-49E6-B1D5-130372CDB547}" type="pres">
      <dgm:prSet presAssocID="{AB5B3225-D069-4175-86A5-299366A2B95C}" presName="fulcrum" presStyleLbl="alignAccFollowNode1" presStyleIdx="2" presStyleCnt="4"/>
      <dgm:spPr>
        <a:solidFill>
          <a:schemeClr val="accent4">
            <a:alpha val="90000"/>
          </a:schemeClr>
        </a:solidFill>
        <a:ln>
          <a:solidFill>
            <a:schemeClr val="accent4">
              <a:lumMod val="20000"/>
              <a:lumOff val="80000"/>
              <a:alpha val="90000"/>
            </a:schemeClr>
          </a:solidFill>
        </a:ln>
      </dgm:spPr>
    </dgm:pt>
    <dgm:pt modelId="{24D3BAF7-698F-4580-BDDF-537A818D8B53}" type="pres">
      <dgm:prSet presAssocID="{AB5B3225-D069-4175-86A5-299366A2B95C}" presName="balance_00" presStyleLbl="alignAccFollowNode1" presStyleIdx="3" presStyleCnt="4" custScaleX="149623">
        <dgm:presLayoutVars>
          <dgm:bulletEnabled val="1"/>
        </dgm:presLayoutVars>
      </dgm:prSet>
      <dgm:spPr>
        <a:solidFill>
          <a:schemeClr val="accent4">
            <a:alpha val="90000"/>
          </a:schemeClr>
        </a:solidFill>
        <a:ln>
          <a:solidFill>
            <a:schemeClr val="accent4">
              <a:lumMod val="20000"/>
              <a:lumOff val="80000"/>
              <a:alpha val="90000"/>
            </a:schemeClr>
          </a:solidFill>
        </a:ln>
      </dgm:spPr>
    </dgm:pt>
  </dgm:ptLst>
  <dgm:cxnLst>
    <dgm:cxn modelId="{D51D8EF9-74A3-46F4-BD09-A94B8B259C3D}" srcId="{AB5B3225-D069-4175-86A5-299366A2B95C}" destId="{D1CF8BB4-6C9F-4916-A44E-1CB03BFB9E27}" srcOrd="0" destOrd="0" parTransId="{2AD958F4-879F-4DFB-AEF2-61B6A5F9F3FD}" sibTransId="{FE1A4B05-6C96-4108-B3AD-987ED3755A9C}"/>
    <dgm:cxn modelId="{0B45DC36-1591-48AF-8B78-62BCBC7C3B2C}" srcId="{AB5B3225-D069-4175-86A5-299366A2B95C}" destId="{8309B95E-9D3F-45EB-8190-D66BFEE2A68A}" srcOrd="1" destOrd="0" parTransId="{E72E0F6A-754F-4F51-8884-AC00AA0B3183}" sibTransId="{8E0EDA00-A6B1-4D6C-A33C-9B63D4208E80}"/>
    <dgm:cxn modelId="{83CC8B04-880C-5A46-87BD-1EAF95FEC6CF}" type="presOf" srcId="{AB5B3225-D069-4175-86A5-299366A2B95C}" destId="{95FA52A6-E91F-48C0-88BC-579477558F2C}" srcOrd="0" destOrd="0" presId="urn:microsoft.com/office/officeart/2005/8/layout/balance1"/>
    <dgm:cxn modelId="{0DF292B0-172B-BD41-B765-9D6C853ACDEA}" type="presOf" srcId="{D1CF8BB4-6C9F-4916-A44E-1CB03BFB9E27}" destId="{0B07B3D7-7514-443C-908D-3011BF4DC882}" srcOrd="0" destOrd="0" presId="urn:microsoft.com/office/officeart/2005/8/layout/balance1"/>
    <dgm:cxn modelId="{E6FC3B57-8532-8043-9C3F-FD6B9332DD7B}" type="presOf" srcId="{8309B95E-9D3F-45EB-8190-D66BFEE2A68A}" destId="{43BE1C0C-C57B-4EB9-86A9-E7A5A5518AD2}" srcOrd="0" destOrd="0" presId="urn:microsoft.com/office/officeart/2005/8/layout/balance1"/>
    <dgm:cxn modelId="{A1D83875-575B-D542-8E1E-E7715CCEA3A7}" type="presParOf" srcId="{95FA52A6-E91F-48C0-88BC-579477558F2C}" destId="{00CA7113-A116-4261-9DD4-FE5506AA6E61}" srcOrd="0" destOrd="0" presId="urn:microsoft.com/office/officeart/2005/8/layout/balance1"/>
    <dgm:cxn modelId="{9F0D54EE-196A-2747-B73A-B6632AE2E0EB}" type="presParOf" srcId="{95FA52A6-E91F-48C0-88BC-579477558F2C}" destId="{3399BA9E-E1B2-4186-9CEE-32BD11493DB8}" srcOrd="1" destOrd="0" presId="urn:microsoft.com/office/officeart/2005/8/layout/balance1"/>
    <dgm:cxn modelId="{E30C230B-DB1C-5046-B8EC-05151B490284}" type="presParOf" srcId="{3399BA9E-E1B2-4186-9CEE-32BD11493DB8}" destId="{0B07B3D7-7514-443C-908D-3011BF4DC882}" srcOrd="0" destOrd="0" presId="urn:microsoft.com/office/officeart/2005/8/layout/balance1"/>
    <dgm:cxn modelId="{27462132-B179-C54B-9933-75A8B210E23B}" type="presParOf" srcId="{3399BA9E-E1B2-4186-9CEE-32BD11493DB8}" destId="{43BE1C0C-C57B-4EB9-86A9-E7A5A5518AD2}" srcOrd="1" destOrd="0" presId="urn:microsoft.com/office/officeart/2005/8/layout/balance1"/>
    <dgm:cxn modelId="{4938A648-29C9-AE45-BDE3-7F6995B9375B}" type="presParOf" srcId="{95FA52A6-E91F-48C0-88BC-579477558F2C}" destId="{E83B675F-F2F9-440A-90CB-5969B7D96E50}" srcOrd="2" destOrd="0" presId="urn:microsoft.com/office/officeart/2005/8/layout/balance1"/>
    <dgm:cxn modelId="{ECFB1B9C-DFCD-AC4F-9FE9-696187D11E47}" type="presParOf" srcId="{E83B675F-F2F9-440A-90CB-5969B7D96E50}" destId="{42E78CD4-56D0-4FC7-874E-840EDE94FE46}" srcOrd="0" destOrd="0" presId="urn:microsoft.com/office/officeart/2005/8/layout/balance1"/>
    <dgm:cxn modelId="{7CE54A01-CCB3-594B-803E-19CF7F8EE406}" type="presParOf" srcId="{E83B675F-F2F9-440A-90CB-5969B7D96E50}" destId="{EDEA6662-747D-49E6-B1D5-130372CDB547}" srcOrd="1" destOrd="0" presId="urn:microsoft.com/office/officeart/2005/8/layout/balance1"/>
    <dgm:cxn modelId="{0B96F0EF-2E48-A648-9FD1-D774A004DC24}" type="presParOf" srcId="{E83B675F-F2F9-440A-90CB-5969B7D96E50}" destId="{24D3BAF7-698F-4580-BDDF-537A818D8B53}" srcOrd="2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lanNarrowLF-Book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lanNarrowLF-Book" charset="0"/>
                <a:cs typeface="Arial" panose="020B0604020202020204" pitchFamily="34" charset="0"/>
              </a:defRPr>
            </a:lvl1pPr>
          </a:lstStyle>
          <a:p>
            <a:fld id="{0B84D87A-282A-4C1A-BFE8-6C15A26F51E8}" type="datetimeFigureOut">
              <a:rPr lang="de-DE" altLang="de-DE"/>
              <a:pPr/>
              <a:t>07.10.2019</a:t>
            </a:fld>
            <a:endParaRPr lang="de-DE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lanNarrowLF-Book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lanNarrowLF-Book" charset="0"/>
                <a:cs typeface="Arial" panose="020B0604020202020204" pitchFamily="34" charset="0"/>
              </a:defRPr>
            </a:lvl1pPr>
          </a:lstStyle>
          <a:p>
            <a:fld id="{438C3F4D-44CD-45AD-BE0B-DE2E6FFA7393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32267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lanNarrowLF-Book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lanNarrowLF-Book" charset="0"/>
                <a:cs typeface="Arial" panose="020B0604020202020204" pitchFamily="34" charset="0"/>
              </a:defRPr>
            </a:lvl1pPr>
          </a:lstStyle>
          <a:p>
            <a:fld id="{36F32DCC-361C-44B6-9158-07835CB1A1A9}" type="datetimeFigureOut">
              <a:rPr lang="de-DE" altLang="de-DE"/>
              <a:pPr/>
              <a:t>07.10.2019</a:t>
            </a:fld>
            <a:endParaRPr lang="de-DE" alt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8775" cy="44688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lanNarrowLF-Book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lanNarrowLF-Book" charset="0"/>
                <a:cs typeface="Arial" panose="020B0604020202020204" pitchFamily="34" charset="0"/>
              </a:defRPr>
            </a:lvl1pPr>
          </a:lstStyle>
          <a:p>
            <a:fld id="{AE5DADAC-C7C0-4631-903E-00319406FC2F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516585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174625" indent="-174625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buChar char="•"/>
      <a:defRPr kumimoji="1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360363" indent="-185738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buChar char="•"/>
      <a:defRPr kumimoji="1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534988" indent="-174625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buChar char="•"/>
      <a:defRPr kumimoji="1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719138" indent="-184150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buChar char="•"/>
      <a:defRPr kumimoji="1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adi.sk/d/O77eQQGsCmQMJg/einfuehrung_ru.mp4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ethe.de/ins/ru/ru/spr/eng/kin/kin/leh/ext.html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eG3jZOe399HTm5Og44jNCmSvuKCPlsrDQm68kjLCuQTAij7g/viewform?usp=sf_link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wQmBKuflRo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lernen.goethe.de/kinderuni/vid/trailer-ru.mp4" TargetMode="Externa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4400" y="744538"/>
            <a:ext cx="4968875" cy="37258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53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endParaRPr kumimoji="1" lang="de-DE" sz="1800" kern="1200" dirty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</p:txBody>
      </p:sp>
      <p:sp>
        <p:nvSpPr>
          <p:cNvPr id="6554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18101272-3ED7-4448-B3AE-C75BEE49744B}" type="slidenum">
              <a:rPr lang="de-DE">
                <a:latin typeface="ClanNarrowLF-Book" charset="0"/>
                <a:cs typeface="Arial" charset="0"/>
              </a:rPr>
              <a:pPr/>
              <a:t>1</a:t>
            </a:fld>
            <a:endParaRPr lang="de-DE">
              <a:latin typeface="ClanNarrowLF-Book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158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600"/>
              </a:spcAft>
            </a:pPr>
            <a:r>
              <a:rPr lang="ru-RU" altLang="de-DE" dirty="0" smtClean="0">
                <a:latin typeface="Verdana" panose="020B0604030504040204" pitchFamily="34" charset="0"/>
              </a:rPr>
              <a:t>Ссылка на скачивание трейлера РУС заранее: </a:t>
            </a:r>
            <a:r>
              <a:rPr lang="de-DE" altLang="de-DE" u="sng" dirty="0" smtClean="0">
                <a:hlinkClick r:id="rId3"/>
              </a:rPr>
              <a:t>https://yadi.sk/d/O77eQQGsCmQMJg/einfuehrung_ru.mp4</a:t>
            </a:r>
            <a:r>
              <a:rPr lang="de-DE" altLang="de-DE" dirty="0" smtClean="0"/>
              <a:t> </a:t>
            </a:r>
            <a:r>
              <a:rPr lang="ru-RU" altLang="de-DE" dirty="0" smtClean="0"/>
              <a:t> </a:t>
            </a:r>
            <a:endParaRPr lang="de-DE" altLang="de-DE" dirty="0" smtClean="0">
              <a:latin typeface="Verdana" panose="020B0604030504040204" pitchFamily="34" charset="0"/>
            </a:endParaRPr>
          </a:p>
        </p:txBody>
      </p:sp>
      <p:sp>
        <p:nvSpPr>
          <p:cNvPr id="46083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E473B42-3E7F-404D-8EB0-A11AAD768D29}" type="slidenum">
              <a:rPr kumimoji="0" lang="de-DE" altLang="de-DE" sz="1200">
                <a:latin typeface="ClanNarrowLF-Book" charset="0"/>
              </a:rPr>
              <a:pPr/>
              <a:t>12</a:t>
            </a:fld>
            <a:endParaRPr kumimoji="0" lang="de-DE" altLang="de-DE" sz="1200">
              <a:latin typeface="ClanNarrowLF-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697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b="1" smtClean="0"/>
              <a:t>Digitale </a:t>
            </a:r>
            <a:r>
              <a:rPr lang="en-US" altLang="de-DE" b="1" smtClean="0"/>
              <a:t>JuniorUni</a:t>
            </a:r>
            <a:r>
              <a:rPr lang="ru-RU" altLang="de-DE" b="1" smtClean="0"/>
              <a:t>: Немецкий онлайн-университет – это бесплатный образовательный проект Гёте-Института для подростков, который позволяет им найти увлекательные ответы на интересные вопросы из таких сфер, как </a:t>
            </a:r>
            <a:r>
              <a:rPr lang="ru-RU" altLang="de-DE" b="1" i="1" smtClean="0"/>
              <a:t>робототехника</a:t>
            </a:r>
            <a:r>
              <a:rPr lang="ru-RU" altLang="de-DE" b="1" smtClean="0"/>
              <a:t>, </a:t>
            </a:r>
            <a:r>
              <a:rPr lang="ru-RU" altLang="de-DE" b="1" i="1" smtClean="0"/>
              <a:t>космонавтика</a:t>
            </a:r>
            <a:r>
              <a:rPr lang="ru-RU" altLang="de-DE" b="1" smtClean="0"/>
              <a:t>, </a:t>
            </a:r>
            <a:r>
              <a:rPr lang="ru-RU" altLang="de-DE" b="1" i="1" smtClean="0"/>
              <a:t>энергия</a:t>
            </a:r>
            <a:r>
              <a:rPr lang="ru-RU" altLang="de-DE" b="1" smtClean="0"/>
              <a:t> </a:t>
            </a:r>
            <a:r>
              <a:rPr lang="ru-RU" altLang="de-DE" b="1" i="1" smtClean="0"/>
              <a:t>и устойчивое развитие</a:t>
            </a:r>
            <a:r>
              <a:rPr lang="ru-RU" altLang="de-DE" b="1" smtClean="0"/>
              <a:t>, </a:t>
            </a:r>
            <a:r>
              <a:rPr lang="ru-RU" altLang="de-DE" b="1" i="1" smtClean="0"/>
              <a:t>исследования природы</a:t>
            </a:r>
            <a:r>
              <a:rPr lang="ru-RU" altLang="de-DE" b="1" smtClean="0"/>
              <a:t> и </a:t>
            </a:r>
            <a:r>
              <a:rPr lang="ru-RU" altLang="de-DE" b="1" i="1" smtClean="0"/>
              <a:t>технологии</a:t>
            </a:r>
            <a:r>
              <a:rPr lang="ru-RU" altLang="de-DE" b="1" smtClean="0"/>
              <a:t> и параллельно учить немецкий язык.</a:t>
            </a:r>
            <a:endParaRPr lang="de-DE" altLang="de-DE" smtClean="0">
              <a:latin typeface="Verdana" panose="020B0604030504040204" pitchFamily="34" charset="0"/>
            </a:endParaRPr>
          </a:p>
          <a:p>
            <a:endParaRPr lang="de-DE" altLang="de-DE" smtClean="0"/>
          </a:p>
        </p:txBody>
      </p:sp>
      <p:sp>
        <p:nvSpPr>
          <p:cNvPr id="3686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C99103C-9429-4817-A548-60B3C24EDF7C}" type="slidenum">
              <a:rPr kumimoji="0" lang="de-DE" altLang="de-DE" sz="1200">
                <a:latin typeface="ClanNarrowLF-Book" charset="0"/>
              </a:rPr>
              <a:pPr/>
              <a:t>13</a:t>
            </a:fld>
            <a:endParaRPr kumimoji="0" lang="de-DE" altLang="de-DE" sz="1200">
              <a:latin typeface="ClanNarrowLF-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270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68875" cy="37258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altLang="de-DE" dirty="0" smtClean="0">
                <a:solidFill>
                  <a:srgbClr val="000000"/>
                </a:solidFill>
              </a:rPr>
              <a:t>Лекции на факультетах: робототехники, космонавтики, исследования природы, технологий, энергии и устойчивого развития. </a:t>
            </a:r>
            <a:endParaRPr lang="de-DE" alt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7D684-3695-4C39-A72A-0CC0A724DC0A}" type="slidenum">
              <a:rPr lang="de-DE" altLang="de-DE" smtClean="0"/>
              <a:pPr/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37133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de-DE" dirty="0" smtClean="0"/>
              <a:t>Из новых лекций юные студенты узнают, как космонавты готовятся к полету в космос, как роботы распознают человеческие лица, как работают автомобили на воде, как добывают энергию из водорослей и многое другое. </a:t>
            </a:r>
            <a:endParaRPr lang="de-DE" altLang="de-DE" dirty="0" smtClean="0"/>
          </a:p>
          <a:p>
            <a:endParaRPr lang="de-DE" altLang="de-DE" dirty="0" smtClean="0"/>
          </a:p>
          <a:p>
            <a:r>
              <a:rPr lang="ru-RU" altLang="de-DE" dirty="0" smtClean="0"/>
              <a:t> В основу лекций легли выпуски самой популярной в Германии образовательной «Передачи с мышкой» – „</a:t>
            </a:r>
            <a:r>
              <a:rPr lang="ru-RU" altLang="de-DE" dirty="0" err="1" smtClean="0"/>
              <a:t>Sendung</a:t>
            </a:r>
            <a:r>
              <a:rPr lang="ru-RU" altLang="de-DE" dirty="0" smtClean="0"/>
              <a:t> </a:t>
            </a:r>
            <a:r>
              <a:rPr lang="ru-RU" altLang="de-DE" dirty="0" err="1" smtClean="0"/>
              <a:t>mit</a:t>
            </a:r>
            <a:r>
              <a:rPr lang="ru-RU" altLang="de-DE" dirty="0" smtClean="0"/>
              <a:t> </a:t>
            </a:r>
            <a:r>
              <a:rPr lang="ru-RU" altLang="de-DE" dirty="0" err="1" smtClean="0"/>
              <a:t>der</a:t>
            </a:r>
            <a:r>
              <a:rPr lang="ru-RU" altLang="de-DE" dirty="0" smtClean="0"/>
              <a:t> </a:t>
            </a:r>
            <a:r>
              <a:rPr lang="ru-RU" altLang="de-DE" dirty="0" err="1" smtClean="0"/>
              <a:t>Maus</a:t>
            </a:r>
            <a:r>
              <a:rPr lang="ru-RU" altLang="ru-RU" dirty="0" smtClean="0"/>
              <a:t>“</a:t>
            </a:r>
            <a:r>
              <a:rPr lang="ru-RU" altLang="de-DE" dirty="0" smtClean="0"/>
              <a:t>. </a:t>
            </a:r>
            <a:endParaRPr lang="de-DE" altLang="de-DE" dirty="0" smtClean="0"/>
          </a:p>
        </p:txBody>
      </p:sp>
      <p:sp>
        <p:nvSpPr>
          <p:cNvPr id="6041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CA227DA-A4A9-43C4-A490-5EC4C8615868}" type="slidenum">
              <a:rPr kumimoji="0" lang="de-DE" altLang="de-DE" sz="1200">
                <a:latin typeface="ClanNarrowLF-Book" charset="0"/>
              </a:rPr>
              <a:pPr/>
              <a:t>15</a:t>
            </a:fld>
            <a:endParaRPr kumimoji="0" lang="de-DE" altLang="de-DE" sz="1200">
              <a:latin typeface="ClanNarrowLF-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181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82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de-DE">
              <a:latin typeface="ClanNarrowLF-Book" charset="0"/>
              <a:ea typeface="MS PGothic" charset="0"/>
            </a:endParaRPr>
          </a:p>
        </p:txBody>
      </p:sp>
      <p:sp>
        <p:nvSpPr>
          <p:cNvPr id="7782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B0150A6D-49C8-0B41-AC9F-74DD416C07FB}" type="slidenum">
              <a:rPr lang="de-DE">
                <a:latin typeface="ClanNarrowLF-Book" charset="0"/>
                <a:cs typeface="Arial" charset="0"/>
              </a:rPr>
              <a:pPr/>
              <a:t>17</a:t>
            </a:fld>
            <a:endParaRPr lang="de-DE">
              <a:latin typeface="ClanNarrowLF-Book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>
                <a:latin typeface="ClanNarrowLF-Book" charset="0"/>
                <a:ea typeface="MS PGothic" charset="0"/>
              </a:rPr>
              <a:t>За одну лекцию ребенок должен «поймать» 10 слов или выражений, и тогда он получает возможность перейти к заданиям. </a:t>
            </a:r>
          </a:p>
          <a:p>
            <a:endParaRPr lang="de-DE">
              <a:latin typeface="ClanNarrowLF-Book" charset="0"/>
              <a:ea typeface="MS PGothic" charset="0"/>
            </a:endParaRPr>
          </a:p>
        </p:txBody>
      </p:sp>
      <p:sp>
        <p:nvSpPr>
          <p:cNvPr id="7987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675AB1C2-9286-3E4F-B0E4-383605E05219}" type="slidenum">
              <a:rPr lang="de-DE">
                <a:latin typeface="ClanNarrowLF-Book" charset="0"/>
                <a:cs typeface="Arial" charset="0"/>
              </a:rPr>
              <a:pPr/>
              <a:t>18</a:t>
            </a:fld>
            <a:endParaRPr lang="de-DE">
              <a:latin typeface="ClanNarrowLF-Book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>
                <a:latin typeface="ClanNarrowLF-Book" charset="0"/>
                <a:ea typeface="MS PGothic" charset="0"/>
              </a:rPr>
              <a:t>После того, как все слова пойманы, ребенку открывается доступ к заданиям. Выполняя их, ребенок закрепляет только что полученные знания и таким образом повышает результативность обучения. Задания предлагаются содержательные и языковые.</a:t>
            </a:r>
          </a:p>
        </p:txBody>
      </p:sp>
      <p:sp>
        <p:nvSpPr>
          <p:cNvPr id="8192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3D1522D2-DFA4-684A-B67B-23AE4E2A9FD7}" type="slidenum">
              <a:rPr lang="de-DE">
                <a:latin typeface="ClanNarrowLF-Book" charset="0"/>
                <a:cs typeface="Arial" charset="0"/>
              </a:rPr>
              <a:pPr/>
              <a:t>19</a:t>
            </a:fld>
            <a:endParaRPr lang="de-DE">
              <a:latin typeface="ClanNarrowLF-Book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8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de-DE" sz="1600" smtClean="0"/>
              <a:t>Если все слова пойманы, активируется раздел с заданиями к лекции. Задания помогают студентам, с одной стороны, усвоить содержание лекции, и, с другой стороны, запомнить новые немецкие слова и выражения из лекции. </a:t>
            </a:r>
          </a:p>
        </p:txBody>
      </p:sp>
      <p:sp>
        <p:nvSpPr>
          <p:cNvPr id="7065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6B4CF21-12B3-4599-84A8-035793D6C6BD}" type="slidenum">
              <a:rPr kumimoji="0" lang="de-DE" altLang="de-DE" sz="1200">
                <a:latin typeface="ClanNarrowLF-Book" charset="0"/>
              </a:rPr>
              <a:pPr/>
              <a:t>20</a:t>
            </a:fld>
            <a:endParaRPr kumimoji="0" lang="de-DE" altLang="de-DE" sz="1200">
              <a:latin typeface="ClanNarrowLF-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894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68875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800" dirty="0" smtClean="0">
                <a:latin typeface="ClanNarrowLF-Book" charset="0"/>
                <a:ea typeface="MS PGothic" charset="0"/>
              </a:rPr>
              <a:t>Kinderuni</a:t>
            </a:r>
            <a:r>
              <a:rPr lang="ru-RU" sz="1800" dirty="0" smtClean="0">
                <a:latin typeface="ClanNarrowLF-Book" charset="0"/>
                <a:ea typeface="MS PGothic" charset="0"/>
              </a:rPr>
              <a:t> и </a:t>
            </a:r>
            <a:r>
              <a:rPr lang="en-US" sz="1800" dirty="0" smtClean="0">
                <a:latin typeface="ClanNarrowLF-Book" charset="0"/>
                <a:ea typeface="MS PGothic" charset="0"/>
              </a:rPr>
              <a:t>JuniorUni</a:t>
            </a:r>
            <a:r>
              <a:rPr lang="ru-RU" sz="1800" dirty="0" smtClean="0">
                <a:latin typeface="ClanNarrowLF-Book" charset="0"/>
                <a:ea typeface="MS PGothic" charset="0"/>
              </a:rPr>
              <a:t> разработаны для детей и подростков как совсем без знания немецкого языка, так</a:t>
            </a:r>
            <a:r>
              <a:rPr lang="ru-RU" sz="1800" baseline="0" dirty="0" smtClean="0">
                <a:latin typeface="ClanNarrowLF-Book" charset="0"/>
                <a:ea typeface="MS PGothic" charset="0"/>
              </a:rPr>
              <a:t> и </a:t>
            </a:r>
            <a:r>
              <a:rPr lang="ru-RU" sz="1800" dirty="0" smtClean="0">
                <a:latin typeface="ClanNarrowLF-Book" charset="0"/>
                <a:ea typeface="MS PGothic" charset="0"/>
              </a:rPr>
              <a:t>с начальным уровнем немецкого. </a:t>
            </a:r>
          </a:p>
          <a:p>
            <a:pPr>
              <a:lnSpc>
                <a:spcPct val="90000"/>
              </a:lnSpc>
            </a:pPr>
            <a:r>
              <a:rPr lang="ru-RU" sz="1800" dirty="0" smtClean="0">
                <a:latin typeface="ClanNarrowLF-Book" charset="0"/>
                <a:ea typeface="MS PGothic" charset="0"/>
              </a:rPr>
              <a:t>С юными студентами, которые еще не знают ни слова по-немецки, ведущие</a:t>
            </a:r>
            <a:r>
              <a:rPr lang="ru-RU" sz="1800" baseline="0" dirty="0" smtClean="0">
                <a:latin typeface="ClanNarrowLF-Book" charset="0"/>
                <a:ea typeface="MS PGothic" charset="0"/>
              </a:rPr>
              <a:t> </a:t>
            </a:r>
            <a:r>
              <a:rPr lang="ru-RU" sz="1800" dirty="0" smtClean="0">
                <a:latin typeface="ClanNarrowLF-Book" charset="0"/>
                <a:ea typeface="MS PGothic" charset="0"/>
              </a:rPr>
              <a:t>разговаривают по-русски. Три содержательных задания сформулированы на русском языке, но в них фигурируют 10 «пойманных» немецких слов, вписанных в контекст. Четвертое задание – так называемый «бонус» - языковое. В нем еще раз повторяются 10 слов, чтобы студент</a:t>
            </a:r>
            <a:r>
              <a:rPr lang="ru-RU" sz="1800" baseline="0" dirty="0" smtClean="0">
                <a:latin typeface="ClanNarrowLF-Book" charset="0"/>
                <a:ea typeface="MS PGothic" charset="0"/>
              </a:rPr>
              <a:t> </a:t>
            </a:r>
            <a:r>
              <a:rPr lang="ru-RU" sz="1800" dirty="0" smtClean="0">
                <a:latin typeface="ClanNarrowLF-Book" charset="0"/>
                <a:ea typeface="MS PGothic" charset="0"/>
              </a:rPr>
              <a:t>их лучше запомнил. </a:t>
            </a:r>
          </a:p>
          <a:p>
            <a:pPr>
              <a:lnSpc>
                <a:spcPct val="80000"/>
              </a:lnSpc>
            </a:pPr>
            <a:endParaRPr lang="ru-RU" sz="1800" dirty="0" smtClean="0">
              <a:latin typeface="ClanNarrowLF-Book" charset="0"/>
              <a:ea typeface="MS PGothic" charset="0"/>
            </a:endParaRPr>
          </a:p>
          <a:p>
            <a:pPr>
              <a:lnSpc>
                <a:spcPct val="80000"/>
              </a:lnSpc>
            </a:pPr>
            <a:r>
              <a:rPr lang="ru-RU" sz="1800" dirty="0" smtClean="0">
                <a:latin typeface="ClanNarrowLF-Book" charset="0"/>
                <a:ea typeface="MS PGothic" charset="0"/>
              </a:rPr>
              <a:t>Если ребенок уже начал учить немецкий, то можно выбрать</a:t>
            </a:r>
            <a:r>
              <a:rPr lang="ru-RU" sz="1800" baseline="0" dirty="0" smtClean="0">
                <a:latin typeface="ClanNarrowLF-Book" charset="0"/>
                <a:ea typeface="MS PGothic" charset="0"/>
              </a:rPr>
              <a:t> немецкий интерфейс</a:t>
            </a:r>
            <a:r>
              <a:rPr lang="ru-RU" sz="1800" dirty="0" smtClean="0">
                <a:latin typeface="ClanNarrowLF-Book" charset="0"/>
                <a:ea typeface="MS PGothic" charset="0"/>
              </a:rPr>
              <a:t>. Для облегчения понимания можно включить русские или немецкие субтитры. Как и в русской версии, здесь студенту тоже надо поймать 10 слов или выражений – но они уже сложнее. Три содержательных задания сформулированы на простом немецком языке. В последнем бонус-задании повторяются только что выученные новые слова.   </a:t>
            </a:r>
          </a:p>
          <a:p>
            <a:pPr>
              <a:lnSpc>
                <a:spcPct val="80000"/>
              </a:lnSpc>
            </a:pPr>
            <a:endParaRPr lang="ru-RU" sz="1800" dirty="0" smtClean="0">
              <a:latin typeface="ClanNarrowLF-Book" charset="0"/>
              <a:ea typeface="MS PGothic" charset="0"/>
            </a:endParaRPr>
          </a:p>
          <a:p>
            <a:pPr>
              <a:lnSpc>
                <a:spcPct val="80000"/>
              </a:lnSpc>
            </a:pPr>
            <a:endParaRPr lang="ru-RU" sz="1800" dirty="0" smtClean="0">
              <a:latin typeface="ClanNarrowLF-Book" charset="0"/>
              <a:ea typeface="MS PGothic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49689" y="9429750"/>
            <a:ext cx="2946400" cy="496888"/>
          </a:xfrm>
          <a:prstGeom prst="rect">
            <a:avLst/>
          </a:prstGeom>
        </p:spPr>
        <p:txBody>
          <a:bodyPr/>
          <a:lstStyle/>
          <a:p>
            <a:fld id="{B8F7D684-3695-4C39-A72A-0CC0A724DC0A}" type="slidenum">
              <a:rPr lang="de-DE" altLang="de-DE" smtClean="0"/>
              <a:pPr/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819612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4400" y="744538"/>
            <a:ext cx="4968875" cy="37258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de-DE" sz="1600" dirty="0" smtClean="0"/>
              <a:t>Платформа построена с использованием метода игрофикации: за успешное решение заданий студенты получают тематические значки, соответствующие новым учёным званиям, и продвигаются по академической карьерной лестнице. </a:t>
            </a:r>
          </a:p>
          <a:p>
            <a:pPr>
              <a:lnSpc>
                <a:spcPct val="90000"/>
              </a:lnSpc>
            </a:pPr>
            <a:endParaRPr lang="ru-RU" sz="1600" dirty="0">
              <a:latin typeface="ClanNarrowLF-Book" charset="0"/>
              <a:ea typeface="MS PGothic" charset="0"/>
            </a:endParaRPr>
          </a:p>
        </p:txBody>
      </p:sp>
      <p:sp>
        <p:nvSpPr>
          <p:cNvPr id="3072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9028F844-01AA-8047-9DF9-FAA230505C4C}" type="slidenum">
              <a:rPr lang="de-DE">
                <a:latin typeface="ClanNarrowLF-Book" charset="0"/>
                <a:cs typeface="Arial" charset="0"/>
              </a:rPr>
              <a:pPr/>
              <a:t>22</a:t>
            </a:fld>
            <a:endParaRPr lang="de-DE">
              <a:latin typeface="ClanNarrowLF-Book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140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6626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4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dirty="0" smtClean="0">
                <a:latin typeface="ClanNarrowLF-Book" charset="0"/>
                <a:ea typeface="MS PGothic" charset="0"/>
              </a:rPr>
              <a:t>Университетские лекции не всегда простые и часто требуют очень высокого уровня концентрации. Чтобы дети не переутомлялись, онлайн-университет сделан похожим на игру.</a:t>
            </a:r>
          </a:p>
          <a:p>
            <a:r>
              <a:rPr lang="ru-RU" dirty="0" smtClean="0">
                <a:latin typeface="ClanNarrowLF-Book" charset="0"/>
                <a:ea typeface="MS PGothic" charset="0"/>
              </a:rPr>
              <a:t>После каждой лекции ребенок получает </a:t>
            </a:r>
            <a:r>
              <a:rPr lang="ru-RU" dirty="0" err="1" smtClean="0">
                <a:latin typeface="ClanNarrowLF-Book" charset="0"/>
                <a:ea typeface="MS PGothic" charset="0"/>
              </a:rPr>
              <a:t>бэйдж</a:t>
            </a:r>
            <a:r>
              <a:rPr lang="ru-RU" dirty="0" smtClean="0">
                <a:latin typeface="ClanNarrowLF-Book" charset="0"/>
                <a:ea typeface="MS PGothic" charset="0"/>
              </a:rPr>
              <a:t> с символом, соответствующим теме лекции. Детям нужно собирать </a:t>
            </a:r>
            <a:r>
              <a:rPr lang="ru-RU" dirty="0" err="1" smtClean="0">
                <a:latin typeface="ClanNarrowLF-Book" charset="0"/>
                <a:ea typeface="MS PGothic" charset="0"/>
              </a:rPr>
              <a:t>бэйджи</a:t>
            </a:r>
            <a:r>
              <a:rPr lang="ru-RU" dirty="0" smtClean="0">
                <a:latin typeface="ClanNarrowLF-Book" charset="0"/>
                <a:ea typeface="MS PGothic" charset="0"/>
              </a:rPr>
              <a:t> и получать новые звания – от студента до доктора наук или даже профессора.</a:t>
            </a:r>
          </a:p>
          <a:p>
            <a:r>
              <a:rPr lang="ru-RU" dirty="0" smtClean="0">
                <a:latin typeface="ClanNarrowLF-Book" charset="0"/>
                <a:ea typeface="MS PGothic" charset="0"/>
              </a:rPr>
              <a:t> </a:t>
            </a:r>
          </a:p>
          <a:p>
            <a:r>
              <a:rPr lang="ru-RU" dirty="0" smtClean="0">
                <a:latin typeface="ClanNarrowLF-Book" charset="0"/>
                <a:ea typeface="MS PGothic" charset="0"/>
              </a:rPr>
              <a:t>«Карьерная» лестница в детском университете выглядит следующим образом</a:t>
            </a:r>
          </a:p>
          <a:p>
            <a:endParaRPr lang="ru-RU" altLang="de-DE" dirty="0" smtClean="0"/>
          </a:p>
        </p:txBody>
      </p:sp>
      <p:sp>
        <p:nvSpPr>
          <p:cNvPr id="74755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D65DA6E-4539-4CEF-AFA8-3465F2D81F38}" type="slidenum">
              <a:rPr kumimoji="0" lang="de-DE" altLang="de-DE" sz="1200">
                <a:latin typeface="ClanNarrowLF-Book" charset="0"/>
              </a:rPr>
              <a:pPr/>
              <a:t>23</a:t>
            </a:fld>
            <a:endParaRPr kumimoji="0" lang="de-DE" altLang="de-DE" sz="1200">
              <a:latin typeface="ClanNarrowLF-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165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4400" y="744538"/>
            <a:ext cx="4968875" cy="37258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de-DE" sz="1600" dirty="0" smtClean="0"/>
              <a:t>В профиле пользователя студенты могут скачать диплом, в котором указаны успешно завершённые лекции.</a:t>
            </a:r>
            <a:endParaRPr lang="de-DE" altLang="de-DE" sz="1600" dirty="0" smtClean="0"/>
          </a:p>
        </p:txBody>
      </p:sp>
      <p:sp>
        <p:nvSpPr>
          <p:cNvPr id="3072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9028F844-01AA-8047-9DF9-FAA230505C4C}" type="slidenum">
              <a:rPr lang="de-DE">
                <a:latin typeface="ClanNarrowLF-Book" charset="0"/>
                <a:cs typeface="Arial" charset="0"/>
              </a:rPr>
              <a:pPr/>
              <a:t>24</a:t>
            </a:fld>
            <a:endParaRPr lang="de-DE">
              <a:latin typeface="ClanNarrowLF-Book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5175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latin typeface="ClanNarrowLF-Book" charset="0"/>
                <a:ea typeface="MS PGothic" charset="0"/>
              </a:rPr>
              <a:t>Регистрация очень простая. </a:t>
            </a:r>
            <a:r>
              <a:rPr lang="ru-RU" dirty="0" err="1" smtClean="0">
                <a:latin typeface="ClanNarrowLF-Book" charset="0"/>
                <a:ea typeface="MS PGothic" charset="0"/>
              </a:rPr>
              <a:t>Имейл</a:t>
            </a:r>
            <a:r>
              <a:rPr lang="ru-RU" dirty="0" smtClean="0">
                <a:latin typeface="ClanNarrowLF-Book" charset="0"/>
                <a:ea typeface="MS PGothic" charset="0"/>
              </a:rPr>
              <a:t>-адрес можно не указывать (правда, в этом случае вы не сможете восстановить пароль, если забудете его)</a:t>
            </a:r>
            <a:endParaRPr lang="de-DE" dirty="0" smtClean="0">
              <a:latin typeface="ClanNarrowLF-Book" charset="0"/>
              <a:ea typeface="MS PGothic" charset="0"/>
            </a:endParaRPr>
          </a:p>
          <a:p>
            <a:endParaRPr kumimoji="1" lang="de-DE" sz="180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7D684-3695-4C39-A72A-0CC0A724DC0A}" type="slidenum">
              <a:rPr lang="de-DE" altLang="de-DE" smtClean="0"/>
              <a:pPr/>
              <a:t>25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228334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4400" y="744538"/>
            <a:ext cx="4968875" cy="37258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dirty="0" smtClean="0">
                <a:latin typeface="ClanNarrowLF-Book" charset="0"/>
                <a:ea typeface="MS PGothic" charset="0"/>
              </a:rPr>
              <a:t>Если ребенок сообщит Вам код, который указан в его профиле, Вы сможете наблюдать за прогрессом ребенка. Для этого Вам необходимо зарегистрироваться как родитель, а также ввести код в специальное поле в Вашем профиле.</a:t>
            </a:r>
            <a:endParaRPr lang="ru-RU" dirty="0">
              <a:latin typeface="ClanNarrowLF-Book" charset="0"/>
              <a:ea typeface="MS PGothic" charset="0"/>
            </a:endParaRPr>
          </a:p>
        </p:txBody>
      </p:sp>
      <p:sp>
        <p:nvSpPr>
          <p:cNvPr id="860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AB7D982B-2AB9-8B49-A5C4-34D09130667E}" type="slidenum">
              <a:rPr lang="de-DE">
                <a:latin typeface="ClanNarrowLF-Book" charset="0"/>
                <a:cs typeface="Arial" charset="0"/>
              </a:rPr>
              <a:pPr/>
              <a:t>26</a:t>
            </a:fld>
            <a:endParaRPr lang="de-DE">
              <a:latin typeface="ClanNarrowLF-Book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2838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latin typeface="ClanNarrowLF-Book" charset="0"/>
                <a:ea typeface="MS PGothic" charset="0"/>
              </a:rPr>
              <a:t>Для учителей, которые хотят сделать свои уроки немецкого языка более интересными и современными, мы разработали дополнительные предложения. </a:t>
            </a:r>
          </a:p>
          <a:p>
            <a:endParaRPr kumimoji="1" lang="de-DE" sz="1800" kern="1200" dirty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7D684-3695-4C39-A72A-0CC0A724DC0A}" type="slidenum">
              <a:rPr lang="de-DE" altLang="de-DE" smtClean="0"/>
              <a:pPr/>
              <a:t>30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479363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dirty="0">
                <a:latin typeface="ClanNarrowLF-Book" charset="0"/>
                <a:ea typeface="MS PGothic" charset="0"/>
              </a:rPr>
              <a:t>Каждая лекция немецкого онлайн-университета сопровождается заданиями для детей, предназначенными для индивидуальной работы. Работа на уроке, однако, требует другого подхода: для неё лучше всего предназначены групповые задания и наглядные эксперименты. </a:t>
            </a:r>
            <a:r>
              <a:rPr lang="ru-RU" dirty="0" smtClean="0">
                <a:latin typeface="ClanNarrowLF-Book" charset="0"/>
                <a:ea typeface="MS PGothic" charset="0"/>
              </a:rPr>
              <a:t>Понимая это, мы разработали дидактические материалы с пошаговыми инструкциями для учителей и готовыми рабочими листами, с помощью которых преподаватель сможет использовать отдельные лекции из детского университета на уроках немецкого языка. </a:t>
            </a:r>
            <a:endParaRPr lang="ru-RU" dirty="0">
              <a:latin typeface="ClanNarrowLF-Book" charset="0"/>
              <a:ea typeface="MS PGothic" charset="0"/>
            </a:endParaRPr>
          </a:p>
        </p:txBody>
      </p:sp>
      <p:sp>
        <p:nvSpPr>
          <p:cNvPr id="972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F99CFEAA-1521-154E-9CDC-5ED7A83E78E1}" type="slidenum">
              <a:rPr lang="de-DE">
                <a:latin typeface="ClanNarrowLF-Book" charset="0"/>
                <a:cs typeface="Arial" charset="0"/>
              </a:rPr>
              <a:pPr/>
              <a:t>31</a:t>
            </a:fld>
            <a:endParaRPr lang="de-DE">
              <a:latin typeface="ClanNarrowLF-Book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de-DE" dirty="0" smtClean="0"/>
              <a:t>Для учителей немецкого языка или учителей-предметников, которые хотели бы разнообразить свои уроки или сделать их </a:t>
            </a:r>
            <a:r>
              <a:rPr lang="ru-RU" altLang="de-DE" dirty="0" err="1" smtClean="0"/>
              <a:t>межпредметными</a:t>
            </a:r>
            <a:r>
              <a:rPr lang="ru-RU" altLang="de-DE" dirty="0" smtClean="0"/>
              <a:t>, эксперты из России и Германии разработали специальные дидактические материалы к </a:t>
            </a:r>
            <a:r>
              <a:rPr lang="ru-RU" altLang="de-DE" dirty="0" err="1" smtClean="0"/>
              <a:t>видеолекциям</a:t>
            </a:r>
            <a:r>
              <a:rPr lang="ru-RU" altLang="de-DE" dirty="0" smtClean="0"/>
              <a:t>. Они помогают учителям в реализации занятий по методу CLIL (</a:t>
            </a:r>
            <a:r>
              <a:rPr lang="ru-RU" altLang="de-DE" dirty="0" err="1" smtClean="0"/>
              <a:t>Content</a:t>
            </a:r>
            <a:r>
              <a:rPr lang="ru-RU" altLang="de-DE" dirty="0" smtClean="0"/>
              <a:t> </a:t>
            </a:r>
            <a:r>
              <a:rPr lang="ru-RU" altLang="de-DE" dirty="0" err="1" smtClean="0"/>
              <a:t>and</a:t>
            </a:r>
            <a:r>
              <a:rPr lang="ru-RU" altLang="de-DE" dirty="0" smtClean="0"/>
              <a:t> </a:t>
            </a:r>
            <a:r>
              <a:rPr lang="ru-RU" altLang="de-DE" dirty="0" err="1" smtClean="0"/>
              <a:t>Language</a:t>
            </a:r>
            <a:r>
              <a:rPr lang="ru-RU" altLang="de-DE" dirty="0" smtClean="0"/>
              <a:t> </a:t>
            </a:r>
            <a:r>
              <a:rPr lang="ru-RU" altLang="de-DE" dirty="0" err="1" smtClean="0"/>
              <a:t>Integrated</a:t>
            </a:r>
            <a:r>
              <a:rPr lang="ru-RU" altLang="de-DE" dirty="0" smtClean="0"/>
              <a:t> </a:t>
            </a:r>
            <a:r>
              <a:rPr lang="ru-RU" altLang="de-DE" dirty="0" err="1" smtClean="0"/>
              <a:t>Learning</a:t>
            </a:r>
            <a:r>
              <a:rPr lang="ru-RU" altLang="de-DE" dirty="0" smtClean="0"/>
              <a:t>) – интегрированного предметного и языкового обучения. </a:t>
            </a:r>
            <a:endParaRPr lang="de-DE" altLang="de-DE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de-DE" sz="180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7D684-3695-4C39-A72A-0CC0A724DC0A}" type="slidenum">
              <a:rPr lang="de-DE" altLang="de-DE" smtClean="0"/>
              <a:pPr/>
              <a:t>32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887446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4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de-DE" dirty="0" smtClean="0"/>
              <a:t>Методика предусматривает работу учителей иностранного языка с аутентичным содержанием, методами и понятиями таких предметов, как физика, биология, музыка, искусство, на двух возможных уровнях: </a:t>
            </a:r>
            <a:r>
              <a:rPr lang="de-DE" altLang="de-DE" dirty="0" smtClean="0"/>
              <a:t>A</a:t>
            </a:r>
            <a:r>
              <a:rPr lang="ru-RU" altLang="de-DE" dirty="0" smtClean="0"/>
              <a:t>1/</a:t>
            </a:r>
            <a:r>
              <a:rPr lang="de-DE" altLang="de-DE" dirty="0" smtClean="0"/>
              <a:t>A</a:t>
            </a:r>
            <a:r>
              <a:rPr lang="ru-RU" altLang="de-DE" dirty="0" smtClean="0"/>
              <a:t>2 или </a:t>
            </a:r>
            <a:r>
              <a:rPr lang="de-DE" altLang="de-DE" dirty="0" smtClean="0"/>
              <a:t>A</a:t>
            </a:r>
            <a:r>
              <a:rPr lang="ru-RU" altLang="de-DE" dirty="0" smtClean="0"/>
              <a:t>2/</a:t>
            </a:r>
            <a:r>
              <a:rPr lang="de-DE" altLang="de-DE" dirty="0" smtClean="0"/>
              <a:t>B</a:t>
            </a:r>
            <a:r>
              <a:rPr lang="ru-RU" altLang="de-DE" dirty="0" smtClean="0"/>
              <a:t>1. Учителя немецкого языка могут работать с </a:t>
            </a:r>
            <a:r>
              <a:rPr lang="de-DE" altLang="de-DE" dirty="0" smtClean="0"/>
              <a:t>CLIL</a:t>
            </a:r>
            <a:r>
              <a:rPr lang="ru-RU" altLang="de-DE" dirty="0" smtClean="0"/>
              <a:t>-модулями самостоятельно: материалы помогают им соблюдать корректность преподаваемого предметного содержания.</a:t>
            </a:r>
            <a:endParaRPr lang="de-DE" altLang="de-DE" dirty="0" smtClean="0"/>
          </a:p>
        </p:txBody>
      </p:sp>
      <p:sp>
        <p:nvSpPr>
          <p:cNvPr id="84995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5852A95-0723-4A94-AA11-430E441E67F4}" type="slidenum">
              <a:rPr kumimoji="0" lang="de-DE" altLang="de-DE" sz="1200">
                <a:latin typeface="ClanNarrowLF-Book" charset="0"/>
              </a:rPr>
              <a:pPr/>
              <a:t>33</a:t>
            </a:fld>
            <a:endParaRPr kumimoji="0" lang="de-DE" altLang="de-DE" sz="1200">
              <a:latin typeface="ClanNarrowLF-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5789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D2A59FD-4FF6-42DD-8795-EDF4AC0897D5}" type="slidenum">
              <a:rPr kumimoji="0" lang="de-DE" altLang="de-DE" sz="1200">
                <a:latin typeface="ClanNarrowLF-Book" charset="0"/>
              </a:rPr>
              <a:pPr/>
              <a:t>34</a:t>
            </a:fld>
            <a:endParaRPr kumimoji="0" lang="de-DE" altLang="de-DE" sz="1200">
              <a:latin typeface="ClanNarrowLF-Book" charset="0"/>
            </a:endParaRPr>
          </a:p>
        </p:txBody>
      </p:sp>
      <p:sp>
        <p:nvSpPr>
          <p:cNvPr id="890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kumimoji="0" lang="de-DE" altLang="de-DE" sz="1800"/>
          </a:p>
        </p:txBody>
      </p:sp>
      <p:sp>
        <p:nvSpPr>
          <p:cNvPr id="89093" name="Notizenplatzhalter 1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de-DE" dirty="0" smtClean="0"/>
              <a:t>Еще большей продуктивности можно достичь за счет совместной работы с учителем-предметником: совместного преподавания или разработки совместных проектов – материалы содержат соответствующие рекомендации для такого подхода.</a:t>
            </a:r>
            <a:endParaRPr lang="de-DE" altLang="de-DE" dirty="0" smtClean="0"/>
          </a:p>
          <a:p>
            <a:pPr>
              <a:lnSpc>
                <a:spcPct val="90000"/>
              </a:lnSpc>
            </a:pPr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38643351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125BA19D-F114-E146-B060-ACB96682C35F}" type="slidenum">
              <a:rPr lang="de-DE">
                <a:latin typeface="ClanNarrowLF-Book" charset="0"/>
                <a:cs typeface="Arial" charset="0"/>
              </a:rPr>
              <a:pPr/>
              <a:t>35</a:t>
            </a:fld>
            <a:endParaRPr lang="de-DE">
              <a:latin typeface="ClanNarrowLF-Book" charset="0"/>
              <a:cs typeface="Arial" charset="0"/>
            </a:endParaRPr>
          </a:p>
        </p:txBody>
      </p:sp>
      <p:sp>
        <p:nvSpPr>
          <p:cNvPr id="1013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8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endParaRPr lang="de-DE"/>
          </a:p>
        </p:txBody>
      </p:sp>
      <p:sp>
        <p:nvSpPr>
          <p:cNvPr id="101381" name="Notizenplatzhalter 1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dirty="0">
                <a:latin typeface="ClanNarrowLF-Book" charset="0"/>
                <a:ea typeface="MS PGothic" charset="0"/>
              </a:rPr>
              <a:t>Работа может проводиться в рамках внеурочных </a:t>
            </a:r>
            <a:r>
              <a:rPr lang="ru-RU" dirty="0" smtClean="0">
                <a:latin typeface="ClanNarrowLF-Book" charset="0"/>
                <a:ea typeface="MS PGothic" charset="0"/>
              </a:rPr>
              <a:t>занятий. 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Мы предлагаем </a:t>
            </a:r>
            <a:r>
              <a:rPr kumimoji="1" lang="ru-RU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Межпредметную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 </a:t>
            </a:r>
            <a:r>
              <a:rPr kumimoji="1" lang="ru-RU" sz="1800" u="none" strike="noStrike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  <a:hlinkClick r:id="rId3"/>
              </a:rPr>
              <a:t>программу внеурочной деятельности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 для учащихся 4-5 классов «Немецкий язык с детским онлайн-университетом» на основе методики CLIL.</a:t>
            </a:r>
          </a:p>
          <a:p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 </a:t>
            </a:r>
          </a:p>
          <a:p>
            <a:endParaRPr lang="ru-RU" dirty="0">
              <a:latin typeface="ClanNarrowLF-Book" charset="0"/>
              <a:ea typeface="MS PGothic" charset="0"/>
            </a:endParaRPr>
          </a:p>
          <a:p>
            <a:endParaRPr lang="de-DE" dirty="0">
              <a:latin typeface="ClanNarrowLF-Book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de-DE" smtClean="0"/>
              <a:t>Немецкий детский онлайн-университет – это образовательный проект Гёте-Института для детей 8-12 лет, который позволяет маленьким исследователям получить ответы на их интересующие вопросы о природных явлениях, технических устройствах и научных феноменах, с которыми они сталкиваются каждый день. При этом одновременно, в игровой форме, юные студенты могут выучить свои первые немецкие слова.</a:t>
            </a:r>
            <a:endParaRPr lang="de-DE" altLang="de-DE" smtClean="0"/>
          </a:p>
          <a:p>
            <a:endParaRPr lang="de-DE" altLang="de-DE" smtClean="0"/>
          </a:p>
        </p:txBody>
      </p:sp>
      <p:sp>
        <p:nvSpPr>
          <p:cNvPr id="38915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F5EC22D-74BC-4E35-948C-413BB7F99E35}" type="slidenum">
              <a:rPr kumimoji="0" lang="de-DE" altLang="de-DE" sz="1200">
                <a:latin typeface="ClanNarrowLF-Book" charset="0"/>
              </a:rPr>
              <a:pPr/>
              <a:t>3</a:t>
            </a:fld>
            <a:endParaRPr kumimoji="0" lang="de-DE" altLang="de-DE" sz="1200">
              <a:latin typeface="ClanNarrowLF-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5326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5BBD1E88-9806-C84B-ACEE-2831910333D7}" type="slidenum">
              <a:rPr lang="de-DE">
                <a:latin typeface="ClanNarrowLF-Book" charset="0"/>
                <a:cs typeface="Arial" charset="0"/>
              </a:rPr>
              <a:pPr/>
              <a:t>36</a:t>
            </a:fld>
            <a:endParaRPr lang="de-DE">
              <a:latin typeface="ClanNarrowLF-Book" charset="0"/>
              <a:cs typeface="Arial" charset="0"/>
            </a:endParaRPr>
          </a:p>
        </p:txBody>
      </p:sp>
      <p:sp>
        <p:nvSpPr>
          <p:cNvPr id="1034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342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endParaRPr lang="de-DE"/>
          </a:p>
        </p:txBody>
      </p:sp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В 2018-2019 учебном году программа проходит пилотирование на базе 40 школ в 10 субъектах Российской Федерации. Приглашаем школы включить программу внеурочной деятельности в свой учебный план в новом 2019-2020 учебном году.  Чтобы получить бесплатный доступ ко всем материалам, пожалуйста, заполните </a:t>
            </a:r>
            <a:r>
              <a:rPr kumimoji="1" lang="ru-RU" sz="1800" u="none" strike="noStrike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  <a:hlinkClick r:id="rId3"/>
              </a:rPr>
              <a:t>формуляр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на сайте проекта.  </a:t>
            </a:r>
          </a:p>
          <a:p>
            <a:endParaRPr lang="ru-RU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de-DE" dirty="0" smtClean="0"/>
              <a:t>Kinderuni</a:t>
            </a:r>
            <a:r>
              <a:rPr lang="en-US" altLang="de-DE" baseline="0" dirty="0" smtClean="0"/>
              <a:t> </a:t>
            </a:r>
            <a:r>
              <a:rPr lang="ru-RU" altLang="de-DE" baseline="0" dirty="0" smtClean="0"/>
              <a:t>и </a:t>
            </a:r>
            <a:r>
              <a:rPr lang="de-DE" altLang="de-DE" dirty="0" smtClean="0"/>
              <a:t>JuniorUni</a:t>
            </a:r>
            <a:r>
              <a:rPr lang="ru-RU" altLang="de-DE" dirty="0" smtClean="0"/>
              <a:t> предлагают также свои мероприятия и принимает участие в мероприятиях партнеров, работающих в научно-популярной сфере. Участие в них – отличная возможность познакомиться с проектом</a:t>
            </a:r>
            <a:r>
              <a:rPr lang="ru-RU" altLang="de-DE" baseline="0" dirty="0" smtClean="0"/>
              <a:t> </a:t>
            </a:r>
            <a:r>
              <a:rPr lang="ru-RU" altLang="de-DE" dirty="0" smtClean="0"/>
              <a:t>„вживую</a:t>
            </a:r>
            <a:r>
              <a:rPr lang="ru-RU" altLang="ru-RU" dirty="0" smtClean="0"/>
              <a:t>“</a:t>
            </a:r>
            <a:r>
              <a:rPr lang="ru-RU" altLang="de-DE" dirty="0" smtClean="0"/>
              <a:t> и узнать что-то новое и полезное.</a:t>
            </a:r>
            <a:endParaRPr lang="de-DE" alt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7D684-3695-4C39-A72A-0CC0A724DC0A}" type="slidenum">
              <a:rPr lang="de-DE" altLang="de-DE" smtClean="0"/>
              <a:pPr/>
              <a:t>37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942102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8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 smtClean="0"/>
          </a:p>
        </p:txBody>
      </p:sp>
      <p:sp>
        <p:nvSpPr>
          <p:cNvPr id="9113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B4FF9AD-2521-4C2F-B390-16381FF6B459}" type="slidenum">
              <a:rPr kumimoji="0" lang="de-DE" altLang="de-DE" sz="1200">
                <a:latin typeface="ClanNarrowLF-Book" charset="0"/>
              </a:rPr>
              <a:pPr/>
              <a:t>38</a:t>
            </a:fld>
            <a:endParaRPr kumimoji="0" lang="de-DE" altLang="de-DE" sz="1200">
              <a:latin typeface="ClanNarrowLF-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1903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4400" y="744538"/>
            <a:ext cx="4968875" cy="37258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>
              <a:latin typeface="ClanNarrowLF-Book" charset="0"/>
              <a:ea typeface="MS PGothic" charset="0"/>
            </a:endParaRPr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7A8C9000-7B1B-CD43-A04E-E6D2BA4178B1}" type="slidenum">
              <a:rPr lang="de-DE">
                <a:latin typeface="ClanNarrowLF-Book" charset="0"/>
                <a:cs typeface="Arial" charset="0"/>
              </a:rPr>
              <a:pPr/>
              <a:t>39</a:t>
            </a:fld>
            <a:endParaRPr lang="de-DE">
              <a:latin typeface="ClanNarrowLF-Book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098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4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05475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CAA38D4-2E8E-43BE-9811-A8C2943A37E5}" type="slidenum">
              <a:rPr kumimoji="0" lang="de-DE" altLang="de-DE" sz="1200">
                <a:latin typeface="ClanNarrowLF-Book" charset="0"/>
              </a:rPr>
              <a:pPr/>
              <a:t>40</a:t>
            </a:fld>
            <a:endParaRPr kumimoji="0" lang="de-DE" altLang="de-DE" sz="1200">
              <a:latin typeface="ClanNarrowLF-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8808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2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Calliope </a:t>
            </a:r>
            <a:r>
              <a:rPr kumimoji="1" lang="ru-RU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mini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– это мини-компьютер, который можно использовать в школе для обучения программированию на немецком языке. Работать с ним настолько легко, что дети, учителя и родители могут начать программировать без каких-либо предварительных знаний – и с большим удовольствием!</a:t>
            </a:r>
          </a:p>
          <a:p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 </a:t>
            </a:r>
          </a:p>
          <a:p>
            <a:endParaRPr lang="de-DE" altLang="de-DE" dirty="0" smtClean="0"/>
          </a:p>
        </p:txBody>
      </p:sp>
      <p:sp>
        <p:nvSpPr>
          <p:cNvPr id="97283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1AC3623-B90C-4175-88E9-D058FA72DE70}" type="slidenum">
              <a:rPr kumimoji="0" lang="de-DE" altLang="de-DE" sz="1200">
                <a:latin typeface="ClanNarrowLF-Book" charset="0"/>
              </a:rPr>
              <a:pPr/>
              <a:t>41</a:t>
            </a:fld>
            <a:endParaRPr kumimoji="0" lang="de-DE" altLang="de-DE" sz="1200">
              <a:latin typeface="ClanNarrowLF-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0061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/>
            </a:r>
            <a:b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</a:br>
            <a:endParaRPr kumimoji="1" lang="de-DE" sz="180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7D684-3695-4C39-A72A-0CC0A724DC0A}" type="slidenum">
              <a:rPr lang="de-DE" altLang="de-DE" smtClean="0"/>
              <a:pPr/>
              <a:t>42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198732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4400" y="744538"/>
            <a:ext cx="4968875" cy="37258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Мы</a:t>
            </a:r>
            <a:r>
              <a:rPr kumimoji="1" lang="ru-RU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подготовили 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региональных координаторов</a:t>
            </a:r>
            <a:r>
              <a:rPr kumimoji="1" lang="ru-RU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проекта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, которые с осени 2019 г. могут провести в регионе ряд мероприятий, соединяющих преподавание немецкого языка и программирование с помощью микроконтроллера из Германии Calliope </a:t>
            </a:r>
            <a:r>
              <a:rPr kumimoji="1" lang="ru-RU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mini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по методу предметно-языкового интегрированного обучения (CLIL).</a:t>
            </a:r>
            <a:b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</a:br>
            <a:endParaRPr kumimoji="1" lang="de-DE" sz="1800" kern="1200" dirty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</p:txBody>
      </p:sp>
      <p:sp>
        <p:nvSpPr>
          <p:cNvPr id="4301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396300BD-3DEF-1944-B620-2E5337628CBA}" type="slidenum">
              <a:rPr lang="de-DE">
                <a:latin typeface="ClanNarrowLF-Book" charset="0"/>
                <a:cs typeface="Arial" charset="0"/>
              </a:rPr>
              <a:pPr/>
              <a:t>43</a:t>
            </a:fld>
            <a:endParaRPr lang="de-DE">
              <a:latin typeface="ClanNarrowLF-Book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9828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4400" y="744538"/>
            <a:ext cx="4968875" cy="37258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Целями мероприятий являются мотивация учащихся 5-8 классов к изучению информатики на немецком языке с помощью увлекательных материалов по немецкому как иностранному, презентация широкой общественности практических возможностей владения немецким языком, трансляция опыта и обучение учителей, поддержка </a:t>
            </a:r>
            <a:r>
              <a:rPr kumimoji="1" lang="ru-RU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межпредметного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обучения и расширение доступа к цифровому образованию. Приглашаем вас к сотрудничеству!</a:t>
            </a:r>
          </a:p>
          <a:p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 </a:t>
            </a:r>
          </a:p>
          <a:p>
            <a:endParaRPr lang="de-DE" dirty="0">
              <a:latin typeface="ClanNarrowLF-Book" charset="0"/>
              <a:ea typeface="MS PGothic" charset="0"/>
            </a:endParaRPr>
          </a:p>
        </p:txBody>
      </p:sp>
      <p:sp>
        <p:nvSpPr>
          <p:cNvPr id="4301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396300BD-3DEF-1944-B620-2E5337628CBA}" type="slidenum">
              <a:rPr lang="de-DE">
                <a:latin typeface="ClanNarrowLF-Book" charset="0"/>
                <a:cs typeface="Arial" charset="0"/>
              </a:rPr>
              <a:pPr/>
              <a:t>44</a:t>
            </a:fld>
            <a:endParaRPr lang="de-DE">
              <a:latin typeface="ClanNarrowLF-Book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5331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de-DE" sz="180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  <a:p>
            <a:endParaRPr kumimoji="1" lang="de-DE" sz="180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</a:endParaRPr>
          </a:p>
          <a:p>
            <a:endParaRPr kumimoji="1" lang="de-DE" sz="180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7D684-3695-4C39-A72A-0CC0A724DC0A}" type="slidenum">
              <a:rPr lang="de-DE" altLang="de-DE" smtClean="0"/>
              <a:pPr/>
              <a:t>45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23994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de-DE" smtClean="0"/>
              <a:t>Три факультета детского университета соответствуют трем областям знания, которые окружают ребенка в повседневной жизни – человек, природа и техника. На факультете «Человек» рассматриваются такие темы, как медицина, чужие культуры, еда, искусство, спорт. Факультет «Природа» посвящен растениям и животным. «Техника» - самый сложный факультет, на котором объясняются принципы работы различных устройств. </a:t>
            </a:r>
          </a:p>
          <a:p>
            <a:endParaRPr lang="ru-RU" altLang="de-DE" smtClean="0"/>
          </a:p>
        </p:txBody>
      </p:sp>
      <p:sp>
        <p:nvSpPr>
          <p:cNvPr id="409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66BAAED-5398-4D2C-8583-97D7A18F1B81}" type="slidenum">
              <a:rPr kumimoji="0" lang="de-DE" altLang="de-DE" sz="1200">
                <a:latin typeface="ClanNarrowLF-Book" charset="0"/>
              </a:rPr>
              <a:pPr/>
              <a:t>4</a:t>
            </a:fld>
            <a:endParaRPr kumimoji="0" lang="de-DE" altLang="de-DE" sz="1200">
              <a:latin typeface="ClanNarrowLF-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5005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>
                <a:latin typeface="ClanNarrowLF-Book" charset="0"/>
                <a:ea typeface="MS PGothic" charset="0"/>
              </a:rPr>
              <a:t>Финальный трейлер (с русскими</a:t>
            </a:r>
            <a:r>
              <a:rPr lang="ru-RU" baseline="0" dirty="0" smtClean="0">
                <a:latin typeface="ClanNarrowLF-Book" charset="0"/>
                <a:ea typeface="MS PGothic" charset="0"/>
              </a:rPr>
              <a:t> субтитрами)</a:t>
            </a:r>
            <a:endParaRPr lang="ru-RU" dirty="0" smtClean="0">
              <a:latin typeface="ClanNarrowLF-Book" charset="0"/>
              <a:ea typeface="MS PGothic" charset="0"/>
            </a:endParaRPr>
          </a:p>
          <a:p>
            <a:r>
              <a:rPr lang="de-DE" dirty="0" smtClean="0">
                <a:latin typeface="ClanNarrowLF-Book" charset="0"/>
                <a:ea typeface="MS PGothic" charset="0"/>
              </a:rPr>
              <a:t>Trailer auf </a:t>
            </a:r>
            <a:r>
              <a:rPr lang="de-DE" dirty="0" err="1" smtClean="0">
                <a:latin typeface="ClanNarrowLF-Book" charset="0"/>
                <a:ea typeface="MS PGothic" charset="0"/>
              </a:rPr>
              <a:t>Youtube</a:t>
            </a:r>
            <a:r>
              <a:rPr lang="de-DE" dirty="0" smtClean="0">
                <a:latin typeface="ClanNarrowLF-Book" charset="0"/>
                <a:ea typeface="MS PGothic" charset="0"/>
              </a:rPr>
              <a:t>: 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  <a:hlinkClick r:id="rId3"/>
              </a:rPr>
              <a:t>https://youtu.be/KwQmBKuflRo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endParaRPr lang="de-DE" dirty="0" smtClean="0">
              <a:latin typeface="ClanNarrowLF-Book" charset="0"/>
              <a:ea typeface="MS PGothic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latin typeface="ClanNarrowLF-Book" charset="0"/>
                <a:ea typeface="MS PGothic" charset="0"/>
              </a:rPr>
              <a:t>Fall</a:t>
            </a:r>
            <a:r>
              <a:rPr lang="de-DE" baseline="0" dirty="0" smtClean="0">
                <a:latin typeface="ClanNarrowLF-Book" charset="0"/>
                <a:ea typeface="MS PGothic" charset="0"/>
              </a:rPr>
              <a:t> die Internetverbindung schwach ist, kann man das Video im Voraus herunterladen unter:</a:t>
            </a:r>
            <a:endParaRPr lang="de-DE" dirty="0" smtClean="0">
              <a:latin typeface="ClanNarrowLF-Book" charset="0"/>
              <a:ea typeface="MS PGothic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latin typeface="ClanNarrowLF-Book" charset="0"/>
                <a:ea typeface="MS PGothic" charset="0"/>
                <a:hlinkClick r:id="rId4"/>
              </a:rPr>
              <a:t>http://lernen.goethe.de/kinderuni/vid/trailer-</a:t>
            </a:r>
            <a:r>
              <a:rPr lang="de-DE" dirty="0" smtClean="0">
                <a:latin typeface="ClanNarrowLF-Book" charset="0"/>
                <a:ea typeface="MS PGothic" charset="0"/>
                <a:hlinkClick r:id="rId4"/>
              </a:rPr>
              <a:t>de</a:t>
            </a:r>
            <a:r>
              <a:rPr lang="ru-RU" dirty="0" smtClean="0">
                <a:latin typeface="ClanNarrowLF-Book" charset="0"/>
                <a:ea typeface="MS PGothic" charset="0"/>
                <a:hlinkClick r:id="rId4"/>
              </a:rPr>
              <a:t>.mp4</a:t>
            </a:r>
            <a:r>
              <a:rPr lang="ru-RU" dirty="0" smtClean="0">
                <a:latin typeface="ClanNarrowLF-Book" charset="0"/>
                <a:ea typeface="MS PGothic" charset="0"/>
              </a:rPr>
              <a:t> (</a:t>
            </a:r>
            <a:r>
              <a:rPr lang="en-US" dirty="0" err="1" smtClean="0">
                <a:latin typeface="ClanNarrowLF-Book" charset="0"/>
                <a:ea typeface="MS PGothic" charset="0"/>
              </a:rPr>
              <a:t>wenn</a:t>
            </a:r>
            <a:r>
              <a:rPr lang="en-US" baseline="0" dirty="0" smtClean="0">
                <a:latin typeface="ClanNarrowLF-Book" charset="0"/>
                <a:ea typeface="MS PGothic" charset="0"/>
              </a:rPr>
              <a:t> das </a:t>
            </a:r>
            <a:r>
              <a:rPr lang="en-US" baseline="0" dirty="0" err="1" smtClean="0">
                <a:latin typeface="ClanNarrowLF-Book" charset="0"/>
                <a:ea typeface="MS PGothic" charset="0"/>
              </a:rPr>
              <a:t>Herunterladen</a:t>
            </a:r>
            <a:r>
              <a:rPr lang="en-US" baseline="0" dirty="0" smtClean="0">
                <a:latin typeface="ClanNarrowLF-Book" charset="0"/>
                <a:ea typeface="MS PGothic" charset="0"/>
              </a:rPr>
              <a:t> des Videos </a:t>
            </a:r>
            <a:r>
              <a:rPr lang="en-US" baseline="0" dirty="0" err="1" smtClean="0">
                <a:latin typeface="ClanNarrowLF-Book" charset="0"/>
                <a:ea typeface="MS PGothic" charset="0"/>
              </a:rPr>
              <a:t>nicht</a:t>
            </a:r>
            <a:r>
              <a:rPr lang="en-US" baseline="0" dirty="0" smtClean="0">
                <a:latin typeface="ClanNarrowLF-Book" charset="0"/>
                <a:ea typeface="MS PGothic" charset="0"/>
              </a:rPr>
              <a:t> </a:t>
            </a:r>
            <a:r>
              <a:rPr lang="en-US" baseline="0" dirty="0" err="1" smtClean="0">
                <a:latin typeface="ClanNarrowLF-Book" charset="0"/>
                <a:ea typeface="MS PGothic" charset="0"/>
              </a:rPr>
              <a:t>klappt</a:t>
            </a:r>
            <a:r>
              <a:rPr lang="en-US" baseline="0" dirty="0" smtClean="0">
                <a:latin typeface="ClanNarrowLF-Book" charset="0"/>
                <a:ea typeface="MS PGothic" charset="0"/>
              </a:rPr>
              <a:t>, </a:t>
            </a:r>
            <a:r>
              <a:rPr lang="en-US" baseline="0" dirty="0" err="1" smtClean="0">
                <a:latin typeface="ClanNarrowLF-Book" charset="0"/>
                <a:ea typeface="MS PGothic" charset="0"/>
              </a:rPr>
              <a:t>bitte</a:t>
            </a:r>
            <a:r>
              <a:rPr lang="en-US" baseline="0" dirty="0" smtClean="0">
                <a:latin typeface="ClanNarrowLF-Book" charset="0"/>
                <a:ea typeface="MS PGothic" charset="0"/>
              </a:rPr>
              <a:t> in </a:t>
            </a:r>
            <a:r>
              <a:rPr lang="en-US" baseline="0" dirty="0" err="1" smtClean="0">
                <a:latin typeface="ClanNarrowLF-Book" charset="0"/>
                <a:ea typeface="MS PGothic" charset="0"/>
              </a:rPr>
              <a:t>einem</a:t>
            </a:r>
            <a:r>
              <a:rPr lang="en-US" baseline="0" dirty="0" smtClean="0">
                <a:latin typeface="ClanNarrowLF-Book" charset="0"/>
                <a:ea typeface="MS PGothic" charset="0"/>
              </a:rPr>
              <a:t> </a:t>
            </a:r>
            <a:r>
              <a:rPr lang="en-US" baseline="0" dirty="0" err="1" smtClean="0">
                <a:latin typeface="ClanNarrowLF-Book" charset="0"/>
                <a:ea typeface="MS PGothic" charset="0"/>
              </a:rPr>
              <a:t>anderen</a:t>
            </a:r>
            <a:r>
              <a:rPr lang="en-US" baseline="0" dirty="0" smtClean="0">
                <a:latin typeface="ClanNarrowLF-Book" charset="0"/>
                <a:ea typeface="MS PGothic" charset="0"/>
              </a:rPr>
              <a:t> Browser </a:t>
            </a:r>
            <a:r>
              <a:rPr lang="en-US" baseline="0" dirty="0" err="1" smtClean="0">
                <a:latin typeface="ClanNarrowLF-Book" charset="0"/>
                <a:ea typeface="MS PGothic" charset="0"/>
              </a:rPr>
              <a:t>probieren</a:t>
            </a:r>
            <a:r>
              <a:rPr lang="en-US" baseline="0" dirty="0" smtClean="0">
                <a:latin typeface="ClanNarrowLF-Book" charset="0"/>
                <a:ea typeface="MS PGothic" charset="0"/>
              </a:rPr>
              <a:t>)</a:t>
            </a:r>
            <a:endParaRPr lang="ru-RU" dirty="0" smtClean="0">
              <a:latin typeface="ClanNarrowLF-Book" charset="0"/>
              <a:ea typeface="MS PGothic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7D684-3695-4C39-A72A-0CC0A724DC0A}" type="slidenum">
              <a:rPr lang="de-DE" altLang="de-DE" smtClean="0"/>
              <a:pPr/>
              <a:t>46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630675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6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de-DE" smtClean="0"/>
          </a:p>
        </p:txBody>
      </p:sp>
      <p:sp>
        <p:nvSpPr>
          <p:cNvPr id="10854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7706ADD-09C2-4A57-B791-7EDB5C685BBA}" type="slidenum">
              <a:rPr kumimoji="0" lang="de-DE" altLang="de-DE" sz="1200">
                <a:latin typeface="ClanNarrowLF-Book" charset="0"/>
              </a:rPr>
              <a:pPr/>
              <a:t>47</a:t>
            </a:fld>
            <a:endParaRPr kumimoji="0" lang="de-DE" altLang="de-DE" sz="1200">
              <a:latin typeface="ClanNarrowLF-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345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F4E127-02FF-4AA5-8FEC-0DA92B8BECD9}" type="slidenum">
              <a:rPr lang="de-DE" altLang="de-DE"/>
              <a:pPr/>
              <a:t>5</a:t>
            </a:fld>
            <a:endParaRPr lang="de-DE" altLang="de-DE"/>
          </a:p>
        </p:txBody>
      </p:sp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Notizen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Видеоматериал</a:t>
            </a:r>
            <a:r>
              <a:rPr kumimoji="1" lang="ru-RU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лекций взят из популярной образовательной немецкий телепередачи для детей «Передача с Мышкой» (</a:t>
            </a:r>
            <a:r>
              <a:rPr kumimoji="1" lang="en-US" sz="1800" kern="1200" baseline="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Sendung</a:t>
            </a:r>
            <a:r>
              <a:rPr kumimoji="1" lang="en-US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kumimoji="1" lang="en-US" sz="1800" kern="1200" baseline="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mit</a:t>
            </a:r>
            <a:r>
              <a:rPr kumimoji="1" lang="en-US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der </a:t>
            </a:r>
            <a:r>
              <a:rPr kumimoji="1" lang="en-US" sz="1800" kern="1200" baseline="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Maus</a:t>
            </a:r>
            <a:r>
              <a:rPr kumimoji="1" lang="en-US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), </a:t>
            </a:r>
            <a:r>
              <a:rPr kumimoji="1" lang="ru-RU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которая идет в Германии уже более 45 лет и  входит в топ любимых детских передач.</a:t>
            </a:r>
            <a:endParaRPr kumimoji="1" lang="de-DE" sz="1800" kern="1200" dirty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906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Главне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фигуры Немецкого</a:t>
            </a:r>
            <a:r>
              <a:rPr kumimoji="1" lang="ru-RU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детского онлайн-университета </a:t>
            </a:r>
            <a:r>
              <a:rPr kumimoji="1" lang="mr-IN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–</a:t>
            </a:r>
            <a:r>
              <a:rPr kumimoji="1" lang="ru-RU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профессор Эйнштейн, научная сотрудница Софи </a:t>
            </a:r>
            <a:r>
              <a:rPr kumimoji="1" lang="ru-RU" sz="1800" kern="1200" baseline="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Шлау</a:t>
            </a:r>
            <a:r>
              <a:rPr kumimoji="1" lang="ru-RU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, </a:t>
            </a:r>
            <a:r>
              <a:rPr kumimoji="1" lang="ru-RU" sz="1800" kern="1200" baseline="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дрон</a:t>
            </a:r>
            <a:r>
              <a:rPr kumimoji="1" lang="ru-RU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-языковед ЙОВО, который был назван в честь Иоганна Вольфганга Г</a:t>
            </a:r>
            <a:r>
              <a:rPr kumimoji="1" lang="de-DE" sz="1800" kern="1200" baseline="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ё</a:t>
            </a:r>
            <a:r>
              <a:rPr kumimoji="1" lang="ru-RU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те. Ведущий «Передачи с Мышкой» Кристоф </a:t>
            </a:r>
            <a:r>
              <a:rPr kumimoji="1" lang="ru-RU" sz="1800" kern="1200" baseline="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Биманн</a:t>
            </a:r>
            <a:r>
              <a:rPr kumimoji="1" lang="ru-RU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в Детском университете выступает в роли полевого исследователя.</a:t>
            </a:r>
            <a:endParaRPr kumimoji="1" lang="de-DE" sz="180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7D684-3695-4C39-A72A-0CC0A724DC0A}" type="slidenum">
              <a:rPr lang="de-DE" altLang="de-DE" smtClean="0"/>
              <a:pPr/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01319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Это три факультета</a:t>
            </a:r>
            <a:r>
              <a:rPr lang="ru-RU" baseline="0" dirty="0" smtClean="0"/>
              <a:t> и примеры тем лекций на них.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ADAC-C7C0-4631-903E-00319406FC2F}" type="slidenum">
              <a:rPr lang="de-DE" altLang="de-DE" smtClean="0"/>
              <a:pPr/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02372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kumimoji="0" lang="ru-RU" altLang="de-DE" sz="1800" dirty="0" smtClean="0">
                <a:latin typeface="Verdana" panose="020B0604030504040204" pitchFamily="34" charset="0"/>
              </a:rPr>
              <a:t>В качестве следующей ступени академической карьеры мы запустили Онлайн-университет для подростков </a:t>
            </a:r>
            <a:r>
              <a:rPr kumimoji="0" lang="de-DE" altLang="de-DE" sz="1800" dirty="0" smtClean="0">
                <a:latin typeface="Verdana" panose="020B0604030504040204" pitchFamily="34" charset="0"/>
              </a:rPr>
              <a:t>JuniorUni</a:t>
            </a:r>
            <a:r>
              <a:rPr kumimoji="0" lang="ru-RU" altLang="de-DE" sz="1800" dirty="0" smtClean="0">
                <a:latin typeface="Verdana" panose="020B0604030504040204" pitchFamily="34" charset="0"/>
              </a:rPr>
              <a:t>, лекции которого получили естественно-научный уклон</a:t>
            </a:r>
            <a:endParaRPr kumimoji="0" lang="de-DE" altLang="de-DE" sz="1800" dirty="0">
              <a:latin typeface="Verdan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ADAC-C7C0-4631-903E-00319406FC2F}" type="slidenum">
              <a:rPr lang="de-DE" altLang="de-DE" smtClean="0"/>
              <a:pPr/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21031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de-DE" dirty="0" smtClean="0"/>
              <a:t>Лекции онлайн-университета для подростков проводятся на космической станции </a:t>
            </a:r>
            <a:r>
              <a:rPr lang="en-US" altLang="de-DE" dirty="0" smtClean="0"/>
              <a:t>JuniorUni</a:t>
            </a:r>
            <a:r>
              <a:rPr lang="ru-RU" altLang="de-DE" dirty="0" smtClean="0"/>
              <a:t>. </a:t>
            </a:r>
            <a:endParaRPr lang="de-DE" altLang="de-DE" dirty="0" smtClean="0"/>
          </a:p>
          <a:p>
            <a:r>
              <a:rPr lang="ru-RU" altLang="de-DE" dirty="0" smtClean="0"/>
              <a:t>Юных студентов сопровождает уже знакомый им из Детского университета персонаж – дрон ЙОВО, который был адаптирован под условия невесомости. </a:t>
            </a:r>
            <a:endParaRPr lang="de-DE" altLang="de-DE" dirty="0" smtClean="0"/>
          </a:p>
          <a:p>
            <a:r>
              <a:rPr lang="ru-RU" altLang="de-DE" dirty="0" smtClean="0"/>
              <a:t>Есть у ЙОВО и своя команда молодых учёных – Тесса, Флориан и Мира, которых он подключает к трансляции для проведения лекций.</a:t>
            </a:r>
            <a:endParaRPr lang="de-DE" altLang="de-DE" dirty="0" smtClean="0"/>
          </a:p>
          <a:p>
            <a:endParaRPr lang="de-DE" altLang="de-DE" dirty="0" smtClean="0"/>
          </a:p>
        </p:txBody>
      </p:sp>
      <p:sp>
        <p:nvSpPr>
          <p:cNvPr id="48131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6CC2061-2805-4925-A5A5-D61B12CD404A}" type="slidenum">
              <a:rPr kumimoji="0" lang="de-DE" altLang="de-DE" sz="1200">
                <a:latin typeface="ClanNarrowLF-Book" charset="0"/>
              </a:rPr>
              <a:pPr/>
              <a:t>11</a:t>
            </a:fld>
            <a:endParaRPr kumimoji="0" lang="de-DE" altLang="de-DE" sz="1200">
              <a:latin typeface="ClanNarrowLF-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872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6" descr="PPT_Tite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31800" y="441325"/>
            <a:ext cx="6877050" cy="5975350"/>
          </a:xfrm>
        </p:spPr>
        <p:txBody>
          <a:bodyPr anchor="ctr"/>
          <a:lstStyle>
            <a:lvl1pPr>
              <a:lnSpc>
                <a:spcPct val="80000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7481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T: ein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6877051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fld id="{DDC1C1A9-1C64-4C53-8AB0-430B4B931F72}" type="datetime1">
              <a:rPr lang="de-DE" altLang="de-DE"/>
              <a:pPr/>
              <a:t>07.10.2019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1207841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T: 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4643438" y="1722298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E8327744-F5B6-4090-BEAB-945E9220510C}" type="datetime1">
              <a:rPr lang="de-DE" altLang="de-DE"/>
              <a:pPr/>
              <a:t>07.10.2019</a:t>
            </a:fld>
            <a:endParaRPr lang="de-DE" alt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3956288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BLAU: 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4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1461B7-1AA9-48FF-849F-D9BA1C390AC8}" type="datetime1">
              <a:rPr lang="de-DE" altLang="de-DE"/>
              <a:pPr/>
              <a:t>07.10.2019</a:t>
            </a:fld>
            <a:endParaRPr lang="de-DE" alt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1404229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BLAU: ein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4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6877051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fld id="{A4AA785C-1CFD-47E0-9BA3-DDDB8EC78875}" type="datetime1">
              <a:rPr lang="de-DE" altLang="de-DE"/>
              <a:pPr/>
              <a:t>07.10.2019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1863765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BLAU: 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4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4643438" y="1722298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81E0F114-F026-4CFC-ADA0-A83DF42CDE85}" type="datetime1">
              <a:rPr lang="de-DE" altLang="de-DE"/>
              <a:pPr/>
              <a:t>07.10.2019</a:t>
            </a:fld>
            <a:endParaRPr lang="de-DE" alt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787858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NKELBLAU: 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5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FC529C-79C4-4E05-8572-72E18A9B27F9}" type="datetime1">
              <a:rPr lang="de-DE" altLang="de-DE"/>
              <a:pPr/>
              <a:t>07.10.2019</a:t>
            </a:fld>
            <a:endParaRPr lang="de-DE" alt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373167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NKELBLAU: ein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5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6877051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fld id="{F99806A4-DBE1-4338-940A-D07D3DA6F9B2}" type="datetime1">
              <a:rPr lang="de-DE" altLang="de-DE"/>
              <a:pPr/>
              <a:t>07.10.2019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849241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NKELBLAU: 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5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4643438" y="1722298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DCD2E33E-DA27-4591-B6A6-1B159712951F}" type="datetime1">
              <a:rPr lang="de-DE" altLang="de-DE"/>
              <a:pPr/>
              <a:t>07.10.2019</a:t>
            </a:fld>
            <a:endParaRPr lang="de-DE" alt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1452668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6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ECE865-9A6C-47EA-B1F2-E58506EBE1AE}" type="datetime1">
              <a:rPr lang="de-DE" altLang="de-DE"/>
              <a:pPr/>
              <a:t>07.10.2019</a:t>
            </a:fld>
            <a:endParaRPr lang="de-DE" alt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304643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ein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6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6877051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fld id="{8E0E2D04-100D-4F31-B0B9-E152E5193414}" type="datetime1">
              <a:rPr lang="de-DE" altLang="de-DE"/>
              <a:pPr/>
              <a:t>07.10.2019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3174177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6877051" cy="4694377"/>
          </a:xfrm>
        </p:spPr>
        <p:txBody>
          <a:bodyPr/>
          <a:lstStyle>
            <a:lvl1pPr marL="355600" indent="-355600">
              <a:spcBef>
                <a:spcPts val="1200"/>
              </a:spcBef>
              <a:buFont typeface="+mj-lt"/>
              <a:buAutoNum type="arabicPeriod"/>
              <a:defRPr sz="2100" cap="all" baseline="0"/>
            </a:lvl1pPr>
            <a:lvl2pPr marL="625475" indent="-273050">
              <a:lnSpc>
                <a:spcPct val="120000"/>
              </a:lnSpc>
              <a:buFont typeface="+mj-lt"/>
              <a:buAutoNum type="arabicPeriod"/>
              <a:defRPr sz="1600" cap="none" baseline="0"/>
            </a:lvl2pPr>
            <a:lvl3pPr marL="808038" indent="-182563">
              <a:lnSpc>
                <a:spcPct val="120000"/>
              </a:lnSpc>
              <a:tabLst/>
              <a:defRPr sz="1600" cap="none" baseline="0"/>
            </a:lvl3pPr>
            <a:lvl4pPr marL="984250" indent="-176213" defTabSz="987425">
              <a:lnSpc>
                <a:spcPct val="120000"/>
              </a:lnSpc>
              <a:defRPr sz="1600" cap="none" baseline="0"/>
            </a:lvl4pPr>
            <a:lvl5pPr marL="1166813" indent="-182563">
              <a:lnSpc>
                <a:spcPct val="120000"/>
              </a:lnSpc>
              <a:defRPr sz="1600"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fld id="{22155935-3565-45BC-A0E8-DE57C14581A1}" type="datetime1">
              <a:rPr lang="de-DE" altLang="de-DE"/>
              <a:pPr/>
              <a:t>07.10.2019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29347348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6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4643438" y="1722298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C48F1988-344F-4E17-9733-F3DF8383DBBF}" type="datetime1">
              <a:rPr lang="de-DE" altLang="de-DE"/>
              <a:pPr/>
              <a:t>07.10.2019</a:t>
            </a:fld>
            <a:endParaRPr lang="de-DE" alt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478097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UN: 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219C43-E230-4E19-BEB8-EAEF5A4047FD}" type="datetime1">
              <a:rPr lang="de-DE" altLang="de-DE"/>
              <a:pPr/>
              <a:t>07.10.2019</a:t>
            </a:fld>
            <a:endParaRPr lang="de-DE" alt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4287735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UN: ein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6877051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fld id="{C0D89BF5-FD29-477C-8373-C988C53475A7}" type="datetime1">
              <a:rPr lang="de-DE" altLang="de-DE"/>
              <a:pPr/>
              <a:t>07.10.2019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429654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UN: 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4643438" y="1722298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5D5A5F96-2C36-436B-86D4-BEB3622B1A5B}" type="datetime1">
              <a:rPr lang="de-DE" altLang="de-DE"/>
              <a:pPr/>
              <a:t>07.10.2019</a:t>
            </a:fld>
            <a:endParaRPr lang="de-DE" alt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1752785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E: 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bg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0B6A361-050D-403A-8323-019179C151E9}" type="datetime1">
              <a:rPr lang="de-DE" altLang="de-DE"/>
              <a:pPr/>
              <a:t>07.10.2019</a:t>
            </a:fld>
            <a:endParaRPr lang="de-DE" alt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4188467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E: ein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bg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6877051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fld id="{51B1820D-E0A8-4EE1-9D9F-C84BD5C75FA8}" type="datetime1">
              <a:rPr lang="de-DE" altLang="de-DE"/>
              <a:pPr/>
              <a:t>07.10.2019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3123776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E: 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bg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4643438" y="1722298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8CBDC1C0-641F-407A-9E98-0B92CBEB09DE}" type="datetime1">
              <a:rPr lang="de-DE" altLang="de-DE"/>
              <a:pPr/>
              <a:t>07.10.2019</a:t>
            </a:fld>
            <a:endParaRPr lang="de-DE" alt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33486442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31800" y="548680"/>
            <a:ext cx="6877050" cy="5862066"/>
          </a:xfrm>
        </p:spPr>
        <p:txBody>
          <a:bodyPr anchor="ctr"/>
          <a:lstStyle>
            <a:lvl1pPr>
              <a:defRPr sz="3800" cap="all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77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7CD987-BC04-440A-8008-57DB96E07809}" type="datetime1">
              <a:rPr lang="de-DE" altLang="de-DE"/>
              <a:pPr/>
              <a:t>07.10.2019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8272913-F96A-4A5B-8ECC-0880208CEAAF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475491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D3C5DD-6C14-45BA-98C7-C31846751A9A}" type="datetime1">
              <a:rPr lang="de-DE" altLang="de-DE"/>
              <a:pPr/>
              <a:t>07.10.2019</a:t>
            </a:fld>
            <a:endParaRPr lang="de-DE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07DCD4E-58A7-4E12-94BE-EA1F01DAD345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85097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: 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C38F8D-C8F4-44F5-875D-3793F6AF6BAB}" type="datetime1">
              <a:rPr lang="de-DE" altLang="de-DE"/>
              <a:pPr/>
              <a:t>07.10.2019</a:t>
            </a:fld>
            <a:endParaRPr lang="de-DE" alt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2011261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: ein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6877051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fld id="{2C7C1089-85DA-4B74-9186-7569CBF26333}" type="datetime1">
              <a:rPr lang="de-DE" altLang="de-DE"/>
              <a:pPr/>
              <a:t>07.10.2019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3374478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: 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4643438" y="1722298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A7C16BCB-192E-4882-B6CE-56D03FA53186}" type="datetime1">
              <a:rPr lang="de-DE" altLang="de-DE"/>
              <a:pPr/>
              <a:t>07.10.2019</a:t>
            </a:fld>
            <a:endParaRPr lang="de-DE" alt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2095780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NKELGRÜN: 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48F027-C790-4B8C-82CE-D60629923EC0}" type="datetime1">
              <a:rPr lang="de-DE" altLang="de-DE"/>
              <a:pPr/>
              <a:t>07.10.2019</a:t>
            </a:fld>
            <a:endParaRPr lang="de-DE" alt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4020990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NKELGRÜN: ein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6877051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fld id="{9F24484B-A9BB-4407-94FE-106D95A9F405}" type="datetime1">
              <a:rPr lang="de-DE" altLang="de-DE"/>
              <a:pPr/>
              <a:t>07.10.2019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2047922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NKELGRÜN: 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4643438" y="1722298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E313784F-4F44-4296-8B32-8F917D714204}" type="datetime1">
              <a:rPr lang="de-DE" altLang="de-DE"/>
              <a:pPr/>
              <a:t>07.10.2019</a:t>
            </a:fld>
            <a:endParaRPr lang="de-DE" alt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190770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T: 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D9B7BF-110F-472D-A012-C6B3F13D7FE5}" type="datetime1">
              <a:rPr lang="de-DE" altLang="de-DE"/>
              <a:pPr/>
              <a:t>07.10.2019</a:t>
            </a:fld>
            <a:endParaRPr lang="de-DE" alt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2831107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431800" y="420688"/>
            <a:ext cx="6119813" cy="12080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431800" y="1722438"/>
            <a:ext cx="6877050" cy="4694237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6696075" y="736600"/>
            <a:ext cx="2016125" cy="142875"/>
          </a:xfrm>
          <a:prstGeom prst="rect">
            <a:avLst/>
          </a:prstGeo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D6E9DDAA-FD6D-49E3-A41C-7D7A1AB59793}" type="datetime1">
              <a:rPr lang="de-DE" altLang="de-DE"/>
              <a:pPr/>
              <a:t>07.10.2019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6696075" y="577850"/>
            <a:ext cx="2016125" cy="144463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  <p:sp>
        <p:nvSpPr>
          <p:cNvPr id="1030" name="Textfeld 9"/>
          <p:cNvSpPr txBox="1">
            <a:spLocks noChangeArrowheads="1"/>
          </p:cNvSpPr>
          <p:nvPr/>
        </p:nvSpPr>
        <p:spPr bwMode="gray">
          <a:xfrm>
            <a:off x="6696075" y="419100"/>
            <a:ext cx="2016125" cy="1444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kumimoji="0" lang="de-DE" altLang="de-DE" sz="900">
                <a:latin typeface="Verdana" panose="020B0604030504040204" pitchFamily="34" charset="0"/>
                <a:cs typeface="Arial" panose="020B0604020202020204" pitchFamily="34" charset="0"/>
              </a:rPr>
              <a:t>Seite </a:t>
            </a:r>
            <a:fld id="{5859A27B-A3C8-4E69-BE6C-BB21079ADFF7}" type="slidenum">
              <a:rPr kumimoji="0" lang="de-DE" altLang="de-DE" sz="900">
                <a:latin typeface="Verdana" panose="020B0604030504040204" pitchFamily="34" charset="0"/>
                <a:cs typeface="Arial" panose="020B0604020202020204" pitchFamily="34" charset="0"/>
              </a:rPr>
              <a:pPr algn="r" eaLnBrk="1" hangingPunct="1"/>
              <a:t>‹#›</a:t>
            </a:fld>
            <a:endParaRPr kumimoji="0" lang="de-DE" altLang="de-DE" sz="90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41" r:id="rId1"/>
    <p:sldLayoutId id="2147488016" r:id="rId2"/>
    <p:sldLayoutId id="2147488017" r:id="rId3"/>
    <p:sldLayoutId id="2147488018" r:id="rId4"/>
    <p:sldLayoutId id="2147488019" r:id="rId5"/>
    <p:sldLayoutId id="2147488020" r:id="rId6"/>
    <p:sldLayoutId id="2147488021" r:id="rId7"/>
    <p:sldLayoutId id="2147488022" r:id="rId8"/>
    <p:sldLayoutId id="2147488023" r:id="rId9"/>
    <p:sldLayoutId id="2147488024" r:id="rId10"/>
    <p:sldLayoutId id="2147488025" r:id="rId11"/>
    <p:sldLayoutId id="2147488026" r:id="rId12"/>
    <p:sldLayoutId id="2147488027" r:id="rId13"/>
    <p:sldLayoutId id="2147488028" r:id="rId14"/>
    <p:sldLayoutId id="2147488029" r:id="rId15"/>
    <p:sldLayoutId id="2147488030" r:id="rId16"/>
    <p:sldLayoutId id="2147488031" r:id="rId17"/>
    <p:sldLayoutId id="2147488032" r:id="rId18"/>
    <p:sldLayoutId id="2147488033" r:id="rId19"/>
    <p:sldLayoutId id="2147488034" r:id="rId20"/>
    <p:sldLayoutId id="2147488035" r:id="rId21"/>
    <p:sldLayoutId id="2147488036" r:id="rId22"/>
    <p:sldLayoutId id="2147488037" r:id="rId23"/>
    <p:sldLayoutId id="2147488038" r:id="rId24"/>
    <p:sldLayoutId id="2147488039" r:id="rId25"/>
    <p:sldLayoutId id="2147488040" r:id="rId26"/>
    <p:sldLayoutId id="2147488042" r:id="rId27"/>
    <p:sldLayoutId id="2147488043" r:id="rId28"/>
    <p:sldLayoutId id="2147488044" r:id="rId29"/>
  </p:sldLayoutIdLst>
  <p:hf sldNum="0" hdr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 kern="1200" cap="all">
          <a:solidFill>
            <a:schemeClr val="accent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2100" b="1" kern="1200" cap="all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Arial" panose="020B0604020202020204" pitchFamily="34" charset="0"/>
        <a:defRPr kumimoji="1" sz="16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82563" indent="-182563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358775" indent="-176213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541338" indent="-182563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junioruni.goethe.d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kinderuni.goethe.d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kinderuni.goethe.de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2.png"/><Relationship Id="rId4" Type="http://schemas.openxmlformats.org/officeDocument/2006/relationships/image" Target="../media/image8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jpeg"/><Relationship Id="rId9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FTpjIcBFA8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5373216"/>
            <a:ext cx="3973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5"/>
                </a:solidFill>
                <a:latin typeface="Verdana"/>
                <a:cs typeface="Verdana"/>
              </a:rPr>
              <a:t>Москва</a:t>
            </a:r>
            <a:r>
              <a:rPr lang="de-DE" b="1" dirty="0" smtClean="0">
                <a:solidFill>
                  <a:schemeClr val="accent5"/>
                </a:solidFill>
                <a:latin typeface="Verdana"/>
                <a:cs typeface="Verdana"/>
              </a:rPr>
              <a:t>, </a:t>
            </a:r>
            <a:r>
              <a:rPr lang="ru-RU" b="1" dirty="0" smtClean="0">
                <a:solidFill>
                  <a:schemeClr val="accent5"/>
                </a:solidFill>
                <a:latin typeface="Verdana"/>
                <a:cs typeface="Verdana"/>
              </a:rPr>
              <a:t>20</a:t>
            </a:r>
            <a:r>
              <a:rPr lang="de-DE" b="1" dirty="0" smtClean="0">
                <a:solidFill>
                  <a:schemeClr val="accent5"/>
                </a:solidFill>
                <a:latin typeface="Verdana"/>
                <a:cs typeface="Verdana"/>
              </a:rPr>
              <a:t> </a:t>
            </a:r>
            <a:r>
              <a:rPr lang="ru-RU" b="1" dirty="0" smtClean="0">
                <a:solidFill>
                  <a:schemeClr val="accent5"/>
                </a:solidFill>
                <a:latin typeface="Verdana"/>
                <a:cs typeface="Verdana"/>
              </a:rPr>
              <a:t>сентября </a:t>
            </a:r>
            <a:r>
              <a:rPr lang="de-DE" b="1" dirty="0" smtClean="0">
                <a:solidFill>
                  <a:schemeClr val="accent5"/>
                </a:solidFill>
                <a:latin typeface="Verdana"/>
                <a:cs typeface="Verdana"/>
              </a:rPr>
              <a:t>2019</a:t>
            </a:r>
            <a:r>
              <a:rPr lang="ru-RU" b="1" dirty="0" smtClean="0">
                <a:solidFill>
                  <a:schemeClr val="accent5"/>
                </a:solidFill>
                <a:latin typeface="Verdana"/>
                <a:cs typeface="Verdana"/>
              </a:rPr>
              <a:t> г.</a:t>
            </a:r>
            <a:endParaRPr lang="de-DE" b="1" dirty="0" smtClean="0">
              <a:solidFill>
                <a:schemeClr val="accent5"/>
              </a:solidFill>
              <a:latin typeface="Verdana"/>
              <a:cs typeface="Verdana"/>
            </a:endParaRPr>
          </a:p>
          <a:p>
            <a:r>
              <a:rPr lang="ru-RU" b="1" dirty="0" smtClean="0">
                <a:solidFill>
                  <a:schemeClr val="accent5"/>
                </a:solidFill>
                <a:latin typeface="Verdana"/>
                <a:cs typeface="Verdana"/>
              </a:rPr>
              <a:t>Константин Шаранов</a:t>
            </a:r>
            <a:endParaRPr lang="de-DE" b="1" dirty="0" smtClean="0">
              <a:solidFill>
                <a:schemeClr val="accent5"/>
              </a:solidFill>
              <a:latin typeface="Verdana"/>
              <a:cs typeface="Verdana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10164"/>
            <a:ext cx="1550841" cy="123239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09" y="127833"/>
            <a:ext cx="1924252" cy="17970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4437112"/>
            <a:ext cx="7592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Verdana"/>
                <a:cs typeface="Verdana"/>
              </a:rPr>
              <a:t>Образовательный проект для детей и подростков</a:t>
            </a:r>
            <a:endParaRPr lang="en-US" sz="2000" b="1" dirty="0" smtClean="0">
              <a:latin typeface="Verdana"/>
              <a:cs typeface="Verdana"/>
            </a:endParaRPr>
          </a:p>
        </p:txBody>
      </p:sp>
      <p:sp>
        <p:nvSpPr>
          <p:cNvPr id="6" name="Название 5"/>
          <p:cNvSpPr>
            <a:spLocks noGrp="1"/>
          </p:cNvSpPr>
          <p:nvPr>
            <p:ph type="title"/>
          </p:nvPr>
        </p:nvSpPr>
        <p:spPr>
          <a:xfrm>
            <a:off x="467544" y="1556792"/>
            <a:ext cx="7812608" cy="3384376"/>
          </a:xfrm>
        </p:spPr>
        <p:txBody>
          <a:bodyPr/>
          <a:lstStyle/>
          <a:p>
            <a:r>
              <a:rPr lang="ru-RU" sz="4000" dirty="0" smtClean="0"/>
              <a:t>немецкий </a:t>
            </a:r>
            <a:br>
              <a:rPr lang="ru-RU" sz="4000" dirty="0" smtClean="0"/>
            </a:br>
            <a:r>
              <a:rPr lang="ru-RU" sz="4000" dirty="0" smtClean="0"/>
              <a:t>онлайн-университет </a:t>
            </a:r>
            <a:r>
              <a:rPr lang="en-US" sz="4000" dirty="0" err="1" smtClean="0"/>
              <a:t>kINDERUNI</a:t>
            </a:r>
            <a:r>
              <a:rPr lang="ru-RU" sz="4000" dirty="0" smtClean="0"/>
              <a:t> и </a:t>
            </a:r>
            <a:r>
              <a:rPr lang="en-US" sz="4000" dirty="0" smtClean="0"/>
              <a:t>JUNIORUNI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927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ea typeface="ＭＳ Ｐゴシック" charset="0"/>
              </a:rPr>
              <a:t>DIGITALE </a:t>
            </a:r>
            <a:r>
              <a:rPr lang="de-DE" dirty="0" err="1" smtClean="0">
                <a:ea typeface="ＭＳ Ｐゴシック" charset="0"/>
              </a:rPr>
              <a:t>JuniorUNi</a:t>
            </a:r>
            <a:endParaRPr lang="de-DE" dirty="0">
              <a:ea typeface="ＭＳ Ｐゴシック" charset="0"/>
            </a:endParaRPr>
          </a:p>
        </p:txBody>
      </p:sp>
      <p:sp>
        <p:nvSpPr>
          <p:cNvPr id="44034" name="Прямоугольник 7"/>
          <p:cNvSpPr>
            <a:spLocks noChangeArrowheads="1"/>
          </p:cNvSpPr>
          <p:nvPr/>
        </p:nvSpPr>
        <p:spPr bwMode="auto">
          <a:xfrm>
            <a:off x="290513" y="5373688"/>
            <a:ext cx="84963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r>
              <a:rPr kumimoji="0" lang="ru-RU" altLang="de-DE" sz="1800" dirty="0">
                <a:latin typeface="Verdana" panose="020B0604030504040204" pitchFamily="34" charset="0"/>
              </a:rPr>
              <a:t>В качестве следующей ступени академической карьеры мы запустили Онлайн-университет для подростков </a:t>
            </a:r>
            <a:r>
              <a:rPr kumimoji="0" lang="de-DE" altLang="de-DE" sz="1800" dirty="0">
                <a:latin typeface="Verdana" panose="020B0604030504040204" pitchFamily="34" charset="0"/>
              </a:rPr>
              <a:t>JuniorUni</a:t>
            </a:r>
            <a:r>
              <a:rPr kumimoji="0" lang="ru-RU" altLang="de-DE" sz="1800" dirty="0">
                <a:latin typeface="Verdana" panose="020B0604030504040204" pitchFamily="34" charset="0"/>
              </a:rPr>
              <a:t>, лекции которого получили естественно-научный уклон</a:t>
            </a:r>
            <a:endParaRPr kumimoji="0" lang="de-DE" altLang="de-DE" sz="1800" dirty="0">
              <a:latin typeface="Verdana" panose="020B0604030504040204" pitchFamily="34" charset="0"/>
            </a:endParaRPr>
          </a:p>
        </p:txBody>
      </p:sp>
      <p:pic>
        <p:nvPicPr>
          <p:cNvPr id="44035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052513"/>
            <a:ext cx="914400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el 1"/>
          <p:cNvSpPr>
            <a:spLocks noGrp="1"/>
          </p:cNvSpPr>
          <p:nvPr>
            <p:ph type="title"/>
          </p:nvPr>
        </p:nvSpPr>
        <p:spPr>
          <a:xfrm>
            <a:off x="431800" y="420688"/>
            <a:ext cx="7669213" cy="120808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ru-RU" altLang="de-DE" sz="2800" cap="none" smtClean="0">
                <a:solidFill>
                  <a:schemeClr val="bg1"/>
                </a:solidFill>
              </a:rPr>
              <a:t>ОНЛАЙН-УНИВЕРСИТЕТ </a:t>
            </a:r>
            <a:r>
              <a:rPr lang="de-DE" altLang="de-DE" sz="2800" cap="none" smtClean="0">
                <a:solidFill>
                  <a:schemeClr val="bg1"/>
                </a:solidFill>
              </a:rPr>
              <a:t>JUNIORUNI</a:t>
            </a:r>
          </a:p>
        </p:txBody>
      </p:sp>
      <p:sp>
        <p:nvSpPr>
          <p:cNvPr id="47106" name="Titel 1"/>
          <p:cNvSpPr txBox="1">
            <a:spLocks/>
          </p:cNvSpPr>
          <p:nvPr/>
        </p:nvSpPr>
        <p:spPr bwMode="gray">
          <a:xfrm>
            <a:off x="431800" y="420688"/>
            <a:ext cx="6119813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85000"/>
              </a:lnSpc>
            </a:pPr>
            <a:r>
              <a:rPr kumimoji="0" lang="de-DE" altLang="de-DE" sz="2600" b="1" dirty="0">
                <a:solidFill>
                  <a:schemeClr val="accent4"/>
                </a:solidFill>
                <a:latin typeface="Verdana" panose="020B0604030504040204" pitchFamily="34" charset="0"/>
              </a:rPr>
              <a:t>JUNIORUNI </a:t>
            </a:r>
            <a:r>
              <a:rPr kumimoji="0" lang="ru-RU" altLang="de-DE" sz="2600" b="1" dirty="0">
                <a:solidFill>
                  <a:schemeClr val="accent4"/>
                </a:solidFill>
                <a:latin typeface="Verdana" panose="020B0604030504040204" pitchFamily="34" charset="0"/>
              </a:rPr>
              <a:t>ОНЛАЙН</a:t>
            </a:r>
            <a:endParaRPr kumimoji="0" lang="de-DE" altLang="de-DE" sz="2600" b="1" dirty="0">
              <a:solidFill>
                <a:schemeClr val="accent4"/>
              </a:solidFill>
              <a:latin typeface="Verdana" panose="020B0604030504040204" pitchFamily="34" charset="0"/>
            </a:endParaRPr>
          </a:p>
        </p:txBody>
      </p:sp>
      <p:sp>
        <p:nvSpPr>
          <p:cNvPr id="47107" name="Rechteck 2"/>
          <p:cNvSpPr>
            <a:spLocks noChangeArrowheads="1"/>
          </p:cNvSpPr>
          <p:nvPr/>
        </p:nvSpPr>
        <p:spPr bwMode="auto">
          <a:xfrm>
            <a:off x="251520" y="5445224"/>
            <a:ext cx="86423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ru-RU" altLang="de-DE" sz="1800" dirty="0" smtClean="0">
                <a:latin typeface="Verdana" panose="020B0604030504040204" pitchFamily="34" charset="0"/>
              </a:rPr>
              <a:t>ЙОВО </a:t>
            </a:r>
            <a:r>
              <a:rPr lang="ru-RU" altLang="de-DE" sz="1800" dirty="0">
                <a:latin typeface="Verdana" panose="020B0604030504040204" pitchFamily="34" charset="0"/>
              </a:rPr>
              <a:t>и </a:t>
            </a:r>
            <a:r>
              <a:rPr lang="ru-RU" altLang="de-DE" sz="1800" dirty="0" smtClean="0">
                <a:latin typeface="Verdana" panose="020B0604030504040204" pitchFamily="34" charset="0"/>
              </a:rPr>
              <a:t>команда </a:t>
            </a:r>
            <a:r>
              <a:rPr lang="ru-RU" altLang="de-DE" sz="1800" dirty="0">
                <a:latin typeface="Verdana" panose="020B0604030504040204" pitchFamily="34" charset="0"/>
              </a:rPr>
              <a:t>молодых учёных – </a:t>
            </a:r>
            <a:r>
              <a:rPr lang="ru-RU" altLang="de-DE" sz="1800" dirty="0" err="1">
                <a:latin typeface="Verdana" panose="020B0604030504040204" pitchFamily="34" charset="0"/>
              </a:rPr>
              <a:t>Тесса</a:t>
            </a:r>
            <a:r>
              <a:rPr lang="ru-RU" altLang="de-DE" sz="1800" dirty="0">
                <a:latin typeface="Verdana" panose="020B0604030504040204" pitchFamily="34" charset="0"/>
              </a:rPr>
              <a:t>, </a:t>
            </a:r>
            <a:r>
              <a:rPr lang="ru-RU" altLang="de-DE" sz="1800" dirty="0" err="1">
                <a:latin typeface="Verdana" panose="020B0604030504040204" pitchFamily="34" charset="0"/>
              </a:rPr>
              <a:t>Флориан</a:t>
            </a:r>
            <a:r>
              <a:rPr lang="ru-RU" altLang="de-DE" sz="1800" dirty="0">
                <a:latin typeface="Verdana" panose="020B0604030504040204" pitchFamily="34" charset="0"/>
              </a:rPr>
              <a:t> и Мира, которых он подключает к трансляции для проведения </a:t>
            </a:r>
            <a:r>
              <a:rPr lang="ru-RU" altLang="de-DE" sz="1800" dirty="0" smtClean="0">
                <a:latin typeface="Verdana" panose="020B0604030504040204" pitchFamily="34" charset="0"/>
              </a:rPr>
              <a:t>лекций</a:t>
            </a:r>
            <a:endParaRPr kumimoji="0" lang="de-DE" altLang="de-DE" sz="1800" dirty="0">
              <a:latin typeface="Verdana" panose="020B0604030504040204" pitchFamily="34" charset="0"/>
            </a:endParaRPr>
          </a:p>
        </p:txBody>
      </p:sp>
      <p:pic>
        <p:nvPicPr>
          <p:cNvPr id="47108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el 1"/>
          <p:cNvSpPr>
            <a:spLocks noGrp="1"/>
          </p:cNvSpPr>
          <p:nvPr>
            <p:ph type="title"/>
          </p:nvPr>
        </p:nvSpPr>
        <p:spPr>
          <a:xfrm>
            <a:off x="431800" y="420688"/>
            <a:ext cx="7669213" cy="120808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ru-RU" altLang="de-DE" sz="2800" cap="none" smtClean="0">
                <a:solidFill>
                  <a:schemeClr val="bg1"/>
                </a:solidFill>
              </a:rPr>
              <a:t>ОНЛАЙН-УНИВЕРСИТЕТ </a:t>
            </a:r>
            <a:r>
              <a:rPr lang="de-DE" altLang="de-DE" sz="2800" cap="none" smtClean="0">
                <a:solidFill>
                  <a:schemeClr val="bg1"/>
                </a:solidFill>
              </a:rPr>
              <a:t>JUNIORUNI</a:t>
            </a:r>
          </a:p>
        </p:txBody>
      </p:sp>
      <p:sp>
        <p:nvSpPr>
          <p:cNvPr id="45058" name="Titel 1"/>
          <p:cNvSpPr txBox="1">
            <a:spLocks/>
          </p:cNvSpPr>
          <p:nvPr/>
        </p:nvSpPr>
        <p:spPr bwMode="gray">
          <a:xfrm>
            <a:off x="468313" y="333375"/>
            <a:ext cx="6119812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85000"/>
              </a:lnSpc>
            </a:pPr>
            <a:r>
              <a:rPr kumimoji="0" lang="ru-RU" altLang="de-DE" sz="2600" b="1">
                <a:solidFill>
                  <a:srgbClr val="003969"/>
                </a:solidFill>
                <a:latin typeface="Verdana" panose="020B0604030504040204" pitchFamily="34" charset="0"/>
              </a:rPr>
              <a:t>ТРЕЙЛЕР</a:t>
            </a:r>
            <a:endParaRPr kumimoji="0" lang="de-DE" altLang="de-DE" sz="2600" b="1">
              <a:solidFill>
                <a:srgbClr val="003969"/>
              </a:solidFill>
              <a:latin typeface="Verdana" panose="020B0604030504040204" pitchFamily="34" charset="0"/>
            </a:endParaRPr>
          </a:p>
        </p:txBody>
      </p:sp>
      <p:sp>
        <p:nvSpPr>
          <p:cNvPr id="45059" name="Прямоугольник 2"/>
          <p:cNvSpPr>
            <a:spLocks noChangeArrowheads="1"/>
          </p:cNvSpPr>
          <p:nvPr/>
        </p:nvSpPr>
        <p:spPr bwMode="auto">
          <a:xfrm>
            <a:off x="161925" y="6267450"/>
            <a:ext cx="8820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r>
              <a:rPr kumimoji="0" lang="de-DE" altLang="de-DE" sz="1600">
                <a:latin typeface="Verdana" panose="020B0604030504040204" pitchFamily="34" charset="0"/>
                <a:hlinkClick r:id="rId3"/>
              </a:rPr>
              <a:t>https://junioruni.goethe.de/</a:t>
            </a:r>
            <a:r>
              <a:rPr kumimoji="0" lang="de-DE" altLang="de-DE" sz="1600">
                <a:latin typeface="Verdana" panose="020B0604030504040204" pitchFamily="34" charset="0"/>
              </a:rPr>
              <a:t> </a:t>
            </a:r>
            <a:endParaRPr kumimoji="0" lang="ru-RU" altLang="de-DE" sz="1600">
              <a:latin typeface="Verdana" panose="020B0604030504040204" pitchFamily="34" charset="0"/>
            </a:endParaRPr>
          </a:p>
        </p:txBody>
      </p:sp>
      <p:pic>
        <p:nvPicPr>
          <p:cNvPr id="45060" name="Изображение 1" descr="Снимок экрана 2018-11-01 в 23.11.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el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ru-RU" altLang="de-DE" sz="2800" cap="none" smtClean="0">
                <a:solidFill>
                  <a:srgbClr val="5AC8F5"/>
                </a:solidFill>
              </a:rPr>
              <a:t>ИДЕЯ ПРОЕКТА</a:t>
            </a:r>
            <a:endParaRPr lang="de-DE" altLang="de-DE" sz="2800" cap="none" smtClean="0">
              <a:solidFill>
                <a:srgbClr val="5AC8F5"/>
              </a:solidFill>
            </a:endParaRPr>
          </a:p>
        </p:txBody>
      </p:sp>
      <p:sp>
        <p:nvSpPr>
          <p:cNvPr id="35842" name="TextBox 4"/>
          <p:cNvSpPr txBox="1">
            <a:spLocks noChangeArrowheads="1"/>
          </p:cNvSpPr>
          <p:nvPr/>
        </p:nvSpPr>
        <p:spPr bwMode="auto">
          <a:xfrm>
            <a:off x="407988" y="1050925"/>
            <a:ext cx="80645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kumimoji="0" lang="de-DE" altLang="de-DE" sz="1800" b="1">
                <a:latin typeface="Verdana" panose="020B0604030504040204" pitchFamily="34" charset="0"/>
              </a:rPr>
              <a:t>Digitale </a:t>
            </a:r>
            <a:r>
              <a:rPr kumimoji="0" lang="en-US" altLang="de-DE" sz="1800" b="1">
                <a:latin typeface="Verdana" panose="020B0604030504040204" pitchFamily="34" charset="0"/>
              </a:rPr>
              <a:t>JuniorUni</a:t>
            </a:r>
            <a:r>
              <a:rPr kumimoji="0" lang="ru-RU" altLang="de-DE" sz="1800" b="1">
                <a:latin typeface="Verdana" panose="020B0604030504040204" pitchFamily="34" charset="0"/>
              </a:rPr>
              <a:t>: Немецкий онлайн-университет </a:t>
            </a:r>
            <a:r>
              <a:rPr kumimoji="0" lang="ru-RU" altLang="de-DE" sz="1800">
                <a:latin typeface="Verdana" panose="020B0604030504040204" pitchFamily="34" charset="0"/>
              </a:rPr>
              <a:t>– это бесплатный образовательный проект Гёте-Института для подростков, который позволяет им найти увлекательные ответы на интересные вопросы из таких сфер, как </a:t>
            </a:r>
            <a:r>
              <a:rPr kumimoji="0" lang="ru-RU" altLang="de-DE" sz="1800" i="1">
                <a:latin typeface="Verdana" panose="020B0604030504040204" pitchFamily="34" charset="0"/>
              </a:rPr>
              <a:t>робототехника</a:t>
            </a:r>
            <a:r>
              <a:rPr kumimoji="0" lang="ru-RU" altLang="de-DE" sz="1800">
                <a:latin typeface="Verdana" panose="020B0604030504040204" pitchFamily="34" charset="0"/>
              </a:rPr>
              <a:t>, </a:t>
            </a:r>
            <a:r>
              <a:rPr kumimoji="0" lang="ru-RU" altLang="de-DE" sz="1800" i="1">
                <a:latin typeface="Verdana" panose="020B0604030504040204" pitchFamily="34" charset="0"/>
              </a:rPr>
              <a:t>космонавтика</a:t>
            </a:r>
            <a:r>
              <a:rPr kumimoji="0" lang="ru-RU" altLang="de-DE" sz="1800">
                <a:latin typeface="Verdana" panose="020B0604030504040204" pitchFamily="34" charset="0"/>
              </a:rPr>
              <a:t>, </a:t>
            </a:r>
            <a:r>
              <a:rPr kumimoji="0" lang="ru-RU" altLang="de-DE" sz="1800" i="1">
                <a:latin typeface="Verdana" panose="020B0604030504040204" pitchFamily="34" charset="0"/>
              </a:rPr>
              <a:t>энергия</a:t>
            </a:r>
            <a:r>
              <a:rPr kumimoji="0" lang="ru-RU" altLang="de-DE" sz="1800">
                <a:latin typeface="Verdana" panose="020B0604030504040204" pitchFamily="34" charset="0"/>
              </a:rPr>
              <a:t> </a:t>
            </a:r>
            <a:r>
              <a:rPr kumimoji="0" lang="ru-RU" altLang="de-DE" sz="1800" i="1">
                <a:latin typeface="Verdana" panose="020B0604030504040204" pitchFamily="34" charset="0"/>
              </a:rPr>
              <a:t>и устойчивое развитие</a:t>
            </a:r>
            <a:r>
              <a:rPr kumimoji="0" lang="ru-RU" altLang="de-DE" sz="1800">
                <a:latin typeface="Verdana" panose="020B0604030504040204" pitchFamily="34" charset="0"/>
              </a:rPr>
              <a:t>, </a:t>
            </a:r>
            <a:r>
              <a:rPr kumimoji="0" lang="ru-RU" altLang="de-DE" sz="1800" i="1">
                <a:latin typeface="Verdana" panose="020B0604030504040204" pitchFamily="34" charset="0"/>
              </a:rPr>
              <a:t>исследования природы</a:t>
            </a:r>
            <a:r>
              <a:rPr kumimoji="0" lang="ru-RU" altLang="de-DE" sz="1800">
                <a:latin typeface="Verdana" panose="020B0604030504040204" pitchFamily="34" charset="0"/>
              </a:rPr>
              <a:t> и </a:t>
            </a:r>
            <a:r>
              <a:rPr kumimoji="0" lang="ru-RU" altLang="de-DE" sz="1800" i="1">
                <a:latin typeface="Verdana" panose="020B0604030504040204" pitchFamily="34" charset="0"/>
              </a:rPr>
              <a:t>технологии</a:t>
            </a:r>
            <a:r>
              <a:rPr kumimoji="0" lang="ru-RU" altLang="de-DE" sz="1800">
                <a:latin typeface="Verdana" panose="020B0604030504040204" pitchFamily="34" charset="0"/>
              </a:rPr>
              <a:t> и параллельно учить немецкий язык.</a:t>
            </a:r>
            <a:endParaRPr lang="de-DE" altLang="de-DE" sz="1800">
              <a:latin typeface="Verdana" panose="020B0604030504040204" pitchFamily="34" charset="0"/>
            </a:endParaRPr>
          </a:p>
        </p:txBody>
      </p:sp>
      <p:pic>
        <p:nvPicPr>
          <p:cNvPr id="35843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97200"/>
            <a:ext cx="80645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69"/>
          <a:stretch/>
        </p:blipFill>
        <p:spPr>
          <a:xfrm>
            <a:off x="0" y="1"/>
            <a:ext cx="9111892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9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el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6119812" cy="1208088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ru-RU" altLang="de-DE" cap="none" smtClean="0">
                <a:solidFill>
                  <a:srgbClr val="003969"/>
                </a:solidFill>
              </a:rPr>
              <a:t>ТЕМЫ ЛЕКЦИЙ</a:t>
            </a:r>
            <a:endParaRPr lang="de-DE" altLang="de-DE" cap="none" smtClean="0">
              <a:solidFill>
                <a:srgbClr val="003969"/>
              </a:solidFill>
            </a:endParaRPr>
          </a:p>
        </p:txBody>
      </p:sp>
      <p:sp>
        <p:nvSpPr>
          <p:cNvPr id="59394" name="TextBox 4"/>
          <p:cNvSpPr txBox="1">
            <a:spLocks noChangeArrowheads="1"/>
          </p:cNvSpPr>
          <p:nvPr/>
        </p:nvSpPr>
        <p:spPr bwMode="auto">
          <a:xfrm>
            <a:off x="611188" y="1712913"/>
            <a:ext cx="8064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kumimoji="0" lang="ru-RU" altLang="de-DE" sz="1800">
                <a:latin typeface="Verdana" panose="020B0604030504040204" pitchFamily="34" charset="0"/>
              </a:rPr>
              <a:t>Как роботы распознают человеческие лица? </a:t>
            </a:r>
          </a:p>
          <a:p>
            <a:pPr eaLnBrk="1" hangingPunct="1"/>
            <a:r>
              <a:rPr lang="ru-RU" altLang="de-DE" sz="1800">
                <a:latin typeface="Verdana" panose="020B0604030504040204" pitchFamily="34" charset="0"/>
              </a:rPr>
              <a:t>Что общего у крысы и робота-альпиниста? </a:t>
            </a:r>
          </a:p>
          <a:p>
            <a:pPr eaLnBrk="1" hangingPunct="1"/>
            <a:r>
              <a:rPr lang="ru-RU" altLang="de-DE" sz="1800">
                <a:latin typeface="Verdana" panose="020B0604030504040204" pitchFamily="34" charset="0"/>
              </a:rPr>
              <a:t>Могут ли роботы играть в футбол? </a:t>
            </a:r>
          </a:p>
        </p:txBody>
      </p:sp>
      <p:sp>
        <p:nvSpPr>
          <p:cNvPr id="59395" name="TextBox 4"/>
          <p:cNvSpPr txBox="1">
            <a:spLocks noChangeArrowheads="1"/>
          </p:cNvSpPr>
          <p:nvPr/>
        </p:nvSpPr>
        <p:spPr bwMode="auto">
          <a:xfrm>
            <a:off x="611188" y="3429000"/>
            <a:ext cx="8064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kumimoji="0" lang="ru-RU" altLang="de-DE" sz="1800">
                <a:latin typeface="Verdana" panose="020B0604030504040204" pitchFamily="34" charset="0"/>
              </a:rPr>
              <a:t>Как космонавты готовятся к полету в космос? </a:t>
            </a:r>
          </a:p>
          <a:p>
            <a:pPr eaLnBrk="1" hangingPunct="1"/>
            <a:r>
              <a:rPr lang="ru-RU" altLang="de-DE" sz="1800">
                <a:latin typeface="Verdana" panose="020B0604030504040204" pitchFamily="34" charset="0"/>
              </a:rPr>
              <a:t>Как живут космонавты на космической станции?</a:t>
            </a:r>
          </a:p>
          <a:p>
            <a:pPr eaLnBrk="1" hangingPunct="1"/>
            <a:r>
              <a:rPr lang="ru-RU" altLang="de-DE" sz="1800">
                <a:latin typeface="Verdana" panose="020B0604030504040204" pitchFamily="34" charset="0"/>
              </a:rPr>
              <a:t>Чем отличается жизнь в космосе от жизни на Земле?</a:t>
            </a:r>
          </a:p>
        </p:txBody>
      </p:sp>
      <p:sp>
        <p:nvSpPr>
          <p:cNvPr id="59396" name="TextBox 4"/>
          <p:cNvSpPr txBox="1">
            <a:spLocks noChangeArrowheads="1"/>
          </p:cNvSpPr>
          <p:nvPr/>
        </p:nvSpPr>
        <p:spPr bwMode="auto">
          <a:xfrm>
            <a:off x="615950" y="5300663"/>
            <a:ext cx="80660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kumimoji="0" lang="ru-RU" altLang="de-DE" sz="1800">
                <a:latin typeface="Verdana" panose="020B0604030504040204" pitchFamily="34" charset="0"/>
              </a:rPr>
              <a:t>Как добывают энергию из водорослей?</a:t>
            </a:r>
          </a:p>
          <a:p>
            <a:pPr eaLnBrk="1" hangingPunct="1"/>
            <a:r>
              <a:rPr kumimoji="0" lang="ru-RU" altLang="de-DE" sz="1800">
                <a:latin typeface="Verdana" panose="020B0604030504040204" pitchFamily="34" charset="0"/>
              </a:rPr>
              <a:t>Как работает элетромотор? </a:t>
            </a:r>
          </a:p>
          <a:p>
            <a:pPr eaLnBrk="1" hangingPunct="1"/>
            <a:r>
              <a:rPr kumimoji="0" lang="ru-RU" altLang="de-DE" sz="1800">
                <a:latin typeface="Verdana" panose="020B0604030504040204" pitchFamily="34" charset="0"/>
              </a:rPr>
              <a:t>Можно ли заправлять автомобили водой?</a:t>
            </a:r>
          </a:p>
          <a:p>
            <a:pPr eaLnBrk="1" hangingPunct="1"/>
            <a:r>
              <a:rPr kumimoji="0" lang="ru-RU" altLang="de-DE" sz="1800">
                <a:latin typeface="Verdana" panose="020B0604030504040204" pitchFamily="34" charset="0"/>
              </a:rPr>
              <a:t>Как работает завод по переработке алюминия? </a:t>
            </a:r>
            <a:endParaRPr lang="ru-RU" altLang="de-DE" sz="1800">
              <a:latin typeface="Verdana" panose="020B0604030504040204" pitchFamily="34" charset="0"/>
            </a:endParaRPr>
          </a:p>
        </p:txBody>
      </p:sp>
      <p:pic>
        <p:nvPicPr>
          <p:cNvPr id="59397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08063"/>
            <a:ext cx="4321175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Grafi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25738"/>
            <a:ext cx="4321175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586288"/>
            <a:ext cx="57975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el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6119812" cy="1208088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ru-RU" altLang="de-DE" cap="none" smtClean="0">
                <a:solidFill>
                  <a:srgbClr val="003969"/>
                </a:solidFill>
              </a:rPr>
              <a:t>ТЕМЫ ЛЕКЦИЙ</a:t>
            </a:r>
            <a:endParaRPr lang="de-DE" altLang="de-DE" cap="none" smtClean="0">
              <a:solidFill>
                <a:srgbClr val="003969"/>
              </a:solidFill>
            </a:endParaRPr>
          </a:p>
        </p:txBody>
      </p:sp>
      <p:sp>
        <p:nvSpPr>
          <p:cNvPr id="61442" name="TextBox 4"/>
          <p:cNvSpPr txBox="1">
            <a:spLocks noChangeArrowheads="1"/>
          </p:cNvSpPr>
          <p:nvPr/>
        </p:nvSpPr>
        <p:spPr bwMode="auto">
          <a:xfrm>
            <a:off x="755650" y="4503738"/>
            <a:ext cx="80645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kumimoji="0" lang="ru-RU" altLang="de-DE" sz="1800">
                <a:latin typeface="Verdana" panose="020B0604030504040204" pitchFamily="34" charset="0"/>
              </a:rPr>
              <a:t>Все ли динозавры вымерли? </a:t>
            </a:r>
          </a:p>
          <a:p>
            <a:pPr eaLnBrk="1" hangingPunct="1"/>
            <a:r>
              <a:rPr kumimoji="0" lang="ru-RU" altLang="de-DE" sz="1800">
                <a:latin typeface="Verdana" panose="020B0604030504040204" pitchFamily="34" charset="0"/>
              </a:rPr>
              <a:t>Что такое эффект лотоса</a:t>
            </a:r>
            <a:r>
              <a:rPr lang="ru-RU" altLang="de-DE" sz="1800">
                <a:latin typeface="Verdana" panose="020B0604030504040204" pitchFamily="34" charset="0"/>
              </a:rPr>
              <a:t>?</a:t>
            </a:r>
          </a:p>
          <a:p>
            <a:pPr eaLnBrk="1" hangingPunct="1"/>
            <a:r>
              <a:rPr lang="ru-RU" altLang="de-DE" sz="1800">
                <a:latin typeface="Verdana" panose="020B0604030504040204" pitchFamily="34" charset="0"/>
              </a:rPr>
              <a:t>Откуда берется гром? </a:t>
            </a:r>
          </a:p>
          <a:p>
            <a:pPr eaLnBrk="1" hangingPunct="1"/>
            <a:r>
              <a:rPr lang="ru-RU" altLang="de-DE" sz="1800">
                <a:latin typeface="Verdana" panose="020B0604030504040204" pitchFamily="34" charset="0"/>
              </a:rPr>
              <a:t>Как возникают приливы и отливы?</a:t>
            </a:r>
          </a:p>
          <a:p>
            <a:pPr eaLnBrk="1" hangingPunct="1"/>
            <a:r>
              <a:rPr lang="ru-RU" altLang="de-DE" sz="1800"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61443" name="TextBox 4"/>
          <p:cNvSpPr txBox="1">
            <a:spLocks noChangeArrowheads="1"/>
          </p:cNvSpPr>
          <p:nvPr/>
        </p:nvSpPr>
        <p:spPr bwMode="auto">
          <a:xfrm>
            <a:off x="755650" y="2095500"/>
            <a:ext cx="8064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kumimoji="0" lang="ru-RU" altLang="de-DE" sz="1800">
                <a:latin typeface="Verdana" panose="020B0604030504040204" pitchFamily="34" charset="0"/>
              </a:rPr>
              <a:t>Как устроен сенсорный экран? </a:t>
            </a:r>
          </a:p>
          <a:p>
            <a:pPr eaLnBrk="1" hangingPunct="1"/>
            <a:r>
              <a:rPr kumimoji="0" lang="ru-RU" altLang="de-DE" sz="1800">
                <a:latin typeface="Verdana" panose="020B0604030504040204" pitchFamily="34" charset="0"/>
              </a:rPr>
              <a:t>Как вернуть зрение незрячим людям? </a:t>
            </a:r>
          </a:p>
          <a:p>
            <a:pPr eaLnBrk="1" hangingPunct="1"/>
            <a:r>
              <a:rPr lang="ru-RU" altLang="de-DE" sz="1800">
                <a:latin typeface="Verdana" panose="020B0604030504040204" pitchFamily="34" charset="0"/>
              </a:rPr>
              <a:t>Почему </a:t>
            </a:r>
            <a:r>
              <a:rPr lang="en-GB" altLang="de-DE" sz="1800">
                <a:latin typeface="Verdana" panose="020B0604030504040204" pitchFamily="34" charset="0"/>
              </a:rPr>
              <a:t>LED-</a:t>
            </a:r>
            <a:r>
              <a:rPr lang="ru-RU" altLang="de-DE" sz="1800">
                <a:latin typeface="Verdana" panose="020B0604030504040204" pitchFamily="34" charset="0"/>
              </a:rPr>
              <a:t>лампочки работают дольше других?</a:t>
            </a:r>
          </a:p>
          <a:p>
            <a:pPr eaLnBrk="1" hangingPunct="1"/>
            <a:r>
              <a:rPr lang="ru-RU" altLang="de-DE" sz="1800">
                <a:latin typeface="Verdana" panose="020B0604030504040204" pitchFamily="34" charset="0"/>
              </a:rPr>
              <a:t>Как работает транспорт на магнитной подушке?</a:t>
            </a:r>
          </a:p>
        </p:txBody>
      </p:sp>
      <p:pic>
        <p:nvPicPr>
          <p:cNvPr id="61444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50950"/>
            <a:ext cx="3559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716338"/>
            <a:ext cx="4967287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7325"/>
            <a:ext cx="91440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844550"/>
            <a:ext cx="8243888" cy="592138"/>
          </a:xfrm>
          <a:solidFill>
            <a:srgbClr val="A0C814"/>
          </a:solidFill>
        </p:spPr>
        <p:txBody>
          <a:bodyPr wrap="square" numCol="1" anchor="ctr" compatLnSpc="1">
            <a:prstTxWarp prst="textNoShape">
              <a:avLst/>
            </a:prstTxWarp>
          </a:bodyPr>
          <a:lstStyle/>
          <a:p>
            <a:pPr algn="ctr"/>
            <a:r>
              <a:rPr lang="ru-RU" sz="2200" cap="none">
                <a:solidFill>
                  <a:schemeClr val="bg1"/>
                </a:solidFill>
                <a:latin typeface="Verdana" charset="0"/>
                <a:ea typeface="MS PGothic" charset="0"/>
              </a:rPr>
              <a:t>Начни </a:t>
            </a:r>
            <a:r>
              <a:rPr lang="de-DE" sz="2200" cap="none">
                <a:solidFill>
                  <a:schemeClr val="bg1"/>
                </a:solidFill>
                <a:latin typeface="Verdana" charset="0"/>
                <a:ea typeface="MS PGothic" charset="0"/>
              </a:rPr>
              <a:t>c </a:t>
            </a:r>
            <a:r>
              <a:rPr lang="ru-RU" sz="2200" cap="none">
                <a:solidFill>
                  <a:schemeClr val="bg1"/>
                </a:solidFill>
                <a:latin typeface="Verdana" charset="0"/>
                <a:ea typeface="MS PGothic" charset="0"/>
              </a:rPr>
              <a:t>любой</a:t>
            </a:r>
            <a:r>
              <a:rPr lang="de-DE" sz="2200" cap="none">
                <a:solidFill>
                  <a:schemeClr val="bg1"/>
                </a:solidFill>
                <a:latin typeface="Verdana" charset="0"/>
                <a:ea typeface="MS PGothic" charset="0"/>
              </a:rPr>
              <a:t> </a:t>
            </a:r>
            <a:r>
              <a:rPr lang="ru-RU" sz="2200" cap="none">
                <a:solidFill>
                  <a:schemeClr val="bg1"/>
                </a:solidFill>
                <a:latin typeface="Verdana" charset="0"/>
                <a:ea typeface="MS PGothic" charset="0"/>
              </a:rPr>
              <a:t>лекции на одном из факультетов</a:t>
            </a:r>
            <a:endParaRPr lang="de-DE" sz="2200" cap="none">
              <a:solidFill>
                <a:schemeClr val="bg1"/>
              </a:solidFill>
              <a:latin typeface="Verdana" charset="0"/>
              <a:ea typeface="MS PGothic" charset="0"/>
            </a:endParaRP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0" y="227013"/>
            <a:ext cx="1571625" cy="508000"/>
          </a:xfrm>
          <a:prstGeom prst="rect">
            <a:avLst/>
          </a:prstGeom>
          <a:solidFill>
            <a:srgbClr val="5AC8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ru-RU" sz="2700" b="1">
                <a:solidFill>
                  <a:schemeClr val="bg1"/>
                </a:solidFill>
                <a:latin typeface="Verdana" charset="0"/>
              </a:rPr>
              <a:t>ШАГ 1</a:t>
            </a:r>
            <a:endParaRPr lang="de-DE" sz="2700" b="1">
              <a:solidFill>
                <a:schemeClr val="bg1"/>
              </a:solidFill>
              <a:latin typeface="Verdana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2459038"/>
            <a:ext cx="24923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863" y="2424113"/>
            <a:ext cx="2382837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276475"/>
            <a:ext cx="26035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962736"/>
      </p:ext>
    </p:extLst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7325"/>
            <a:ext cx="91440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875" y="920750"/>
            <a:ext cx="7796213" cy="492125"/>
          </a:xfrm>
          <a:solidFill>
            <a:srgbClr val="A0C814"/>
          </a:solidFill>
        </p:spPr>
        <p:txBody>
          <a:bodyPr wrap="square" numCol="1" anchor="ctr" compatLnSpc="1">
            <a:prstTxWarp prst="textNoShape">
              <a:avLst/>
            </a:prstTxWarp>
          </a:bodyPr>
          <a:lstStyle/>
          <a:p>
            <a:pPr algn="ctr"/>
            <a:r>
              <a:rPr lang="ru-RU" sz="2200" cap="none">
                <a:solidFill>
                  <a:schemeClr val="bg1"/>
                </a:solidFill>
                <a:latin typeface="Verdana" charset="0"/>
                <a:ea typeface="MS PGothic" charset="0"/>
              </a:rPr>
              <a:t>Лови немецкие слова, кликая на них мышкой</a:t>
            </a:r>
            <a:endParaRPr lang="de-DE" sz="2200" cap="none">
              <a:solidFill>
                <a:schemeClr val="bg1"/>
              </a:solidFill>
              <a:latin typeface="Verdana" charset="0"/>
              <a:ea typeface="MS PGothic" charset="0"/>
            </a:endParaRP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0" y="236538"/>
            <a:ext cx="1695450" cy="508000"/>
          </a:xfrm>
          <a:prstGeom prst="rect">
            <a:avLst/>
          </a:prstGeom>
          <a:solidFill>
            <a:srgbClr val="5AC8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ru-RU" sz="2700" b="1">
                <a:solidFill>
                  <a:schemeClr val="bg1"/>
                </a:solidFill>
                <a:latin typeface="Verdana" charset="0"/>
              </a:rPr>
              <a:t>ШАГ 2</a:t>
            </a:r>
            <a:endParaRPr lang="de-DE" sz="2700" b="1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5076825" y="3829050"/>
            <a:ext cx="4067175" cy="962025"/>
          </a:xfrm>
          <a:prstGeom prst="rect">
            <a:avLst/>
          </a:prstGeom>
          <a:solidFill>
            <a:srgbClr val="A0C81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sz="3300" b="1">
                <a:solidFill>
                  <a:schemeClr val="bg1"/>
                </a:solidFill>
                <a:latin typeface="Verdana" charset="0"/>
              </a:rPr>
              <a:t>Все слова пойманы?</a:t>
            </a:r>
            <a:endParaRPr lang="de-DE" sz="3300" b="1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5292725" y="4943475"/>
            <a:ext cx="3851275" cy="830263"/>
          </a:xfrm>
          <a:prstGeom prst="rect">
            <a:avLst/>
          </a:prstGeom>
          <a:solidFill>
            <a:srgbClr val="EB6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ru-RU" sz="2400" b="1">
                <a:solidFill>
                  <a:schemeClr val="bg1"/>
                </a:solidFill>
                <a:latin typeface="Verdana" charset="0"/>
              </a:rPr>
              <a:t>Можешь переходить к заданиям!</a:t>
            </a:r>
            <a:endParaRPr lang="de-DE" sz="2400" b="1">
              <a:solidFill>
                <a:schemeClr val="bg1"/>
              </a:solidFill>
              <a:latin typeface="Verdana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682750"/>
            <a:ext cx="466725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969189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7325"/>
            <a:ext cx="91440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039813"/>
            <a:ext cx="8748713" cy="549275"/>
          </a:xfrm>
          <a:solidFill>
            <a:srgbClr val="A0C814"/>
          </a:solidFill>
        </p:spPr>
        <p:txBody>
          <a:bodyPr wrap="square" numCol="1" anchor="ctr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ru-RU" sz="2200" cap="none">
                <a:solidFill>
                  <a:schemeClr val="bg1"/>
                </a:solidFill>
                <a:latin typeface="Verdana" charset="0"/>
                <a:ea typeface="MS PGothic" charset="0"/>
              </a:rPr>
              <a:t>Выполни задания к лекции</a:t>
            </a:r>
            <a:r>
              <a:rPr lang="de-DE" sz="2200" cap="none">
                <a:solidFill>
                  <a:schemeClr val="bg1"/>
                </a:solidFill>
                <a:latin typeface="Verdana" charset="0"/>
                <a:ea typeface="MS PGothic" charset="0"/>
              </a:rPr>
              <a:t> </a:t>
            </a:r>
            <a:r>
              <a:rPr lang="ru-RU" sz="2200" cap="none">
                <a:solidFill>
                  <a:schemeClr val="bg1"/>
                </a:solidFill>
                <a:latin typeface="Verdana" charset="0"/>
                <a:ea typeface="MS PGothic" charset="0"/>
              </a:rPr>
              <a:t>и заработай два бейджа</a:t>
            </a:r>
            <a:endParaRPr lang="de-DE" sz="2200" cap="none">
              <a:solidFill>
                <a:schemeClr val="bg1"/>
              </a:solidFill>
              <a:latin typeface="Verdana" charset="0"/>
              <a:ea typeface="MS PGothic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8" y="2092325"/>
            <a:ext cx="1836737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2224088"/>
            <a:ext cx="1573213" cy="157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/>
          <p:cNvSpPr txBox="1">
            <a:spLocks noChangeArrowheads="1"/>
          </p:cNvSpPr>
          <p:nvPr/>
        </p:nvSpPr>
        <p:spPr bwMode="auto">
          <a:xfrm>
            <a:off x="5076825" y="4913313"/>
            <a:ext cx="4067175" cy="830262"/>
          </a:xfrm>
          <a:prstGeom prst="rect">
            <a:avLst/>
          </a:prstGeom>
          <a:solidFill>
            <a:srgbClr val="EB6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ru-RU" sz="2400" b="1">
                <a:solidFill>
                  <a:schemeClr val="bg1"/>
                </a:solidFill>
                <a:latin typeface="Verdana" charset="0"/>
              </a:rPr>
              <a:t>Можешь переходить к следующей лекции!</a:t>
            </a:r>
            <a:endParaRPr lang="de-DE" sz="2400" b="1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18" name="Textfeld 17"/>
          <p:cNvSpPr txBox="1">
            <a:spLocks noChangeArrowheads="1"/>
          </p:cNvSpPr>
          <p:nvPr/>
        </p:nvSpPr>
        <p:spPr bwMode="auto">
          <a:xfrm>
            <a:off x="0" y="333375"/>
            <a:ext cx="1657350" cy="506413"/>
          </a:xfrm>
          <a:prstGeom prst="rect">
            <a:avLst/>
          </a:prstGeom>
          <a:solidFill>
            <a:srgbClr val="5AC8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ru-RU" sz="2700" b="1">
                <a:solidFill>
                  <a:schemeClr val="bg1"/>
                </a:solidFill>
                <a:latin typeface="Verdana" charset="0"/>
              </a:rPr>
              <a:t>ШАГ 3</a:t>
            </a:r>
            <a:endParaRPr lang="de-DE" sz="2700" b="1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 bwMode="auto">
          <a:xfrm>
            <a:off x="3457575" y="4148138"/>
            <a:ext cx="5686425" cy="595312"/>
          </a:xfrm>
          <a:prstGeom prst="rect">
            <a:avLst/>
          </a:prstGeom>
          <a:solidFill>
            <a:srgbClr val="A0C81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sz="3300" b="1">
                <a:solidFill>
                  <a:schemeClr val="bg1"/>
                </a:solidFill>
                <a:latin typeface="Verdana" charset="0"/>
              </a:rPr>
              <a:t>Оба бейджа собраны?</a:t>
            </a:r>
            <a:endParaRPr lang="de-DE" sz="3300" b="1">
              <a:solidFill>
                <a:schemeClr val="bg1"/>
              </a:solidFill>
              <a:latin typeface="Verdana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016125"/>
            <a:ext cx="3016250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545992"/>
      </p:ext>
    </p:extLst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СТРУКТУРА</a:t>
            </a:r>
            <a:endParaRPr lang="de-DE" dirty="0"/>
          </a:p>
        </p:txBody>
      </p:sp>
      <p:grpSp>
        <p:nvGrpSpPr>
          <p:cNvPr id="30" name="Gruppieren 29"/>
          <p:cNvGrpSpPr/>
          <p:nvPr/>
        </p:nvGrpSpPr>
        <p:grpSpPr>
          <a:xfrm>
            <a:off x="1633451" y="3285540"/>
            <a:ext cx="5802495" cy="939189"/>
            <a:chOff x="1513838" y="2929520"/>
            <a:chExt cx="5802495" cy="939189"/>
          </a:xfrm>
        </p:grpSpPr>
        <p:sp>
          <p:nvSpPr>
            <p:cNvPr id="5" name="Rechteck 4"/>
            <p:cNvSpPr/>
            <p:nvPr/>
          </p:nvSpPr>
          <p:spPr>
            <a:xfrm>
              <a:off x="1513838" y="2929520"/>
              <a:ext cx="1006971" cy="936104"/>
            </a:xfrm>
            <a:prstGeom prst="rect">
              <a:avLst/>
            </a:prstGeom>
            <a:solidFill>
              <a:schemeClr val="accent5"/>
            </a:solidFill>
            <a:ln w="31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/>
            <p:cNvSpPr/>
            <p:nvPr/>
          </p:nvSpPr>
          <p:spPr>
            <a:xfrm>
              <a:off x="2487316" y="2929520"/>
              <a:ext cx="957840" cy="936104"/>
            </a:xfrm>
            <a:prstGeom prst="rect">
              <a:avLst/>
            </a:prstGeom>
            <a:solidFill>
              <a:srgbClr val="C8B987"/>
            </a:solidFill>
            <a:ln w="31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 6"/>
            <p:cNvSpPr/>
            <p:nvPr/>
          </p:nvSpPr>
          <p:spPr>
            <a:xfrm>
              <a:off x="3420309" y="2929520"/>
              <a:ext cx="987578" cy="936104"/>
            </a:xfrm>
            <a:prstGeom prst="rect">
              <a:avLst/>
            </a:prstGeom>
            <a:solidFill>
              <a:srgbClr val="82B000"/>
            </a:solidFill>
            <a:ln w="31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A0C814"/>
                </a:solidFill>
              </a:endParaRPr>
            </a:p>
          </p:txBody>
        </p:sp>
        <p:sp>
          <p:nvSpPr>
            <p:cNvPr id="8" name="Rechteck 7"/>
            <p:cNvSpPr/>
            <p:nvPr/>
          </p:nvSpPr>
          <p:spPr>
            <a:xfrm>
              <a:off x="4408281" y="2931292"/>
              <a:ext cx="997245" cy="937417"/>
            </a:xfrm>
            <a:prstGeom prst="rect">
              <a:avLst/>
            </a:prstGeom>
            <a:solidFill>
              <a:srgbClr val="EB6400"/>
            </a:solidFill>
            <a:ln w="31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/>
            <p:cNvSpPr/>
            <p:nvPr/>
          </p:nvSpPr>
          <p:spPr>
            <a:xfrm>
              <a:off x="5405526" y="2931949"/>
              <a:ext cx="967493" cy="936104"/>
            </a:xfrm>
            <a:prstGeom prst="rect">
              <a:avLst/>
            </a:prstGeom>
            <a:solidFill>
              <a:srgbClr val="82055F"/>
            </a:solidFill>
            <a:ln w="31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/>
            <p:cNvSpPr/>
            <p:nvPr/>
          </p:nvSpPr>
          <p:spPr>
            <a:xfrm>
              <a:off x="6355541" y="2931948"/>
              <a:ext cx="960792" cy="936104"/>
            </a:xfrm>
            <a:prstGeom prst="rect">
              <a:avLst/>
            </a:prstGeom>
            <a:solidFill>
              <a:srgbClr val="5AC8F5"/>
            </a:solidFill>
            <a:ln w="31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1259632" y="4581128"/>
            <a:ext cx="1746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ПРОЕКТЕ</a:t>
            </a:r>
            <a:endParaRPr 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339752" y="2276872"/>
            <a:ext cx="1498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ДОМА</a:t>
            </a:r>
            <a:endParaRPr 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388376" y="1815824"/>
            <a:ext cx="1364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ШКОЛЕ</a:t>
            </a:r>
            <a:endParaRPr 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368409" y="2105722"/>
            <a:ext cx="2313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649401" y="4581129"/>
            <a:ext cx="1196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LIVE</a:t>
            </a:r>
          </a:p>
          <a:p>
            <a:endParaRPr lang="de-DE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228184" y="1988840"/>
            <a:ext cx="1740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ПАРТН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Ё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РЫ</a:t>
            </a:r>
            <a:endParaRPr 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de-DE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4" name="Gerade Verbindung 23"/>
          <p:cNvCxnSpPr/>
          <p:nvPr/>
        </p:nvCxnSpPr>
        <p:spPr>
          <a:xfrm flipV="1">
            <a:off x="3056941" y="2794408"/>
            <a:ext cx="0" cy="648072"/>
          </a:xfrm>
          <a:prstGeom prst="line">
            <a:avLst/>
          </a:prstGeom>
          <a:ln w="76200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 flipV="1">
            <a:off x="5049363" y="2805823"/>
            <a:ext cx="0" cy="648072"/>
          </a:xfrm>
          <a:prstGeom prst="line">
            <a:avLst/>
          </a:prstGeom>
          <a:ln w="76200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/>
        </p:nvCxnSpPr>
        <p:spPr>
          <a:xfrm flipV="1">
            <a:off x="7089561" y="2794408"/>
            <a:ext cx="0" cy="648072"/>
          </a:xfrm>
          <a:prstGeom prst="line">
            <a:avLst/>
          </a:prstGeom>
          <a:ln w="76200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 flipV="1">
            <a:off x="2093937" y="3771523"/>
            <a:ext cx="0" cy="648072"/>
          </a:xfrm>
          <a:prstGeom prst="line">
            <a:avLst/>
          </a:prstGeom>
          <a:ln w="76200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/>
          <p:nvPr/>
        </p:nvCxnSpPr>
        <p:spPr>
          <a:xfrm flipV="1">
            <a:off x="4050454" y="3794763"/>
            <a:ext cx="0" cy="648072"/>
          </a:xfrm>
          <a:prstGeom prst="line">
            <a:avLst/>
          </a:prstGeom>
          <a:ln w="76200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/>
        </p:nvCxnSpPr>
        <p:spPr>
          <a:xfrm flipV="1">
            <a:off x="6053436" y="3763614"/>
            <a:ext cx="0" cy="648072"/>
          </a:xfrm>
          <a:prstGeom prst="line">
            <a:avLst/>
          </a:prstGeom>
          <a:ln w="76200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rafik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087" y="6419050"/>
            <a:ext cx="2962913" cy="438950"/>
          </a:xfrm>
          <a:prstGeom prst="rect">
            <a:avLst/>
          </a:prstGeom>
        </p:spPr>
      </p:pic>
      <p:sp>
        <p:nvSpPr>
          <p:cNvPr id="32" name="Textfeld 31"/>
          <p:cNvSpPr txBox="1"/>
          <p:nvPr/>
        </p:nvSpPr>
        <p:spPr>
          <a:xfrm>
            <a:off x="2843808" y="4581128"/>
            <a:ext cx="2523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ДИДАКТИЧЕСКИЕ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ПРИНЦИПЫ</a:t>
            </a:r>
            <a:endParaRPr 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60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el 1"/>
          <p:cNvSpPr>
            <a:spLocks noGrp="1"/>
          </p:cNvSpPr>
          <p:nvPr>
            <p:ph type="title"/>
          </p:nvPr>
        </p:nvSpPr>
        <p:spPr>
          <a:xfrm>
            <a:off x="431800" y="420688"/>
            <a:ext cx="7885113" cy="120808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ru-RU" altLang="de-DE" cap="none" dirty="0" smtClean="0">
                <a:solidFill>
                  <a:srgbClr val="5AC8F5"/>
                </a:solidFill>
              </a:rPr>
              <a:t>ЗАДАНИЯ</a:t>
            </a:r>
            <a:endParaRPr lang="de-DE" altLang="de-DE" cap="none" dirty="0" smtClean="0">
              <a:solidFill>
                <a:srgbClr val="5AC8F5"/>
              </a:solidFill>
            </a:endParaRPr>
          </a:p>
        </p:txBody>
      </p:sp>
      <p:pic>
        <p:nvPicPr>
          <p:cNvPr id="69634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908050"/>
            <a:ext cx="5964238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836712"/>
            <a:ext cx="6166309" cy="583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169544" y="1184901"/>
            <a:ext cx="2501555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accent5"/>
                </a:solidFill>
                <a:latin typeface="+mn-lt"/>
                <a:cs typeface="Verdana"/>
              </a:rPr>
              <a:t>На русском</a:t>
            </a:r>
            <a:r>
              <a:rPr lang="de-DE" sz="1600" b="1" dirty="0" smtClean="0">
                <a:solidFill>
                  <a:schemeClr val="accent3"/>
                </a:solidFill>
                <a:latin typeface="+mn-lt"/>
                <a:cs typeface="Verdana"/>
              </a:rPr>
              <a:t> </a:t>
            </a:r>
            <a:endParaRPr lang="de-DE" sz="1600" b="1" dirty="0">
              <a:solidFill>
                <a:schemeClr val="accent3"/>
              </a:solidFill>
              <a:latin typeface="+mn-lt"/>
              <a:cs typeface="Verdana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de-DE" sz="1400" b="1" dirty="0" smtClean="0">
              <a:solidFill>
                <a:schemeClr val="accent3"/>
              </a:solidFill>
              <a:latin typeface="+mn-lt"/>
              <a:cs typeface="Verdana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u="sng" dirty="0" smtClean="0">
                <a:solidFill>
                  <a:schemeClr val="accent1"/>
                </a:solidFill>
                <a:latin typeface="+mn-lt"/>
                <a:cs typeface="Verdana"/>
              </a:rPr>
              <a:t>С субтитрами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5"/>
                </a:solidFill>
                <a:cs typeface="Verdana"/>
              </a:rPr>
              <a:t>на немецком</a:t>
            </a:r>
            <a:endParaRPr lang="de-DE" sz="1400" b="1" dirty="0">
              <a:solidFill>
                <a:schemeClr val="accent5"/>
              </a:solidFill>
              <a:cs typeface="Verdana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5"/>
                </a:solidFill>
                <a:ea typeface="Calibri" panose="020F0502020204030204" pitchFamily="34" charset="0"/>
                <a:cs typeface="Verdana"/>
              </a:rPr>
              <a:t>на русском</a:t>
            </a:r>
            <a:endParaRPr lang="de-DE" sz="1400" b="1" dirty="0">
              <a:solidFill>
                <a:schemeClr val="accent5"/>
              </a:solidFill>
              <a:ea typeface="Calibri" panose="020F0502020204030204" pitchFamily="34" charset="0"/>
              <a:cs typeface="Verdana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95536" y="4778509"/>
            <a:ext cx="2086956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accent5"/>
                </a:solidFill>
                <a:latin typeface="+mn-lt"/>
                <a:cs typeface="Verdana"/>
              </a:rPr>
              <a:t>На немецком</a:t>
            </a:r>
            <a:endParaRPr lang="de-DE" b="1" dirty="0">
              <a:solidFill>
                <a:schemeClr val="accent5"/>
              </a:solidFill>
              <a:latin typeface="+mn-lt"/>
              <a:cs typeface="Verdana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de-DE" sz="1200" b="1" dirty="0" smtClean="0">
              <a:solidFill>
                <a:schemeClr val="accent3"/>
              </a:solidFill>
              <a:latin typeface="+mn-lt"/>
              <a:cs typeface="Verdana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u="sng" dirty="0">
                <a:solidFill>
                  <a:schemeClr val="accent1"/>
                </a:solidFill>
                <a:cs typeface="Verdana"/>
              </a:rPr>
              <a:t>С субтитрами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accent5"/>
                </a:solidFill>
                <a:cs typeface="Verdana"/>
              </a:rPr>
              <a:t>на немецком</a:t>
            </a:r>
            <a:endParaRPr lang="de-DE" sz="1400" b="1" dirty="0">
              <a:solidFill>
                <a:schemeClr val="accent5"/>
              </a:solidFill>
              <a:cs typeface="Verdana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accent5"/>
                </a:solidFill>
                <a:ea typeface="Calibri" panose="020F0502020204030204" pitchFamily="34" charset="0"/>
                <a:cs typeface="Verdana"/>
              </a:rPr>
              <a:t>на русском</a:t>
            </a:r>
            <a:endParaRPr lang="de-DE" sz="1400" b="1" dirty="0">
              <a:solidFill>
                <a:schemeClr val="accent5"/>
              </a:solidFill>
              <a:ea typeface="Calibri" panose="020F0502020204030204" pitchFamily="34" charset="0"/>
              <a:cs typeface="Verdana"/>
            </a:endParaRPr>
          </a:p>
        </p:txBody>
      </p:sp>
      <p:sp>
        <p:nvSpPr>
          <p:cNvPr id="9" name="Название 1"/>
          <p:cNvSpPr>
            <a:spLocks noGrp="1"/>
          </p:cNvSpPr>
          <p:nvPr>
            <p:ph type="title"/>
          </p:nvPr>
        </p:nvSpPr>
        <p:spPr>
          <a:xfrm>
            <a:off x="431800" y="420687"/>
            <a:ext cx="8163822" cy="481992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5AC8F5"/>
                </a:solidFill>
              </a:rPr>
              <a:t>На каком языке</a:t>
            </a:r>
            <a:r>
              <a:rPr lang="de-DE" dirty="0" smtClean="0">
                <a:solidFill>
                  <a:srgbClr val="5AC8F5"/>
                </a:solidFill>
              </a:rPr>
              <a:t>?</a:t>
            </a:r>
            <a:endParaRPr lang="ru-RU" dirty="0">
              <a:solidFill>
                <a:srgbClr val="5AC8F5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902679"/>
            <a:ext cx="5627863" cy="357289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/>
          <a:srcRect t="648"/>
          <a:stretch/>
        </p:blipFill>
        <p:spPr>
          <a:xfrm>
            <a:off x="2915816" y="2914450"/>
            <a:ext cx="5865165" cy="372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9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952976"/>
            <a:ext cx="900000" cy="103627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92" y="957371"/>
            <a:ext cx="900000" cy="103627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127" y="957371"/>
            <a:ext cx="900000" cy="1036278"/>
          </a:xfrm>
          <a:prstGeom prst="rect">
            <a:avLst/>
          </a:prstGeom>
        </p:spPr>
      </p:pic>
      <p:sp>
        <p:nvSpPr>
          <p:cNvPr id="28" name="Eine Ecke des Rechtecks abrunden 27"/>
          <p:cNvSpPr/>
          <p:nvPr/>
        </p:nvSpPr>
        <p:spPr>
          <a:xfrm>
            <a:off x="5652480" y="404712"/>
            <a:ext cx="3240000" cy="432000"/>
          </a:xfrm>
          <a:prstGeom prst="round1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5652121" y="404664"/>
            <a:ext cx="3258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Goethe FF Clan" panose="020B0506030101020104" pitchFamily="34" charset="0"/>
              </a:rPr>
              <a:t>Робототехника</a:t>
            </a:r>
            <a:endParaRPr lang="de-DE" sz="2400" b="1" dirty="0">
              <a:solidFill>
                <a:schemeClr val="bg1"/>
              </a:solidFill>
              <a:latin typeface="Goethe FF Clan" panose="020B0506030101020104" pitchFamily="34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85" y="188640"/>
            <a:ext cx="828000" cy="82800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5316976" y="2060848"/>
            <a:ext cx="11272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>
                <a:solidFill>
                  <a:schemeClr val="accent5"/>
                </a:solidFill>
                <a:latin typeface="Goethe FF Clan" panose="020B0506030101020104" pitchFamily="34" charset="0"/>
              </a:rPr>
              <a:t>Kletterroboter</a:t>
            </a:r>
            <a:endParaRPr lang="de-DE" sz="1100" b="1" dirty="0">
              <a:solidFill>
                <a:schemeClr val="accent5"/>
              </a:solidFill>
              <a:latin typeface="Goethe FF Clan" panose="020B0506030101020104" pitchFamily="34" charset="0"/>
            </a:endParaRPr>
          </a:p>
        </p:txBody>
      </p:sp>
      <p:sp>
        <p:nvSpPr>
          <p:cNvPr id="15" name="Eine Ecke des Rechtecks abrunden 14"/>
          <p:cNvSpPr/>
          <p:nvPr/>
        </p:nvSpPr>
        <p:spPr>
          <a:xfrm>
            <a:off x="5652480" y="2474113"/>
            <a:ext cx="3258617" cy="432000"/>
          </a:xfrm>
          <a:prstGeom prst="round1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120" y="2274038"/>
            <a:ext cx="828000" cy="828000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5694948" y="2467494"/>
            <a:ext cx="3197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Goethe FF Clan" panose="020B0506030101020104" pitchFamily="34" charset="0"/>
              </a:rPr>
              <a:t>Космонавтика</a:t>
            </a:r>
            <a:endParaRPr lang="de-DE" sz="2400" b="1" dirty="0">
              <a:solidFill>
                <a:schemeClr val="bg1"/>
              </a:solidFill>
              <a:latin typeface="Goethe FF Clan" panose="020B0506030101020104" pitchFamily="34" charset="0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867" y="3014136"/>
            <a:ext cx="900000" cy="1036277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019212"/>
            <a:ext cx="900000" cy="1039116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249" y="3014136"/>
            <a:ext cx="900000" cy="1039557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7810005" y="2060848"/>
            <a:ext cx="11544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>
                <a:solidFill>
                  <a:schemeClr val="accent5"/>
                </a:solidFill>
                <a:latin typeface="Goethe FF Clan" panose="020B0506030101020104" pitchFamily="34" charset="0"/>
              </a:rPr>
              <a:t>Fußballroboter</a:t>
            </a:r>
            <a:endParaRPr lang="de-DE" sz="1100" b="1" dirty="0">
              <a:solidFill>
                <a:schemeClr val="accent5"/>
              </a:solidFill>
              <a:latin typeface="Goethe FF Clan" panose="020B0506030101020104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613247" y="2060848"/>
            <a:ext cx="10550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>
                <a:solidFill>
                  <a:schemeClr val="accent5"/>
                </a:solidFill>
                <a:latin typeface="Goethe FF Clan" panose="020B0506030101020104" pitchFamily="34" charset="0"/>
              </a:rPr>
              <a:t>Roboter </a:t>
            </a:r>
            <a:r>
              <a:rPr lang="de-DE" sz="1100" b="1" dirty="0" err="1" smtClean="0">
                <a:solidFill>
                  <a:schemeClr val="accent5"/>
                </a:solidFill>
                <a:latin typeface="Goethe FF Clan" panose="020B0506030101020104" pitchFamily="34" charset="0"/>
              </a:rPr>
              <a:t>Mexi</a:t>
            </a:r>
            <a:endParaRPr lang="de-DE" sz="1100" b="1" dirty="0">
              <a:solidFill>
                <a:schemeClr val="accent5"/>
              </a:solidFill>
              <a:latin typeface="Goethe FF Clan" panose="020B05060301010201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5435725" y="4078233"/>
            <a:ext cx="9364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100" b="1" dirty="0" smtClean="0">
                <a:solidFill>
                  <a:schemeClr val="accent5"/>
                </a:solidFill>
                <a:latin typeface="Goethe FF Clan" panose="020B0506030101020104" pitchFamily="34" charset="0"/>
              </a:rPr>
              <a:t>Weltall-</a:t>
            </a:r>
          </a:p>
          <a:p>
            <a:pPr algn="ctr"/>
            <a:r>
              <a:rPr lang="de-DE" sz="1100" b="1" dirty="0" smtClean="0">
                <a:solidFill>
                  <a:schemeClr val="accent5"/>
                </a:solidFill>
                <a:latin typeface="Goethe FF Clan" panose="020B0506030101020104" pitchFamily="34" charset="0"/>
              </a:rPr>
              <a:t>Experiment</a:t>
            </a:r>
            <a:endParaRPr lang="de-DE" sz="1100" b="1" dirty="0">
              <a:solidFill>
                <a:schemeClr val="accent5"/>
              </a:solidFill>
              <a:latin typeface="Goethe FF Clan" panose="020B0506030101020104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6404602" y="4078233"/>
            <a:ext cx="14077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>
                <a:solidFill>
                  <a:schemeClr val="accent5"/>
                </a:solidFill>
                <a:latin typeface="Goethe FF Clan" panose="020B0506030101020104" pitchFamily="34" charset="0"/>
              </a:rPr>
              <a:t>Astronautenfragen</a:t>
            </a:r>
            <a:endParaRPr lang="de-DE" sz="1100" b="1" dirty="0">
              <a:solidFill>
                <a:schemeClr val="accent5"/>
              </a:solidFill>
              <a:latin typeface="Goethe FF Clan" panose="020B0506030101020104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7805400" y="4078233"/>
            <a:ext cx="12250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100" b="1" dirty="0" smtClean="0">
                <a:solidFill>
                  <a:schemeClr val="accent5"/>
                </a:solidFill>
                <a:latin typeface="Goethe FF Clan" panose="020B0506030101020104" pitchFamily="34" charset="0"/>
              </a:rPr>
              <a:t>Alexander Gerst</a:t>
            </a:r>
          </a:p>
          <a:p>
            <a:pPr algn="ctr"/>
            <a:r>
              <a:rPr lang="de-DE" sz="1100" b="1" dirty="0" smtClean="0">
                <a:solidFill>
                  <a:schemeClr val="accent5"/>
                </a:solidFill>
                <a:latin typeface="Goethe FF Clan" panose="020B0506030101020104" pitchFamily="34" charset="0"/>
              </a:rPr>
              <a:t>vor dem Start</a:t>
            </a:r>
            <a:endParaRPr lang="de-DE" sz="1100" b="1" dirty="0">
              <a:solidFill>
                <a:schemeClr val="accent5"/>
              </a:solidFill>
              <a:latin typeface="Goethe FF Clan" panose="020B0506030101020104" pitchFamily="34" charset="0"/>
            </a:endParaRPr>
          </a:p>
        </p:txBody>
      </p:sp>
      <p:sp>
        <p:nvSpPr>
          <p:cNvPr id="27" name="Eine Ecke des Rechtecks abrunden 26"/>
          <p:cNvSpPr/>
          <p:nvPr/>
        </p:nvSpPr>
        <p:spPr>
          <a:xfrm>
            <a:off x="964442" y="404664"/>
            <a:ext cx="3720327" cy="432000"/>
          </a:xfrm>
          <a:prstGeom prst="round1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/>
          <p:cNvSpPr txBox="1"/>
          <p:nvPr/>
        </p:nvSpPr>
        <p:spPr>
          <a:xfrm>
            <a:off x="1362884" y="406964"/>
            <a:ext cx="2931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Goethe FF Clan" panose="020B0506030101020104" pitchFamily="34" charset="0"/>
              </a:rPr>
              <a:t>Технологии</a:t>
            </a:r>
            <a:endParaRPr lang="de-DE" sz="2400" b="1" dirty="0">
              <a:solidFill>
                <a:schemeClr val="bg1"/>
              </a:solidFill>
              <a:latin typeface="Goethe FF Clan" panose="020B0506030101020104" pitchFamily="34" charset="0"/>
            </a:endParaRPr>
          </a:p>
        </p:txBody>
      </p:sp>
      <p:sp>
        <p:nvSpPr>
          <p:cNvPr id="30" name="Eine Ecke des Rechtecks abrunden 29"/>
          <p:cNvSpPr/>
          <p:nvPr/>
        </p:nvSpPr>
        <p:spPr>
          <a:xfrm>
            <a:off x="964442" y="2463993"/>
            <a:ext cx="3720327" cy="432000"/>
          </a:xfrm>
          <a:prstGeom prst="round1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extfeld 30"/>
          <p:cNvSpPr txBox="1"/>
          <p:nvPr/>
        </p:nvSpPr>
        <p:spPr>
          <a:xfrm>
            <a:off x="1362884" y="2466293"/>
            <a:ext cx="2931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Goethe FF Clan" panose="020B0506030101020104" pitchFamily="34" charset="0"/>
              </a:rPr>
              <a:t>Естествознание</a:t>
            </a:r>
            <a:endParaRPr lang="de-DE" sz="2400" b="1" dirty="0">
              <a:solidFill>
                <a:schemeClr val="bg1"/>
              </a:solidFill>
              <a:latin typeface="Goethe FF Clan" panose="020B0506030101020104" pitchFamily="34" charset="0"/>
            </a:endParaRPr>
          </a:p>
        </p:txBody>
      </p:sp>
      <p:sp>
        <p:nvSpPr>
          <p:cNvPr id="32" name="Eine Ecke des Rechtecks abrunden 31"/>
          <p:cNvSpPr/>
          <p:nvPr/>
        </p:nvSpPr>
        <p:spPr>
          <a:xfrm>
            <a:off x="979789" y="4617112"/>
            <a:ext cx="6400523" cy="432000"/>
          </a:xfrm>
          <a:prstGeom prst="round1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Textfeld 32"/>
          <p:cNvSpPr txBox="1"/>
          <p:nvPr/>
        </p:nvSpPr>
        <p:spPr>
          <a:xfrm>
            <a:off x="1123109" y="4623519"/>
            <a:ext cx="611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Goethe FF Clan" panose="020B0506030101020104" pitchFamily="34" charset="0"/>
              </a:rPr>
              <a:t>Энергетика и устойчивое развитие</a:t>
            </a:r>
            <a:endParaRPr lang="de-DE" sz="2400" b="1" dirty="0">
              <a:solidFill>
                <a:schemeClr val="bg1"/>
              </a:solidFill>
              <a:latin typeface="Goethe FF Clan" panose="020B0506030101020104" pitchFamily="34" charset="0"/>
            </a:endParaRPr>
          </a:p>
        </p:txBody>
      </p:sp>
      <p:pic>
        <p:nvPicPr>
          <p:cNvPr id="34" name="Grafik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2" y="4437112"/>
            <a:ext cx="792000" cy="792000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19" y="2276872"/>
            <a:ext cx="792000" cy="792000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19" y="227578"/>
            <a:ext cx="795600" cy="795600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0" y="5229112"/>
            <a:ext cx="900000" cy="1039116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936" y="5229113"/>
            <a:ext cx="900000" cy="1042405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416" y="5229112"/>
            <a:ext cx="900000" cy="1039116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594" y="5232161"/>
            <a:ext cx="900000" cy="1036277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416" y="938525"/>
            <a:ext cx="900000" cy="1036277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095" y="952609"/>
            <a:ext cx="900000" cy="1036277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936" y="970416"/>
            <a:ext cx="900000" cy="1039557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0" y="952609"/>
            <a:ext cx="900000" cy="1039116"/>
          </a:xfrm>
          <a:prstGeom prst="rect">
            <a:avLst/>
          </a:prstGeom>
        </p:spPr>
      </p:pic>
      <p:sp>
        <p:nvSpPr>
          <p:cNvPr id="46" name="Textfeld 45"/>
          <p:cNvSpPr txBox="1"/>
          <p:nvPr/>
        </p:nvSpPr>
        <p:spPr>
          <a:xfrm>
            <a:off x="4245634" y="2057453"/>
            <a:ext cx="6864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>
                <a:solidFill>
                  <a:schemeClr val="accent5"/>
                </a:solidFill>
                <a:latin typeface="Goethe FF Clan" panose="020B0506030101020104" pitchFamily="34" charset="0"/>
              </a:rPr>
              <a:t>Sehchip</a:t>
            </a:r>
            <a:endParaRPr lang="de-DE" sz="1100" b="1" dirty="0">
              <a:solidFill>
                <a:schemeClr val="accent5"/>
              </a:solidFill>
              <a:latin typeface="Goethe FF Clan" panose="020B0506030101020104" pitchFamily="34" charset="0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2974169" y="2079255"/>
            <a:ext cx="8883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>
                <a:solidFill>
                  <a:schemeClr val="accent5"/>
                </a:solidFill>
                <a:latin typeface="Goethe FF Clan" panose="020B0506030101020104" pitchFamily="34" charset="0"/>
              </a:rPr>
              <a:t>Supratrans</a:t>
            </a:r>
            <a:endParaRPr lang="de-DE" sz="1100" b="1" dirty="0">
              <a:solidFill>
                <a:schemeClr val="accent5"/>
              </a:solidFill>
              <a:latin typeface="Goethe FF Clan" panose="020B0506030101020104" pitchFamily="34" charset="0"/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2053963" y="2097062"/>
            <a:ext cx="4299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>
                <a:solidFill>
                  <a:schemeClr val="accent5"/>
                </a:solidFill>
                <a:latin typeface="Goethe FF Clan" panose="020B0506030101020104" pitchFamily="34" charset="0"/>
              </a:rPr>
              <a:t>LED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665640" y="2081301"/>
            <a:ext cx="9909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>
                <a:solidFill>
                  <a:schemeClr val="accent5"/>
                </a:solidFill>
                <a:latin typeface="Goethe FF Clan" panose="020B0506030101020104" pitchFamily="34" charset="0"/>
              </a:rPr>
              <a:t>Touchscreen</a:t>
            </a:r>
            <a:endParaRPr lang="de-DE" sz="1100" b="1" dirty="0">
              <a:solidFill>
                <a:schemeClr val="accent5"/>
              </a:solidFill>
              <a:latin typeface="Goethe FF Clan" panose="020B0506030101020104" pitchFamily="34" charset="0"/>
            </a:endParaRPr>
          </a:p>
        </p:txBody>
      </p:sp>
      <p:pic>
        <p:nvPicPr>
          <p:cNvPr id="50" name="Grafik 4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416" y="3022398"/>
            <a:ext cx="900000" cy="1039116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33" y="3020418"/>
            <a:ext cx="900000" cy="1042405"/>
          </a:xfrm>
          <a:prstGeom prst="rect">
            <a:avLst/>
          </a:prstGeom>
        </p:spPr>
      </p:pic>
      <p:pic>
        <p:nvPicPr>
          <p:cNvPr id="52" name="Grafik 5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936" y="3010989"/>
            <a:ext cx="900000" cy="1042405"/>
          </a:xfrm>
          <a:prstGeom prst="rect">
            <a:avLst/>
          </a:prstGeom>
        </p:spPr>
      </p:pic>
      <p:pic>
        <p:nvPicPr>
          <p:cNvPr id="53" name="Grafik 5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39" y="3020418"/>
            <a:ext cx="900000" cy="1042405"/>
          </a:xfrm>
          <a:prstGeom prst="rect">
            <a:avLst/>
          </a:prstGeom>
        </p:spPr>
      </p:pic>
      <p:sp>
        <p:nvSpPr>
          <p:cNvPr id="54" name="Textfeld 53"/>
          <p:cNvSpPr txBox="1"/>
          <p:nvPr/>
        </p:nvSpPr>
        <p:spPr>
          <a:xfrm>
            <a:off x="755576" y="4206915"/>
            <a:ext cx="6591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>
                <a:solidFill>
                  <a:schemeClr val="accent5"/>
                </a:solidFill>
                <a:latin typeface="Goethe FF Clan" panose="020B0506030101020104" pitchFamily="34" charset="0"/>
              </a:rPr>
              <a:t>Donner</a:t>
            </a:r>
            <a:endParaRPr lang="de-DE" sz="1100" b="1" dirty="0">
              <a:solidFill>
                <a:schemeClr val="accent5"/>
              </a:solidFill>
              <a:latin typeface="Goethe FF Clan" panose="020B0506030101020104" pitchFamily="34" charset="0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1755721" y="4206915"/>
            <a:ext cx="9396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>
                <a:solidFill>
                  <a:schemeClr val="accent5"/>
                </a:solidFill>
                <a:latin typeface="Goethe FF Clan" panose="020B0506030101020104" pitchFamily="34" charset="0"/>
              </a:rPr>
              <a:t>Dinosaurier</a:t>
            </a:r>
            <a:endParaRPr lang="de-DE" sz="1100" b="1" dirty="0">
              <a:solidFill>
                <a:schemeClr val="accent5"/>
              </a:solidFill>
              <a:latin typeface="Goethe FF Clan" panose="020B0506030101020104" pitchFamily="34" charset="0"/>
            </a:endParaRPr>
          </a:p>
        </p:txBody>
      </p:sp>
      <p:sp>
        <p:nvSpPr>
          <p:cNvPr id="56" name="Textfeld 55"/>
          <p:cNvSpPr txBox="1"/>
          <p:nvPr/>
        </p:nvSpPr>
        <p:spPr>
          <a:xfrm>
            <a:off x="2942033" y="4175502"/>
            <a:ext cx="10631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>
                <a:solidFill>
                  <a:schemeClr val="accent5"/>
                </a:solidFill>
                <a:latin typeface="Goethe FF Clan" panose="020B0506030101020104" pitchFamily="34" charset="0"/>
              </a:rPr>
              <a:t>Ebbe und Flut</a:t>
            </a:r>
            <a:endParaRPr lang="de-DE" sz="1100" b="1" dirty="0">
              <a:solidFill>
                <a:schemeClr val="accent5"/>
              </a:solidFill>
              <a:latin typeface="Goethe FF Clan" panose="020B0506030101020104" pitchFamily="34" charset="0"/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4139952" y="4175502"/>
            <a:ext cx="9268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>
                <a:solidFill>
                  <a:schemeClr val="accent5"/>
                </a:solidFill>
                <a:latin typeface="Goethe FF Clan" panose="020B0506030101020104" pitchFamily="34" charset="0"/>
              </a:rPr>
              <a:t>Lotuseffekt</a:t>
            </a:r>
            <a:endParaRPr lang="de-DE" sz="1100" b="1" dirty="0">
              <a:solidFill>
                <a:schemeClr val="accent5"/>
              </a:solidFill>
              <a:latin typeface="Goethe FF Clan" panose="020B0506030101020104" pitchFamily="34" charset="0"/>
            </a:endParaRPr>
          </a:p>
        </p:txBody>
      </p:sp>
      <p:sp>
        <p:nvSpPr>
          <p:cNvPr id="58" name="Textfeld 57"/>
          <p:cNvSpPr txBox="1"/>
          <p:nvPr/>
        </p:nvSpPr>
        <p:spPr>
          <a:xfrm>
            <a:off x="539552" y="6393877"/>
            <a:ext cx="11801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>
                <a:solidFill>
                  <a:schemeClr val="accent5"/>
                </a:solidFill>
                <a:latin typeface="Goethe FF Clan" panose="020B0506030101020104" pitchFamily="34" charset="0"/>
              </a:rPr>
              <a:t>Brennstoffzelle</a:t>
            </a:r>
            <a:endParaRPr lang="de-DE" sz="1100" b="1" dirty="0">
              <a:solidFill>
                <a:schemeClr val="accent5"/>
              </a:solidFill>
              <a:latin typeface="Goethe FF Clan" panose="020B0506030101020104" pitchFamily="34" charset="0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1796726" y="6397703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>
                <a:solidFill>
                  <a:schemeClr val="accent5"/>
                </a:solidFill>
                <a:latin typeface="Goethe FF Clan" panose="020B0506030101020104" pitchFamily="34" charset="0"/>
              </a:rPr>
              <a:t>Elektromotor</a:t>
            </a:r>
            <a:endParaRPr lang="de-DE" sz="1100" b="1" dirty="0">
              <a:solidFill>
                <a:schemeClr val="accent5"/>
              </a:solidFill>
              <a:latin typeface="Goethe FF Clan" panose="020B0506030101020104" pitchFamily="34" charset="0"/>
            </a:endParaRPr>
          </a:p>
        </p:txBody>
      </p:sp>
      <p:sp>
        <p:nvSpPr>
          <p:cNvPr id="60" name="Textfeld 59"/>
          <p:cNvSpPr txBox="1"/>
          <p:nvPr/>
        </p:nvSpPr>
        <p:spPr>
          <a:xfrm>
            <a:off x="3131840" y="6397703"/>
            <a:ext cx="5549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>
                <a:solidFill>
                  <a:schemeClr val="accent5"/>
                </a:solidFill>
                <a:latin typeface="Goethe FF Clan" panose="020B0506030101020104" pitchFamily="34" charset="0"/>
              </a:rPr>
              <a:t>Algen</a:t>
            </a:r>
            <a:endParaRPr lang="de-DE" sz="1100" b="1" dirty="0">
              <a:solidFill>
                <a:schemeClr val="accent5"/>
              </a:solidFill>
              <a:latin typeface="Goethe FF Clan" panose="020B0506030101020104" pitchFamily="34" charset="0"/>
            </a:endParaRPr>
          </a:p>
        </p:txBody>
      </p:sp>
      <p:sp>
        <p:nvSpPr>
          <p:cNvPr id="61" name="Textfeld 60"/>
          <p:cNvSpPr txBox="1"/>
          <p:nvPr/>
        </p:nvSpPr>
        <p:spPr>
          <a:xfrm>
            <a:off x="4086683" y="6407750"/>
            <a:ext cx="9893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>
                <a:solidFill>
                  <a:schemeClr val="accent5"/>
                </a:solidFill>
                <a:latin typeface="Goethe FF Clan" panose="020B0506030101020104" pitchFamily="34" charset="0"/>
              </a:rPr>
              <a:t>Alurecycling</a:t>
            </a:r>
            <a:endParaRPr lang="de-DE" sz="1100" b="1" dirty="0">
              <a:solidFill>
                <a:schemeClr val="accent5"/>
              </a:solidFill>
              <a:latin typeface="Goethe FF Clan" panose="020B0506030101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05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7325"/>
            <a:ext cx="91440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447675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4000500"/>
            <a:ext cx="10795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3536950"/>
            <a:ext cx="10810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13" y="309245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3" y="264795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13" y="1589088"/>
            <a:ext cx="1890712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5695950" y="4913313"/>
            <a:ext cx="3448050" cy="8318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kumimoji="0" lang="ru-RU" altLang="de-DE" b="1">
                <a:solidFill>
                  <a:schemeClr val="bg1"/>
                </a:solidFill>
                <a:latin typeface="Verdana" panose="020B0604030504040204" pitchFamily="34" charset="0"/>
              </a:rPr>
              <a:t>Научная карьера ждёт тебя!</a:t>
            </a:r>
            <a:endParaRPr kumimoji="0" lang="de-DE" altLang="de-DE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7" name="Titel 1"/>
          <p:cNvSpPr txBox="1">
            <a:spLocks/>
          </p:cNvSpPr>
          <p:nvPr/>
        </p:nvSpPr>
        <p:spPr bwMode="gray">
          <a:xfrm>
            <a:off x="63500" y="2297113"/>
            <a:ext cx="5030788" cy="7191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kumimoji="0" lang="ru-RU" altLang="de-DE" sz="2000" b="1">
                <a:solidFill>
                  <a:schemeClr val="bg1"/>
                </a:solidFill>
                <a:latin typeface="Verdana" panose="020B0604030504040204" pitchFamily="34" charset="0"/>
              </a:rPr>
              <a:t>Собирай бейджи и продвигайся по карьерной лестнице</a:t>
            </a:r>
            <a:endParaRPr kumimoji="0" lang="de-DE" altLang="de-DE" sz="20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73738" name="Заголовок 1"/>
          <p:cNvSpPr>
            <a:spLocks noGrp="1"/>
          </p:cNvSpPr>
          <p:nvPr>
            <p:ph type="title"/>
          </p:nvPr>
        </p:nvSpPr>
        <p:spPr>
          <a:xfrm>
            <a:off x="431800" y="420688"/>
            <a:ext cx="6119813" cy="34448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ru-RU" altLang="de-DE" cap="none" smtClean="0">
                <a:solidFill>
                  <a:srgbClr val="003969"/>
                </a:solidFill>
              </a:rPr>
              <a:t>ИГРОФИКАЦИЯ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6413" y="2647951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3736" y="1556792"/>
            <a:ext cx="1890712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25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6" y="260648"/>
            <a:ext cx="4502612" cy="636901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8"/>
            <a:ext cx="4502611" cy="636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8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de-DE" sz="2800" cap="none" dirty="0" smtClean="0">
                <a:solidFill>
                  <a:srgbClr val="59004A"/>
                </a:solidFill>
                <a:latin typeface="Verdana" charset="0"/>
                <a:ea typeface="MS PGothic" charset="0"/>
              </a:rPr>
              <a:t>ANMELDUNG</a:t>
            </a:r>
            <a:endParaRPr lang="ru-RU" sz="2800" cap="none" dirty="0">
              <a:solidFill>
                <a:srgbClr val="59004A"/>
              </a:solidFill>
              <a:latin typeface="Verdana" charset="0"/>
              <a:ea typeface="MS PGothic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r="10625" b="21366"/>
          <a:stretch/>
        </p:blipFill>
        <p:spPr>
          <a:xfrm>
            <a:off x="1375" y="1196752"/>
            <a:ext cx="9142625" cy="515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0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>
          <a:xfrm>
            <a:off x="431800" y="420688"/>
            <a:ext cx="7308850" cy="704851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342900" indent="-342900"/>
            <a:r>
              <a:rPr lang="de-DE" cap="none" dirty="0" smtClean="0">
                <a:solidFill>
                  <a:srgbClr val="5AC8F5"/>
                </a:solidFill>
                <a:latin typeface="Verdana" charset="0"/>
                <a:ea typeface="MS PGothic" charset="0"/>
              </a:rPr>
              <a:t>ELTERNZUGANG</a:t>
            </a:r>
            <a:endParaRPr lang="ru-RU" cap="none" dirty="0">
              <a:solidFill>
                <a:srgbClr val="5AC8F5"/>
              </a:solidFill>
              <a:latin typeface="Verdana" charset="0"/>
              <a:ea typeface="MS PGothic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09" y="1268760"/>
            <a:ext cx="7008841" cy="535434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450" y="3789040"/>
            <a:ext cx="3947457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СТАТИСТИКА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31800" y="5805264"/>
            <a:ext cx="1116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2"/>
                </a:solidFill>
                <a:latin typeface="Verdana"/>
                <a:cs typeface="Verdana"/>
              </a:rPr>
              <a:t>20.09.19</a:t>
            </a:r>
            <a:endParaRPr lang="de-DE" sz="1600" dirty="0">
              <a:solidFill>
                <a:schemeClr val="accent2"/>
              </a:solidFill>
              <a:latin typeface="Verdana"/>
              <a:cs typeface="Verdana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04673" y="2101283"/>
            <a:ext cx="62267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latin typeface="+mj-lt"/>
              </a:rPr>
              <a:t>Kinderuni</a:t>
            </a:r>
          </a:p>
          <a:p>
            <a:r>
              <a:rPr lang="ru-RU" dirty="0" smtClean="0">
                <a:latin typeface="+mj-lt"/>
              </a:rPr>
              <a:t>более </a:t>
            </a:r>
            <a:r>
              <a:rPr lang="de-DE" dirty="0" smtClean="0">
                <a:latin typeface="+mj-lt"/>
              </a:rPr>
              <a:t>28.000 </a:t>
            </a:r>
            <a:r>
              <a:rPr lang="ru-RU" dirty="0" smtClean="0">
                <a:latin typeface="+mj-lt"/>
              </a:rPr>
              <a:t>зарегистрированных пользователей</a:t>
            </a:r>
            <a:endParaRPr lang="de-DE" dirty="0" smtClean="0">
              <a:latin typeface="+mj-lt"/>
            </a:endParaRPr>
          </a:p>
          <a:p>
            <a:endParaRPr lang="de-DE" dirty="0">
              <a:latin typeface="+mj-lt"/>
            </a:endParaRPr>
          </a:p>
          <a:p>
            <a:r>
              <a:rPr lang="de-DE" b="1" dirty="0" smtClean="0">
                <a:latin typeface="+mj-lt"/>
              </a:rPr>
              <a:t>JuniorUni</a:t>
            </a:r>
          </a:p>
          <a:p>
            <a:r>
              <a:rPr lang="ru-RU" dirty="0" smtClean="0">
                <a:latin typeface="+mj-lt"/>
              </a:rPr>
              <a:t>более </a:t>
            </a:r>
            <a:r>
              <a:rPr lang="de-DE" dirty="0" smtClean="0">
                <a:latin typeface="+mj-lt"/>
              </a:rPr>
              <a:t>14.000 </a:t>
            </a:r>
            <a:r>
              <a:rPr lang="ru-RU" dirty="0" smtClean="0">
                <a:latin typeface="+mj-lt"/>
              </a:rPr>
              <a:t>зарегистрированных пользователей</a:t>
            </a:r>
            <a:endParaRPr lang="de-D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992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420688"/>
            <a:ext cx="8604696" cy="1208087"/>
          </a:xfrm>
        </p:spPr>
        <p:txBody>
          <a:bodyPr/>
          <a:lstStyle/>
          <a:p>
            <a:pPr lvl="0"/>
            <a:r>
              <a:rPr lang="ru-RU" sz="2800" dirty="0" smtClean="0"/>
              <a:t>статистика </a:t>
            </a:r>
            <a:r>
              <a:rPr lang="is-IS" sz="2800" dirty="0" smtClean="0"/>
              <a:t>KINDERUNI </a:t>
            </a:r>
            <a:r>
              <a:rPr lang="ru-RU" sz="2800" dirty="0" smtClean="0"/>
              <a:t>по странам</a:t>
            </a:r>
            <a:r>
              <a:rPr lang="is-IS" sz="2800" dirty="0" smtClean="0"/>
              <a:t/>
            </a:r>
            <a:br>
              <a:rPr lang="is-IS" sz="2800" dirty="0" smtClean="0"/>
            </a:br>
            <a:endParaRPr lang="de-DE" sz="2800" dirty="0"/>
          </a:p>
        </p:txBody>
      </p:sp>
      <p:sp>
        <p:nvSpPr>
          <p:cNvPr id="5" name="Textfeld 4"/>
          <p:cNvSpPr txBox="1"/>
          <p:nvPr/>
        </p:nvSpPr>
        <p:spPr>
          <a:xfrm>
            <a:off x="395536" y="1024731"/>
            <a:ext cx="2670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+mj-lt"/>
              </a:rPr>
              <a:t>(01.09.2016 – 05.04.2019</a:t>
            </a:r>
            <a:r>
              <a:rPr lang="de-DE" sz="1400" dirty="0">
                <a:latin typeface="+mj-lt"/>
              </a:rPr>
              <a:t>)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412776"/>
            <a:ext cx="8451258" cy="524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5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420688"/>
            <a:ext cx="8604696" cy="1208087"/>
          </a:xfrm>
        </p:spPr>
        <p:txBody>
          <a:bodyPr/>
          <a:lstStyle/>
          <a:p>
            <a:pPr lvl="0"/>
            <a:r>
              <a:rPr lang="ru-RU" sz="2800" dirty="0" smtClean="0"/>
              <a:t>статистика </a:t>
            </a:r>
            <a:r>
              <a:rPr lang="is-IS" sz="2800" dirty="0" smtClean="0"/>
              <a:t>JUNIORUNI </a:t>
            </a:r>
            <a:r>
              <a:rPr lang="ru-RU" sz="2800" dirty="0" smtClean="0"/>
              <a:t>по странам</a:t>
            </a:r>
            <a:r>
              <a:rPr lang="is-IS" sz="2800" dirty="0" smtClean="0"/>
              <a:t/>
            </a:r>
            <a:br>
              <a:rPr lang="is-IS" sz="2800" dirty="0" smtClean="0"/>
            </a:br>
            <a:endParaRPr lang="de-DE" sz="2800" dirty="0"/>
          </a:p>
        </p:txBody>
      </p:sp>
      <p:sp>
        <p:nvSpPr>
          <p:cNvPr id="3" name="Textfeld 2"/>
          <p:cNvSpPr txBox="1"/>
          <p:nvPr/>
        </p:nvSpPr>
        <p:spPr>
          <a:xfrm>
            <a:off x="431800" y="1124744"/>
            <a:ext cx="2291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(01.09.2018 – 05.04.2019)</a:t>
            </a:r>
            <a:endParaRPr lang="de-DE" sz="1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772816"/>
            <a:ext cx="8417071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3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el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en-US" altLang="de-DE" sz="2800" cap="none" dirty="0" smtClean="0">
                <a:solidFill>
                  <a:schemeClr val="accent1"/>
                </a:solidFill>
              </a:rPr>
              <a:t>KINDERUNI</a:t>
            </a:r>
            <a:endParaRPr lang="de-DE" altLang="de-DE" sz="2800" cap="none" dirty="0" smtClean="0">
              <a:solidFill>
                <a:schemeClr val="accent1"/>
              </a:solidFill>
            </a:endParaRPr>
          </a:p>
        </p:txBody>
      </p:sp>
      <p:sp>
        <p:nvSpPr>
          <p:cNvPr id="37890" name="TextBox 4"/>
          <p:cNvSpPr txBox="1">
            <a:spLocks noChangeArrowheads="1"/>
          </p:cNvSpPr>
          <p:nvPr/>
        </p:nvSpPr>
        <p:spPr bwMode="auto">
          <a:xfrm>
            <a:off x="407988" y="1196975"/>
            <a:ext cx="3529012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kumimoji="0" lang="ru-RU" altLang="de-DE" sz="1800" dirty="0" smtClean="0">
                <a:latin typeface="Verdana" panose="020B0604030504040204" pitchFamily="34" charset="0"/>
              </a:rPr>
              <a:t>В 2016 году </a:t>
            </a:r>
            <a:endParaRPr kumimoji="0" lang="de-DE" altLang="de-DE" sz="1800" dirty="0">
              <a:latin typeface="Verdana" panose="020B0604030504040204" pitchFamily="34" charset="0"/>
            </a:endParaRPr>
          </a:p>
          <a:p>
            <a:pPr eaLnBrk="1" hangingPunct="1"/>
            <a:r>
              <a:rPr kumimoji="0" lang="ru-RU" altLang="de-DE" sz="1800" dirty="0">
                <a:latin typeface="Verdana" panose="020B0604030504040204" pitchFamily="34" charset="0"/>
              </a:rPr>
              <a:t>Гёте-Институт запустил </a:t>
            </a:r>
            <a:r>
              <a:rPr kumimoji="0" lang="ru-RU" altLang="de-DE" sz="1800" b="1" dirty="0">
                <a:latin typeface="Verdana" panose="020B0604030504040204" pitchFamily="34" charset="0"/>
              </a:rPr>
              <a:t>Детский онлайн-университет</a:t>
            </a:r>
            <a:r>
              <a:rPr kumimoji="0" lang="ru-RU" altLang="de-DE" sz="1800" dirty="0">
                <a:latin typeface="Verdana" panose="020B0604030504040204" pitchFamily="34" charset="0"/>
              </a:rPr>
              <a:t> </a:t>
            </a:r>
            <a:r>
              <a:rPr kumimoji="0" lang="ru-RU" altLang="de-DE" sz="1800" dirty="0" smtClean="0">
                <a:latin typeface="Verdana" panose="020B0604030504040204" pitchFamily="34" charset="0"/>
              </a:rPr>
              <a:t>– </a:t>
            </a:r>
            <a:r>
              <a:rPr kumimoji="0" lang="ru-RU" altLang="de-DE" sz="1800" dirty="0">
                <a:latin typeface="Verdana" panose="020B0604030504040204" pitchFamily="34" charset="0"/>
              </a:rPr>
              <a:t>образовательный проект для детей </a:t>
            </a:r>
            <a:r>
              <a:rPr kumimoji="0" lang="ru-RU" altLang="de-DE" sz="1800" dirty="0" smtClean="0">
                <a:latin typeface="Verdana" panose="020B0604030504040204" pitchFamily="34" charset="0"/>
              </a:rPr>
              <a:t>6-</a:t>
            </a:r>
            <a:r>
              <a:rPr kumimoji="0" lang="ru-RU" altLang="de-DE" sz="1800" dirty="0">
                <a:latin typeface="Verdana" panose="020B0604030504040204" pitchFamily="34" charset="0"/>
              </a:rPr>
              <a:t>12 </a:t>
            </a:r>
            <a:r>
              <a:rPr kumimoji="0" lang="ru-RU" altLang="de-DE" sz="1800" dirty="0" smtClean="0">
                <a:latin typeface="Verdana" panose="020B0604030504040204" pitchFamily="34" charset="0"/>
              </a:rPr>
              <a:t>лет</a:t>
            </a:r>
            <a:endParaRPr kumimoji="0" lang="en-US" altLang="de-DE" sz="1800" dirty="0" smtClean="0">
              <a:latin typeface="Verdana" panose="020B0604030504040204" pitchFamily="34" charset="0"/>
            </a:endParaRPr>
          </a:p>
          <a:p>
            <a:pPr eaLnBrk="1" hangingPunct="1"/>
            <a:endParaRPr kumimoji="0" lang="en-US" altLang="de-DE" sz="1800" dirty="0">
              <a:latin typeface="Verdana" panose="020B0604030504040204" pitchFamily="34" charset="0"/>
            </a:endParaRPr>
          </a:p>
          <a:p>
            <a:pPr eaLnBrk="1" hangingPunct="1"/>
            <a:r>
              <a:rPr kumimoji="0" lang="ru-RU" altLang="de-DE" sz="1800" dirty="0" smtClean="0">
                <a:latin typeface="Verdana" panose="020B0604030504040204" pitchFamily="34" charset="0"/>
              </a:rPr>
              <a:t>Он помогает </a:t>
            </a:r>
            <a:r>
              <a:rPr kumimoji="0" lang="ru-RU" altLang="de-DE" sz="1800" dirty="0">
                <a:latin typeface="Verdana" panose="020B0604030504040204" pitchFamily="34" charset="0"/>
              </a:rPr>
              <a:t>им находить ответы на вопросы о явлениях окружающего мира и параллельно, в игровой форме, знакомит их с немецким </a:t>
            </a:r>
            <a:r>
              <a:rPr kumimoji="0" lang="ru-RU" altLang="de-DE" sz="1800" dirty="0" smtClean="0">
                <a:latin typeface="Verdana" panose="020B0604030504040204" pitchFamily="34" charset="0"/>
              </a:rPr>
              <a:t>языком</a:t>
            </a:r>
            <a:endParaRPr kumimoji="0" lang="ru-RU" altLang="de-DE" sz="1800" dirty="0">
              <a:latin typeface="Verdana" panose="020B0604030504040204" pitchFamily="34" charset="0"/>
            </a:endParaRPr>
          </a:p>
          <a:p>
            <a:pPr eaLnBrk="1" hangingPunct="1"/>
            <a:endParaRPr lang="ru-RU" altLang="de-DE" sz="1800" dirty="0">
              <a:latin typeface="Verdana" panose="020B0604030504040204" pitchFamily="34" charset="0"/>
            </a:endParaRPr>
          </a:p>
          <a:p>
            <a:pPr eaLnBrk="1" hangingPunct="1"/>
            <a:r>
              <a:rPr lang="de-DE" altLang="de-DE" sz="1800" b="1" dirty="0">
                <a:solidFill>
                  <a:srgbClr val="5AC8F5"/>
                </a:solidFill>
                <a:latin typeface="Verdana" panose="020B0604030504040204" pitchFamily="34" charset="0"/>
                <a:hlinkClick r:id="rId3"/>
              </a:rPr>
              <a:t>kinderuni.goethe.de </a:t>
            </a:r>
            <a:endParaRPr lang="de-DE" altLang="de-DE" sz="1800" b="1" dirty="0">
              <a:solidFill>
                <a:srgbClr val="5AC8F5"/>
              </a:solidFill>
              <a:latin typeface="Verdana" panose="020B0604030504040204" pitchFamily="34" charset="0"/>
            </a:endParaRPr>
          </a:p>
        </p:txBody>
      </p:sp>
      <p:pic>
        <p:nvPicPr>
          <p:cNvPr id="37891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0"/>
            <a:ext cx="4852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8"/>
          <a:stretch/>
        </p:blipFill>
        <p:spPr>
          <a:xfrm>
            <a:off x="2051720" y="5689600"/>
            <a:ext cx="2016224" cy="107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Изображение 4" descr="4.26_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800" dirty="0" smtClean="0">
                <a:solidFill>
                  <a:schemeClr val="accent6"/>
                </a:solidFill>
              </a:rPr>
              <a:t>в школе</a:t>
            </a:r>
            <a:endParaRPr lang="de-DE" sz="2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04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Прямоугольник 2"/>
          <p:cNvSpPr>
            <a:spLocks noChangeArrowheads="1"/>
          </p:cNvSpPr>
          <p:nvPr/>
        </p:nvSpPr>
        <p:spPr bwMode="auto">
          <a:xfrm>
            <a:off x="468313" y="1125538"/>
            <a:ext cx="792003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/>
            <a:r>
              <a:rPr kumimoji="1" lang="ru-RU" b="1">
                <a:latin typeface="Verdana" charset="0"/>
              </a:rPr>
              <a:t>СЦЕНАРИИ УРОКОВ</a:t>
            </a:r>
            <a:endParaRPr kumimoji="1" lang="de-DE" b="1">
              <a:latin typeface="Verdana" charset="0"/>
            </a:endParaRPr>
          </a:p>
          <a:p>
            <a:pPr marL="285750" indent="-285750"/>
            <a:r>
              <a:rPr kumimoji="1" lang="ru-RU">
                <a:latin typeface="Verdana" charset="0"/>
              </a:rPr>
              <a:t>С методическими рекомендациями и рабочими листами</a:t>
            </a:r>
          </a:p>
          <a:p>
            <a:pPr marL="285750" indent="-285750"/>
            <a:r>
              <a:rPr kumimoji="1" lang="ru-RU">
                <a:latin typeface="Verdana" charset="0"/>
              </a:rPr>
              <a:t>3 урока по 45 мин. ко всем лекциям</a:t>
            </a:r>
            <a:endParaRPr kumimoji="1" lang="de-DE">
              <a:latin typeface="Verdana" charset="0"/>
            </a:endParaRPr>
          </a:p>
        </p:txBody>
      </p:sp>
      <p:pic>
        <p:nvPicPr>
          <p:cNvPr id="53251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2924"/>
          <a:stretch>
            <a:fillRect/>
          </a:stretch>
        </p:blipFill>
        <p:spPr bwMode="auto">
          <a:xfrm>
            <a:off x="468313" y="2349500"/>
            <a:ext cx="81915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Название 2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ru-RU" cap="none">
                <a:solidFill>
                  <a:srgbClr val="EB6400"/>
                </a:solidFill>
                <a:latin typeface="Verdana" charset="0"/>
                <a:ea typeface="MS PGothic" charset="0"/>
              </a:rPr>
              <a:t>ДИДАКТИЧЕСКИЕ МАТЕРИАЛЫ</a:t>
            </a:r>
          </a:p>
        </p:txBody>
      </p:sp>
    </p:spTree>
    <p:extLst>
      <p:ext uri="{BB962C8B-B14F-4D97-AF65-F5344CB8AC3E}">
        <p14:creationId xmlns:p14="http://schemas.microsoft.com/office/powerpoint/2010/main" val="336902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>
            <a:extLst>
              <a:ext uri="{FF2B5EF4-FFF2-40B4-BE49-F238E27FC236}">
                <a16:creationId xmlns:a16="http://schemas.microsoft.com/office/drawing/2014/main" xmlns="" id="{4C8A2BB3-2EAF-43CC-BF7E-604F465CF2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536" y="836712"/>
            <a:ext cx="8461375" cy="1872208"/>
          </a:xfrm>
          <a:ln w="38100">
            <a:solidFill>
              <a:schemeClr val="accent1"/>
            </a:solidFill>
          </a:ln>
        </p:spPr>
        <p:txBody>
          <a:bodyPr anchor="t"/>
          <a:lstStyle/>
          <a:p>
            <a:pPr algn="ctr" eaLnBrk="1" hangingPunct="1">
              <a:defRPr/>
            </a:pPr>
            <a:r>
              <a:rPr lang="de-DE" altLang="ru-RU" cap="none" dirty="0" smtClean="0">
                <a:ea typeface="+mj-ea"/>
              </a:rPr>
              <a:t/>
            </a:r>
            <a:br>
              <a:rPr lang="de-DE" altLang="ru-RU" cap="none" dirty="0" smtClean="0">
                <a:ea typeface="+mj-ea"/>
              </a:rPr>
            </a:br>
            <a:r>
              <a:rPr lang="de-DE" altLang="ru-RU" cap="none" dirty="0" smtClean="0">
                <a:ea typeface="+mj-ea"/>
              </a:rPr>
              <a:t>SPRACHUNTERRICHT</a:t>
            </a:r>
            <a:r>
              <a:rPr lang="de-DE" altLang="ru-RU" cap="none" dirty="0" smtClean="0">
                <a:solidFill>
                  <a:srgbClr val="5AC8F5"/>
                </a:solidFill>
                <a:ea typeface="+mj-ea"/>
              </a:rPr>
              <a:t> </a:t>
            </a:r>
            <a:r>
              <a:rPr lang="ru-RU" altLang="ru-RU" cap="none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+</a:t>
            </a:r>
            <a:r>
              <a:rPr lang="ru-RU" altLang="ru-RU" cap="none" dirty="0" smtClean="0">
                <a:solidFill>
                  <a:srgbClr val="5AC8F5"/>
                </a:solidFill>
                <a:ea typeface="+mj-ea"/>
              </a:rPr>
              <a:t> </a:t>
            </a:r>
            <a:r>
              <a:rPr lang="de-DE" altLang="ru-RU" cap="none" dirty="0" smtClean="0">
                <a:solidFill>
                  <a:schemeClr val="accent5"/>
                </a:solidFill>
                <a:ea typeface="+mj-ea"/>
              </a:rPr>
              <a:t>FACHUNTERRICHT</a:t>
            </a:r>
            <a:r>
              <a:rPr lang="de-DE" altLang="ru-RU" cap="none" dirty="0" smtClean="0">
                <a:solidFill>
                  <a:srgbClr val="5AC8F5"/>
                </a:solidFill>
                <a:ea typeface="+mj-ea"/>
              </a:rPr>
              <a:t/>
            </a:r>
            <a:br>
              <a:rPr lang="de-DE" altLang="ru-RU" cap="none" dirty="0" smtClean="0">
                <a:solidFill>
                  <a:srgbClr val="5AC8F5"/>
                </a:solidFill>
                <a:ea typeface="+mj-ea"/>
              </a:rPr>
            </a:br>
            <a:r>
              <a:rPr lang="de-DE" altLang="ru-RU" sz="800" cap="none" dirty="0" smtClean="0">
                <a:solidFill>
                  <a:srgbClr val="5AC8F5"/>
                </a:solidFill>
                <a:ea typeface="+mj-ea"/>
              </a:rPr>
              <a:t/>
            </a:r>
            <a:br>
              <a:rPr lang="de-DE" altLang="ru-RU" sz="800" cap="none" dirty="0" smtClean="0">
                <a:solidFill>
                  <a:srgbClr val="5AC8F5"/>
                </a:solidFill>
                <a:ea typeface="+mj-ea"/>
              </a:rPr>
            </a:br>
            <a:r>
              <a:rPr lang="ru-RU" altLang="ru-RU" cap="none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=</a:t>
            </a:r>
            <a:r>
              <a:rPr lang="de-DE" altLang="ru-RU" cap="none" dirty="0">
                <a:solidFill>
                  <a:srgbClr val="000000"/>
                </a:solidFill>
                <a:ea typeface="+mj-ea"/>
              </a:rPr>
              <a:t/>
            </a:r>
            <a:br>
              <a:rPr lang="de-DE" altLang="ru-RU" cap="none" dirty="0">
                <a:solidFill>
                  <a:srgbClr val="000000"/>
                </a:solidFill>
                <a:ea typeface="+mj-ea"/>
              </a:rPr>
            </a:br>
            <a:r>
              <a:rPr lang="de-DE" altLang="ru-RU" sz="800" cap="none" dirty="0" smtClean="0">
                <a:solidFill>
                  <a:srgbClr val="000000"/>
                </a:solidFill>
                <a:ea typeface="+mj-ea"/>
              </a:rPr>
              <a:t/>
            </a:r>
            <a:br>
              <a:rPr lang="de-DE" altLang="ru-RU" sz="800" cap="none" dirty="0" smtClean="0">
                <a:solidFill>
                  <a:srgbClr val="000000"/>
                </a:solidFill>
                <a:ea typeface="+mj-ea"/>
              </a:rPr>
            </a:br>
            <a:r>
              <a:rPr lang="de-DE" altLang="ru-RU" cap="none" dirty="0" smtClean="0">
                <a:solidFill>
                  <a:srgbClr val="5AC8F5"/>
                </a:solidFill>
                <a:ea typeface="+mj-ea"/>
              </a:rPr>
              <a:t>CLIL-UNTERRICHT</a:t>
            </a:r>
            <a:endParaRPr lang="ru-RU" altLang="ru-RU" cap="none" dirty="0">
              <a:solidFill>
                <a:srgbClr val="5AC8F5"/>
              </a:solidFill>
              <a:ea typeface="+mj-ea"/>
            </a:endParaRPr>
          </a:p>
        </p:txBody>
      </p:sp>
      <p:graphicFrame>
        <p:nvGraphicFramePr>
          <p:cNvPr id="2" name="Diagramm 1"/>
          <p:cNvGraphicFramePr/>
          <p:nvPr>
            <p:extLst>
              <p:ext uri="{D42A27DB-BD31-4B8C-83A1-F6EECF244321}">
                <p14:modId xmlns:p14="http://schemas.microsoft.com/office/powerpoint/2010/main" val="139206754"/>
              </p:ext>
            </p:extLst>
          </p:nvPr>
        </p:nvGraphicFramePr>
        <p:xfrm>
          <a:off x="899592" y="2132856"/>
          <a:ext cx="7704856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2388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el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6119812" cy="1208088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de-DE" altLang="de-DE" cap="none" smtClean="0">
                <a:solidFill>
                  <a:srgbClr val="A0C814"/>
                </a:solidFill>
              </a:rPr>
              <a:t>JUNIORUNI </a:t>
            </a:r>
            <a:r>
              <a:rPr lang="ru-RU" altLang="de-DE" cap="none" smtClean="0">
                <a:solidFill>
                  <a:srgbClr val="A0C814"/>
                </a:solidFill>
              </a:rPr>
              <a:t>В ШКОЛЕ</a:t>
            </a:r>
            <a:endParaRPr lang="de-DE" altLang="de-DE" cap="none" smtClean="0">
              <a:solidFill>
                <a:srgbClr val="A0C814"/>
              </a:solidFill>
            </a:endParaRPr>
          </a:p>
        </p:txBody>
      </p:sp>
      <p:pic>
        <p:nvPicPr>
          <p:cNvPr id="83970" name="Изображение 1" descr="Снимок экрана 2018-08-03 в 0.41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el 1"/>
          <p:cNvSpPr>
            <a:spLocks noGrp="1"/>
          </p:cNvSpPr>
          <p:nvPr>
            <p:ph type="title"/>
          </p:nvPr>
        </p:nvSpPr>
        <p:spPr>
          <a:xfrm>
            <a:off x="250825" y="404813"/>
            <a:ext cx="7235825" cy="120808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r>
              <a:rPr lang="ru-RU" altLang="de-DE" sz="2800" cap="none" smtClean="0"/>
              <a:t>ДЛЯ ЗАНЯТИЙ ПО МЕТОДИКЕ CLIL И МЕЖПРЕДМЕТНЫХ ПРОЕКТОВ</a:t>
            </a:r>
            <a:endParaRPr lang="de-DE" altLang="de-DE" sz="2800" cap="none" smtClean="0"/>
          </a:p>
        </p:txBody>
      </p:sp>
      <p:sp>
        <p:nvSpPr>
          <p:cNvPr id="88066" name="Прямоугольник 1"/>
          <p:cNvSpPr>
            <a:spLocks noChangeArrowheads="1"/>
          </p:cNvSpPr>
          <p:nvPr/>
        </p:nvSpPr>
        <p:spPr bwMode="auto">
          <a:xfrm>
            <a:off x="4479925" y="3244850"/>
            <a:ext cx="163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kumimoji="0" lang="ru-RU" altLang="de-DE" sz="1800"/>
              <a:t> </a:t>
            </a:r>
          </a:p>
        </p:txBody>
      </p:sp>
      <p:pic>
        <p:nvPicPr>
          <p:cNvPr id="88067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2900"/>
            <a:ext cx="9136063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el 1"/>
          <p:cNvSpPr>
            <a:spLocks noGrp="1"/>
          </p:cNvSpPr>
          <p:nvPr>
            <p:ph type="title"/>
          </p:nvPr>
        </p:nvSpPr>
        <p:spPr>
          <a:xfrm>
            <a:off x="431800" y="420688"/>
            <a:ext cx="7235825" cy="120808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r>
              <a:rPr lang="ru-RU" sz="2800" cap="none">
                <a:solidFill>
                  <a:srgbClr val="EB6400"/>
                </a:solidFill>
                <a:latin typeface="Verdana" charset="0"/>
                <a:ea typeface="MS PGothic" charset="0"/>
              </a:rPr>
              <a:t>ДЛЯ ВНЕУРОЧНОЙ ДЕЯТЕЛЬНОСТИ</a:t>
            </a:r>
            <a:endParaRPr lang="de-DE" sz="2800" cap="none">
              <a:solidFill>
                <a:srgbClr val="EB6400"/>
              </a:solidFill>
              <a:latin typeface="Verdana" charset="0"/>
              <a:ea typeface="MS PGothic" charset="0"/>
            </a:endParaRPr>
          </a:p>
        </p:txBody>
      </p:sp>
      <p:sp>
        <p:nvSpPr>
          <p:cNvPr id="57347" name="Прямоугольник 1"/>
          <p:cNvSpPr>
            <a:spLocks noChangeArrowheads="1"/>
          </p:cNvSpPr>
          <p:nvPr/>
        </p:nvSpPr>
        <p:spPr bwMode="auto">
          <a:xfrm>
            <a:off x="4479925" y="3244850"/>
            <a:ext cx="163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/>
              <a:t> </a:t>
            </a:r>
          </a:p>
        </p:txBody>
      </p:sp>
      <p:pic>
        <p:nvPicPr>
          <p:cNvPr id="57348" name="Изображение 4" descr="Снимок экрана 2018-02-16 в 23.28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133475"/>
            <a:ext cx="8748713" cy="569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5870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Прямоугольник 1"/>
          <p:cNvSpPr>
            <a:spLocks noChangeArrowheads="1"/>
          </p:cNvSpPr>
          <p:nvPr/>
        </p:nvSpPr>
        <p:spPr bwMode="auto">
          <a:xfrm>
            <a:off x="4479925" y="3244850"/>
            <a:ext cx="163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/>
              <a:t> </a:t>
            </a:r>
          </a:p>
        </p:txBody>
      </p:sp>
      <p:pic>
        <p:nvPicPr>
          <p:cNvPr id="59395" name="Рисунок 4" descr="DSC_53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549275"/>
            <a:ext cx="9128125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0996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2712398_1938808349493427_6859133115803472805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Название 1"/>
          <p:cNvSpPr>
            <a:spLocks noGrp="1"/>
          </p:cNvSpPr>
          <p:nvPr>
            <p:ph type="title"/>
          </p:nvPr>
        </p:nvSpPr>
        <p:spPr>
          <a:xfrm>
            <a:off x="431800" y="420690"/>
            <a:ext cx="7164388" cy="120808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de-DE" cap="none" dirty="0" smtClean="0">
                <a:latin typeface="Verdana" charset="0"/>
                <a:ea typeface="MS PGothic" charset="0"/>
              </a:rPr>
              <a:t>LIVE</a:t>
            </a:r>
            <a:endParaRPr lang="ru-RU" cap="none" dirty="0">
              <a:latin typeface="Verdana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12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Изображение 2" descr="IMG-26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6119812" cy="1208088"/>
          </a:xfrm>
        </p:spPr>
        <p:txBody>
          <a:bodyPr/>
          <a:lstStyle/>
          <a:p>
            <a:pPr>
              <a:defRPr/>
            </a:pPr>
            <a:r>
              <a:rPr lang="de-DE" dirty="0" smtClean="0">
                <a:ea typeface="ＭＳ Ｐゴシック" charset="0"/>
              </a:rPr>
              <a:t>LIVE</a:t>
            </a:r>
            <a:endParaRPr lang="de-DE" dirty="0"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feld 2"/>
          <p:cNvSpPr txBox="1">
            <a:spLocks noChangeArrowheads="1"/>
          </p:cNvSpPr>
          <p:nvPr/>
        </p:nvSpPr>
        <p:spPr bwMode="auto">
          <a:xfrm>
            <a:off x="315913" y="973140"/>
            <a:ext cx="23978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de-DE" sz="2400" b="1" dirty="0" smtClean="0">
                <a:solidFill>
                  <a:schemeClr val="bg1"/>
                </a:solidFill>
                <a:latin typeface="Verdana" charset="0"/>
              </a:rPr>
              <a:t>ANMELDUNG</a:t>
            </a:r>
            <a:endParaRPr lang="de-DE" sz="2400" b="1" dirty="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32773" name="Textfeld 3"/>
          <p:cNvSpPr txBox="1">
            <a:spLocks noChangeArrowheads="1"/>
          </p:cNvSpPr>
          <p:nvPr/>
        </p:nvSpPr>
        <p:spPr bwMode="auto">
          <a:xfrm>
            <a:off x="539552" y="1056411"/>
            <a:ext cx="4968552" cy="5801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de-DE" b="1" u="sng" dirty="0">
                <a:solidFill>
                  <a:schemeClr val="accent5"/>
                </a:solidFill>
                <a:latin typeface="Verdana" charset="0"/>
                <a:hlinkClick r:id="rId3" action="ppaction://hlinkfile"/>
              </a:rPr>
              <a:t>kinderuni.goethe.de</a:t>
            </a:r>
          </a:p>
          <a:p>
            <a:r>
              <a:rPr lang="de-DE" b="1" u="sng" dirty="0">
                <a:solidFill>
                  <a:schemeClr val="accent5"/>
                </a:solidFill>
                <a:latin typeface="Verdana" charset="0"/>
                <a:hlinkClick r:id="rId3" action="ppaction://hlinkfile"/>
              </a:rPr>
              <a:t>junioruni.goethe.de</a:t>
            </a:r>
            <a:endParaRPr lang="de-DE" b="1" u="sng" dirty="0">
              <a:solidFill>
                <a:schemeClr val="accent5"/>
              </a:solidFill>
              <a:latin typeface="Verdana" charset="0"/>
            </a:endParaRPr>
          </a:p>
          <a:p>
            <a:endParaRPr lang="de-DE" b="1" u="sng" dirty="0" smtClean="0">
              <a:solidFill>
                <a:schemeClr val="accent5"/>
              </a:solidFill>
              <a:latin typeface="Verdana" charset="0"/>
            </a:endParaRPr>
          </a:p>
          <a:p>
            <a:pPr>
              <a:spcAft>
                <a:spcPts val="600"/>
              </a:spcAft>
            </a:pPr>
            <a:r>
              <a:rPr lang="de-DE" b="1" dirty="0" smtClean="0">
                <a:latin typeface="Verdana" charset="0"/>
              </a:rPr>
              <a:t>INFO</a:t>
            </a:r>
            <a:endParaRPr lang="de-DE" b="1" dirty="0">
              <a:latin typeface="Verdana" charset="0"/>
            </a:endParaRPr>
          </a:p>
          <a:p>
            <a:pPr>
              <a:spcAft>
                <a:spcPts val="600"/>
              </a:spcAft>
            </a:pPr>
            <a:r>
              <a:rPr lang="en-US" b="1" dirty="0" err="1">
                <a:solidFill>
                  <a:schemeClr val="accent5"/>
                </a:solidFill>
                <a:latin typeface="Verdana" charset="0"/>
              </a:rPr>
              <a:t>goethe.de</a:t>
            </a:r>
            <a:r>
              <a:rPr lang="en-US" b="1" dirty="0">
                <a:solidFill>
                  <a:schemeClr val="accent5"/>
                </a:solidFill>
                <a:latin typeface="Verdana" charset="0"/>
              </a:rPr>
              <a:t>/</a:t>
            </a:r>
            <a:r>
              <a:rPr lang="en-US" b="1" dirty="0" err="1">
                <a:solidFill>
                  <a:schemeClr val="accent5"/>
                </a:solidFill>
                <a:latin typeface="Verdana" charset="0"/>
              </a:rPr>
              <a:t>russland</a:t>
            </a:r>
            <a:r>
              <a:rPr lang="en-US" b="1" dirty="0">
                <a:solidFill>
                  <a:schemeClr val="accent5"/>
                </a:solidFill>
                <a:latin typeface="Verdana" charset="0"/>
              </a:rPr>
              <a:t>/kinderuni</a:t>
            </a:r>
          </a:p>
          <a:p>
            <a:pPr>
              <a:spcAft>
                <a:spcPts val="600"/>
              </a:spcAft>
            </a:pPr>
            <a:r>
              <a:rPr lang="en-US" b="1" dirty="0" err="1">
                <a:solidFill>
                  <a:schemeClr val="accent5"/>
                </a:solidFill>
                <a:latin typeface="Verdana" charset="0"/>
              </a:rPr>
              <a:t>goethe.de</a:t>
            </a:r>
            <a:r>
              <a:rPr lang="en-US" b="1" dirty="0">
                <a:solidFill>
                  <a:schemeClr val="accent5"/>
                </a:solidFill>
                <a:latin typeface="Verdana" charset="0"/>
              </a:rPr>
              <a:t>/</a:t>
            </a:r>
            <a:r>
              <a:rPr lang="en-US" b="1" dirty="0" err="1">
                <a:solidFill>
                  <a:schemeClr val="accent5"/>
                </a:solidFill>
                <a:latin typeface="Verdana" charset="0"/>
              </a:rPr>
              <a:t>russland</a:t>
            </a:r>
            <a:r>
              <a:rPr lang="en-US" b="1" dirty="0">
                <a:solidFill>
                  <a:schemeClr val="accent5"/>
                </a:solidFill>
                <a:latin typeface="Verdana" charset="0"/>
              </a:rPr>
              <a:t>/</a:t>
            </a:r>
            <a:r>
              <a:rPr lang="en-US" b="1" dirty="0" err="1">
                <a:solidFill>
                  <a:schemeClr val="accent5"/>
                </a:solidFill>
                <a:latin typeface="Verdana" charset="0"/>
              </a:rPr>
              <a:t>junioruni</a:t>
            </a:r>
            <a:endParaRPr lang="en-US" b="1" dirty="0">
              <a:solidFill>
                <a:schemeClr val="accent5"/>
              </a:solidFill>
              <a:latin typeface="Verdana" charset="0"/>
            </a:endParaRPr>
          </a:p>
          <a:p>
            <a:pPr>
              <a:spcAft>
                <a:spcPts val="600"/>
              </a:spcAft>
            </a:pPr>
            <a:endParaRPr lang="en-US" b="1" dirty="0">
              <a:solidFill>
                <a:schemeClr val="accent5"/>
              </a:solidFill>
              <a:latin typeface="Verdana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Verdana" charset="0"/>
              </a:rPr>
              <a:t>SOCIAL MEDIA</a:t>
            </a:r>
            <a:endParaRPr lang="en-US" b="1" dirty="0">
              <a:solidFill>
                <a:schemeClr val="accent5"/>
              </a:solidFill>
              <a:latin typeface="Verdana" charset="0"/>
            </a:endParaRPr>
          </a:p>
          <a:p>
            <a:pPr>
              <a:spcAft>
                <a:spcPts val="600"/>
              </a:spcAft>
            </a:pPr>
            <a:r>
              <a:rPr lang="en-US" b="1" dirty="0" err="1">
                <a:solidFill>
                  <a:schemeClr val="accent5"/>
                </a:solidFill>
                <a:latin typeface="Verdana" charset="0"/>
              </a:rPr>
              <a:t>facebook.com</a:t>
            </a:r>
            <a:r>
              <a:rPr lang="en-US" b="1" dirty="0">
                <a:solidFill>
                  <a:schemeClr val="accent5"/>
                </a:solidFill>
                <a:latin typeface="Verdana" charset="0"/>
              </a:rPr>
              <a:t>/</a:t>
            </a:r>
            <a:r>
              <a:rPr lang="en-US" b="1" dirty="0" err="1">
                <a:solidFill>
                  <a:schemeClr val="accent5"/>
                </a:solidFill>
                <a:latin typeface="Verdana" charset="0"/>
              </a:rPr>
              <a:t>digitalekinderuni</a:t>
            </a:r>
            <a:endParaRPr lang="en-US" b="1" dirty="0">
              <a:solidFill>
                <a:schemeClr val="accent5"/>
              </a:solidFill>
              <a:latin typeface="Verdana" charset="0"/>
            </a:endParaRPr>
          </a:p>
          <a:p>
            <a:pPr>
              <a:spcAft>
                <a:spcPts val="600"/>
              </a:spcAft>
            </a:pPr>
            <a:r>
              <a:rPr lang="en-US" b="1" dirty="0" err="1">
                <a:solidFill>
                  <a:schemeClr val="accent5"/>
                </a:solidFill>
                <a:latin typeface="Verdana" charset="0"/>
              </a:rPr>
              <a:t>vk.com</a:t>
            </a:r>
            <a:r>
              <a:rPr lang="en-US" b="1" dirty="0">
                <a:solidFill>
                  <a:schemeClr val="accent5"/>
                </a:solidFill>
                <a:latin typeface="Verdana" charset="0"/>
              </a:rPr>
              <a:t>/</a:t>
            </a:r>
            <a:r>
              <a:rPr lang="en-US" b="1" dirty="0" err="1">
                <a:solidFill>
                  <a:schemeClr val="accent5"/>
                </a:solidFill>
                <a:latin typeface="Verdana" charset="0"/>
              </a:rPr>
              <a:t>digitalekinderuni</a:t>
            </a:r>
            <a:endParaRPr lang="en-US" b="1" dirty="0">
              <a:solidFill>
                <a:schemeClr val="accent5"/>
              </a:solidFill>
              <a:latin typeface="Verdana" charset="0"/>
            </a:endParaRPr>
          </a:p>
          <a:p>
            <a:pPr>
              <a:spcAft>
                <a:spcPts val="600"/>
              </a:spcAft>
            </a:pPr>
            <a:endParaRPr lang="en-US" b="1" dirty="0">
              <a:solidFill>
                <a:schemeClr val="accent5"/>
              </a:solidFill>
              <a:latin typeface="Verdana" charset="0"/>
            </a:endParaRPr>
          </a:p>
          <a:p>
            <a:pPr>
              <a:spcAft>
                <a:spcPts val="600"/>
              </a:spcAft>
            </a:pPr>
            <a:r>
              <a:rPr lang="en-US" b="1" dirty="0" err="1">
                <a:solidFill>
                  <a:schemeClr val="accent5"/>
                </a:solidFill>
                <a:latin typeface="Verdana" charset="0"/>
              </a:rPr>
              <a:t>facebook.com</a:t>
            </a:r>
            <a:r>
              <a:rPr lang="en-US" b="1" dirty="0">
                <a:solidFill>
                  <a:schemeClr val="accent5"/>
                </a:solidFill>
                <a:latin typeface="Verdana" charset="0"/>
              </a:rPr>
              <a:t>/</a:t>
            </a:r>
            <a:r>
              <a:rPr lang="en-US" b="1" dirty="0" err="1">
                <a:solidFill>
                  <a:schemeClr val="accent5"/>
                </a:solidFill>
                <a:latin typeface="Verdana" charset="0"/>
              </a:rPr>
              <a:t>digitalejunioruni</a:t>
            </a:r>
            <a:endParaRPr lang="en-US" b="1" dirty="0">
              <a:solidFill>
                <a:schemeClr val="accent5"/>
              </a:solidFill>
              <a:latin typeface="Verdana" charset="0"/>
            </a:endParaRPr>
          </a:p>
          <a:p>
            <a:pPr>
              <a:spcAft>
                <a:spcPts val="600"/>
              </a:spcAft>
            </a:pPr>
            <a:r>
              <a:rPr lang="en-US" b="1" dirty="0" err="1">
                <a:solidFill>
                  <a:schemeClr val="accent5"/>
                </a:solidFill>
                <a:latin typeface="Verdana" charset="0"/>
              </a:rPr>
              <a:t>vk.com</a:t>
            </a:r>
            <a:r>
              <a:rPr lang="en-US" b="1" dirty="0">
                <a:solidFill>
                  <a:schemeClr val="accent5"/>
                </a:solidFill>
                <a:latin typeface="Verdana" charset="0"/>
              </a:rPr>
              <a:t>/</a:t>
            </a:r>
            <a:r>
              <a:rPr lang="en-US" b="1" dirty="0" err="1">
                <a:solidFill>
                  <a:schemeClr val="accent5"/>
                </a:solidFill>
                <a:latin typeface="Verdana" charset="0"/>
              </a:rPr>
              <a:t>digitalejunioruni</a:t>
            </a:r>
            <a:endParaRPr lang="en-US" b="1" dirty="0">
              <a:solidFill>
                <a:schemeClr val="accent5"/>
              </a:solidFill>
              <a:latin typeface="Verdana" charset="0"/>
            </a:endParaRPr>
          </a:p>
          <a:p>
            <a:pPr>
              <a:spcAft>
                <a:spcPts val="600"/>
              </a:spcAft>
            </a:pPr>
            <a:endParaRPr lang="ru-RU" b="1" dirty="0" smtClean="0">
              <a:solidFill>
                <a:srgbClr val="003969"/>
              </a:solidFill>
              <a:latin typeface="Verdana" charset="0"/>
            </a:endParaRPr>
          </a:p>
          <a:p>
            <a:pPr>
              <a:spcAft>
                <a:spcPts val="600"/>
              </a:spcAft>
            </a:pPr>
            <a:r>
              <a:rPr lang="en-US" b="1" dirty="0" err="1" smtClean="0">
                <a:solidFill>
                  <a:srgbClr val="003969"/>
                </a:solidFill>
                <a:latin typeface="Verdana" charset="0"/>
              </a:rPr>
              <a:t>instagram.com</a:t>
            </a:r>
            <a:r>
              <a:rPr lang="en-US" b="1" dirty="0" smtClean="0">
                <a:solidFill>
                  <a:srgbClr val="003969"/>
                </a:solidFill>
                <a:latin typeface="Verdana" charset="0"/>
              </a:rPr>
              <a:t>/</a:t>
            </a:r>
            <a:r>
              <a:rPr lang="en-US" b="1" dirty="0" err="1" smtClean="0">
                <a:solidFill>
                  <a:srgbClr val="003969"/>
                </a:solidFill>
                <a:latin typeface="Verdana" charset="0"/>
              </a:rPr>
              <a:t>digitalekinderuni</a:t>
            </a:r>
            <a:endParaRPr lang="ru-RU" b="1" u="sng" dirty="0">
              <a:solidFill>
                <a:srgbClr val="003969"/>
              </a:solidFill>
              <a:latin typeface="Verdana" charset="0"/>
            </a:endParaRPr>
          </a:p>
          <a:p>
            <a:r>
              <a:rPr lang="en-US" b="1" dirty="0" err="1">
                <a:solidFill>
                  <a:srgbClr val="003969"/>
                </a:solidFill>
                <a:latin typeface="Verdana" charset="0"/>
              </a:rPr>
              <a:t>instagram.com</a:t>
            </a:r>
            <a:r>
              <a:rPr lang="en-US" b="1" dirty="0">
                <a:solidFill>
                  <a:srgbClr val="003969"/>
                </a:solidFill>
                <a:latin typeface="Verdana" charset="0"/>
              </a:rPr>
              <a:t>/</a:t>
            </a:r>
            <a:r>
              <a:rPr lang="en-US" b="1" dirty="0" err="1">
                <a:solidFill>
                  <a:srgbClr val="003969"/>
                </a:solidFill>
                <a:latin typeface="Verdana" charset="0"/>
              </a:rPr>
              <a:t>digitalejunioruni</a:t>
            </a:r>
            <a:endParaRPr lang="ru-RU" b="1" dirty="0">
              <a:solidFill>
                <a:srgbClr val="003969"/>
              </a:solidFill>
              <a:latin typeface="Verdana" charset="0"/>
            </a:endParaRPr>
          </a:p>
          <a:p>
            <a:endParaRPr lang="de-DE" dirty="0"/>
          </a:p>
        </p:txBody>
      </p:sp>
      <p:pic>
        <p:nvPicPr>
          <p:cNvPr id="2" name="Изображение 1" descr="qr-cod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134" y="620688"/>
            <a:ext cx="2232248" cy="2232248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31800" y="420688"/>
            <a:ext cx="7308850" cy="704851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342900" indent="-342900"/>
            <a:r>
              <a:rPr lang="ru-RU" cap="none" dirty="0" smtClean="0">
                <a:solidFill>
                  <a:srgbClr val="5AC8F5"/>
                </a:solidFill>
                <a:latin typeface="Verdana" charset="0"/>
                <a:ea typeface="MS PGothic" charset="0"/>
              </a:rPr>
              <a:t>ССЫЛКИ И КОНТАКТЫ</a:t>
            </a:r>
            <a:endParaRPr lang="ru-RU" cap="none" dirty="0">
              <a:solidFill>
                <a:srgbClr val="5AC8F5"/>
              </a:solidFill>
              <a:latin typeface="Verdana" charset="0"/>
              <a:ea typeface="MS PGothic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338" y="2780928"/>
            <a:ext cx="1961840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0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3" descr="Снимок экрана 2018-12-02 в 16.11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2"/>
            <a:ext cx="9044528" cy="6555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el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ru-RU" altLang="de-DE" cap="none" smtClean="0">
                <a:solidFill>
                  <a:srgbClr val="5AC8F5"/>
                </a:solidFill>
              </a:rPr>
              <a:t>ПАРТНЁРЫ ПРОЕКТА</a:t>
            </a:r>
            <a:endParaRPr lang="de-DE" altLang="de-DE" cap="none" smtClean="0">
              <a:solidFill>
                <a:srgbClr val="5AC8F5"/>
              </a:solidFill>
            </a:endParaRPr>
          </a:p>
        </p:txBody>
      </p:sp>
      <p:sp>
        <p:nvSpPr>
          <p:cNvPr id="104450" name="TextBox 4"/>
          <p:cNvSpPr txBox="1">
            <a:spLocks noChangeArrowheads="1"/>
          </p:cNvSpPr>
          <p:nvPr/>
        </p:nvSpPr>
        <p:spPr bwMode="auto">
          <a:xfrm>
            <a:off x="444500" y="1341438"/>
            <a:ext cx="8199438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ru-RU" altLang="de-DE" sz="1800">
                <a:latin typeface="Verdana" panose="020B0604030504040204" pitchFamily="34" charset="0"/>
              </a:rPr>
              <a:t>Телерадиокомпания «Западно-немецкое вещание» (</a:t>
            </a:r>
            <a:r>
              <a:rPr kumimoji="0" lang="de-DE" altLang="de-DE" sz="1800">
                <a:latin typeface="Verdana" panose="020B0604030504040204" pitchFamily="34" charset="0"/>
              </a:rPr>
              <a:t>WDR</a:t>
            </a:r>
            <a:r>
              <a:rPr kumimoji="0" lang="ru-RU" altLang="de-DE" sz="1800">
                <a:latin typeface="Verdana" panose="020B0604030504040204" pitchFamily="34" charset="0"/>
              </a:rPr>
              <a:t>)</a:t>
            </a:r>
            <a:endParaRPr kumimoji="0" lang="de-DE" altLang="de-DE" sz="1800">
              <a:latin typeface="Verdana" panose="020B0604030504040204" pitchFamily="34" charset="0"/>
            </a:endParaRP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ru-RU" altLang="de-DE" sz="1800">
                <a:latin typeface="Verdana" panose="020B0604030504040204" pitchFamily="34" charset="0"/>
              </a:rPr>
              <a:t>Германский центр авиации и космонавтики (DLR)</a:t>
            </a:r>
            <a:endParaRPr kumimoji="0" lang="de-DE" altLang="de-DE" sz="1800">
              <a:latin typeface="Verdana" panose="020B0604030504040204" pitchFamily="34" charset="0"/>
            </a:endParaRP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ru-RU" altLang="de-DE" sz="1800">
                <a:latin typeface="Verdana" panose="020B0604030504040204" pitchFamily="34" charset="0"/>
              </a:rPr>
              <a:t>Германская образовательная инициатива по обучению детей основам цифровых технологий </a:t>
            </a:r>
            <a:r>
              <a:rPr kumimoji="0" lang="de-DE" altLang="de-DE" sz="1800">
                <a:latin typeface="Verdana" panose="020B0604030504040204" pitchFamily="34" charset="0"/>
              </a:rPr>
              <a:t>Calliope GmbH</a:t>
            </a:r>
          </a:p>
          <a:p>
            <a:pPr eaLnBrk="1" hangingPunct="1">
              <a:spcAft>
                <a:spcPts val="600"/>
              </a:spcAft>
              <a:buFont typeface="Arial" panose="020B0604020202020204" pitchFamily="34" charset="0"/>
              <a:buNone/>
            </a:pPr>
            <a:endParaRPr kumimoji="0" lang="de-DE" altLang="de-DE" sz="1800">
              <a:latin typeface="Verdana" panose="020B0604030504040204" pitchFamily="34" charset="0"/>
            </a:endParaRPr>
          </a:p>
          <a:p>
            <a:pPr eaLnBrk="1" hangingPunct="1">
              <a:spcAft>
                <a:spcPts val="600"/>
              </a:spcAft>
              <a:buFont typeface="Arial" panose="020B0604020202020204" pitchFamily="34" charset="0"/>
              <a:buNone/>
            </a:pPr>
            <a:endParaRPr kumimoji="0" lang="de-DE" altLang="de-DE" sz="1800">
              <a:solidFill>
                <a:srgbClr val="000000"/>
              </a:solidFill>
              <a:latin typeface="Verdana" panose="020B0604030504040204" pitchFamily="34" charset="0"/>
              <a:ea typeface="MS Mincho" panose="02020609040205080304" pitchFamily="49" charset="-128"/>
            </a:endParaRPr>
          </a:p>
          <a:p>
            <a:pPr eaLnBrk="1" hangingPunct="1">
              <a:spcAft>
                <a:spcPts val="600"/>
              </a:spcAft>
            </a:pPr>
            <a:endParaRPr kumimoji="0" lang="de-DE" altLang="de-DE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04451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638" y="2909888"/>
            <a:ext cx="4021137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068638"/>
            <a:ext cx="1931988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960688"/>
            <a:ext cx="12319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4" name="Textfeld 3"/>
          <p:cNvSpPr txBox="1">
            <a:spLocks noChangeArrowheads="1"/>
          </p:cNvSpPr>
          <p:nvPr/>
        </p:nvSpPr>
        <p:spPr bwMode="auto">
          <a:xfrm>
            <a:off x="427038" y="4287838"/>
            <a:ext cx="2233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kumimoji="0" lang="ru-RU" altLang="de-DE" sz="1800" b="1">
                <a:solidFill>
                  <a:srgbClr val="7F7F7F"/>
                </a:solidFill>
                <a:latin typeface="Verdana" panose="020B0604030504040204" pitchFamily="34" charset="0"/>
              </a:rPr>
              <a:t>Инфопартнёры</a:t>
            </a:r>
            <a:endParaRPr kumimoji="0" lang="de-DE" altLang="de-DE" sz="1800" b="1">
              <a:solidFill>
                <a:srgbClr val="7F7F7F"/>
              </a:solidFill>
              <a:latin typeface="Verdana" panose="020B0604030504040204" pitchFamily="34" charset="0"/>
            </a:endParaRPr>
          </a:p>
        </p:txBody>
      </p:sp>
      <p:pic>
        <p:nvPicPr>
          <p:cNvPr id="104455" name="Grafi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618038"/>
            <a:ext cx="24257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6" name="Grafi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675188"/>
            <a:ext cx="2540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7" name="Grafik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3" y="4471988"/>
            <a:ext cx="29718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8" name="Grafik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15013"/>
            <a:ext cx="3810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9" name="Grafik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8" y="5676900"/>
            <a:ext cx="1262062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Изображение 1" descr="IMG-26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420688"/>
            <a:ext cx="8604250" cy="1208087"/>
          </a:xfrm>
        </p:spPr>
        <p:txBody>
          <a:bodyPr/>
          <a:lstStyle/>
          <a:p>
            <a:pPr>
              <a:defRPr/>
            </a:pPr>
            <a:r>
              <a:rPr lang="de-DE" sz="2500" dirty="0" smtClean="0">
                <a:solidFill>
                  <a:schemeClr val="accent4"/>
                </a:solidFill>
              </a:rPr>
              <a:t>CALLIOPE MINI</a:t>
            </a:r>
            <a:endParaRPr lang="de-DE" sz="2500" dirty="0">
              <a:solidFill>
                <a:schemeClr val="accent4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32" y="836712"/>
            <a:ext cx="4180268" cy="595270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037" y="2301394"/>
            <a:ext cx="4355451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2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7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5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629456"/>
            <a:ext cx="8604696" cy="936079"/>
          </a:xfrm>
        </p:spPr>
        <p:txBody>
          <a:bodyPr/>
          <a:lstStyle/>
          <a:p>
            <a:pPr lvl="0"/>
            <a:r>
              <a:rPr lang="ru-RU" sz="2500" dirty="0" smtClean="0"/>
              <a:t>топ </a:t>
            </a:r>
            <a:r>
              <a:rPr lang="is-IS" sz="2500" dirty="0" smtClean="0"/>
              <a:t>30 </a:t>
            </a:r>
            <a:r>
              <a:rPr lang="ru-RU" sz="2500" dirty="0" smtClean="0"/>
              <a:t>онлайн-проектов </a:t>
            </a:r>
            <a:r>
              <a:rPr lang="ru-RU" sz="2500" dirty="0" err="1" smtClean="0"/>
              <a:t>гете</a:t>
            </a:r>
            <a:r>
              <a:rPr lang="ru-RU" sz="2500" dirty="0" smtClean="0"/>
              <a:t>-института</a:t>
            </a:r>
            <a:r>
              <a:rPr lang="is-IS" sz="2500" dirty="0" smtClean="0"/>
              <a:t/>
            </a:r>
            <a:br>
              <a:rPr lang="is-IS" sz="2500" dirty="0" smtClean="0"/>
            </a:br>
            <a:endParaRPr lang="de-DE" sz="2500" dirty="0"/>
          </a:p>
        </p:txBody>
      </p:sp>
      <p:sp>
        <p:nvSpPr>
          <p:cNvPr id="5" name="Textfeld 4"/>
          <p:cNvSpPr txBox="1"/>
          <p:nvPr/>
        </p:nvSpPr>
        <p:spPr>
          <a:xfrm>
            <a:off x="395536" y="1169035"/>
            <a:ext cx="2670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+mj-lt"/>
              </a:rPr>
              <a:t>(</a:t>
            </a:r>
            <a:r>
              <a:rPr lang="de-DE" sz="1400" dirty="0" smtClean="0">
                <a:latin typeface="+mj-lt"/>
              </a:rPr>
              <a:t>01.09.2017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smtClean="0">
                <a:latin typeface="+mj-lt"/>
              </a:rPr>
              <a:t>– 01.06.2018</a:t>
            </a:r>
            <a:r>
              <a:rPr lang="de-DE" sz="1400" dirty="0">
                <a:latin typeface="+mj-lt"/>
              </a:rPr>
              <a:t>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b="339"/>
          <a:stretch/>
        </p:blipFill>
        <p:spPr>
          <a:xfrm>
            <a:off x="441654" y="1654259"/>
            <a:ext cx="8378818" cy="4871085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41654" y="6021288"/>
            <a:ext cx="8378818" cy="216024"/>
          </a:xfrm>
          <a:prstGeom prst="rect">
            <a:avLst/>
          </a:prstGeom>
          <a:solidFill>
            <a:srgbClr val="A0C814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673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431800" y="420688"/>
            <a:ext cx="6119813" cy="1208087"/>
          </a:xfrm>
        </p:spPr>
        <p:txBody>
          <a:bodyPr/>
          <a:lstStyle/>
          <a:p>
            <a:r>
              <a:rPr lang="ru-RU" dirty="0" smtClean="0"/>
              <a:t>заключение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251520" y="625264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de-DE" dirty="0" smtClean="0">
                <a:hlinkClick r:id="rId3"/>
              </a:rPr>
              <a:t>https</a:t>
            </a:r>
            <a:r>
              <a:rPr lang="de-DE" dirty="0">
                <a:hlinkClick r:id="rId3"/>
              </a:rPr>
              <a:t>://youtu.be/mFTpjIcBFA8</a:t>
            </a:r>
            <a:r>
              <a:rPr lang="de-DE" dirty="0"/>
              <a:t>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4103"/>
            <a:ext cx="9144000" cy="512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9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el 1"/>
          <p:cNvSpPr>
            <a:spLocks noGrp="1"/>
          </p:cNvSpPr>
          <p:nvPr>
            <p:ph type="title"/>
          </p:nvPr>
        </p:nvSpPr>
        <p:spPr>
          <a:xfrm>
            <a:off x="431800" y="549275"/>
            <a:ext cx="6877050" cy="586105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de-DE" cap="none" smtClean="0"/>
              <a:t>СПАСИБО</a:t>
            </a:r>
            <a:r>
              <a:rPr lang="de-DE" altLang="de-DE" cap="none" smtClean="0"/>
              <a:t/>
            </a:r>
            <a:br>
              <a:rPr lang="de-DE" altLang="de-DE" cap="none" smtClean="0"/>
            </a:br>
            <a:r>
              <a:rPr lang="ru-RU" altLang="de-DE" cap="none" smtClean="0"/>
              <a:t>ЗА ВНИМАНИЕ</a:t>
            </a:r>
            <a:r>
              <a:rPr lang="de-DE" altLang="de-DE" cap="none" smtClean="0"/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31800" y="420688"/>
            <a:ext cx="6119813" cy="1208087"/>
          </a:xfrm>
        </p:spPr>
        <p:txBody>
          <a:bodyPr/>
          <a:lstStyle/>
          <a:p>
            <a:r>
              <a:rPr lang="ru-RU" sz="2800" dirty="0" smtClean="0"/>
              <a:t>СОДЕРЖАНИЕ</a:t>
            </a:r>
            <a:endParaRPr lang="de-DE" sz="28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3420"/>
            <a:ext cx="9144000" cy="314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65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31802" y="420690"/>
            <a:ext cx="6119813" cy="1208087"/>
          </a:xfrm>
        </p:spPr>
        <p:txBody>
          <a:bodyPr/>
          <a:lstStyle/>
          <a:p>
            <a:pPr>
              <a:defRPr/>
            </a:pPr>
            <a:r>
              <a:rPr lang="de-DE" dirty="0" smtClean="0">
                <a:ea typeface="ＭＳ Ｐゴシック" charset="0"/>
              </a:rPr>
              <a:t>KINDERUNI</a:t>
            </a:r>
            <a:endParaRPr lang="de-DE" dirty="0">
              <a:ea typeface="ＭＳ Ｐゴシック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8148"/>
            <a:ext cx="9144000" cy="5161704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15516" y="6098756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latin typeface="+mj-lt"/>
                <a:ea typeface="Goethe FF Clan" panose="020B0506030101020104" pitchFamily="34" charset="0"/>
                <a:cs typeface="Times New Roman" panose="02020603050405020304" pitchFamily="18" charset="0"/>
              </a:rPr>
              <a:t>Полевой исследователь Кристоф</a:t>
            </a:r>
            <a:r>
              <a:rPr lang="de-DE" dirty="0" smtClean="0">
                <a:latin typeface="+mj-lt"/>
                <a:ea typeface="Goethe FF Clan" panose="020B0506030101020104" pitchFamily="34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+mj-lt"/>
                <a:ea typeface="Goethe FF Clan" panose="020B0506030101020104" pitchFamily="34" charset="0"/>
                <a:cs typeface="Times New Roman" panose="02020603050405020304" pitchFamily="18" charset="0"/>
              </a:rPr>
              <a:t>профессор Эйнштейн</a:t>
            </a:r>
            <a:r>
              <a:rPr lang="de-DE" dirty="0" smtClean="0">
                <a:latin typeface="+mj-lt"/>
                <a:ea typeface="Goethe FF Clan" panose="020B0506030101020104" pitchFamily="34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+mj-lt"/>
                <a:ea typeface="Goethe FF Clan" panose="020B0506030101020104" pitchFamily="34" charset="0"/>
                <a:cs typeface="Times New Roman" panose="02020603050405020304" pitchFamily="18" charset="0"/>
              </a:rPr>
              <a:t>Софи </a:t>
            </a:r>
            <a:r>
              <a:rPr lang="ru-RU" dirty="0" err="1" smtClean="0">
                <a:latin typeface="+mj-lt"/>
                <a:ea typeface="Goethe FF Clan" panose="020B0506030101020104" pitchFamily="34" charset="0"/>
                <a:cs typeface="Times New Roman" panose="02020603050405020304" pitchFamily="18" charset="0"/>
              </a:rPr>
              <a:t>Шлау</a:t>
            </a:r>
            <a:r>
              <a:rPr lang="ru-RU" dirty="0" smtClean="0">
                <a:latin typeface="+mj-lt"/>
                <a:ea typeface="Goethe FF Clan" panose="020B0506030101020104" pitchFamily="34" charset="0"/>
                <a:cs typeface="Times New Roman" panose="02020603050405020304" pitchFamily="18" charset="0"/>
              </a:rPr>
              <a:t> и </a:t>
            </a:r>
            <a:r>
              <a:rPr lang="ru-RU" dirty="0" err="1" smtClean="0">
                <a:latin typeface="+mj-lt"/>
                <a:ea typeface="Goethe FF Clan" panose="020B0506030101020104" pitchFamily="34" charset="0"/>
                <a:cs typeface="Times New Roman" panose="02020603050405020304" pitchFamily="18" charset="0"/>
              </a:rPr>
              <a:t>дрон</a:t>
            </a:r>
            <a:r>
              <a:rPr lang="ru-RU" dirty="0" smtClean="0">
                <a:latin typeface="+mj-lt"/>
                <a:ea typeface="Goethe FF Clan" panose="020B05060301010201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+mj-lt"/>
                <a:ea typeface="Goethe FF Clan" panose="020B0506030101020104" pitchFamily="34" charset="0"/>
                <a:cs typeface="Times New Roman" panose="02020603050405020304" pitchFamily="18" charset="0"/>
              </a:rPr>
              <a:t>ЙоВо</a:t>
            </a:r>
            <a:r>
              <a:rPr lang="ru-RU" dirty="0" smtClean="0">
                <a:latin typeface="+mj-lt"/>
                <a:ea typeface="Goethe FF Clan" panose="020B0506030101020104" pitchFamily="34" charset="0"/>
                <a:cs typeface="Times New Roman" panose="02020603050405020304" pitchFamily="18" charset="0"/>
              </a:rPr>
              <a:t> в лекционном зале</a:t>
            </a:r>
            <a:endParaRPr lang="de-DE" sz="2000" dirty="0">
              <a:effectLst/>
              <a:latin typeface="+mj-lt"/>
              <a:ea typeface="Goethe FF Clan" panose="020B05060301010201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9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ru-RU" sz="2800" cap="none">
                <a:solidFill>
                  <a:srgbClr val="59004A"/>
                </a:solidFill>
                <a:latin typeface="Verdana" charset="0"/>
                <a:ea typeface="MS PGothic" charset="0"/>
              </a:rPr>
              <a:t>ФАКУЛЬТЕТ «ЧЕЛОВЕК» </a:t>
            </a:r>
          </a:p>
        </p:txBody>
      </p:sp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395288" y="1125538"/>
            <a:ext cx="8064500" cy="566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Aft>
                <a:spcPts val="600"/>
              </a:spcAft>
            </a:pPr>
            <a:r>
              <a:rPr kumimoji="1" lang="ru-RU" sz="2400" i="1">
                <a:latin typeface="Verdana" charset="0"/>
              </a:rPr>
              <a:t>Как читают и пишут слабовидящие?</a:t>
            </a:r>
          </a:p>
          <a:p>
            <a:pPr>
              <a:spcAft>
                <a:spcPts val="600"/>
              </a:spcAft>
            </a:pPr>
            <a:r>
              <a:rPr kumimoji="1" lang="ru-RU" sz="2400" i="1">
                <a:latin typeface="Verdana" charset="0"/>
              </a:rPr>
              <a:t>Как устроен театр теней? </a:t>
            </a:r>
          </a:p>
          <a:p>
            <a:pPr>
              <a:spcAft>
                <a:spcPts val="600"/>
              </a:spcAft>
            </a:pPr>
            <a:r>
              <a:rPr kumimoji="1" lang="ru-RU" sz="2400" i="1">
                <a:latin typeface="Verdana" charset="0"/>
              </a:rPr>
              <a:t>Что такое битбокс?</a:t>
            </a:r>
          </a:p>
          <a:p>
            <a:pPr>
              <a:spcAft>
                <a:spcPts val="600"/>
              </a:spcAft>
            </a:pPr>
            <a:r>
              <a:rPr kumimoji="1" lang="ru-RU" sz="2400" i="1">
                <a:latin typeface="Verdana" charset="0"/>
              </a:rPr>
              <a:t>Как рисовать граффити?</a:t>
            </a:r>
          </a:p>
          <a:p>
            <a:pPr>
              <a:spcAft>
                <a:spcPts val="600"/>
              </a:spcAft>
            </a:pPr>
            <a:r>
              <a:rPr kumimoji="1" lang="ru-RU" sz="2400" i="1">
                <a:latin typeface="Verdana" charset="0"/>
              </a:rPr>
              <a:t>Почему нарисованное сердечко имеет такую форму?</a:t>
            </a:r>
          </a:p>
          <a:p>
            <a:pPr>
              <a:spcAft>
                <a:spcPts val="600"/>
              </a:spcAft>
            </a:pPr>
            <a:r>
              <a:rPr kumimoji="1" lang="ru-RU" sz="2400" i="1">
                <a:latin typeface="Verdana" charset="0"/>
              </a:rPr>
              <a:t>Почему сердце на американских горках бьется чаще?</a:t>
            </a:r>
          </a:p>
          <a:p>
            <a:pPr>
              <a:spcAft>
                <a:spcPts val="600"/>
              </a:spcAft>
            </a:pPr>
            <a:r>
              <a:rPr kumimoji="1" lang="ru-RU" sz="2400" i="1">
                <a:latin typeface="Verdana" charset="0"/>
              </a:rPr>
              <a:t>Из чего состоит кровь?</a:t>
            </a:r>
          </a:p>
          <a:p>
            <a:pPr>
              <a:spcAft>
                <a:spcPts val="600"/>
              </a:spcAft>
            </a:pPr>
            <a:r>
              <a:rPr kumimoji="1" lang="ru-RU" sz="2400" i="1">
                <a:latin typeface="Verdana" charset="0"/>
              </a:rPr>
              <a:t>Как заживает рана?</a:t>
            </a:r>
          </a:p>
          <a:p>
            <a:pPr>
              <a:spcAft>
                <a:spcPts val="600"/>
              </a:spcAft>
            </a:pPr>
            <a:r>
              <a:rPr kumimoji="1" lang="ru-RU" sz="2400" i="1">
                <a:latin typeface="Verdana" charset="0"/>
              </a:rPr>
              <a:t>Как сделать розочку из морковки?</a:t>
            </a:r>
          </a:p>
          <a:p>
            <a:pPr>
              <a:spcAft>
                <a:spcPts val="600"/>
              </a:spcAft>
            </a:pPr>
            <a:r>
              <a:rPr kumimoji="1" lang="ru-RU" sz="2400" i="1">
                <a:latin typeface="Verdana" charset="0"/>
              </a:rPr>
              <a:t>Что внутри мармеладного мишки?</a:t>
            </a:r>
          </a:p>
          <a:p>
            <a:pPr>
              <a:spcAft>
                <a:spcPts val="600"/>
              </a:spcAft>
            </a:pPr>
            <a:endParaRPr lang="de-DE" sz="2400" i="1">
              <a:latin typeface="Verdana" charset="0"/>
            </a:endParaRPr>
          </a:p>
        </p:txBody>
      </p:sp>
      <p:pic>
        <p:nvPicPr>
          <p:cNvPr id="17412" name="Рисунок 2" descr="D:\[ ARBEIT ]\6_GIMOS_KinderUni\PR\logosvektor\Logo_Vektor_Mensc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049838"/>
            <a:ext cx="19716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51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3" descr="D:\[ ARBEIT ]\6_GIMOS_KinderUni\PR\logosvektor\Logo_Vektor_Natu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4941888"/>
            <a:ext cx="194945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el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ru-RU" sz="2800" cap="none">
                <a:solidFill>
                  <a:srgbClr val="5AC8F5"/>
                </a:solidFill>
                <a:latin typeface="Verdana" charset="0"/>
                <a:ea typeface="MS PGothic" charset="0"/>
              </a:rPr>
              <a:t>ФАКУЛЬТЕТ «ПРИРОДА» </a:t>
            </a:r>
          </a:p>
        </p:txBody>
      </p:sp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395288" y="1125538"/>
            <a:ext cx="8064500" cy="477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Aft>
                <a:spcPts val="600"/>
              </a:spcAft>
            </a:pPr>
            <a:r>
              <a:rPr kumimoji="1" lang="ru-RU" sz="2400" i="1">
                <a:latin typeface="Verdana" charset="0"/>
              </a:rPr>
              <a:t>Почему шумит ракушка?</a:t>
            </a:r>
          </a:p>
          <a:p>
            <a:pPr>
              <a:spcAft>
                <a:spcPts val="600"/>
              </a:spcAft>
            </a:pPr>
            <a:r>
              <a:rPr kumimoji="1" lang="ru-RU" sz="2400" i="1">
                <a:latin typeface="Verdana" charset="0"/>
              </a:rPr>
              <a:t>Поворачиваются ли подсолнухи вслед за солнцем?</a:t>
            </a:r>
          </a:p>
          <a:p>
            <a:pPr>
              <a:spcAft>
                <a:spcPts val="600"/>
              </a:spcAft>
            </a:pPr>
            <a:r>
              <a:rPr kumimoji="1" lang="ru-RU" sz="2400" i="1">
                <a:latin typeface="Verdana" charset="0"/>
              </a:rPr>
              <a:t>Как измерить ширину реки?</a:t>
            </a:r>
          </a:p>
          <a:p>
            <a:pPr>
              <a:spcAft>
                <a:spcPts val="600"/>
              </a:spcAft>
            </a:pPr>
            <a:r>
              <a:rPr kumimoji="1" lang="ru-RU" sz="2400" i="1">
                <a:latin typeface="Verdana" charset="0"/>
              </a:rPr>
              <a:t>Как тренируют собак-поводырей?</a:t>
            </a:r>
          </a:p>
          <a:p>
            <a:pPr>
              <a:spcAft>
                <a:spcPts val="600"/>
              </a:spcAft>
            </a:pPr>
            <a:r>
              <a:rPr kumimoji="1" lang="ru-RU" sz="2400" i="1">
                <a:latin typeface="Verdana" charset="0"/>
              </a:rPr>
              <a:t>Почему светлячок светится?</a:t>
            </a:r>
          </a:p>
          <a:p>
            <a:pPr>
              <a:spcAft>
                <a:spcPts val="600"/>
              </a:spcAft>
            </a:pPr>
            <a:r>
              <a:rPr kumimoji="1" lang="ru-RU" sz="2400" i="1">
                <a:latin typeface="Verdana" charset="0"/>
              </a:rPr>
              <a:t>Как паук строит паутину?</a:t>
            </a:r>
          </a:p>
          <a:p>
            <a:pPr>
              <a:spcAft>
                <a:spcPts val="600"/>
              </a:spcAft>
            </a:pPr>
            <a:r>
              <a:rPr kumimoji="1" lang="ru-RU" sz="2400" i="1">
                <a:latin typeface="Verdana" charset="0"/>
              </a:rPr>
              <a:t>Почему трещит костер?</a:t>
            </a:r>
          </a:p>
          <a:p>
            <a:pPr>
              <a:spcAft>
                <a:spcPts val="600"/>
              </a:spcAft>
            </a:pPr>
            <a:r>
              <a:rPr kumimoji="1" lang="ru-RU" sz="2400" i="1">
                <a:latin typeface="Verdana" charset="0"/>
              </a:rPr>
              <a:t>Зачем яблоку черенок?</a:t>
            </a:r>
          </a:p>
          <a:p>
            <a:pPr>
              <a:spcAft>
                <a:spcPts val="600"/>
              </a:spcAft>
            </a:pPr>
            <a:r>
              <a:rPr kumimoji="1" lang="ru-RU" sz="2400" i="1">
                <a:latin typeface="Verdana" charset="0"/>
              </a:rPr>
              <a:t>Почему муравей не разбивается, падая с дерева?</a:t>
            </a:r>
          </a:p>
        </p:txBody>
      </p:sp>
    </p:spTree>
    <p:extLst>
      <p:ext uri="{BB962C8B-B14F-4D97-AF65-F5344CB8AC3E}">
        <p14:creationId xmlns:p14="http://schemas.microsoft.com/office/powerpoint/2010/main" val="240421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ru-RU" sz="2800" cap="none">
                <a:solidFill>
                  <a:srgbClr val="EB6400"/>
                </a:solidFill>
                <a:latin typeface="Verdana" charset="0"/>
                <a:ea typeface="MS PGothic" charset="0"/>
              </a:rPr>
              <a:t>ФАКУЛЬТЕТ «ТЕХНИКА» </a:t>
            </a:r>
            <a:br>
              <a:rPr lang="ru-RU" sz="2800" cap="none">
                <a:solidFill>
                  <a:srgbClr val="EB6400"/>
                </a:solidFill>
                <a:latin typeface="Verdana" charset="0"/>
                <a:ea typeface="MS PGothic" charset="0"/>
              </a:rPr>
            </a:br>
            <a:endParaRPr lang="ru-RU" sz="2800" cap="none">
              <a:solidFill>
                <a:srgbClr val="EB6400"/>
              </a:solidFill>
              <a:latin typeface="Verdana" charset="0"/>
              <a:ea typeface="MS PGothic" charset="0"/>
            </a:endParaRPr>
          </a:p>
        </p:txBody>
      </p:sp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395288" y="1125538"/>
            <a:ext cx="8064500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Aft>
                <a:spcPts val="600"/>
              </a:spcAft>
            </a:pPr>
            <a:r>
              <a:rPr kumimoji="1" lang="ru-RU" sz="2400" i="1">
                <a:latin typeface="Verdana" charset="0"/>
              </a:rPr>
              <a:t>Как ездят машины на автопилоте?</a:t>
            </a:r>
          </a:p>
          <a:p>
            <a:pPr>
              <a:spcAft>
                <a:spcPts val="600"/>
              </a:spcAft>
            </a:pPr>
            <a:r>
              <a:rPr kumimoji="1" lang="ru-RU" sz="2400" i="1">
                <a:latin typeface="Verdana" charset="0"/>
              </a:rPr>
              <a:t>Как сделать компьютерную игру?</a:t>
            </a:r>
          </a:p>
          <a:p>
            <a:pPr>
              <a:spcAft>
                <a:spcPts val="600"/>
              </a:spcAft>
            </a:pPr>
            <a:r>
              <a:rPr kumimoji="1" lang="ru-RU" sz="2400" i="1">
                <a:latin typeface="Verdana" charset="0"/>
              </a:rPr>
              <a:t>Как рисовать светом?</a:t>
            </a:r>
          </a:p>
          <a:p>
            <a:pPr>
              <a:spcAft>
                <a:spcPts val="600"/>
              </a:spcAft>
            </a:pPr>
            <a:r>
              <a:rPr kumimoji="1" lang="ru-RU" sz="2400" i="1">
                <a:latin typeface="Verdana" charset="0"/>
              </a:rPr>
              <a:t>Как устроен салют?</a:t>
            </a:r>
          </a:p>
          <a:p>
            <a:pPr>
              <a:spcAft>
                <a:spcPts val="600"/>
              </a:spcAft>
            </a:pPr>
            <a:r>
              <a:rPr kumimoji="1" lang="ru-RU" sz="2400" i="1">
                <a:latin typeface="Verdana" charset="0"/>
              </a:rPr>
              <a:t>Что такое 3D-печать?</a:t>
            </a:r>
          </a:p>
          <a:p>
            <a:pPr>
              <a:spcAft>
                <a:spcPts val="600"/>
              </a:spcAft>
            </a:pPr>
            <a:r>
              <a:rPr kumimoji="1" lang="ru-RU" sz="2400" i="1">
                <a:latin typeface="Verdana" charset="0"/>
              </a:rPr>
              <a:t>Как работает шлагбаум?</a:t>
            </a:r>
          </a:p>
          <a:p>
            <a:pPr>
              <a:spcAft>
                <a:spcPts val="600"/>
              </a:spcAft>
            </a:pPr>
            <a:r>
              <a:rPr kumimoji="1" lang="ru-RU" sz="2400" i="1">
                <a:latin typeface="Verdana" charset="0"/>
              </a:rPr>
              <a:t>Откуда табло на остановке знает, когда придет поезд?</a:t>
            </a:r>
          </a:p>
          <a:p>
            <a:pPr>
              <a:spcAft>
                <a:spcPts val="600"/>
              </a:spcAft>
            </a:pPr>
            <a:r>
              <a:rPr kumimoji="1" lang="ru-RU" sz="2400" i="1">
                <a:latin typeface="Verdana" charset="0"/>
              </a:rPr>
              <a:t>Откуда на дорогах выбоины?</a:t>
            </a:r>
          </a:p>
          <a:p>
            <a:pPr>
              <a:spcAft>
                <a:spcPts val="600"/>
              </a:spcAft>
            </a:pPr>
            <a:r>
              <a:rPr kumimoji="1" lang="ru-RU" sz="2400" i="1">
                <a:latin typeface="Verdana" charset="0"/>
              </a:rPr>
              <a:t>Из чего производят воздушный шарик?</a:t>
            </a:r>
          </a:p>
          <a:p>
            <a:pPr>
              <a:spcAft>
                <a:spcPts val="600"/>
              </a:spcAft>
            </a:pPr>
            <a:r>
              <a:rPr kumimoji="1" lang="ru-RU" sz="2400" i="1">
                <a:latin typeface="Verdana" charset="0"/>
              </a:rPr>
              <a:t>Как работает турбина самолета?</a:t>
            </a:r>
          </a:p>
        </p:txBody>
      </p:sp>
      <p:pic>
        <p:nvPicPr>
          <p:cNvPr id="19460" name="Рисунок 4" descr="D:\[ ARBEIT ]\6_GIMOS_KinderUni\PR\logosvektor\Logo_Vektor_Techni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5053013"/>
            <a:ext cx="21844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32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rMan Viral Kurzpräsentation 9-9-11">
  <a:themeElements>
    <a:clrScheme name="Goethe 2010-12-21">
      <a:dk1>
        <a:sysClr val="windowText" lastClr="000000"/>
      </a:dk1>
      <a:lt1>
        <a:sysClr val="window" lastClr="FFFFFF"/>
      </a:lt1>
      <a:dk2>
        <a:srgbClr val="502300"/>
      </a:dk2>
      <a:lt2>
        <a:srgbClr val="C8B987"/>
      </a:lt2>
      <a:accent1>
        <a:srgbClr val="A0C814"/>
      </a:accent1>
      <a:accent2>
        <a:srgbClr val="374105"/>
      </a:accent2>
      <a:accent3>
        <a:srgbClr val="59004A"/>
      </a:accent3>
      <a:accent4>
        <a:srgbClr val="5AC8F5"/>
      </a:accent4>
      <a:accent5>
        <a:srgbClr val="003969"/>
      </a:accent5>
      <a:accent6>
        <a:srgbClr val="EB6400"/>
      </a:accent6>
      <a:hlink>
        <a:srgbClr val="000000"/>
      </a:hlink>
      <a:folHlink>
        <a:srgbClr val="00000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Goethe 2010-12-21">
      <a:dk1>
        <a:sysClr val="windowText" lastClr="000000"/>
      </a:dk1>
      <a:lt1>
        <a:sysClr val="window" lastClr="FFFFFF"/>
      </a:lt1>
      <a:dk2>
        <a:srgbClr val="502300"/>
      </a:dk2>
      <a:lt2>
        <a:srgbClr val="C8B987"/>
      </a:lt2>
      <a:accent1>
        <a:srgbClr val="A0C814"/>
      </a:accent1>
      <a:accent2>
        <a:srgbClr val="374105"/>
      </a:accent2>
      <a:accent3>
        <a:srgbClr val="59004A"/>
      </a:accent3>
      <a:accent4>
        <a:srgbClr val="5AC8F5"/>
      </a:accent4>
      <a:accent5>
        <a:srgbClr val="003969"/>
      </a:accent5>
      <a:accent6>
        <a:srgbClr val="EB6400"/>
      </a:accent6>
      <a:hlink>
        <a:srgbClr val="000000"/>
      </a:hlink>
      <a:folHlink>
        <a:srgbClr val="000000"/>
      </a:folHlink>
    </a:clrScheme>
    <a:fontScheme name="Goethe Draft ClanNarrow">
      <a:majorFont>
        <a:latin typeface="ClanNarrowLF-Bold"/>
        <a:ea typeface=""/>
        <a:cs typeface=""/>
      </a:majorFont>
      <a:minorFont>
        <a:latin typeface="ClanNarrowLF-Book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Goethe 2010-12-21">
      <a:dk1>
        <a:sysClr val="windowText" lastClr="000000"/>
      </a:dk1>
      <a:lt1>
        <a:sysClr val="window" lastClr="FFFFFF"/>
      </a:lt1>
      <a:dk2>
        <a:srgbClr val="502300"/>
      </a:dk2>
      <a:lt2>
        <a:srgbClr val="C8B987"/>
      </a:lt2>
      <a:accent1>
        <a:srgbClr val="A0C814"/>
      </a:accent1>
      <a:accent2>
        <a:srgbClr val="374105"/>
      </a:accent2>
      <a:accent3>
        <a:srgbClr val="59004A"/>
      </a:accent3>
      <a:accent4>
        <a:srgbClr val="5AC8F5"/>
      </a:accent4>
      <a:accent5>
        <a:srgbClr val="003969"/>
      </a:accent5>
      <a:accent6>
        <a:srgbClr val="EB6400"/>
      </a:accent6>
      <a:hlink>
        <a:srgbClr val="000000"/>
      </a:hlink>
      <a:folHlink>
        <a:srgbClr val="000000"/>
      </a:folHlink>
    </a:clrScheme>
    <a:fontScheme name="Goethe Draft ClanNarrow">
      <a:majorFont>
        <a:latin typeface="ClanNarrowLF-Bold"/>
        <a:ea typeface=""/>
        <a:cs typeface=""/>
      </a:majorFont>
      <a:minorFont>
        <a:latin typeface="ClanNarrowLF-Book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B80BB01E9A40240A9FE785B4586F077" ma:contentTypeVersion="0" ma:contentTypeDescription="Ein neues Dokument erstellen." ma:contentTypeScope="" ma:versionID="5603636548ce7a62fcaa565d6df015e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6c4a6dd5ef775a5269b08f7de37f93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CB76C4F-0B02-467A-AD60-2FC2875488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7EEC4A4-AFF4-4E00-B7FA-4A913F18705F}">
  <ds:schemaRefs>
    <ds:schemaRef ds:uri="http://purl.org/dc/terms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GerMan Viral Kurzpräsentation 9-9-11</Template>
  <TotalTime>60</TotalTime>
  <Words>2085</Words>
  <Application>Microsoft Office PowerPoint</Application>
  <PresentationFormat>Экран (4:3)</PresentationFormat>
  <Paragraphs>287</Paragraphs>
  <Slides>47</Slides>
  <Notes>41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GerMan Viral Kurzpräsentation 9-9-11</vt:lpstr>
      <vt:lpstr>немецкий  онлайн-университет kINDERUNI и JUNIORUNI</vt:lpstr>
      <vt:lpstr>СТРУКТУРА</vt:lpstr>
      <vt:lpstr>KINDERUNI</vt:lpstr>
      <vt:lpstr>Презентация PowerPoint</vt:lpstr>
      <vt:lpstr>СОДЕРЖАНИЕ</vt:lpstr>
      <vt:lpstr>KINDERUNI</vt:lpstr>
      <vt:lpstr>ФАКУЛЬТЕТ «ЧЕЛОВЕК» </vt:lpstr>
      <vt:lpstr>ФАКУЛЬТЕТ «ПРИРОДА» </vt:lpstr>
      <vt:lpstr>ФАКУЛЬТЕТ «ТЕХНИКА»  </vt:lpstr>
      <vt:lpstr>DIGITALE JuniorUNi</vt:lpstr>
      <vt:lpstr>ОНЛАЙН-УНИВЕРСИТЕТ JUNIORUNI</vt:lpstr>
      <vt:lpstr>ОНЛАЙН-УНИВЕРСИТЕТ JUNIORUNI</vt:lpstr>
      <vt:lpstr>ИДЕЯ ПРОЕКТА</vt:lpstr>
      <vt:lpstr>Презентация PowerPoint</vt:lpstr>
      <vt:lpstr>ТЕМЫ ЛЕКЦИЙ</vt:lpstr>
      <vt:lpstr>ТЕМЫ ЛЕКЦИЙ</vt:lpstr>
      <vt:lpstr>Начни c любой лекции на одном из факультетов</vt:lpstr>
      <vt:lpstr>Лови немецкие слова, кликая на них мышкой</vt:lpstr>
      <vt:lpstr>Выполни задания к лекции и заработай два бейджа</vt:lpstr>
      <vt:lpstr>ЗАДАНИЯ</vt:lpstr>
      <vt:lpstr>На каком языке?</vt:lpstr>
      <vt:lpstr>Презентация PowerPoint</vt:lpstr>
      <vt:lpstr>ИГРОФИКАЦИЯ</vt:lpstr>
      <vt:lpstr>Презентация PowerPoint</vt:lpstr>
      <vt:lpstr>ANMELDUNG</vt:lpstr>
      <vt:lpstr>ELTERNZUGANG</vt:lpstr>
      <vt:lpstr>СТАТИСТИКА</vt:lpstr>
      <vt:lpstr>статистика KINDERUNI по странам </vt:lpstr>
      <vt:lpstr>статистика JUNIORUNI по странам </vt:lpstr>
      <vt:lpstr>в школе</vt:lpstr>
      <vt:lpstr>ДИДАКТИЧЕСКИЕ МАТЕРИАЛЫ</vt:lpstr>
      <vt:lpstr> SPRACHUNTERRICHT + FACHUNTERRICHT  =  CLIL-UNTERRICHT</vt:lpstr>
      <vt:lpstr>JUNIORUNI В ШКОЛЕ</vt:lpstr>
      <vt:lpstr>ДЛЯ ЗАНЯТИЙ ПО МЕТОДИКЕ CLIL И МЕЖПРЕДМЕТНЫХ ПРОЕКТОВ</vt:lpstr>
      <vt:lpstr>ДЛЯ ВНЕУРОЧНОЙ ДЕЯТЕЛЬНОСТИ</vt:lpstr>
      <vt:lpstr>Презентация PowerPoint</vt:lpstr>
      <vt:lpstr>LIVE</vt:lpstr>
      <vt:lpstr>LIVE</vt:lpstr>
      <vt:lpstr>ССЫЛКИ И КОНТАКТЫ</vt:lpstr>
      <vt:lpstr>ПАРТНЁРЫ ПРОЕКТА</vt:lpstr>
      <vt:lpstr>Презентация PowerPoint</vt:lpstr>
      <vt:lpstr>CALLIOPE MINI</vt:lpstr>
      <vt:lpstr>Презентация PowerPoint</vt:lpstr>
      <vt:lpstr>Презентация PowerPoint</vt:lpstr>
      <vt:lpstr>топ 30 онлайн-проектов гете-института </vt:lpstr>
      <vt:lpstr>заключение</vt:lpstr>
      <vt:lpstr>СПАСИБО ЗА ВНИМАНИЕ!</vt:lpstr>
    </vt:vector>
  </TitlesOfParts>
  <Company>Goethe-Institut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 german Viral  B313, 09.09.2011</dc:title>
  <dc:creator>Thomas Meyer</dc:creator>
  <dc:description>Template: 2010-12-22</dc:description>
  <cp:lastModifiedBy>Anonym</cp:lastModifiedBy>
  <cp:revision>1076</cp:revision>
  <cp:lastPrinted>2017-09-08T21:22:53Z</cp:lastPrinted>
  <dcterms:created xsi:type="dcterms:W3CDTF">2011-09-09T09:57:00Z</dcterms:created>
  <dcterms:modified xsi:type="dcterms:W3CDTF">2019-10-07T19:06:14Z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0x0101002BE04EC5AF7EDF46B7B5A692ED29BB0D</vt:lpwstr>
  </property>
  <property fmtid="{D5CDD505-2E9C-101B-9397-08002B2CF9AE}" pid="3" name="Order">
    <vt:r8>800</vt:r8>
  </property>
  <property fmtid="{D5CDD505-2E9C-101B-9397-08002B2CF9AE}" pid="4" name="TemplateUrl">
    <vt:lpwstr/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Gruppe">
    <vt:lpwstr>Powerpoint-Vorlagen</vt:lpwstr>
  </property>
  <property fmtid="{D5CDD505-2E9C-101B-9397-08002B2CF9AE}" pid="9" name="Sortierung">
    <vt:lpwstr/>
  </property>
  <property fmtid="{D5CDD505-2E9C-101B-9397-08002B2CF9AE}" pid="10" name="Beschreibung">
    <vt:lpwstr/>
  </property>
  <property fmtid="{D5CDD505-2E9C-101B-9397-08002B2CF9AE}" pid="11" name="PublishingExpirationDate">
    <vt:lpwstr/>
  </property>
  <property fmtid="{D5CDD505-2E9C-101B-9397-08002B2CF9AE}" pid="12" name="PublishingStartDate">
    <vt:lpwstr/>
  </property>
</Properties>
</file>