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256" r:id="rId2"/>
    <p:sldId id="257" r:id="rId3"/>
    <p:sldId id="258" r:id="rId4"/>
    <p:sldId id="261" r:id="rId5"/>
    <p:sldId id="259" r:id="rId6"/>
    <p:sldId id="260"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F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6" autoAdjust="0"/>
  </p:normalViewPr>
  <p:slideViewPr>
    <p:cSldViewPr>
      <p:cViewPr varScale="1">
        <p:scale>
          <a:sx n="106" d="100"/>
          <a:sy n="106" d="100"/>
        </p:scale>
        <p:origin x="11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E0EE-4FF3-40E7-AC55-00B49FD5757C}" type="datetimeFigureOut">
              <a:rPr lang="fr-FR" smtClean="0"/>
              <a:pPr/>
              <a:t>23/08/2016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3FF2B-65F3-4DD3-8851-E029D4E3F129}" type="slidenum">
              <a:rPr lang="fr-FR" smtClean="0"/>
              <a:pPr/>
              <a:t>‹Nr.›</a:t>
            </a:fld>
            <a:endParaRPr lang="fr-FR" dirty="0"/>
          </a:p>
        </p:txBody>
      </p:sp>
    </p:spTree>
    <p:extLst>
      <p:ext uri="{BB962C8B-B14F-4D97-AF65-F5344CB8AC3E}">
        <p14:creationId xmlns:p14="http://schemas.microsoft.com/office/powerpoint/2010/main" val="190642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F63FF2B-65F3-4DD3-8851-E029D4E3F129}" type="slidenum">
              <a:rPr lang="fr-FR" smtClean="0"/>
              <a:pPr/>
              <a:t>2</a:t>
            </a:fld>
            <a:endParaRPr lang="fr-FR"/>
          </a:p>
        </p:txBody>
      </p:sp>
    </p:spTree>
    <p:extLst>
      <p:ext uri="{BB962C8B-B14F-4D97-AF65-F5344CB8AC3E}">
        <p14:creationId xmlns:p14="http://schemas.microsoft.com/office/powerpoint/2010/main" val="316848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46F493-982A-420B-AFD2-5DF8AD6805D2}" type="datetimeFigureOut">
              <a:rPr lang="fr-FR" smtClean="0"/>
              <a:pPr/>
              <a:t>23/08/2016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C4FCBA7-8C29-49A0-8764-FFACEE6C9FE7}" type="slidenum">
              <a:rPr lang="fr-FR" smtClean="0"/>
              <a:pPr/>
              <a:t>‹Nr.›</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F493-982A-420B-AFD2-5DF8AD6805D2}" type="datetimeFigureOut">
              <a:rPr lang="fr-FR" smtClean="0"/>
              <a:pPr/>
              <a:t>23/08/2016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FCBA7-8C29-49A0-8764-FFACEE6C9FE7}" type="slidenum">
              <a:rPr lang="fr-FR" smtClean="0"/>
              <a:pPr/>
              <a:t>‹Nr.›</a:t>
            </a:fld>
            <a:endParaRPr lang="fr-F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tif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1.jpeg"/><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836712"/>
            <a:ext cx="9144000" cy="720080"/>
          </a:xfrm>
        </p:spPr>
        <p:txBody>
          <a:bodyPr>
            <a:noAutofit/>
          </a:bodyPr>
          <a:lstStyle/>
          <a:p>
            <a:r>
              <a:rPr lang="fr-FR" sz="2800" dirty="0" smtClean="0">
                <a:solidFill>
                  <a:srgbClr val="C00000"/>
                </a:solidFill>
              </a:rPr>
              <a:t>Le Goethe-Institut de Lyon a 50 ans</a:t>
            </a:r>
            <a:br>
              <a:rPr lang="fr-FR" sz="2800" dirty="0" smtClean="0">
                <a:solidFill>
                  <a:srgbClr val="C00000"/>
                </a:solidFill>
              </a:rPr>
            </a:br>
            <a:r>
              <a:rPr lang="fr-FR" sz="2800" dirty="0" smtClean="0">
                <a:solidFill>
                  <a:srgbClr val="C00000"/>
                </a:solidFill>
              </a:rPr>
              <a:t>Souvenirs, souvenirs</a:t>
            </a:r>
            <a:endParaRPr lang="fr-FR" sz="2800" dirty="0">
              <a:solidFill>
                <a:srgbClr val="C00000"/>
              </a:solidFill>
            </a:endParaRPr>
          </a:p>
        </p:txBody>
      </p:sp>
      <p:sp>
        <p:nvSpPr>
          <p:cNvPr id="5" name="Espace réservé du contenu 4"/>
          <p:cNvSpPr>
            <a:spLocks noGrp="1"/>
          </p:cNvSpPr>
          <p:nvPr>
            <p:ph idx="1"/>
          </p:nvPr>
        </p:nvSpPr>
        <p:spPr>
          <a:xfrm>
            <a:off x="457200" y="1700808"/>
            <a:ext cx="8229600" cy="4425355"/>
          </a:xfrm>
          <a:blipFill>
            <a:blip r:embed="rId2" cstate="print"/>
            <a:tile tx="0" ty="0" sx="100000" sy="100000" flip="none" algn="tl"/>
          </a:blipFill>
        </p:spPr>
        <p:txBody>
          <a:bodyPr>
            <a:normAutofit fontScale="92500" lnSpcReduction="20000"/>
          </a:bodyPr>
          <a:lstStyle/>
          <a:p>
            <a:pPr marL="0" indent="0" algn="just">
              <a:spcBef>
                <a:spcPts val="0"/>
              </a:spcBef>
              <a:buNone/>
            </a:pPr>
            <a:r>
              <a:rPr lang="fr-FR" sz="1900" dirty="0" smtClean="0"/>
              <a:t>Le hasard a voulu qu’en 1982 j’intègre l’équipe du Goethe-Institut à la programmation culturelle. Pendant près de trente ans, j’ai donc accompagné le travail de l’Institut. Ce qui, pour moi, a fait la spécificité de ce travail, c’est le fait que, bien que maîtrisant la langue, je n’étais pas de culture allemande. Il a donc fallu que je découvre cette culture pour pouvoir ensuite la transmettre à notre public. Cette tâche fut passionnante</a:t>
            </a:r>
            <a:r>
              <a:rPr lang="fr-FR" sz="1900" dirty="0"/>
              <a:t> </a:t>
            </a:r>
            <a:r>
              <a:rPr lang="fr-FR" sz="1900" dirty="0" smtClean="0"/>
              <a:t>et enrichissante. J’ai toujours vu mon rôle comme celui d’un passeur, passeur de culture, passeur d’histoire, passeur d’art. Faire le lien entre les hommes et les femmes, les artistes, les intellectuels, les scientifiques, les politiques des deux côtés du Rhin fût une tâche très gratifiante. </a:t>
            </a:r>
          </a:p>
          <a:p>
            <a:pPr marL="0" indent="0" algn="just">
              <a:spcBef>
                <a:spcPts val="0"/>
              </a:spcBef>
              <a:buNone/>
            </a:pPr>
            <a:r>
              <a:rPr lang="fr-FR" sz="1900" dirty="0" smtClean="0"/>
              <a:t>Pour remplir cette tâche, il était indispensable de nouer des liens avec les acteurs culturels et intellectuels de Lyon et de sa région. Des amitiés sont ainsi nées qui facilitèrent le passage d’une culture à l’autre. L’accueil réservé aux propositions du Goethe-Institut par les institutions et structures locales a toujours été chaleureux et a abouti </a:t>
            </a:r>
            <a:r>
              <a:rPr lang="fr-FR" sz="1900" dirty="0" smtClean="0"/>
              <a:t>à </a:t>
            </a:r>
            <a:r>
              <a:rPr lang="fr-FR" sz="1900" dirty="0" smtClean="0"/>
              <a:t>de beaux partenariats. La satisfaction que j’en ai retirée fut pour moi une récompense, le petit supplément d’âme qui fait toute la différence. </a:t>
            </a:r>
            <a:r>
              <a:rPr lang="fr-FR" sz="1800" dirty="0" smtClean="0"/>
              <a:t>A l’occasion de cet anniversaire, j’ai envie de revenir sur quelques moments qui m’ont particulièrement marquée et qui, mieux que de grands discours, montrent bien la diversité et la richesse du travail de l’Institut.</a:t>
            </a:r>
          </a:p>
          <a:p>
            <a:pPr marL="0" indent="0" algn="just">
              <a:spcBef>
                <a:spcPts val="0"/>
              </a:spcBef>
              <a:buNone/>
            </a:pPr>
            <a:endParaRPr lang="fr-FR" sz="2000" dirty="0"/>
          </a:p>
        </p:txBody>
      </p:sp>
      <p:pic>
        <p:nvPicPr>
          <p:cNvPr id="6" name="Image 5" descr="11920987-STANDARD.jpg"/>
          <p:cNvPicPr>
            <a:picLocks noChangeAspect="1"/>
          </p:cNvPicPr>
          <p:nvPr/>
        </p:nvPicPr>
        <p:blipFill>
          <a:blip r:embed="rId3" cstate="print"/>
          <a:stretch>
            <a:fillRect/>
          </a:stretch>
        </p:blipFill>
        <p:spPr>
          <a:xfrm>
            <a:off x="3491880" y="6276975"/>
            <a:ext cx="1190625" cy="581025"/>
          </a:xfrm>
          <a:prstGeom prst="rect">
            <a:avLst/>
          </a:prstGeom>
        </p:spPr>
      </p:pic>
      <p:pic>
        <p:nvPicPr>
          <p:cNvPr id="7" name="Image 6" descr="11920987-STANDARD.jpg"/>
          <p:cNvPicPr>
            <a:picLocks noChangeAspect="1"/>
          </p:cNvPicPr>
          <p:nvPr/>
        </p:nvPicPr>
        <p:blipFill>
          <a:blip r:embed="rId3" cstate="print"/>
          <a:stretch>
            <a:fillRect/>
          </a:stretch>
        </p:blipFill>
        <p:spPr>
          <a:xfrm>
            <a:off x="4644008" y="6276975"/>
            <a:ext cx="1190625" cy="581025"/>
          </a:xfrm>
          <a:prstGeom prst="rect">
            <a:avLst/>
          </a:prstGeom>
        </p:spPr>
      </p:pic>
      <p:pic>
        <p:nvPicPr>
          <p:cNvPr id="8" name="Image 7" descr="11920987-STANDARD.jpg"/>
          <p:cNvPicPr>
            <a:picLocks noChangeAspect="1"/>
          </p:cNvPicPr>
          <p:nvPr/>
        </p:nvPicPr>
        <p:blipFill>
          <a:blip r:embed="rId3" cstate="print"/>
          <a:stretch>
            <a:fillRect/>
          </a:stretch>
        </p:blipFill>
        <p:spPr>
          <a:xfrm>
            <a:off x="5796136" y="6276975"/>
            <a:ext cx="1190625" cy="581025"/>
          </a:xfrm>
          <a:prstGeom prst="rect">
            <a:avLst/>
          </a:prstGeom>
        </p:spPr>
      </p:pic>
      <p:pic>
        <p:nvPicPr>
          <p:cNvPr id="9" name="Image 8" descr="11920987-STANDARD.jpg"/>
          <p:cNvPicPr>
            <a:picLocks noChangeAspect="1"/>
          </p:cNvPicPr>
          <p:nvPr/>
        </p:nvPicPr>
        <p:blipFill>
          <a:blip r:embed="rId3" cstate="print"/>
          <a:stretch>
            <a:fillRect/>
          </a:stretch>
        </p:blipFill>
        <p:spPr>
          <a:xfrm>
            <a:off x="6948264" y="6276975"/>
            <a:ext cx="1190625" cy="581025"/>
          </a:xfrm>
          <a:prstGeom prst="rect">
            <a:avLst/>
          </a:prstGeom>
        </p:spPr>
      </p:pic>
      <p:pic>
        <p:nvPicPr>
          <p:cNvPr id="10" name="Image 9" descr="11920987-STANDARD.jpg"/>
          <p:cNvPicPr>
            <a:picLocks noChangeAspect="1"/>
          </p:cNvPicPr>
          <p:nvPr/>
        </p:nvPicPr>
        <p:blipFill>
          <a:blip r:embed="rId3" cstate="print"/>
          <a:stretch>
            <a:fillRect/>
          </a:stretch>
        </p:blipFill>
        <p:spPr>
          <a:xfrm>
            <a:off x="2339752" y="6276975"/>
            <a:ext cx="1190625" cy="581025"/>
          </a:xfrm>
          <a:prstGeom prst="rect">
            <a:avLst/>
          </a:prstGeom>
        </p:spPr>
      </p:pic>
      <p:pic>
        <p:nvPicPr>
          <p:cNvPr id="11" name="Image 10" descr="11920987-STANDARD.jpg"/>
          <p:cNvPicPr>
            <a:picLocks noChangeAspect="1"/>
          </p:cNvPicPr>
          <p:nvPr/>
        </p:nvPicPr>
        <p:blipFill>
          <a:blip r:embed="rId3" cstate="print"/>
          <a:stretch>
            <a:fillRect/>
          </a:stretch>
        </p:blipFill>
        <p:spPr>
          <a:xfrm>
            <a:off x="1187624" y="6276975"/>
            <a:ext cx="1190625" cy="581025"/>
          </a:xfrm>
          <a:prstGeom prst="rect">
            <a:avLst/>
          </a:prstGeom>
        </p:spPr>
      </p:pic>
      <p:pic>
        <p:nvPicPr>
          <p:cNvPr id="12" name="Image 11" descr="11920987-STANDARD.jpg"/>
          <p:cNvPicPr>
            <a:picLocks noChangeAspect="1"/>
          </p:cNvPicPr>
          <p:nvPr/>
        </p:nvPicPr>
        <p:blipFill>
          <a:blip r:embed="rId3" cstate="print"/>
          <a:stretch>
            <a:fillRect/>
          </a:stretch>
        </p:blipFill>
        <p:spPr>
          <a:xfrm>
            <a:off x="0" y="6276975"/>
            <a:ext cx="1190625" cy="581025"/>
          </a:xfrm>
          <a:prstGeom prst="rect">
            <a:avLst/>
          </a:prstGeom>
        </p:spPr>
      </p:pic>
      <p:pic>
        <p:nvPicPr>
          <p:cNvPr id="13" name="Image 12" descr="11920987-STANDARD.jpg"/>
          <p:cNvPicPr>
            <a:picLocks noChangeAspect="1"/>
          </p:cNvPicPr>
          <p:nvPr/>
        </p:nvPicPr>
        <p:blipFill>
          <a:blip r:embed="rId3" cstate="print"/>
          <a:stretch>
            <a:fillRect/>
          </a:stretch>
        </p:blipFill>
        <p:spPr>
          <a:xfrm>
            <a:off x="8100393" y="6276975"/>
            <a:ext cx="1043608" cy="581025"/>
          </a:xfrm>
          <a:prstGeom prst="rect">
            <a:avLst/>
          </a:prstGeom>
        </p:spPr>
      </p:pic>
      <p:pic>
        <p:nvPicPr>
          <p:cNvPr id="14" name="Image 13" descr="11920987-STANDARD.jpg"/>
          <p:cNvPicPr>
            <a:picLocks noChangeAspect="1"/>
          </p:cNvPicPr>
          <p:nvPr/>
        </p:nvPicPr>
        <p:blipFill>
          <a:blip r:embed="rId3" cstate="print"/>
          <a:stretch>
            <a:fillRect/>
          </a:stretch>
        </p:blipFill>
        <p:spPr>
          <a:xfrm>
            <a:off x="2304256" y="0"/>
            <a:ext cx="1190625" cy="581025"/>
          </a:xfrm>
          <a:prstGeom prst="rect">
            <a:avLst/>
          </a:prstGeom>
        </p:spPr>
      </p:pic>
      <p:pic>
        <p:nvPicPr>
          <p:cNvPr id="15" name="Image 14" descr="11920987-STANDARD.jpg"/>
          <p:cNvPicPr>
            <a:picLocks noChangeAspect="1"/>
          </p:cNvPicPr>
          <p:nvPr/>
        </p:nvPicPr>
        <p:blipFill>
          <a:blip r:embed="rId3" cstate="print"/>
          <a:stretch>
            <a:fillRect/>
          </a:stretch>
        </p:blipFill>
        <p:spPr>
          <a:xfrm>
            <a:off x="3456384" y="0"/>
            <a:ext cx="1190625" cy="581025"/>
          </a:xfrm>
          <a:prstGeom prst="rect">
            <a:avLst/>
          </a:prstGeom>
        </p:spPr>
      </p:pic>
      <p:pic>
        <p:nvPicPr>
          <p:cNvPr id="16" name="Image 15" descr="11920987-STANDARD.jpg"/>
          <p:cNvPicPr>
            <a:picLocks noChangeAspect="1"/>
          </p:cNvPicPr>
          <p:nvPr/>
        </p:nvPicPr>
        <p:blipFill>
          <a:blip r:embed="rId3" cstate="print"/>
          <a:stretch>
            <a:fillRect/>
          </a:stretch>
        </p:blipFill>
        <p:spPr>
          <a:xfrm>
            <a:off x="4644008" y="0"/>
            <a:ext cx="1190625" cy="581025"/>
          </a:xfrm>
          <a:prstGeom prst="rect">
            <a:avLst/>
          </a:prstGeom>
        </p:spPr>
      </p:pic>
      <p:pic>
        <p:nvPicPr>
          <p:cNvPr id="17" name="Image 16" descr="11920987-STANDARD.jpg"/>
          <p:cNvPicPr>
            <a:picLocks noChangeAspect="1"/>
          </p:cNvPicPr>
          <p:nvPr/>
        </p:nvPicPr>
        <p:blipFill>
          <a:blip r:embed="rId3" cstate="print"/>
          <a:stretch>
            <a:fillRect/>
          </a:stretch>
        </p:blipFill>
        <p:spPr>
          <a:xfrm>
            <a:off x="5760640" y="0"/>
            <a:ext cx="1190625" cy="581025"/>
          </a:xfrm>
          <a:prstGeom prst="rect">
            <a:avLst/>
          </a:prstGeom>
        </p:spPr>
      </p:pic>
      <p:pic>
        <p:nvPicPr>
          <p:cNvPr id="18" name="Image 17" descr="11920987-STANDARD.jpg"/>
          <p:cNvPicPr>
            <a:picLocks noChangeAspect="1"/>
          </p:cNvPicPr>
          <p:nvPr/>
        </p:nvPicPr>
        <p:blipFill>
          <a:blip r:embed="rId3" cstate="print"/>
          <a:stretch>
            <a:fillRect/>
          </a:stretch>
        </p:blipFill>
        <p:spPr>
          <a:xfrm>
            <a:off x="1152128" y="0"/>
            <a:ext cx="1190625" cy="581025"/>
          </a:xfrm>
          <a:prstGeom prst="rect">
            <a:avLst/>
          </a:prstGeom>
        </p:spPr>
      </p:pic>
      <p:pic>
        <p:nvPicPr>
          <p:cNvPr id="19" name="Image 18" descr="11920987-STANDARD.jpg"/>
          <p:cNvPicPr>
            <a:picLocks noChangeAspect="1"/>
          </p:cNvPicPr>
          <p:nvPr/>
        </p:nvPicPr>
        <p:blipFill>
          <a:blip r:embed="rId3" cstate="print"/>
          <a:stretch>
            <a:fillRect/>
          </a:stretch>
        </p:blipFill>
        <p:spPr>
          <a:xfrm>
            <a:off x="0" y="0"/>
            <a:ext cx="1190625" cy="581025"/>
          </a:xfrm>
          <a:prstGeom prst="rect">
            <a:avLst/>
          </a:prstGeom>
        </p:spPr>
      </p:pic>
      <p:pic>
        <p:nvPicPr>
          <p:cNvPr id="20" name="Image 19" descr="11920987-STANDARD.jpg"/>
          <p:cNvPicPr>
            <a:picLocks noChangeAspect="1"/>
          </p:cNvPicPr>
          <p:nvPr/>
        </p:nvPicPr>
        <p:blipFill>
          <a:blip r:embed="rId3" cstate="print"/>
          <a:stretch>
            <a:fillRect/>
          </a:stretch>
        </p:blipFill>
        <p:spPr>
          <a:xfrm>
            <a:off x="6912768" y="0"/>
            <a:ext cx="1190625" cy="581025"/>
          </a:xfrm>
          <a:prstGeom prst="rect">
            <a:avLst/>
          </a:prstGeom>
        </p:spPr>
      </p:pic>
      <p:pic>
        <p:nvPicPr>
          <p:cNvPr id="21" name="Image 20" descr="11920987-STANDARD.jpg"/>
          <p:cNvPicPr>
            <a:picLocks noChangeAspect="1"/>
          </p:cNvPicPr>
          <p:nvPr/>
        </p:nvPicPr>
        <p:blipFill>
          <a:blip r:embed="rId3" cstate="print"/>
          <a:stretch>
            <a:fillRect/>
          </a:stretch>
        </p:blipFill>
        <p:spPr>
          <a:xfrm>
            <a:off x="8100393" y="0"/>
            <a:ext cx="1043608" cy="581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einer_Mueller_©_Lothar_DEUS.tif"/>
          <p:cNvPicPr>
            <a:picLocks noChangeAspect="1"/>
          </p:cNvPicPr>
          <p:nvPr/>
        </p:nvPicPr>
        <p:blipFill>
          <a:blip r:embed="rId3" cstate="print"/>
          <a:stretch>
            <a:fillRect/>
          </a:stretch>
        </p:blipFill>
        <p:spPr>
          <a:xfrm rot="1024469">
            <a:off x="6125008" y="3836583"/>
            <a:ext cx="2304256" cy="175456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Espace réservé du contenu 4"/>
          <p:cNvSpPr>
            <a:spLocks noGrp="1"/>
          </p:cNvSpPr>
          <p:nvPr>
            <p:ph idx="4294967295"/>
          </p:nvPr>
        </p:nvSpPr>
        <p:spPr>
          <a:xfrm>
            <a:off x="0" y="0"/>
            <a:ext cx="9252520" cy="6858000"/>
          </a:xfrm>
          <a:blipFill>
            <a:blip r:embed="rId4" cstate="print"/>
            <a:tile tx="0" ty="0" sx="100000" sy="100000" flip="none" algn="tl"/>
          </a:blipFill>
        </p:spPr>
        <p:txBody>
          <a:bodyPr>
            <a:normAutofit/>
          </a:bodyPr>
          <a:lstStyle/>
          <a:p>
            <a:pPr marL="0" indent="0" algn="just">
              <a:spcBef>
                <a:spcPts val="0"/>
              </a:spcBef>
              <a:buNone/>
            </a:pPr>
            <a:endParaRPr lang="fr-FR" sz="2000" dirty="0" smtClean="0"/>
          </a:p>
          <a:p>
            <a:pPr marL="0" indent="0" algn="just">
              <a:spcBef>
                <a:spcPts val="0"/>
              </a:spcBef>
              <a:buNone/>
            </a:pPr>
            <a:endParaRPr lang="fr-FR" sz="2000" dirty="0" smtClean="0"/>
          </a:p>
          <a:p>
            <a:pPr marL="0" indent="0" algn="just">
              <a:spcBef>
                <a:spcPts val="0"/>
              </a:spcBef>
              <a:buNone/>
            </a:pPr>
            <a:endParaRPr lang="fr-FR" sz="2000" dirty="0" smtClean="0"/>
          </a:p>
          <a:p>
            <a:pPr marL="0" indent="0" algn="just">
              <a:spcBef>
                <a:spcPts val="0"/>
              </a:spcBef>
              <a:buNone/>
            </a:pPr>
            <a:endParaRPr lang="fr-FR" sz="2000" dirty="0"/>
          </a:p>
        </p:txBody>
      </p:sp>
      <p:pic>
        <p:nvPicPr>
          <p:cNvPr id="4" name="Image 3" descr="SLinke86200-37bd.jpg"/>
          <p:cNvPicPr>
            <a:picLocks noChangeAspect="1"/>
          </p:cNvPicPr>
          <p:nvPr/>
        </p:nvPicPr>
        <p:blipFill>
          <a:blip r:embed="rId5" cstate="print"/>
          <a:stretch>
            <a:fillRect/>
          </a:stretch>
        </p:blipFill>
        <p:spPr>
          <a:xfrm rot="20452220">
            <a:off x="345583" y="895592"/>
            <a:ext cx="2291113" cy="15484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ZoneTexte 8"/>
          <p:cNvSpPr txBox="1"/>
          <p:nvPr/>
        </p:nvSpPr>
        <p:spPr>
          <a:xfrm>
            <a:off x="0" y="0"/>
            <a:ext cx="9144000" cy="369332"/>
          </a:xfrm>
          <a:prstGeom prst="rect">
            <a:avLst/>
          </a:prstGeom>
          <a:solidFill>
            <a:srgbClr val="FFC000"/>
          </a:solidFill>
        </p:spPr>
        <p:txBody>
          <a:bodyPr wrap="square" rtlCol="0">
            <a:spAutoFit/>
          </a:bodyPr>
          <a:lstStyle/>
          <a:p>
            <a:pPr algn="ctr"/>
            <a:r>
              <a:rPr lang="fr-FR" dirty="0" smtClean="0"/>
              <a:t>Moments choisis, rencontres magiques, souvenirs marquants…..</a:t>
            </a:r>
            <a:endParaRPr lang="fr-FR" dirty="0"/>
          </a:p>
        </p:txBody>
      </p:sp>
      <p:sp>
        <p:nvSpPr>
          <p:cNvPr id="10" name="ZoneTexte 9"/>
          <p:cNvSpPr txBox="1"/>
          <p:nvPr/>
        </p:nvSpPr>
        <p:spPr>
          <a:xfrm rot="20481292">
            <a:off x="605705" y="2434753"/>
            <a:ext cx="2732614" cy="646331"/>
          </a:xfrm>
          <a:prstGeom prst="rect">
            <a:avLst/>
          </a:prstGeom>
          <a:noFill/>
        </p:spPr>
        <p:txBody>
          <a:bodyPr wrap="square" rtlCol="0">
            <a:spAutoFit/>
          </a:bodyPr>
          <a:lstStyle/>
          <a:p>
            <a:r>
              <a:rPr lang="fr-FR" sz="1200" dirty="0" smtClean="0">
                <a:solidFill>
                  <a:srgbClr val="C00000"/>
                </a:solidFill>
              </a:rPr>
              <a:t>Inoubliable </a:t>
            </a:r>
            <a:r>
              <a:rPr lang="fr-FR" sz="1200" b="1" dirty="0" smtClean="0">
                <a:solidFill>
                  <a:srgbClr val="C00000"/>
                </a:solidFill>
              </a:rPr>
              <a:t>Susanne Linke </a:t>
            </a:r>
            <a:r>
              <a:rPr lang="fr-FR" sz="1200" dirty="0" smtClean="0">
                <a:solidFill>
                  <a:srgbClr val="C00000"/>
                </a:solidFill>
              </a:rPr>
              <a:t>et son solo à la baignoire. L’alliance du talent, de la générosité et de l’humilité.</a:t>
            </a:r>
            <a:endParaRPr lang="fr-FR" sz="1200" dirty="0">
              <a:solidFill>
                <a:srgbClr val="C00000"/>
              </a:solidFill>
            </a:endParaRPr>
          </a:p>
        </p:txBody>
      </p:sp>
      <p:sp>
        <p:nvSpPr>
          <p:cNvPr id="13" name="ZoneTexte 12"/>
          <p:cNvSpPr txBox="1"/>
          <p:nvPr/>
        </p:nvSpPr>
        <p:spPr>
          <a:xfrm>
            <a:off x="3419872" y="2204864"/>
            <a:ext cx="2304256" cy="1200329"/>
          </a:xfrm>
          <a:prstGeom prst="rect">
            <a:avLst/>
          </a:prstGeom>
          <a:noFill/>
        </p:spPr>
        <p:txBody>
          <a:bodyPr wrap="square" rtlCol="0">
            <a:spAutoFit/>
          </a:bodyPr>
          <a:lstStyle/>
          <a:p>
            <a:r>
              <a:rPr lang="fr-FR" sz="1200" dirty="0" smtClean="0">
                <a:solidFill>
                  <a:srgbClr val="C00000"/>
                </a:solidFill>
              </a:rPr>
              <a:t>Le couple </a:t>
            </a:r>
            <a:r>
              <a:rPr lang="fr-FR" sz="1200" b="1" dirty="0" smtClean="0">
                <a:solidFill>
                  <a:srgbClr val="C00000"/>
                </a:solidFill>
              </a:rPr>
              <a:t>Sasha </a:t>
            </a:r>
            <a:r>
              <a:rPr lang="fr-FR" sz="1200" b="1" dirty="0" err="1" smtClean="0">
                <a:solidFill>
                  <a:srgbClr val="C00000"/>
                </a:solidFill>
              </a:rPr>
              <a:t>Waltz</a:t>
            </a:r>
            <a:r>
              <a:rPr lang="fr-FR" sz="1200" b="1" dirty="0" smtClean="0">
                <a:solidFill>
                  <a:srgbClr val="C00000"/>
                </a:solidFill>
              </a:rPr>
              <a:t> – Jochen </a:t>
            </a:r>
            <a:r>
              <a:rPr lang="fr-FR" sz="1200" b="1" dirty="0" err="1" smtClean="0">
                <a:solidFill>
                  <a:srgbClr val="C00000"/>
                </a:solidFill>
              </a:rPr>
              <a:t>Sandig</a:t>
            </a:r>
            <a:r>
              <a:rPr lang="fr-FR" sz="1200" b="1" dirty="0" smtClean="0">
                <a:solidFill>
                  <a:srgbClr val="C00000"/>
                </a:solidFill>
              </a:rPr>
              <a:t>.</a:t>
            </a:r>
          </a:p>
          <a:p>
            <a:r>
              <a:rPr lang="fr-FR" sz="1200" dirty="0" smtClean="0">
                <a:solidFill>
                  <a:srgbClr val="C00000"/>
                </a:solidFill>
              </a:rPr>
              <a:t>Après Pina Bausch et Susanne Linke, la force et le talent de Sasha </a:t>
            </a:r>
            <a:r>
              <a:rPr lang="fr-FR" sz="1200" dirty="0" err="1" smtClean="0">
                <a:solidFill>
                  <a:srgbClr val="C00000"/>
                </a:solidFill>
              </a:rPr>
              <a:t>Waltz</a:t>
            </a:r>
            <a:r>
              <a:rPr lang="fr-FR" sz="1200" dirty="0" smtClean="0">
                <a:solidFill>
                  <a:srgbClr val="C00000"/>
                </a:solidFill>
              </a:rPr>
              <a:t> enchantèrent le public lyonnais. </a:t>
            </a:r>
            <a:endParaRPr lang="fr-FR" sz="1200" dirty="0">
              <a:solidFill>
                <a:srgbClr val="C00000"/>
              </a:solidFill>
            </a:endParaRPr>
          </a:p>
        </p:txBody>
      </p:sp>
      <p:pic>
        <p:nvPicPr>
          <p:cNvPr id="14" name="Image 13" descr="serveimage.jpg"/>
          <p:cNvPicPr>
            <a:picLocks noChangeAspect="1"/>
          </p:cNvPicPr>
          <p:nvPr/>
        </p:nvPicPr>
        <p:blipFill>
          <a:blip r:embed="rId6" cstate="print"/>
          <a:stretch>
            <a:fillRect/>
          </a:stretch>
        </p:blipFill>
        <p:spPr>
          <a:xfrm rot="1106061">
            <a:off x="6156176" y="1052736"/>
            <a:ext cx="2540000" cy="16891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ZoneTexte 14"/>
          <p:cNvSpPr txBox="1"/>
          <p:nvPr/>
        </p:nvSpPr>
        <p:spPr>
          <a:xfrm rot="1109172">
            <a:off x="5602495" y="2824317"/>
            <a:ext cx="3104059" cy="646331"/>
          </a:xfrm>
          <a:prstGeom prst="rect">
            <a:avLst/>
          </a:prstGeom>
          <a:noFill/>
        </p:spPr>
        <p:txBody>
          <a:bodyPr wrap="square" rtlCol="0">
            <a:spAutoFit/>
          </a:bodyPr>
          <a:lstStyle/>
          <a:p>
            <a:r>
              <a:rPr lang="fr-FR" sz="1200" b="1" dirty="0" smtClean="0">
                <a:solidFill>
                  <a:srgbClr val="C00000"/>
                </a:solidFill>
              </a:rPr>
              <a:t>Pina Bausch</a:t>
            </a:r>
            <a:r>
              <a:rPr lang="fr-FR" sz="1200" dirty="0" smtClean="0">
                <a:solidFill>
                  <a:srgbClr val="C00000"/>
                </a:solidFill>
              </a:rPr>
              <a:t>, l’unique, l’artiste absolue !</a:t>
            </a:r>
          </a:p>
          <a:p>
            <a:r>
              <a:rPr lang="fr-FR" sz="1200" dirty="0" smtClean="0">
                <a:solidFill>
                  <a:srgbClr val="C00000"/>
                </a:solidFill>
              </a:rPr>
              <a:t>Ses spectacles restent à jamais gravés dans nos mémoires.</a:t>
            </a:r>
            <a:endParaRPr lang="fr-FR" sz="1200" dirty="0">
              <a:solidFill>
                <a:srgbClr val="C00000"/>
              </a:solidFill>
            </a:endParaRPr>
          </a:p>
        </p:txBody>
      </p:sp>
      <p:pic>
        <p:nvPicPr>
          <p:cNvPr id="16" name="Image 15" descr="Brecht.jpg"/>
          <p:cNvPicPr>
            <a:picLocks noChangeAspect="1"/>
          </p:cNvPicPr>
          <p:nvPr/>
        </p:nvPicPr>
        <p:blipFill>
          <a:blip r:embed="rId7" cstate="print"/>
          <a:stretch>
            <a:fillRect/>
          </a:stretch>
        </p:blipFill>
        <p:spPr>
          <a:xfrm>
            <a:off x="3635896" y="3429000"/>
            <a:ext cx="1626262" cy="21328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 name="ZoneTexte 17"/>
          <p:cNvSpPr txBox="1"/>
          <p:nvPr/>
        </p:nvSpPr>
        <p:spPr>
          <a:xfrm rot="20567228">
            <a:off x="76010" y="5049092"/>
            <a:ext cx="3316469" cy="1015663"/>
          </a:xfrm>
          <a:prstGeom prst="rect">
            <a:avLst/>
          </a:prstGeom>
          <a:noFill/>
        </p:spPr>
        <p:txBody>
          <a:bodyPr wrap="square" rtlCol="0">
            <a:spAutoFit/>
          </a:bodyPr>
          <a:lstStyle/>
          <a:p>
            <a:r>
              <a:rPr lang="fr-FR" sz="1200" b="1" dirty="0" smtClean="0">
                <a:solidFill>
                  <a:srgbClr val="C00000"/>
                </a:solidFill>
              </a:rPr>
              <a:t>Thomas </a:t>
            </a:r>
            <a:r>
              <a:rPr lang="fr-FR" sz="1200" b="1" dirty="0" err="1" smtClean="0">
                <a:solidFill>
                  <a:srgbClr val="C00000"/>
                </a:solidFill>
              </a:rPr>
              <a:t>Ostermeier</a:t>
            </a:r>
            <a:r>
              <a:rPr lang="fr-FR" sz="1200" dirty="0" smtClean="0">
                <a:solidFill>
                  <a:srgbClr val="C00000"/>
                </a:solidFill>
              </a:rPr>
              <a:t>, l’enfant terrible</a:t>
            </a:r>
            <a:r>
              <a:rPr lang="fr-FR" sz="1200" dirty="0" smtClean="0">
                <a:solidFill>
                  <a:srgbClr val="C00000"/>
                </a:solidFill>
              </a:rPr>
              <a:t>… et </a:t>
            </a:r>
            <a:r>
              <a:rPr lang="fr-FR" sz="1200" dirty="0" smtClean="0">
                <a:solidFill>
                  <a:srgbClr val="C00000"/>
                </a:solidFill>
              </a:rPr>
              <a:t>terriblement doué du théâtre allemand démarra sa carrière française à Lyon avec « Mann </a:t>
            </a:r>
            <a:r>
              <a:rPr lang="fr-FR" sz="1200" dirty="0" err="1" smtClean="0">
                <a:solidFill>
                  <a:srgbClr val="C00000"/>
                </a:solidFill>
              </a:rPr>
              <a:t>ist</a:t>
            </a:r>
            <a:r>
              <a:rPr lang="fr-FR" sz="1200" dirty="0" smtClean="0">
                <a:solidFill>
                  <a:srgbClr val="C00000"/>
                </a:solidFill>
              </a:rPr>
              <a:t> Mann » de B. Brecht. Rencontre avec un citoyen engagé.</a:t>
            </a:r>
            <a:endParaRPr lang="fr-FR" sz="1200" dirty="0">
              <a:solidFill>
                <a:srgbClr val="C00000"/>
              </a:solidFill>
            </a:endParaRPr>
          </a:p>
        </p:txBody>
      </p:sp>
      <p:sp>
        <p:nvSpPr>
          <p:cNvPr id="19" name="ZoneTexte 18"/>
          <p:cNvSpPr txBox="1"/>
          <p:nvPr/>
        </p:nvSpPr>
        <p:spPr>
          <a:xfrm>
            <a:off x="2195735" y="3429000"/>
            <a:ext cx="1440161" cy="1015663"/>
          </a:xfrm>
          <a:prstGeom prst="rect">
            <a:avLst/>
          </a:prstGeom>
          <a:noFill/>
        </p:spPr>
        <p:txBody>
          <a:bodyPr wrap="square" rtlCol="0">
            <a:spAutoFit/>
          </a:bodyPr>
          <a:lstStyle/>
          <a:p>
            <a:pPr algn="r"/>
            <a:r>
              <a:rPr lang="fr-FR" sz="1200" b="1" dirty="0" smtClean="0">
                <a:solidFill>
                  <a:srgbClr val="C00000"/>
                </a:solidFill>
              </a:rPr>
              <a:t>Brecht</a:t>
            </a:r>
            <a:r>
              <a:rPr lang="fr-FR" sz="1200" dirty="0" smtClean="0">
                <a:solidFill>
                  <a:srgbClr val="C00000"/>
                </a:solidFill>
              </a:rPr>
              <a:t> sur tous les fronts, sur toutes les scènes. Brecht le symbole du théâtre allemand.</a:t>
            </a:r>
            <a:endParaRPr lang="fr-FR" sz="1200" dirty="0">
              <a:solidFill>
                <a:srgbClr val="C00000"/>
              </a:solidFill>
            </a:endParaRPr>
          </a:p>
        </p:txBody>
      </p:sp>
      <p:sp>
        <p:nvSpPr>
          <p:cNvPr id="20" name="ZoneTexte 19"/>
          <p:cNvSpPr txBox="1"/>
          <p:nvPr/>
        </p:nvSpPr>
        <p:spPr>
          <a:xfrm rot="992797">
            <a:off x="5860068" y="5946150"/>
            <a:ext cx="2627267" cy="830997"/>
          </a:xfrm>
          <a:prstGeom prst="rect">
            <a:avLst/>
          </a:prstGeom>
          <a:noFill/>
        </p:spPr>
        <p:txBody>
          <a:bodyPr wrap="square" rtlCol="0">
            <a:spAutoFit/>
          </a:bodyPr>
          <a:lstStyle/>
          <a:p>
            <a:r>
              <a:rPr lang="fr-FR" sz="1200" b="1" dirty="0" smtClean="0">
                <a:solidFill>
                  <a:srgbClr val="C00000"/>
                </a:solidFill>
              </a:rPr>
              <a:t>Heiner Müller, </a:t>
            </a:r>
            <a:r>
              <a:rPr lang="fr-FR" sz="1200" dirty="0" smtClean="0">
                <a:solidFill>
                  <a:srgbClr val="C00000"/>
                </a:solidFill>
              </a:rPr>
              <a:t>pour moi une des plus belles découvertes théâtrales, maintes fois représenté et à jamais lié à la chute du Mur de Berlin.</a:t>
            </a:r>
            <a:endParaRPr lang="fr-FR" sz="1200" dirty="0">
              <a:solidFill>
                <a:srgbClr val="C00000"/>
              </a:solidFill>
            </a:endParaRPr>
          </a:p>
        </p:txBody>
      </p:sp>
      <p:pic>
        <p:nvPicPr>
          <p:cNvPr id="22" name="Image 21" descr="T.Ostermeier2.jpg"/>
          <p:cNvPicPr>
            <a:picLocks noChangeAspect="1"/>
          </p:cNvPicPr>
          <p:nvPr/>
        </p:nvPicPr>
        <p:blipFill>
          <a:blip r:embed="rId8" cstate="print"/>
          <a:stretch>
            <a:fillRect/>
          </a:stretch>
        </p:blipFill>
        <p:spPr>
          <a:xfrm rot="20538947">
            <a:off x="172944" y="3640391"/>
            <a:ext cx="2063053" cy="14595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Image 23" descr="Heiner_Mueller_©_Lothar_DEUS.tif"/>
          <p:cNvPicPr>
            <a:picLocks noChangeAspect="1"/>
          </p:cNvPicPr>
          <p:nvPr/>
        </p:nvPicPr>
        <p:blipFill>
          <a:blip r:embed="rId9" cstate="print"/>
          <a:stretch>
            <a:fillRect/>
          </a:stretch>
        </p:blipFill>
        <p:spPr>
          <a:xfrm rot="996324">
            <a:off x="6528777" y="4195283"/>
            <a:ext cx="2383417" cy="18148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6" name="ZoneTexte 25"/>
          <p:cNvSpPr txBox="1"/>
          <p:nvPr/>
        </p:nvSpPr>
        <p:spPr>
          <a:xfrm>
            <a:off x="539552" y="476672"/>
            <a:ext cx="936104" cy="338554"/>
          </a:xfrm>
          <a:prstGeom prst="rect">
            <a:avLst/>
          </a:prstGeom>
          <a:noFill/>
        </p:spPr>
        <p:txBody>
          <a:bodyPr wrap="square" rtlCol="0">
            <a:prstTxWarp prst="textCascadeUp">
              <a:avLst/>
            </a:prstTxWarp>
            <a:spAutoFit/>
          </a:bodyPr>
          <a:lstStyle/>
          <a:p>
            <a:r>
              <a:rPr lang="fr-FR" sz="1600" b="1" dirty="0" smtClean="0">
                <a:solidFill>
                  <a:srgbClr val="C00000"/>
                </a:solidFill>
              </a:rPr>
              <a:t>Danse</a:t>
            </a:r>
            <a:endParaRPr lang="fr-FR" sz="1600" b="1" dirty="0">
              <a:solidFill>
                <a:srgbClr val="C00000"/>
              </a:solidFill>
            </a:endParaRPr>
          </a:p>
        </p:txBody>
      </p:sp>
      <p:sp>
        <p:nvSpPr>
          <p:cNvPr id="27" name="ZoneTexte 26"/>
          <p:cNvSpPr txBox="1"/>
          <p:nvPr/>
        </p:nvSpPr>
        <p:spPr>
          <a:xfrm>
            <a:off x="5580112" y="3645024"/>
            <a:ext cx="936104" cy="338554"/>
          </a:xfrm>
          <a:prstGeom prst="rect">
            <a:avLst/>
          </a:prstGeom>
          <a:noFill/>
        </p:spPr>
        <p:txBody>
          <a:bodyPr wrap="square" rtlCol="0">
            <a:prstTxWarp prst="textCascadeDown">
              <a:avLst/>
            </a:prstTxWarp>
            <a:spAutoFit/>
          </a:bodyPr>
          <a:lstStyle/>
          <a:p>
            <a:r>
              <a:rPr lang="fr-FR" sz="1600" b="1" dirty="0" smtClean="0">
                <a:solidFill>
                  <a:srgbClr val="C00000"/>
                </a:solidFill>
              </a:rPr>
              <a:t>Théâtre</a:t>
            </a:r>
            <a:endParaRPr lang="fr-FR" sz="1600" b="1" dirty="0">
              <a:solidFill>
                <a:srgbClr val="C00000"/>
              </a:solidFill>
            </a:endParaRPr>
          </a:p>
        </p:txBody>
      </p:sp>
      <p:pic>
        <p:nvPicPr>
          <p:cNvPr id="21" name="Image 20" descr="M.jpg"/>
          <p:cNvPicPr>
            <a:picLocks noChangeAspect="1"/>
          </p:cNvPicPr>
          <p:nvPr/>
        </p:nvPicPr>
        <p:blipFill>
          <a:blip r:embed="rId10" cstate="print"/>
          <a:stretch>
            <a:fillRect/>
          </a:stretch>
        </p:blipFill>
        <p:spPr>
          <a:xfrm>
            <a:off x="2123728" y="5777129"/>
            <a:ext cx="1356742" cy="1080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 name="ZoneTexte 22"/>
          <p:cNvSpPr txBox="1"/>
          <p:nvPr/>
        </p:nvSpPr>
        <p:spPr>
          <a:xfrm>
            <a:off x="3635896" y="5842337"/>
            <a:ext cx="1872208" cy="1015663"/>
          </a:xfrm>
          <a:prstGeom prst="rect">
            <a:avLst/>
          </a:prstGeom>
          <a:noFill/>
        </p:spPr>
        <p:txBody>
          <a:bodyPr wrap="square" rtlCol="0">
            <a:spAutoFit/>
          </a:bodyPr>
          <a:lstStyle/>
          <a:p>
            <a:r>
              <a:rPr lang="fr-FR" sz="1200" dirty="0" smtClean="0">
                <a:solidFill>
                  <a:srgbClr val="C00000"/>
                </a:solidFill>
              </a:rPr>
              <a:t>Une belle réussite : la première représentation à Lyon d’un spectacle </a:t>
            </a:r>
            <a:r>
              <a:rPr lang="fr-FR" sz="1200" b="1" dirty="0" smtClean="0">
                <a:solidFill>
                  <a:srgbClr val="C00000"/>
                </a:solidFill>
              </a:rPr>
              <a:t>de Christoph </a:t>
            </a:r>
            <a:r>
              <a:rPr lang="fr-FR" sz="1200" b="1" dirty="0" err="1" smtClean="0">
                <a:solidFill>
                  <a:srgbClr val="C00000"/>
                </a:solidFill>
              </a:rPr>
              <a:t>Marthaler</a:t>
            </a:r>
            <a:r>
              <a:rPr lang="fr-FR" sz="1200" b="1" dirty="0" smtClean="0">
                <a:solidFill>
                  <a:srgbClr val="C00000"/>
                </a:solidFill>
              </a:rPr>
              <a:t> </a:t>
            </a:r>
            <a:r>
              <a:rPr lang="fr-FR" sz="1200" dirty="0" smtClean="0">
                <a:solidFill>
                  <a:srgbClr val="C00000"/>
                </a:solidFill>
              </a:rPr>
              <a:t>, « Die </a:t>
            </a:r>
            <a:r>
              <a:rPr lang="fr-FR" sz="1200" dirty="0" err="1" smtClean="0">
                <a:solidFill>
                  <a:srgbClr val="C00000"/>
                </a:solidFill>
              </a:rPr>
              <a:t>Reise</a:t>
            </a:r>
            <a:r>
              <a:rPr lang="fr-FR" sz="1200" dirty="0" smtClean="0">
                <a:solidFill>
                  <a:srgbClr val="C00000"/>
                </a:solidFill>
              </a:rPr>
              <a:t> der Lina </a:t>
            </a:r>
            <a:r>
              <a:rPr lang="fr-FR" sz="1200" dirty="0" err="1" smtClean="0">
                <a:solidFill>
                  <a:srgbClr val="C00000"/>
                </a:solidFill>
              </a:rPr>
              <a:t>Bögli</a:t>
            </a:r>
            <a:r>
              <a:rPr lang="fr-FR" sz="1200" dirty="0" smtClean="0">
                <a:solidFill>
                  <a:srgbClr val="C00000"/>
                </a:solidFill>
              </a:rPr>
              <a:t> »</a:t>
            </a:r>
            <a:endParaRPr lang="fr-FR" sz="1200" b="1" dirty="0">
              <a:solidFill>
                <a:srgbClr val="C00000"/>
              </a:solidFill>
            </a:endParaRPr>
          </a:p>
        </p:txBody>
      </p:sp>
      <p:pic>
        <p:nvPicPr>
          <p:cNvPr id="25" name="Image 24" descr="IMG_06752.jpg"/>
          <p:cNvPicPr>
            <a:picLocks noChangeAspect="1"/>
          </p:cNvPicPr>
          <p:nvPr/>
        </p:nvPicPr>
        <p:blipFill>
          <a:blip r:embed="rId11" cstate="print"/>
          <a:stretch>
            <a:fillRect/>
          </a:stretch>
        </p:blipFill>
        <p:spPr>
          <a:xfrm>
            <a:off x="3491880" y="548680"/>
            <a:ext cx="1732589" cy="16290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5.JPG"/>
          <p:cNvPicPr>
            <a:picLocks noChangeAspect="1"/>
          </p:cNvPicPr>
          <p:nvPr/>
        </p:nvPicPr>
        <p:blipFill>
          <a:blip r:embed="rId2" cstate="print"/>
          <a:stretch>
            <a:fillRect/>
          </a:stretch>
        </p:blipFill>
        <p:spPr>
          <a:xfrm rot="867860">
            <a:off x="5800905" y="694610"/>
            <a:ext cx="1727200" cy="13004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ZoneTexte 6"/>
          <p:cNvSpPr txBox="1"/>
          <p:nvPr/>
        </p:nvSpPr>
        <p:spPr>
          <a:xfrm>
            <a:off x="0" y="0"/>
            <a:ext cx="9144000" cy="369332"/>
          </a:xfrm>
          <a:prstGeom prst="rect">
            <a:avLst/>
          </a:prstGeom>
          <a:solidFill>
            <a:srgbClr val="FFC000"/>
          </a:solidFill>
        </p:spPr>
        <p:txBody>
          <a:bodyPr wrap="square" rtlCol="0">
            <a:spAutoFit/>
          </a:bodyPr>
          <a:lstStyle/>
          <a:p>
            <a:pPr algn="ctr"/>
            <a:r>
              <a:rPr lang="fr-FR" dirty="0" smtClean="0"/>
              <a:t>Moments choisis, rencontres magiques, souvenirs marquants…..</a:t>
            </a:r>
            <a:endParaRPr lang="fr-FR" dirty="0"/>
          </a:p>
        </p:txBody>
      </p:sp>
      <p:sp>
        <p:nvSpPr>
          <p:cNvPr id="8" name="ZoneTexte 7"/>
          <p:cNvSpPr txBox="1"/>
          <p:nvPr/>
        </p:nvSpPr>
        <p:spPr>
          <a:xfrm>
            <a:off x="611560" y="476672"/>
            <a:ext cx="1224136" cy="360040"/>
          </a:xfrm>
          <a:prstGeom prst="rect">
            <a:avLst/>
          </a:prstGeom>
          <a:noFill/>
        </p:spPr>
        <p:txBody>
          <a:bodyPr wrap="square" rtlCol="0">
            <a:prstTxWarp prst="textCascadeUp">
              <a:avLst/>
            </a:prstTxWarp>
            <a:spAutoFit/>
          </a:bodyPr>
          <a:lstStyle/>
          <a:p>
            <a:r>
              <a:rPr lang="fr-FR" sz="1600" b="1" dirty="0" smtClean="0">
                <a:solidFill>
                  <a:srgbClr val="C00000"/>
                </a:solidFill>
              </a:rPr>
              <a:t>Littérature</a:t>
            </a:r>
            <a:endParaRPr lang="fr-FR" sz="1600" b="1" dirty="0">
              <a:solidFill>
                <a:srgbClr val="C00000"/>
              </a:solidFill>
            </a:endParaRPr>
          </a:p>
        </p:txBody>
      </p:sp>
      <p:sp>
        <p:nvSpPr>
          <p:cNvPr id="11" name="Rectangle 10"/>
          <p:cNvSpPr/>
          <p:nvPr/>
        </p:nvSpPr>
        <p:spPr>
          <a:xfrm>
            <a:off x="7380312" y="3356992"/>
            <a:ext cx="1368152" cy="369332"/>
          </a:xfrm>
          <a:prstGeom prst="rect">
            <a:avLst/>
          </a:prstGeom>
        </p:spPr>
        <p:txBody>
          <a:bodyPr wrap="square">
            <a:prstTxWarp prst="textCascadeDown">
              <a:avLst/>
            </a:prstTxWarp>
            <a:spAutoFit/>
          </a:bodyPr>
          <a:lstStyle/>
          <a:p>
            <a:r>
              <a:rPr lang="fr-FR" b="1" dirty="0" smtClean="0">
                <a:solidFill>
                  <a:srgbClr val="C00000"/>
                </a:solidFill>
              </a:rPr>
              <a:t>Cinéma</a:t>
            </a:r>
            <a:endParaRPr lang="fr-FR" b="1" dirty="0">
              <a:solidFill>
                <a:srgbClr val="C00000"/>
              </a:solidFill>
            </a:endParaRPr>
          </a:p>
        </p:txBody>
      </p:sp>
      <p:sp>
        <p:nvSpPr>
          <p:cNvPr id="14" name="ZoneTexte 13"/>
          <p:cNvSpPr txBox="1"/>
          <p:nvPr/>
        </p:nvSpPr>
        <p:spPr>
          <a:xfrm>
            <a:off x="2771800" y="3645024"/>
            <a:ext cx="1368152" cy="1200329"/>
          </a:xfrm>
          <a:prstGeom prst="rect">
            <a:avLst/>
          </a:prstGeom>
          <a:noFill/>
        </p:spPr>
        <p:txBody>
          <a:bodyPr wrap="square" rtlCol="0">
            <a:spAutoFit/>
          </a:bodyPr>
          <a:lstStyle/>
          <a:p>
            <a:pPr algn="r"/>
            <a:r>
              <a:rPr lang="fr-FR" sz="1200" dirty="0" smtClean="0">
                <a:solidFill>
                  <a:srgbClr val="C00000"/>
                </a:solidFill>
              </a:rPr>
              <a:t>Inoubliable aussi la visite de </a:t>
            </a:r>
            <a:r>
              <a:rPr lang="fr-FR" sz="1200" b="1" dirty="0" smtClean="0">
                <a:solidFill>
                  <a:srgbClr val="C00000"/>
                </a:solidFill>
              </a:rPr>
              <a:t>Wim Wenders</a:t>
            </a:r>
            <a:r>
              <a:rPr lang="fr-FR" sz="1200" dirty="0" smtClean="0">
                <a:solidFill>
                  <a:srgbClr val="C00000"/>
                </a:solidFill>
              </a:rPr>
              <a:t>, cinéaste au talent multiforme, artiste discret et respecté. </a:t>
            </a:r>
            <a:endParaRPr lang="fr-FR" sz="1200" dirty="0">
              <a:solidFill>
                <a:srgbClr val="C00000"/>
              </a:solidFill>
            </a:endParaRPr>
          </a:p>
        </p:txBody>
      </p:sp>
      <p:pic>
        <p:nvPicPr>
          <p:cNvPr id="17" name="Image 16" descr="QScan07072016_095132.jpg"/>
          <p:cNvPicPr>
            <a:picLocks noChangeAspect="1"/>
          </p:cNvPicPr>
          <p:nvPr/>
        </p:nvPicPr>
        <p:blipFill>
          <a:blip r:embed="rId3" cstate="print"/>
          <a:stretch>
            <a:fillRect/>
          </a:stretch>
        </p:blipFill>
        <p:spPr>
          <a:xfrm>
            <a:off x="2843808" y="5229200"/>
            <a:ext cx="1800200" cy="13709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 name="ZoneTexte 17"/>
          <p:cNvSpPr txBox="1"/>
          <p:nvPr/>
        </p:nvSpPr>
        <p:spPr>
          <a:xfrm rot="21027738">
            <a:off x="60755" y="2550243"/>
            <a:ext cx="3384376" cy="1015663"/>
          </a:xfrm>
          <a:prstGeom prst="rect">
            <a:avLst/>
          </a:prstGeom>
          <a:noFill/>
        </p:spPr>
        <p:txBody>
          <a:bodyPr wrap="square" rtlCol="0">
            <a:spAutoFit/>
          </a:bodyPr>
          <a:lstStyle/>
          <a:p>
            <a:r>
              <a:rPr lang="fr-FR" sz="1200" dirty="0" smtClean="0">
                <a:solidFill>
                  <a:srgbClr val="C00000"/>
                </a:solidFill>
              </a:rPr>
              <a:t>Si je dois choisir parmi les nombreuses rencontres littéraires animées avec talent par </a:t>
            </a:r>
            <a:r>
              <a:rPr lang="fr-FR" sz="1200" b="1" dirty="0" smtClean="0">
                <a:solidFill>
                  <a:srgbClr val="C00000"/>
                </a:solidFill>
              </a:rPr>
              <a:t>Pierre </a:t>
            </a:r>
            <a:r>
              <a:rPr lang="fr-FR" sz="1200" b="1" dirty="0" err="1" smtClean="0">
                <a:solidFill>
                  <a:srgbClr val="C00000"/>
                </a:solidFill>
              </a:rPr>
              <a:t>Deshusses</a:t>
            </a:r>
            <a:r>
              <a:rPr lang="fr-FR" sz="1200" dirty="0" smtClean="0">
                <a:solidFill>
                  <a:srgbClr val="C00000"/>
                </a:solidFill>
              </a:rPr>
              <a:t>,</a:t>
            </a:r>
            <a:r>
              <a:rPr lang="fr-FR" sz="1200" b="1" dirty="0" smtClean="0">
                <a:solidFill>
                  <a:srgbClr val="C00000"/>
                </a:solidFill>
              </a:rPr>
              <a:t> </a:t>
            </a:r>
            <a:r>
              <a:rPr lang="fr-FR" sz="1200" dirty="0" smtClean="0">
                <a:solidFill>
                  <a:srgbClr val="C00000"/>
                </a:solidFill>
              </a:rPr>
              <a:t>je retiendrai celle qui nous fit découvrir et apprécier </a:t>
            </a:r>
            <a:r>
              <a:rPr lang="fr-FR" sz="1200" b="1" dirty="0" smtClean="0">
                <a:solidFill>
                  <a:srgbClr val="C00000"/>
                </a:solidFill>
              </a:rPr>
              <a:t>Jakob </a:t>
            </a:r>
            <a:r>
              <a:rPr lang="fr-FR" sz="1200" b="1" dirty="0" err="1" smtClean="0">
                <a:solidFill>
                  <a:srgbClr val="C00000"/>
                </a:solidFill>
              </a:rPr>
              <a:t>Arjouni</a:t>
            </a:r>
            <a:r>
              <a:rPr lang="fr-FR" sz="1200" dirty="0" smtClean="0">
                <a:solidFill>
                  <a:srgbClr val="C00000"/>
                </a:solidFill>
              </a:rPr>
              <a:t>, écrivain amical, drôle et généreux, trop tôt disparu.</a:t>
            </a:r>
            <a:endParaRPr lang="fr-FR" sz="1200" dirty="0">
              <a:solidFill>
                <a:srgbClr val="C00000"/>
              </a:solidFill>
            </a:endParaRPr>
          </a:p>
        </p:txBody>
      </p:sp>
      <p:sp>
        <p:nvSpPr>
          <p:cNvPr id="19" name="ZoneTexte 18"/>
          <p:cNvSpPr txBox="1"/>
          <p:nvPr/>
        </p:nvSpPr>
        <p:spPr>
          <a:xfrm>
            <a:off x="4427984" y="2276872"/>
            <a:ext cx="4320480" cy="830997"/>
          </a:xfrm>
          <a:prstGeom prst="rect">
            <a:avLst/>
          </a:prstGeom>
          <a:noFill/>
        </p:spPr>
        <p:txBody>
          <a:bodyPr wrap="square" rtlCol="0">
            <a:spAutoFit/>
          </a:bodyPr>
          <a:lstStyle/>
          <a:p>
            <a:r>
              <a:rPr lang="fr-FR" sz="1200" dirty="0" smtClean="0">
                <a:solidFill>
                  <a:srgbClr val="C00000"/>
                </a:solidFill>
              </a:rPr>
              <a:t>Emotion d’accueillir deux « monstres » de la littérature allemande, </a:t>
            </a:r>
            <a:r>
              <a:rPr lang="fr-FR" sz="1200" b="1" dirty="0" smtClean="0">
                <a:solidFill>
                  <a:srgbClr val="C00000"/>
                </a:solidFill>
              </a:rPr>
              <a:t>Martin Walser</a:t>
            </a:r>
            <a:r>
              <a:rPr lang="fr-FR" sz="1200" dirty="0" smtClean="0">
                <a:solidFill>
                  <a:srgbClr val="C00000"/>
                </a:solidFill>
              </a:rPr>
              <a:t>, écrivain majeur. Et bien sûr, l’émouvante et talentueuse </a:t>
            </a:r>
            <a:r>
              <a:rPr lang="fr-FR" sz="1200" b="1" dirty="0" smtClean="0">
                <a:solidFill>
                  <a:srgbClr val="C00000"/>
                </a:solidFill>
              </a:rPr>
              <a:t>Christa </a:t>
            </a:r>
            <a:r>
              <a:rPr lang="fr-FR" sz="1200" b="1" dirty="0" smtClean="0">
                <a:solidFill>
                  <a:srgbClr val="C00000"/>
                </a:solidFill>
              </a:rPr>
              <a:t>Wolf</a:t>
            </a:r>
            <a:r>
              <a:rPr lang="fr-FR" sz="1200" dirty="0" smtClean="0">
                <a:solidFill>
                  <a:srgbClr val="C00000"/>
                </a:solidFill>
              </a:rPr>
              <a:t>, symbole de la résistance intellectuelle en ex-Allemagne de l’Est. </a:t>
            </a:r>
            <a:endParaRPr lang="fr-FR" sz="1200" b="1" dirty="0">
              <a:solidFill>
                <a:srgbClr val="C00000"/>
              </a:solidFill>
            </a:endParaRPr>
          </a:p>
        </p:txBody>
      </p:sp>
      <p:sp>
        <p:nvSpPr>
          <p:cNvPr id="20" name="ZoneTexte 19"/>
          <p:cNvSpPr txBox="1"/>
          <p:nvPr/>
        </p:nvSpPr>
        <p:spPr>
          <a:xfrm rot="21022444">
            <a:off x="79599" y="5483057"/>
            <a:ext cx="2619668" cy="1200329"/>
          </a:xfrm>
          <a:prstGeom prst="rect">
            <a:avLst/>
          </a:prstGeom>
          <a:noFill/>
        </p:spPr>
        <p:txBody>
          <a:bodyPr wrap="square" rtlCol="0">
            <a:spAutoFit/>
          </a:bodyPr>
          <a:lstStyle/>
          <a:p>
            <a:r>
              <a:rPr lang="fr-FR" sz="1200" dirty="0" smtClean="0">
                <a:solidFill>
                  <a:srgbClr val="C00000"/>
                </a:solidFill>
              </a:rPr>
              <a:t>Volker </a:t>
            </a:r>
            <a:r>
              <a:rPr lang="fr-FR" sz="1200" b="1" dirty="0" smtClean="0">
                <a:solidFill>
                  <a:srgbClr val="C00000"/>
                </a:solidFill>
              </a:rPr>
              <a:t>Schlöndorff</a:t>
            </a:r>
            <a:r>
              <a:rPr lang="fr-FR" sz="1200" dirty="0" smtClean="0">
                <a:solidFill>
                  <a:srgbClr val="C00000"/>
                </a:solidFill>
              </a:rPr>
              <a:t>, le plus français des cinéastes allemands, fut plusieurs fois l’hôte de </a:t>
            </a:r>
            <a:r>
              <a:rPr lang="fr-FR" sz="1200" b="1" dirty="0" smtClean="0">
                <a:solidFill>
                  <a:srgbClr val="C00000"/>
                </a:solidFill>
              </a:rPr>
              <a:t>Thierry </a:t>
            </a:r>
            <a:r>
              <a:rPr lang="fr-FR" sz="1200" b="1" dirty="0" err="1" smtClean="0">
                <a:solidFill>
                  <a:srgbClr val="C00000"/>
                </a:solidFill>
              </a:rPr>
              <a:t>Frémaux</a:t>
            </a:r>
            <a:r>
              <a:rPr lang="fr-FR" sz="1200" b="1" dirty="0" smtClean="0">
                <a:solidFill>
                  <a:srgbClr val="C00000"/>
                </a:solidFill>
              </a:rPr>
              <a:t> </a:t>
            </a:r>
            <a:r>
              <a:rPr lang="fr-FR" sz="1200" dirty="0" smtClean="0">
                <a:solidFill>
                  <a:srgbClr val="C00000"/>
                </a:solidFill>
              </a:rPr>
              <a:t>à l’Institut Lumière, éblouissant par sa maîtrise de la langue et la profondeur de sa pensée.</a:t>
            </a:r>
            <a:endParaRPr lang="fr-FR" sz="1200" dirty="0">
              <a:solidFill>
                <a:srgbClr val="C00000"/>
              </a:solidFill>
            </a:endParaRPr>
          </a:p>
        </p:txBody>
      </p:sp>
      <p:sp>
        <p:nvSpPr>
          <p:cNvPr id="21" name="ZoneTexte 20"/>
          <p:cNvSpPr txBox="1"/>
          <p:nvPr/>
        </p:nvSpPr>
        <p:spPr>
          <a:xfrm rot="633231">
            <a:off x="6409226" y="5752637"/>
            <a:ext cx="2664296" cy="1015663"/>
          </a:xfrm>
          <a:prstGeom prst="rect">
            <a:avLst/>
          </a:prstGeom>
          <a:noFill/>
        </p:spPr>
        <p:txBody>
          <a:bodyPr wrap="square" rtlCol="0">
            <a:spAutoFit/>
          </a:bodyPr>
          <a:lstStyle/>
          <a:p>
            <a:r>
              <a:rPr lang="fr-FR" sz="1200" dirty="0" smtClean="0">
                <a:solidFill>
                  <a:srgbClr val="C00000"/>
                </a:solidFill>
              </a:rPr>
              <a:t>Avec </a:t>
            </a:r>
            <a:r>
              <a:rPr lang="fr-FR" sz="1200" b="1" dirty="0" err="1" smtClean="0">
                <a:solidFill>
                  <a:srgbClr val="C00000"/>
                </a:solidFill>
              </a:rPr>
              <a:t>Fatih</a:t>
            </a:r>
            <a:r>
              <a:rPr lang="fr-FR" sz="1200" b="1" dirty="0" smtClean="0">
                <a:solidFill>
                  <a:srgbClr val="C00000"/>
                </a:solidFill>
              </a:rPr>
              <a:t> </a:t>
            </a:r>
            <a:r>
              <a:rPr lang="fr-FR" sz="1200" b="1" dirty="0" err="1" smtClean="0">
                <a:solidFill>
                  <a:srgbClr val="C00000"/>
                </a:solidFill>
              </a:rPr>
              <a:t>Akin</a:t>
            </a:r>
            <a:r>
              <a:rPr lang="fr-FR" sz="1200" b="1" dirty="0" smtClean="0">
                <a:solidFill>
                  <a:srgbClr val="C00000"/>
                </a:solidFill>
              </a:rPr>
              <a:t>, </a:t>
            </a:r>
            <a:r>
              <a:rPr lang="fr-FR" sz="1200" dirty="0" smtClean="0">
                <a:solidFill>
                  <a:srgbClr val="C00000"/>
                </a:solidFill>
              </a:rPr>
              <a:t>on découvre une nouvelle génération de cinéastes. A Lyon, le lien avec Thierry </a:t>
            </a:r>
            <a:r>
              <a:rPr lang="fr-FR" sz="1200" dirty="0" err="1" smtClean="0">
                <a:solidFill>
                  <a:srgbClr val="C00000"/>
                </a:solidFill>
              </a:rPr>
              <a:t>Frémaux</a:t>
            </a:r>
            <a:r>
              <a:rPr lang="fr-FR" sz="1200" dirty="0" smtClean="0">
                <a:solidFill>
                  <a:srgbClr val="C00000"/>
                </a:solidFill>
              </a:rPr>
              <a:t> se noue immédiatement et lui ouvre les portes de Cannes !</a:t>
            </a:r>
            <a:endParaRPr lang="fr-FR" sz="1200" dirty="0">
              <a:solidFill>
                <a:srgbClr val="C00000"/>
              </a:solidFill>
            </a:endParaRPr>
          </a:p>
        </p:txBody>
      </p:sp>
      <p:sp>
        <p:nvSpPr>
          <p:cNvPr id="22" name="ZoneTexte 21"/>
          <p:cNvSpPr txBox="1"/>
          <p:nvPr/>
        </p:nvSpPr>
        <p:spPr>
          <a:xfrm>
            <a:off x="4644008" y="5103674"/>
            <a:ext cx="1584176" cy="1754326"/>
          </a:xfrm>
          <a:prstGeom prst="rect">
            <a:avLst/>
          </a:prstGeom>
          <a:noFill/>
        </p:spPr>
        <p:txBody>
          <a:bodyPr wrap="square" rtlCol="0">
            <a:spAutoFit/>
          </a:bodyPr>
          <a:lstStyle/>
          <a:p>
            <a:r>
              <a:rPr lang="fr-FR" sz="1200" dirty="0" smtClean="0">
                <a:solidFill>
                  <a:srgbClr val="C00000"/>
                </a:solidFill>
              </a:rPr>
              <a:t>La visite d’une star ne s’oublie pas : celle </a:t>
            </a:r>
            <a:r>
              <a:rPr lang="fr-FR" sz="1200" b="1" dirty="0" smtClean="0">
                <a:solidFill>
                  <a:srgbClr val="C00000"/>
                </a:solidFill>
              </a:rPr>
              <a:t>d’Hanna </a:t>
            </a:r>
            <a:r>
              <a:rPr lang="fr-FR" sz="1200" b="1" dirty="0" err="1" smtClean="0">
                <a:solidFill>
                  <a:srgbClr val="C00000"/>
                </a:solidFill>
              </a:rPr>
              <a:t>Schygulla</a:t>
            </a:r>
            <a:r>
              <a:rPr lang="fr-FR" sz="1200" b="1" dirty="0" smtClean="0">
                <a:solidFill>
                  <a:srgbClr val="C00000"/>
                </a:solidFill>
              </a:rPr>
              <a:t> </a:t>
            </a:r>
            <a:r>
              <a:rPr lang="fr-FR" sz="1200" dirty="0" smtClean="0">
                <a:solidFill>
                  <a:srgbClr val="C00000"/>
                </a:solidFill>
              </a:rPr>
              <a:t>tint toutes ses promesses et, avec elle, l’hommage à un cinéaste emblématique, </a:t>
            </a:r>
            <a:r>
              <a:rPr lang="fr-FR" sz="1200" b="1" dirty="0" smtClean="0">
                <a:solidFill>
                  <a:srgbClr val="C00000"/>
                </a:solidFill>
              </a:rPr>
              <a:t>Rainer Werner Fassbinder.</a:t>
            </a:r>
            <a:endParaRPr lang="fr-FR" sz="1200" b="1" dirty="0">
              <a:solidFill>
                <a:srgbClr val="C00000"/>
              </a:solidFill>
            </a:endParaRPr>
          </a:p>
        </p:txBody>
      </p:sp>
      <p:pic>
        <p:nvPicPr>
          <p:cNvPr id="16" name="Image 15" descr="IMG_0083.JPG"/>
          <p:cNvPicPr>
            <a:picLocks noChangeAspect="1"/>
          </p:cNvPicPr>
          <p:nvPr/>
        </p:nvPicPr>
        <p:blipFill>
          <a:blip r:embed="rId4" cstate="print"/>
          <a:stretch>
            <a:fillRect/>
          </a:stretch>
        </p:blipFill>
        <p:spPr>
          <a:xfrm rot="21006992">
            <a:off x="374625" y="938135"/>
            <a:ext cx="2160990" cy="16212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 name="Image 22" descr="Walser.jpg"/>
          <p:cNvPicPr>
            <a:picLocks noChangeAspect="1"/>
          </p:cNvPicPr>
          <p:nvPr/>
        </p:nvPicPr>
        <p:blipFill>
          <a:blip r:embed="rId5" cstate="print"/>
          <a:stretch>
            <a:fillRect/>
          </a:stretch>
        </p:blipFill>
        <p:spPr>
          <a:xfrm rot="20463414">
            <a:off x="3245933" y="791444"/>
            <a:ext cx="2191548" cy="15121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Image 23" descr="2.JPG"/>
          <p:cNvPicPr>
            <a:picLocks noChangeAspect="1"/>
          </p:cNvPicPr>
          <p:nvPr/>
        </p:nvPicPr>
        <p:blipFill>
          <a:blip r:embed="rId6" cstate="print"/>
          <a:stretch>
            <a:fillRect/>
          </a:stretch>
        </p:blipFill>
        <p:spPr>
          <a:xfrm rot="873740">
            <a:off x="7524328" y="548680"/>
            <a:ext cx="1407160" cy="1711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6" name="Image 25" descr="6.JPG"/>
          <p:cNvPicPr>
            <a:picLocks noChangeAspect="1"/>
          </p:cNvPicPr>
          <p:nvPr/>
        </p:nvPicPr>
        <p:blipFill>
          <a:blip r:embed="rId7" cstate="print"/>
          <a:stretch>
            <a:fillRect/>
          </a:stretch>
        </p:blipFill>
        <p:spPr>
          <a:xfrm rot="374118">
            <a:off x="4279636" y="3617713"/>
            <a:ext cx="2223504" cy="1367312"/>
          </a:xfrm>
          <a:prstGeom prst="rect">
            <a:avLst/>
          </a:prstGeom>
        </p:spPr>
      </p:pic>
      <p:pic>
        <p:nvPicPr>
          <p:cNvPr id="27" name="Image 26" descr="QScan07062016_170649.jpg"/>
          <p:cNvPicPr>
            <a:picLocks noChangeAspect="1"/>
          </p:cNvPicPr>
          <p:nvPr/>
        </p:nvPicPr>
        <p:blipFill>
          <a:blip r:embed="rId8" cstate="print"/>
          <a:stretch>
            <a:fillRect/>
          </a:stretch>
        </p:blipFill>
        <p:spPr>
          <a:xfrm rot="20979375">
            <a:off x="125384" y="3836670"/>
            <a:ext cx="2279787" cy="1602963"/>
          </a:xfrm>
          <a:prstGeom prst="rect">
            <a:avLst/>
          </a:prstGeom>
        </p:spPr>
      </p:pic>
      <p:pic>
        <p:nvPicPr>
          <p:cNvPr id="28" name="Image 27" descr="QScan07062016_170539.jpg"/>
          <p:cNvPicPr>
            <a:picLocks noChangeAspect="1"/>
          </p:cNvPicPr>
          <p:nvPr/>
        </p:nvPicPr>
        <p:blipFill>
          <a:blip r:embed="rId9" cstate="print"/>
          <a:stretch>
            <a:fillRect/>
          </a:stretch>
        </p:blipFill>
        <p:spPr>
          <a:xfrm rot="667716">
            <a:off x="6711936" y="3992640"/>
            <a:ext cx="2282437" cy="1772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QScan07062016_170257.jpg"/>
          <p:cNvPicPr>
            <a:picLocks noChangeAspect="1"/>
          </p:cNvPicPr>
          <p:nvPr/>
        </p:nvPicPr>
        <p:blipFill>
          <a:blip r:embed="rId2" cstate="print"/>
          <a:stretch>
            <a:fillRect/>
          </a:stretch>
        </p:blipFill>
        <p:spPr>
          <a:xfrm>
            <a:off x="251520" y="4725144"/>
            <a:ext cx="3175248" cy="19686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Image 4" descr="QScan07062016_1713442.jpg"/>
          <p:cNvPicPr>
            <a:picLocks noChangeAspect="1"/>
          </p:cNvPicPr>
          <p:nvPr/>
        </p:nvPicPr>
        <p:blipFill>
          <a:blip r:embed="rId3" cstate="print"/>
          <a:stretch>
            <a:fillRect/>
          </a:stretch>
        </p:blipFill>
        <p:spPr>
          <a:xfrm rot="20979248">
            <a:off x="6108307" y="4815907"/>
            <a:ext cx="1032568" cy="19661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 5" descr="QScan07062016_171232.jpg"/>
          <p:cNvPicPr>
            <a:picLocks noChangeAspect="1"/>
          </p:cNvPicPr>
          <p:nvPr/>
        </p:nvPicPr>
        <p:blipFill>
          <a:blip r:embed="rId4" cstate="print"/>
          <a:stretch>
            <a:fillRect/>
          </a:stretch>
        </p:blipFill>
        <p:spPr>
          <a:xfrm rot="851398">
            <a:off x="7476255" y="4816797"/>
            <a:ext cx="1340143" cy="19076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ZoneTexte 6"/>
          <p:cNvSpPr txBox="1"/>
          <p:nvPr/>
        </p:nvSpPr>
        <p:spPr>
          <a:xfrm rot="21207486">
            <a:off x="217460" y="2500135"/>
            <a:ext cx="2884123" cy="830997"/>
          </a:xfrm>
          <a:prstGeom prst="rect">
            <a:avLst/>
          </a:prstGeom>
          <a:noFill/>
        </p:spPr>
        <p:txBody>
          <a:bodyPr wrap="square" rtlCol="0">
            <a:spAutoFit/>
          </a:bodyPr>
          <a:lstStyle/>
          <a:p>
            <a:r>
              <a:rPr lang="fr-FR" sz="1200" dirty="0" smtClean="0">
                <a:solidFill>
                  <a:srgbClr val="C00000"/>
                </a:solidFill>
              </a:rPr>
              <a:t>L’exposition « Bain Marie » de </a:t>
            </a:r>
            <a:r>
              <a:rPr lang="fr-FR" sz="1200" b="1" dirty="0" smtClean="0">
                <a:solidFill>
                  <a:srgbClr val="C00000"/>
                </a:solidFill>
              </a:rPr>
              <a:t>Sonja </a:t>
            </a:r>
            <a:r>
              <a:rPr lang="fr-FR" sz="1200" b="1" dirty="0" err="1" smtClean="0">
                <a:solidFill>
                  <a:srgbClr val="C00000"/>
                </a:solidFill>
              </a:rPr>
              <a:t>Alhäuser</a:t>
            </a:r>
            <a:r>
              <a:rPr lang="fr-FR" sz="1200" b="1" dirty="0" smtClean="0">
                <a:solidFill>
                  <a:srgbClr val="C00000"/>
                </a:solidFill>
              </a:rPr>
              <a:t> </a:t>
            </a:r>
            <a:r>
              <a:rPr lang="fr-FR" sz="1200" dirty="0" smtClean="0">
                <a:solidFill>
                  <a:srgbClr val="C00000"/>
                </a:solidFill>
              </a:rPr>
              <a:t>fut une expérience à la fois artistique et </a:t>
            </a:r>
            <a:r>
              <a:rPr lang="fr-FR" sz="1200" dirty="0" smtClean="0">
                <a:solidFill>
                  <a:srgbClr val="C00000"/>
                </a:solidFill>
              </a:rPr>
              <a:t>sociologique… ou </a:t>
            </a:r>
            <a:r>
              <a:rPr lang="fr-FR" sz="1200" dirty="0" smtClean="0">
                <a:solidFill>
                  <a:srgbClr val="C00000"/>
                </a:solidFill>
              </a:rPr>
              <a:t>comment la passion du chocolat transforme les gens.</a:t>
            </a:r>
            <a:endParaRPr lang="fr-FR" sz="1200" dirty="0">
              <a:solidFill>
                <a:srgbClr val="C00000"/>
              </a:solidFill>
            </a:endParaRPr>
          </a:p>
        </p:txBody>
      </p:sp>
      <p:sp>
        <p:nvSpPr>
          <p:cNvPr id="9" name="ZoneTexte 8"/>
          <p:cNvSpPr txBox="1"/>
          <p:nvPr/>
        </p:nvSpPr>
        <p:spPr>
          <a:xfrm>
            <a:off x="251520" y="404664"/>
            <a:ext cx="2520280" cy="338554"/>
          </a:xfrm>
          <a:prstGeom prst="rect">
            <a:avLst/>
          </a:prstGeom>
          <a:noFill/>
        </p:spPr>
        <p:txBody>
          <a:bodyPr wrap="square" rtlCol="0">
            <a:prstTxWarp prst="textCascadeUp">
              <a:avLst/>
            </a:prstTxWarp>
            <a:spAutoFit/>
          </a:bodyPr>
          <a:lstStyle/>
          <a:p>
            <a:r>
              <a:rPr lang="fr-FR" sz="1600" b="1" dirty="0" smtClean="0">
                <a:solidFill>
                  <a:srgbClr val="C00000"/>
                </a:solidFill>
              </a:rPr>
              <a:t>Expositions</a:t>
            </a:r>
            <a:endParaRPr lang="fr-FR" sz="1600" b="1" dirty="0">
              <a:solidFill>
                <a:srgbClr val="C00000"/>
              </a:solidFill>
            </a:endParaRPr>
          </a:p>
        </p:txBody>
      </p:sp>
      <p:sp>
        <p:nvSpPr>
          <p:cNvPr id="10" name="ZoneTexte 9"/>
          <p:cNvSpPr txBox="1"/>
          <p:nvPr/>
        </p:nvSpPr>
        <p:spPr>
          <a:xfrm>
            <a:off x="4499992" y="476672"/>
            <a:ext cx="4536504" cy="830997"/>
          </a:xfrm>
          <a:prstGeom prst="rect">
            <a:avLst/>
          </a:prstGeom>
          <a:noFill/>
        </p:spPr>
        <p:txBody>
          <a:bodyPr wrap="square" rtlCol="0">
            <a:spAutoFit/>
          </a:bodyPr>
          <a:lstStyle/>
          <a:p>
            <a:r>
              <a:rPr lang="fr-FR" sz="1200" dirty="0" smtClean="0">
                <a:solidFill>
                  <a:srgbClr val="C00000"/>
                </a:solidFill>
              </a:rPr>
              <a:t>Au fil des ans, de très grands noms du monde de l’art contemporain firent escale à Lyon provocant étonnement, enthousiasme ou perplexité, mais jamais d’indifférence. Parmi eux, </a:t>
            </a:r>
            <a:r>
              <a:rPr lang="fr-FR" sz="1200" b="1" dirty="0" smtClean="0">
                <a:solidFill>
                  <a:srgbClr val="C00000"/>
                </a:solidFill>
              </a:rPr>
              <a:t>Ulrich </a:t>
            </a:r>
            <a:r>
              <a:rPr lang="fr-FR" sz="1200" b="1" dirty="0" err="1" smtClean="0">
                <a:solidFill>
                  <a:srgbClr val="C00000"/>
                </a:solidFill>
              </a:rPr>
              <a:t>Rückriem</a:t>
            </a:r>
            <a:r>
              <a:rPr lang="fr-FR" sz="1200" b="1" dirty="0" smtClean="0">
                <a:solidFill>
                  <a:srgbClr val="C00000"/>
                </a:solidFill>
              </a:rPr>
              <a:t>, </a:t>
            </a:r>
            <a:r>
              <a:rPr lang="fr-FR" sz="1200" b="1" dirty="0" err="1" smtClean="0">
                <a:solidFill>
                  <a:srgbClr val="C00000"/>
                </a:solidFill>
              </a:rPr>
              <a:t>Amselm</a:t>
            </a:r>
            <a:r>
              <a:rPr lang="fr-FR" sz="1200" b="1" dirty="0" smtClean="0">
                <a:solidFill>
                  <a:srgbClr val="C00000"/>
                </a:solidFill>
              </a:rPr>
              <a:t> Kiefer, Stefan </a:t>
            </a:r>
            <a:r>
              <a:rPr lang="fr-FR" sz="1200" b="1" dirty="0" err="1" smtClean="0">
                <a:solidFill>
                  <a:srgbClr val="C00000"/>
                </a:solidFill>
              </a:rPr>
              <a:t>Balkenhol</a:t>
            </a:r>
            <a:r>
              <a:rPr lang="fr-FR" sz="1200" b="1" dirty="0" smtClean="0">
                <a:solidFill>
                  <a:srgbClr val="C00000"/>
                </a:solidFill>
              </a:rPr>
              <a:t>, Gloria Friedmann…</a:t>
            </a:r>
            <a:endParaRPr lang="fr-FR" sz="1200" b="1" dirty="0">
              <a:solidFill>
                <a:srgbClr val="C00000"/>
              </a:solidFill>
            </a:endParaRPr>
          </a:p>
        </p:txBody>
      </p:sp>
      <p:sp>
        <p:nvSpPr>
          <p:cNvPr id="11" name="ZoneTexte 10"/>
          <p:cNvSpPr txBox="1"/>
          <p:nvPr/>
        </p:nvSpPr>
        <p:spPr>
          <a:xfrm>
            <a:off x="5687616" y="4221088"/>
            <a:ext cx="3456384" cy="646331"/>
          </a:xfrm>
          <a:prstGeom prst="rect">
            <a:avLst/>
          </a:prstGeom>
          <a:noFill/>
        </p:spPr>
        <p:txBody>
          <a:bodyPr wrap="square" rtlCol="0">
            <a:spAutoFit/>
          </a:bodyPr>
          <a:lstStyle/>
          <a:p>
            <a:r>
              <a:rPr lang="fr-FR" sz="1200" dirty="0" smtClean="0">
                <a:solidFill>
                  <a:srgbClr val="C00000"/>
                </a:solidFill>
              </a:rPr>
              <a:t>Les 250 ans du Patron de l’Institut, </a:t>
            </a:r>
            <a:r>
              <a:rPr lang="fr-FR" sz="1200" b="1" dirty="0" smtClean="0">
                <a:solidFill>
                  <a:srgbClr val="C00000"/>
                </a:solidFill>
              </a:rPr>
              <a:t>J.W</a:t>
            </a:r>
            <a:r>
              <a:rPr lang="fr-FR" sz="1200" b="1" dirty="0" smtClean="0">
                <a:solidFill>
                  <a:srgbClr val="C00000"/>
                </a:solidFill>
              </a:rPr>
              <a:t>. </a:t>
            </a:r>
            <a:r>
              <a:rPr lang="fr-FR" sz="1200" b="1" dirty="0" err="1" smtClean="0">
                <a:solidFill>
                  <a:srgbClr val="C00000"/>
                </a:solidFill>
              </a:rPr>
              <a:t>von</a:t>
            </a:r>
            <a:r>
              <a:rPr lang="fr-FR" sz="1200" b="1" dirty="0" smtClean="0">
                <a:solidFill>
                  <a:srgbClr val="C00000"/>
                </a:solidFill>
              </a:rPr>
              <a:t> </a:t>
            </a:r>
            <a:r>
              <a:rPr lang="fr-FR" sz="1200" b="1" dirty="0" smtClean="0">
                <a:solidFill>
                  <a:srgbClr val="C00000"/>
                </a:solidFill>
              </a:rPr>
              <a:t>Goethe </a:t>
            </a:r>
            <a:r>
              <a:rPr lang="fr-FR" sz="1200" dirty="0" smtClean="0">
                <a:solidFill>
                  <a:srgbClr val="C00000"/>
                </a:solidFill>
              </a:rPr>
              <a:t>furent célébrés comme il se doit</a:t>
            </a:r>
            <a:r>
              <a:rPr lang="fr-FR" sz="1200" dirty="0" smtClean="0">
                <a:solidFill>
                  <a:srgbClr val="C00000"/>
                </a:solidFill>
              </a:rPr>
              <a:t>… en </a:t>
            </a:r>
            <a:r>
              <a:rPr lang="fr-FR" sz="1200" dirty="0" smtClean="0">
                <a:solidFill>
                  <a:srgbClr val="C00000"/>
                </a:solidFill>
              </a:rPr>
              <a:t>costumes d’époque.</a:t>
            </a:r>
            <a:endParaRPr lang="fr-FR" sz="1200" dirty="0">
              <a:solidFill>
                <a:srgbClr val="C00000"/>
              </a:solidFill>
            </a:endParaRPr>
          </a:p>
        </p:txBody>
      </p:sp>
      <p:sp>
        <p:nvSpPr>
          <p:cNvPr id="12" name="ZoneTexte 11"/>
          <p:cNvSpPr txBox="1"/>
          <p:nvPr/>
        </p:nvSpPr>
        <p:spPr>
          <a:xfrm>
            <a:off x="179512" y="3717032"/>
            <a:ext cx="3456384" cy="1015663"/>
          </a:xfrm>
          <a:prstGeom prst="rect">
            <a:avLst/>
          </a:prstGeom>
          <a:noFill/>
        </p:spPr>
        <p:txBody>
          <a:bodyPr wrap="square" rtlCol="0">
            <a:spAutoFit/>
          </a:bodyPr>
          <a:lstStyle/>
          <a:p>
            <a:r>
              <a:rPr lang="fr-FR" sz="1200" dirty="0" smtClean="0">
                <a:solidFill>
                  <a:srgbClr val="C00000"/>
                </a:solidFill>
              </a:rPr>
              <a:t>Recevoir un Président en exercice n’a rien d’anodin, la visite de </a:t>
            </a:r>
            <a:r>
              <a:rPr lang="fr-FR" sz="1200" b="1" dirty="0" smtClean="0">
                <a:solidFill>
                  <a:srgbClr val="C00000"/>
                </a:solidFill>
              </a:rPr>
              <a:t>Richard von Weizsäcker </a:t>
            </a:r>
            <a:r>
              <a:rPr lang="fr-FR" sz="1200" dirty="0" smtClean="0">
                <a:solidFill>
                  <a:srgbClr val="C00000"/>
                </a:solidFill>
              </a:rPr>
              <a:t>nous laissa le souvenir d’un grand humaniste qui impressionna les personnalités culturelles lyonnaises que nous lui fîmes rencontrer.</a:t>
            </a:r>
            <a:endParaRPr lang="fr-FR" sz="1200" dirty="0">
              <a:solidFill>
                <a:srgbClr val="C00000"/>
              </a:solidFill>
            </a:endParaRPr>
          </a:p>
        </p:txBody>
      </p:sp>
      <p:sp>
        <p:nvSpPr>
          <p:cNvPr id="13" name="ZoneTexte 12"/>
          <p:cNvSpPr txBox="1"/>
          <p:nvPr/>
        </p:nvSpPr>
        <p:spPr>
          <a:xfrm>
            <a:off x="0" y="0"/>
            <a:ext cx="9144000" cy="369332"/>
          </a:xfrm>
          <a:prstGeom prst="rect">
            <a:avLst/>
          </a:prstGeom>
          <a:solidFill>
            <a:srgbClr val="FFC000"/>
          </a:solidFill>
        </p:spPr>
        <p:txBody>
          <a:bodyPr wrap="square" rtlCol="0">
            <a:spAutoFit/>
          </a:bodyPr>
          <a:lstStyle/>
          <a:p>
            <a:pPr algn="ctr"/>
            <a:r>
              <a:rPr lang="fr-FR" dirty="0" smtClean="0"/>
              <a:t>Moments choisis, rencontres magiques, souvenirs marquants…..</a:t>
            </a:r>
            <a:endParaRPr lang="fr-FR" dirty="0"/>
          </a:p>
        </p:txBody>
      </p:sp>
      <p:pic>
        <p:nvPicPr>
          <p:cNvPr id="14" name="Image 13" descr="QScan07072016_123548.jpg"/>
          <p:cNvPicPr>
            <a:picLocks noChangeAspect="1"/>
          </p:cNvPicPr>
          <p:nvPr/>
        </p:nvPicPr>
        <p:blipFill>
          <a:blip r:embed="rId5" cstate="print"/>
          <a:stretch>
            <a:fillRect/>
          </a:stretch>
        </p:blipFill>
        <p:spPr>
          <a:xfrm>
            <a:off x="3059832" y="548680"/>
            <a:ext cx="965518" cy="19442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ZoneTexte 15"/>
          <p:cNvSpPr txBox="1"/>
          <p:nvPr/>
        </p:nvSpPr>
        <p:spPr>
          <a:xfrm>
            <a:off x="3059832" y="2492896"/>
            <a:ext cx="1080120" cy="830997"/>
          </a:xfrm>
          <a:prstGeom prst="rect">
            <a:avLst/>
          </a:prstGeom>
          <a:noFill/>
        </p:spPr>
        <p:txBody>
          <a:bodyPr wrap="square" rtlCol="0">
            <a:spAutoFit/>
          </a:bodyPr>
          <a:lstStyle/>
          <a:p>
            <a:pPr algn="ctr"/>
            <a:r>
              <a:rPr lang="fr-FR" sz="1200" dirty="0" smtClean="0">
                <a:solidFill>
                  <a:srgbClr val="C00000"/>
                </a:solidFill>
              </a:rPr>
              <a:t>Magique, la Tour de Feu de </a:t>
            </a:r>
            <a:r>
              <a:rPr lang="fr-FR" sz="1200" b="1" dirty="0" smtClean="0">
                <a:solidFill>
                  <a:srgbClr val="C00000"/>
                </a:solidFill>
              </a:rPr>
              <a:t>Johannes Itten. </a:t>
            </a:r>
            <a:endParaRPr lang="fr-FR" sz="1200" dirty="0">
              <a:solidFill>
                <a:srgbClr val="C00000"/>
              </a:solidFill>
            </a:endParaRPr>
          </a:p>
        </p:txBody>
      </p:sp>
      <p:sp>
        <p:nvSpPr>
          <p:cNvPr id="17" name="ZoneTexte 16"/>
          <p:cNvSpPr txBox="1"/>
          <p:nvPr/>
        </p:nvSpPr>
        <p:spPr>
          <a:xfrm>
            <a:off x="3779912" y="6027003"/>
            <a:ext cx="2232248" cy="830997"/>
          </a:xfrm>
          <a:prstGeom prst="rect">
            <a:avLst/>
          </a:prstGeom>
          <a:noFill/>
        </p:spPr>
        <p:txBody>
          <a:bodyPr wrap="square" rtlCol="0">
            <a:spAutoFit/>
          </a:bodyPr>
          <a:lstStyle/>
          <a:p>
            <a:r>
              <a:rPr lang="fr-FR" sz="1200" b="1" dirty="0" smtClean="0">
                <a:solidFill>
                  <a:srgbClr val="C00000"/>
                </a:solidFill>
              </a:rPr>
              <a:t>Rita </a:t>
            </a:r>
            <a:r>
              <a:rPr lang="fr-FR" sz="1200" b="1" dirty="0" err="1" smtClean="0">
                <a:solidFill>
                  <a:srgbClr val="C00000"/>
                </a:solidFill>
              </a:rPr>
              <a:t>Süsmuth</a:t>
            </a:r>
            <a:r>
              <a:rPr lang="fr-FR" sz="1200" b="1" dirty="0" smtClean="0">
                <a:solidFill>
                  <a:srgbClr val="C00000"/>
                </a:solidFill>
              </a:rPr>
              <a:t> </a:t>
            </a:r>
            <a:r>
              <a:rPr lang="fr-FR" sz="1200" dirty="0" smtClean="0">
                <a:solidFill>
                  <a:srgbClr val="C00000"/>
                </a:solidFill>
              </a:rPr>
              <a:t>et </a:t>
            </a:r>
            <a:r>
              <a:rPr lang="fr-FR" sz="1200" b="1" dirty="0" smtClean="0">
                <a:solidFill>
                  <a:srgbClr val="C00000"/>
                </a:solidFill>
              </a:rPr>
              <a:t>Raymond Barre</a:t>
            </a:r>
            <a:r>
              <a:rPr lang="fr-FR" sz="1200" dirty="0" smtClean="0">
                <a:solidFill>
                  <a:srgbClr val="C00000"/>
                </a:solidFill>
              </a:rPr>
              <a:t>, la rencontre de deux personnalités politiques de premier plan.</a:t>
            </a:r>
            <a:endParaRPr lang="fr-FR" sz="1200" dirty="0">
              <a:solidFill>
                <a:srgbClr val="C00000"/>
              </a:solidFill>
            </a:endParaRPr>
          </a:p>
        </p:txBody>
      </p:sp>
      <p:pic>
        <p:nvPicPr>
          <p:cNvPr id="15" name="Image 14" descr="3.JPG"/>
          <p:cNvPicPr>
            <a:picLocks noChangeAspect="1"/>
          </p:cNvPicPr>
          <p:nvPr/>
        </p:nvPicPr>
        <p:blipFill>
          <a:blip r:embed="rId6" cstate="print"/>
          <a:stretch>
            <a:fillRect/>
          </a:stretch>
        </p:blipFill>
        <p:spPr>
          <a:xfrm>
            <a:off x="6876256" y="1340768"/>
            <a:ext cx="2025392" cy="1270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Image 17" descr="8.JPG"/>
          <p:cNvPicPr>
            <a:picLocks noChangeAspect="1"/>
          </p:cNvPicPr>
          <p:nvPr/>
        </p:nvPicPr>
        <p:blipFill>
          <a:blip r:embed="rId7" cstate="print"/>
          <a:stretch>
            <a:fillRect/>
          </a:stretch>
        </p:blipFill>
        <p:spPr>
          <a:xfrm>
            <a:off x="4644008" y="1340768"/>
            <a:ext cx="1878387" cy="13338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Image 18" descr="100-0080_IMG.JPG"/>
          <p:cNvPicPr>
            <a:picLocks noChangeAspect="1"/>
          </p:cNvPicPr>
          <p:nvPr/>
        </p:nvPicPr>
        <p:blipFill>
          <a:blip r:embed="rId8" cstate="print"/>
          <a:stretch>
            <a:fillRect/>
          </a:stretch>
        </p:blipFill>
        <p:spPr>
          <a:xfrm>
            <a:off x="4716016" y="2780928"/>
            <a:ext cx="1729993" cy="12961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Image 19" descr="thumbnail_Source0.jpg"/>
          <p:cNvPicPr>
            <a:picLocks noChangeAspect="1"/>
          </p:cNvPicPr>
          <p:nvPr/>
        </p:nvPicPr>
        <p:blipFill>
          <a:blip r:embed="rId9" cstate="print"/>
          <a:stretch>
            <a:fillRect/>
          </a:stretch>
        </p:blipFill>
        <p:spPr>
          <a:xfrm>
            <a:off x="7020272" y="2708919"/>
            <a:ext cx="1947540" cy="12931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Image 20" descr="dsc_0984dbm.jpg"/>
          <p:cNvPicPr>
            <a:picLocks noChangeAspect="1"/>
          </p:cNvPicPr>
          <p:nvPr/>
        </p:nvPicPr>
        <p:blipFill>
          <a:blip r:embed="rId10" cstate="print"/>
          <a:stretch>
            <a:fillRect/>
          </a:stretch>
        </p:blipFill>
        <p:spPr>
          <a:xfrm rot="21177500">
            <a:off x="96549" y="919064"/>
            <a:ext cx="2405998" cy="15997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2" name="Image 21" descr="7.JPG"/>
          <p:cNvPicPr>
            <a:picLocks noChangeAspect="1"/>
          </p:cNvPicPr>
          <p:nvPr/>
        </p:nvPicPr>
        <p:blipFill>
          <a:blip r:embed="rId11" cstate="print"/>
          <a:stretch>
            <a:fillRect/>
          </a:stretch>
        </p:blipFill>
        <p:spPr>
          <a:xfrm>
            <a:off x="3779912" y="4869160"/>
            <a:ext cx="1935480" cy="114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9144000" cy="369332"/>
          </a:xfrm>
          <a:prstGeom prst="rect">
            <a:avLst/>
          </a:prstGeom>
          <a:solidFill>
            <a:srgbClr val="FFC000"/>
          </a:solidFill>
        </p:spPr>
        <p:txBody>
          <a:bodyPr wrap="square" rtlCol="0">
            <a:spAutoFit/>
          </a:bodyPr>
          <a:lstStyle/>
          <a:p>
            <a:pPr algn="ctr"/>
            <a:r>
              <a:rPr lang="fr-FR" dirty="0" smtClean="0"/>
              <a:t>Moments choisis, rencontres magiques, souvenirs marquants…..</a:t>
            </a:r>
            <a:endParaRPr lang="fr-FR" dirty="0"/>
          </a:p>
        </p:txBody>
      </p:sp>
      <p:sp>
        <p:nvSpPr>
          <p:cNvPr id="9" name="ZoneTexte 8"/>
          <p:cNvSpPr txBox="1"/>
          <p:nvPr/>
        </p:nvSpPr>
        <p:spPr>
          <a:xfrm rot="21212376">
            <a:off x="153669" y="739905"/>
            <a:ext cx="3456384" cy="1015663"/>
          </a:xfrm>
          <a:prstGeom prst="rect">
            <a:avLst/>
          </a:prstGeom>
          <a:noFill/>
        </p:spPr>
        <p:txBody>
          <a:bodyPr wrap="square" rtlCol="0">
            <a:spAutoFit/>
          </a:bodyPr>
          <a:lstStyle/>
          <a:p>
            <a:r>
              <a:rPr lang="fr-FR" sz="1200" dirty="0" smtClean="0">
                <a:solidFill>
                  <a:srgbClr val="C00000"/>
                </a:solidFill>
              </a:rPr>
              <a:t>Un moment privilégié : les voyages d’étude en Allemagne pour mieux faire connaître la scène artistique allemande à nos partenaires. Les liens qui se nouèrent lors de ces voyages sont encore </a:t>
            </a:r>
            <a:r>
              <a:rPr lang="fr-FR" sz="1200" dirty="0" smtClean="0">
                <a:solidFill>
                  <a:srgbClr val="C00000"/>
                </a:solidFill>
              </a:rPr>
              <a:t>vivaces </a:t>
            </a:r>
            <a:r>
              <a:rPr lang="fr-FR" sz="1200" dirty="0" smtClean="0">
                <a:solidFill>
                  <a:srgbClr val="C00000"/>
                </a:solidFill>
              </a:rPr>
              <a:t>aujourd’hui.</a:t>
            </a:r>
            <a:endParaRPr lang="fr-FR" sz="1200" dirty="0">
              <a:solidFill>
                <a:srgbClr val="C00000"/>
              </a:solidFill>
            </a:endParaRPr>
          </a:p>
        </p:txBody>
      </p:sp>
      <p:sp>
        <p:nvSpPr>
          <p:cNvPr id="10" name="ZoneTexte 9"/>
          <p:cNvSpPr txBox="1"/>
          <p:nvPr/>
        </p:nvSpPr>
        <p:spPr>
          <a:xfrm>
            <a:off x="2339752" y="5157192"/>
            <a:ext cx="3384376" cy="1569660"/>
          </a:xfrm>
          <a:prstGeom prst="rect">
            <a:avLst/>
          </a:prstGeom>
          <a:noFill/>
        </p:spPr>
        <p:txBody>
          <a:bodyPr wrap="square" rtlCol="0">
            <a:spAutoFit/>
          </a:bodyPr>
          <a:lstStyle/>
          <a:p>
            <a:pPr algn="r"/>
            <a:r>
              <a:rPr lang="fr-FR" sz="1200" dirty="0" smtClean="0">
                <a:solidFill>
                  <a:srgbClr val="C00000"/>
                </a:solidFill>
              </a:rPr>
              <a:t>Si je devais choisir entre tous ces souvenirs, je dirai sans hésitation que la plus belle rencontre que j’ai faite fut celle d’une immense personnalité, un Allemand devenu Français, un modèle d’humanité à l’intelligence pétillante et au charme inné : </a:t>
            </a:r>
            <a:r>
              <a:rPr lang="fr-FR" sz="1200" b="1" dirty="0" smtClean="0">
                <a:solidFill>
                  <a:srgbClr val="C00000"/>
                </a:solidFill>
              </a:rPr>
              <a:t>Stéphane Hessel</a:t>
            </a:r>
            <a:r>
              <a:rPr lang="fr-FR" sz="1200" dirty="0" smtClean="0">
                <a:solidFill>
                  <a:srgbClr val="C00000"/>
                </a:solidFill>
              </a:rPr>
              <a:t>. L’avoir entendu réciter de mémoire du Rimbaud et du Rilke reste un souvenir lumineux.</a:t>
            </a:r>
            <a:endParaRPr lang="fr-FR" sz="1200" dirty="0">
              <a:solidFill>
                <a:srgbClr val="C00000"/>
              </a:solidFill>
            </a:endParaRPr>
          </a:p>
        </p:txBody>
      </p:sp>
      <p:pic>
        <p:nvPicPr>
          <p:cNvPr id="11" name="Image 10" descr="S.Hessel.jpg"/>
          <p:cNvPicPr>
            <a:picLocks noChangeAspect="1"/>
          </p:cNvPicPr>
          <p:nvPr/>
        </p:nvPicPr>
        <p:blipFill>
          <a:blip r:embed="rId2" cstate="print"/>
          <a:stretch>
            <a:fillRect/>
          </a:stretch>
        </p:blipFill>
        <p:spPr>
          <a:xfrm>
            <a:off x="5940152" y="4941168"/>
            <a:ext cx="2857500" cy="1600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ZoneTexte 11"/>
          <p:cNvSpPr txBox="1"/>
          <p:nvPr/>
        </p:nvSpPr>
        <p:spPr>
          <a:xfrm>
            <a:off x="7236296" y="692696"/>
            <a:ext cx="1701903" cy="338554"/>
          </a:xfrm>
          <a:prstGeom prst="rect">
            <a:avLst/>
          </a:prstGeom>
          <a:noFill/>
        </p:spPr>
        <p:txBody>
          <a:bodyPr wrap="square" rtlCol="0">
            <a:prstTxWarp prst="textCascadeDown">
              <a:avLst/>
            </a:prstTxWarp>
            <a:spAutoFit/>
          </a:bodyPr>
          <a:lstStyle/>
          <a:p>
            <a:r>
              <a:rPr lang="fr-FR" sz="1600" dirty="0" smtClean="0">
                <a:solidFill>
                  <a:srgbClr val="C00000"/>
                </a:solidFill>
              </a:rPr>
              <a:t>Europe</a:t>
            </a:r>
            <a:endParaRPr lang="fr-FR" sz="1600" dirty="0">
              <a:solidFill>
                <a:srgbClr val="C00000"/>
              </a:solidFill>
            </a:endParaRPr>
          </a:p>
        </p:txBody>
      </p:sp>
      <p:sp>
        <p:nvSpPr>
          <p:cNvPr id="13" name="ZoneTexte 12"/>
          <p:cNvSpPr txBox="1"/>
          <p:nvPr/>
        </p:nvSpPr>
        <p:spPr>
          <a:xfrm>
            <a:off x="251520" y="476672"/>
            <a:ext cx="1872208" cy="338554"/>
          </a:xfrm>
          <a:prstGeom prst="rect">
            <a:avLst/>
          </a:prstGeom>
          <a:noFill/>
        </p:spPr>
        <p:txBody>
          <a:bodyPr wrap="square" rtlCol="0">
            <a:prstTxWarp prst="textSlantUp">
              <a:avLst/>
            </a:prstTxWarp>
            <a:spAutoFit/>
          </a:bodyPr>
          <a:lstStyle/>
          <a:p>
            <a:r>
              <a:rPr lang="fr-FR" sz="1600" b="1" dirty="0" smtClean="0">
                <a:solidFill>
                  <a:srgbClr val="C00000"/>
                </a:solidFill>
              </a:rPr>
              <a:t>Voyages</a:t>
            </a:r>
            <a:endParaRPr lang="fr-FR" sz="1600" b="1" dirty="0">
              <a:solidFill>
                <a:srgbClr val="C00000"/>
              </a:solidFill>
            </a:endParaRPr>
          </a:p>
        </p:txBody>
      </p:sp>
      <p:pic>
        <p:nvPicPr>
          <p:cNvPr id="14" name="Image 13" descr="QScan07072016_123203.jpg"/>
          <p:cNvPicPr>
            <a:picLocks noChangeAspect="1"/>
          </p:cNvPicPr>
          <p:nvPr/>
        </p:nvPicPr>
        <p:blipFill>
          <a:blip r:embed="rId3" cstate="print"/>
          <a:stretch>
            <a:fillRect/>
          </a:stretch>
        </p:blipFill>
        <p:spPr>
          <a:xfrm>
            <a:off x="7092280" y="1124744"/>
            <a:ext cx="1872208" cy="1757043"/>
          </a:xfrm>
          <a:prstGeom prst="rect">
            <a:avLst/>
          </a:prstGeom>
        </p:spPr>
      </p:pic>
      <p:sp>
        <p:nvSpPr>
          <p:cNvPr id="15" name="ZoneTexte 14"/>
          <p:cNvSpPr txBox="1"/>
          <p:nvPr/>
        </p:nvSpPr>
        <p:spPr>
          <a:xfrm>
            <a:off x="6444208" y="2996952"/>
            <a:ext cx="2592288" cy="1200329"/>
          </a:xfrm>
          <a:prstGeom prst="rect">
            <a:avLst/>
          </a:prstGeom>
          <a:noFill/>
        </p:spPr>
        <p:txBody>
          <a:bodyPr wrap="square" rtlCol="0">
            <a:spAutoFit/>
          </a:bodyPr>
          <a:lstStyle/>
          <a:p>
            <a:pPr algn="r"/>
            <a:r>
              <a:rPr lang="fr-FR" sz="1200" dirty="0" smtClean="0">
                <a:solidFill>
                  <a:srgbClr val="C00000"/>
                </a:solidFill>
              </a:rPr>
              <a:t>Au-delà des relations franco-allemandes, le travail sur l’Europe fut une constante. Et l’occasion d’un beau partenariat européen avec nos collègues espagnols, italiens et portugais.</a:t>
            </a:r>
            <a:endParaRPr lang="fr-FR" sz="1200" dirty="0">
              <a:solidFill>
                <a:srgbClr val="C00000"/>
              </a:solidFill>
            </a:endParaRPr>
          </a:p>
        </p:txBody>
      </p:sp>
      <p:pic>
        <p:nvPicPr>
          <p:cNvPr id="16" name="Image 15" descr="QScan07062016_171119.jpg"/>
          <p:cNvPicPr>
            <a:picLocks noChangeAspect="1"/>
          </p:cNvPicPr>
          <p:nvPr/>
        </p:nvPicPr>
        <p:blipFill>
          <a:blip r:embed="rId4" cstate="print"/>
          <a:stretch>
            <a:fillRect/>
          </a:stretch>
        </p:blipFill>
        <p:spPr>
          <a:xfrm rot="21088913">
            <a:off x="137043" y="3335737"/>
            <a:ext cx="2471577" cy="18388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Image 16" descr="Copie (1) de QScan06262015_162635.jpg"/>
          <p:cNvPicPr>
            <a:picLocks noChangeAspect="1"/>
          </p:cNvPicPr>
          <p:nvPr/>
        </p:nvPicPr>
        <p:blipFill>
          <a:blip r:embed="rId5" cstate="print"/>
          <a:stretch>
            <a:fillRect/>
          </a:stretch>
        </p:blipFill>
        <p:spPr>
          <a:xfrm rot="21164991">
            <a:off x="277776" y="1809353"/>
            <a:ext cx="2293360" cy="13769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Image 17" descr="QScan06262015_162635.jpg"/>
          <p:cNvPicPr>
            <a:picLocks noChangeAspect="1"/>
          </p:cNvPicPr>
          <p:nvPr/>
        </p:nvPicPr>
        <p:blipFill>
          <a:blip r:embed="rId6" cstate="print"/>
          <a:stretch>
            <a:fillRect/>
          </a:stretch>
        </p:blipFill>
        <p:spPr>
          <a:xfrm rot="652490">
            <a:off x="3633066" y="1376534"/>
            <a:ext cx="2837365" cy="17667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Image 18" descr="QScan06262015_163920.jpg"/>
          <p:cNvPicPr>
            <a:picLocks noChangeAspect="1"/>
          </p:cNvPicPr>
          <p:nvPr/>
        </p:nvPicPr>
        <p:blipFill>
          <a:blip r:embed="rId7" cstate="print"/>
          <a:stretch>
            <a:fillRect/>
          </a:stretch>
        </p:blipFill>
        <p:spPr>
          <a:xfrm rot="642987">
            <a:off x="3033773" y="3159911"/>
            <a:ext cx="2161027" cy="16741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369332"/>
          </a:xfrm>
          <a:prstGeom prst="rect">
            <a:avLst/>
          </a:prstGeom>
          <a:solidFill>
            <a:srgbClr val="FFC000"/>
          </a:solidFill>
        </p:spPr>
        <p:txBody>
          <a:bodyPr wrap="square" rtlCol="0">
            <a:spAutoFit/>
          </a:bodyPr>
          <a:lstStyle/>
          <a:p>
            <a:pPr algn="ctr"/>
            <a:r>
              <a:rPr lang="fr-FR" dirty="0" smtClean="0"/>
              <a:t>Moments choisis, rencontres magiques, souvenirs marquants…..</a:t>
            </a:r>
            <a:endParaRPr lang="fr-FR" dirty="0"/>
          </a:p>
        </p:txBody>
      </p:sp>
      <p:sp>
        <p:nvSpPr>
          <p:cNvPr id="4" name="ZoneTexte 3"/>
          <p:cNvSpPr txBox="1"/>
          <p:nvPr/>
        </p:nvSpPr>
        <p:spPr>
          <a:xfrm>
            <a:off x="251520" y="476672"/>
            <a:ext cx="8640960" cy="1015663"/>
          </a:xfrm>
          <a:prstGeom prst="rect">
            <a:avLst/>
          </a:prstGeom>
          <a:noFill/>
        </p:spPr>
        <p:txBody>
          <a:bodyPr wrap="square" rtlCol="0">
            <a:spAutoFit/>
          </a:bodyPr>
          <a:lstStyle/>
          <a:p>
            <a:r>
              <a:rPr lang="fr-FR" sz="1200" dirty="0" smtClean="0">
                <a:solidFill>
                  <a:srgbClr val="C00000"/>
                </a:solidFill>
              </a:rPr>
              <a:t>Un Institut, c’est aussi une équipe et les moments partagés avec eux – à l’exception notable de </a:t>
            </a:r>
            <a:r>
              <a:rPr lang="fr-FR" sz="1200" dirty="0" smtClean="0">
                <a:solidFill>
                  <a:srgbClr val="C00000"/>
                </a:solidFill>
              </a:rPr>
              <a:t>quelques-uns </a:t>
            </a:r>
            <a:r>
              <a:rPr lang="fr-FR" sz="1200" dirty="0" smtClean="0">
                <a:solidFill>
                  <a:srgbClr val="C00000"/>
                </a:solidFill>
              </a:rPr>
              <a:t>–  transformèrent ces années de travail en moments de partage, de découverte, d’enthousiasme. Au fil des ans et des programmes, nous fûmes fiers, émus, satisfaits, angoissés, heureux</a:t>
            </a:r>
            <a:r>
              <a:rPr lang="fr-FR" sz="1200" dirty="0" smtClean="0">
                <a:solidFill>
                  <a:srgbClr val="C00000"/>
                </a:solidFill>
              </a:rPr>
              <a:t>… ensemble</a:t>
            </a:r>
            <a:r>
              <a:rPr lang="fr-FR" sz="1200" dirty="0" smtClean="0">
                <a:solidFill>
                  <a:srgbClr val="C00000"/>
                </a:solidFill>
              </a:rPr>
              <a:t>.</a:t>
            </a:r>
          </a:p>
          <a:p>
            <a:r>
              <a:rPr lang="fr-FR" sz="1200" dirty="0" smtClean="0">
                <a:solidFill>
                  <a:srgbClr val="C00000"/>
                </a:solidFill>
              </a:rPr>
              <a:t>Un moment inoubliable : le 10 novembre 1989, j’arrivai à l’Institut avec deux bouteilles de Champagne pour fêter la chute du Mur de Berlin et je fus confrontée à l’incrédulité et à l’hésitation de mes collègues allemands</a:t>
            </a:r>
            <a:r>
              <a:rPr lang="fr-FR" sz="1200" dirty="0" smtClean="0">
                <a:solidFill>
                  <a:srgbClr val="C00000"/>
                </a:solidFill>
              </a:rPr>
              <a:t>… c’était </a:t>
            </a:r>
            <a:r>
              <a:rPr lang="fr-FR" sz="1200" dirty="0" smtClean="0">
                <a:solidFill>
                  <a:srgbClr val="C00000"/>
                </a:solidFill>
              </a:rPr>
              <a:t>trop beau pour être vrai. Et pourtant !</a:t>
            </a:r>
            <a:endParaRPr lang="fr-FR" sz="1200" dirty="0">
              <a:solidFill>
                <a:srgbClr val="C00000"/>
              </a:solidFill>
            </a:endParaRPr>
          </a:p>
        </p:txBody>
      </p:sp>
      <p:pic>
        <p:nvPicPr>
          <p:cNvPr id="9" name="Image 8" descr="QScan07062016_171008.jpg"/>
          <p:cNvPicPr>
            <a:picLocks noChangeAspect="1"/>
          </p:cNvPicPr>
          <p:nvPr/>
        </p:nvPicPr>
        <p:blipFill>
          <a:blip r:embed="rId2" cstate="print"/>
          <a:stretch>
            <a:fillRect/>
          </a:stretch>
        </p:blipFill>
        <p:spPr>
          <a:xfrm>
            <a:off x="6300192" y="5445224"/>
            <a:ext cx="2157700" cy="1285552"/>
          </a:xfrm>
          <a:prstGeom prst="rect">
            <a:avLst/>
          </a:prstGeom>
        </p:spPr>
      </p:pic>
      <p:pic>
        <p:nvPicPr>
          <p:cNvPr id="15" name="Image 14" descr="QScan07072016_112102.jpg"/>
          <p:cNvPicPr>
            <a:picLocks noChangeAspect="1"/>
          </p:cNvPicPr>
          <p:nvPr/>
        </p:nvPicPr>
        <p:blipFill>
          <a:blip r:embed="rId3" cstate="print"/>
          <a:stretch>
            <a:fillRect/>
          </a:stretch>
        </p:blipFill>
        <p:spPr>
          <a:xfrm rot="21008336">
            <a:off x="1134056" y="3586576"/>
            <a:ext cx="1945807" cy="1224136"/>
          </a:xfrm>
          <a:prstGeom prst="rect">
            <a:avLst/>
          </a:prstGeom>
        </p:spPr>
      </p:pic>
      <p:pic>
        <p:nvPicPr>
          <p:cNvPr id="22" name="Image 21" descr="QScan07072016_111525.jpg"/>
          <p:cNvPicPr>
            <a:picLocks noChangeAspect="1"/>
          </p:cNvPicPr>
          <p:nvPr/>
        </p:nvPicPr>
        <p:blipFill>
          <a:blip r:embed="rId4" cstate="print"/>
          <a:stretch>
            <a:fillRect/>
          </a:stretch>
        </p:blipFill>
        <p:spPr>
          <a:xfrm rot="20434847">
            <a:off x="140492" y="2097204"/>
            <a:ext cx="2231600" cy="1564725"/>
          </a:xfrm>
          <a:prstGeom prst="rect">
            <a:avLst/>
          </a:prstGeom>
        </p:spPr>
      </p:pic>
      <p:pic>
        <p:nvPicPr>
          <p:cNvPr id="23" name="Image 22" descr="QScan07072016_112209.jpg"/>
          <p:cNvPicPr>
            <a:picLocks noChangeAspect="1"/>
          </p:cNvPicPr>
          <p:nvPr/>
        </p:nvPicPr>
        <p:blipFill>
          <a:blip r:embed="rId5" cstate="print"/>
          <a:stretch>
            <a:fillRect/>
          </a:stretch>
        </p:blipFill>
        <p:spPr>
          <a:xfrm rot="20797110">
            <a:off x="2558882" y="1941590"/>
            <a:ext cx="2261052" cy="1536637"/>
          </a:xfrm>
          <a:prstGeom prst="rect">
            <a:avLst/>
          </a:prstGeom>
        </p:spPr>
      </p:pic>
      <p:pic>
        <p:nvPicPr>
          <p:cNvPr id="24" name="Image 23" descr="P1010132.JPG"/>
          <p:cNvPicPr>
            <a:picLocks noChangeAspect="1"/>
          </p:cNvPicPr>
          <p:nvPr/>
        </p:nvPicPr>
        <p:blipFill>
          <a:blip r:embed="rId6" cstate="print"/>
          <a:stretch>
            <a:fillRect/>
          </a:stretch>
        </p:blipFill>
        <p:spPr>
          <a:xfrm>
            <a:off x="4716016" y="1700808"/>
            <a:ext cx="2039268" cy="1243456"/>
          </a:xfrm>
          <a:prstGeom prst="rect">
            <a:avLst/>
          </a:prstGeom>
        </p:spPr>
      </p:pic>
      <p:pic>
        <p:nvPicPr>
          <p:cNvPr id="25" name="Image 24" descr="QScan07062016_170840.jpg"/>
          <p:cNvPicPr>
            <a:picLocks noChangeAspect="1"/>
          </p:cNvPicPr>
          <p:nvPr/>
        </p:nvPicPr>
        <p:blipFill>
          <a:blip r:embed="rId7" cstate="print"/>
          <a:stretch>
            <a:fillRect/>
          </a:stretch>
        </p:blipFill>
        <p:spPr>
          <a:xfrm rot="824455">
            <a:off x="6898370" y="1926254"/>
            <a:ext cx="2088232" cy="1576893"/>
          </a:xfrm>
          <a:prstGeom prst="rect">
            <a:avLst/>
          </a:prstGeom>
        </p:spPr>
      </p:pic>
      <p:pic>
        <p:nvPicPr>
          <p:cNvPr id="26" name="Image 25" descr="100-0065_IMG.JPG"/>
          <p:cNvPicPr>
            <a:picLocks noChangeAspect="1"/>
          </p:cNvPicPr>
          <p:nvPr/>
        </p:nvPicPr>
        <p:blipFill>
          <a:blip r:embed="rId8" cstate="print"/>
          <a:stretch>
            <a:fillRect/>
          </a:stretch>
        </p:blipFill>
        <p:spPr>
          <a:xfrm rot="21143055">
            <a:off x="243699" y="4873058"/>
            <a:ext cx="1598136" cy="1887365"/>
          </a:xfrm>
          <a:prstGeom prst="rect">
            <a:avLst/>
          </a:prstGeom>
        </p:spPr>
      </p:pic>
      <p:pic>
        <p:nvPicPr>
          <p:cNvPr id="27" name="Image 26" descr="QScan06262015_162855.jpg"/>
          <p:cNvPicPr>
            <a:picLocks noChangeAspect="1"/>
          </p:cNvPicPr>
          <p:nvPr/>
        </p:nvPicPr>
        <p:blipFill>
          <a:blip r:embed="rId9" cstate="print"/>
          <a:stretch>
            <a:fillRect/>
          </a:stretch>
        </p:blipFill>
        <p:spPr>
          <a:xfrm rot="21083438">
            <a:off x="2106294" y="4871243"/>
            <a:ext cx="1123548" cy="1775753"/>
          </a:xfrm>
          <a:prstGeom prst="rect">
            <a:avLst/>
          </a:prstGeom>
        </p:spPr>
      </p:pic>
      <p:pic>
        <p:nvPicPr>
          <p:cNvPr id="28" name="Image 27" descr="100-0074_IMG.JPG"/>
          <p:cNvPicPr>
            <a:picLocks noChangeAspect="1"/>
          </p:cNvPicPr>
          <p:nvPr/>
        </p:nvPicPr>
        <p:blipFill>
          <a:blip r:embed="rId10" cstate="print"/>
          <a:stretch>
            <a:fillRect/>
          </a:stretch>
        </p:blipFill>
        <p:spPr>
          <a:xfrm>
            <a:off x="3347864" y="3645024"/>
            <a:ext cx="2183806" cy="1437020"/>
          </a:xfrm>
          <a:prstGeom prst="rect">
            <a:avLst/>
          </a:prstGeom>
        </p:spPr>
      </p:pic>
      <p:pic>
        <p:nvPicPr>
          <p:cNvPr id="29" name="Image 28" descr="P1010106.JPG"/>
          <p:cNvPicPr>
            <a:picLocks noChangeAspect="1"/>
          </p:cNvPicPr>
          <p:nvPr/>
        </p:nvPicPr>
        <p:blipFill>
          <a:blip r:embed="rId11" cstate="print"/>
          <a:stretch>
            <a:fillRect/>
          </a:stretch>
        </p:blipFill>
        <p:spPr>
          <a:xfrm rot="622843">
            <a:off x="5555286" y="3217308"/>
            <a:ext cx="1781467" cy="1484784"/>
          </a:xfrm>
          <a:prstGeom prst="rect">
            <a:avLst/>
          </a:prstGeom>
        </p:spPr>
      </p:pic>
      <p:pic>
        <p:nvPicPr>
          <p:cNvPr id="30" name="Image 29" descr="102-0218_IMG.jpg"/>
          <p:cNvPicPr>
            <a:picLocks noChangeAspect="1"/>
          </p:cNvPicPr>
          <p:nvPr/>
        </p:nvPicPr>
        <p:blipFill>
          <a:blip r:embed="rId12" cstate="print"/>
          <a:stretch>
            <a:fillRect/>
          </a:stretch>
        </p:blipFill>
        <p:spPr>
          <a:xfrm rot="1005298">
            <a:off x="7219030" y="4091964"/>
            <a:ext cx="1784374" cy="1238193"/>
          </a:xfrm>
          <a:prstGeom prst="rect">
            <a:avLst/>
          </a:prstGeom>
        </p:spPr>
      </p:pic>
      <p:pic>
        <p:nvPicPr>
          <p:cNvPr id="31" name="Image 30" descr="IMG_0020.JPG"/>
          <p:cNvPicPr>
            <a:picLocks noChangeAspect="1"/>
          </p:cNvPicPr>
          <p:nvPr/>
        </p:nvPicPr>
        <p:blipFill>
          <a:blip r:embed="rId13" cstate="print"/>
          <a:stretch>
            <a:fillRect/>
          </a:stretch>
        </p:blipFill>
        <p:spPr>
          <a:xfrm>
            <a:off x="3635896" y="5229199"/>
            <a:ext cx="2449776" cy="1606617"/>
          </a:xfrm>
          <a:prstGeom prst="rect">
            <a:avLst/>
          </a:prstGeom>
        </p:spPr>
      </p:pic>
    </p:spTree>
  </p:cSld>
  <p:clrMapOvr>
    <a:masterClrMapping/>
  </p:clrMapOvr>
</p:sld>
</file>

<file path=ppt/theme/theme1.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985</Words>
  <Application>Microsoft Office PowerPoint</Application>
  <PresentationFormat>Bildschirmpräsentation (4:3)</PresentationFormat>
  <Paragraphs>44</Paragraphs>
  <Slides>6</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Calibri</vt:lpstr>
      <vt:lpstr>Thème Office</vt:lpstr>
      <vt:lpstr>Le Goethe-Institut de Lyon a 50 ans Souvenirs, souvenirs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Goethe-Institut de Lyon a 50 ans</dc:title>
  <dc:creator>Gianni</dc:creator>
  <cp:lastModifiedBy>Comard-Rentz, Marie</cp:lastModifiedBy>
  <cp:revision>96</cp:revision>
  <dcterms:created xsi:type="dcterms:W3CDTF">2016-06-26T10:29:24Z</dcterms:created>
  <dcterms:modified xsi:type="dcterms:W3CDTF">2016-08-23T10:37:30Z</dcterms:modified>
</cp:coreProperties>
</file>