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287"/>
    <a:srgbClr val="003969"/>
    <a:srgbClr val="A0C814"/>
    <a:srgbClr val="5AC8F5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4590-66F3-4FB5-841A-7CA2191DB24E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FB008-B497-4822-80F0-A1CF1796E0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8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Nach einem Mausklick erscheint die Übersetzung des Wortes „</a:t>
            </a:r>
            <a:r>
              <a:rPr lang="de-DE" baseline="0" dirty="0" smtClean="0"/>
              <a:t>gemeinsam“. Nach dem zweiten Mausklick erscheint die Antwort auf die Frage</a:t>
            </a:r>
            <a:r>
              <a:rPr lang="ru-RU" baseline="0" dirty="0" smtClean="0"/>
              <a:t> - </a:t>
            </a:r>
            <a:r>
              <a:rPr lang="de-DE" baseline="0" dirty="0" smtClean="0"/>
              <a:t>Kommunikation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008-B497-4822-80F0-A1CF1796E0E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Nach einem Mausklick erscheint die Antwort auf die Fragen </a:t>
            </a:r>
            <a:r>
              <a:rPr lang="ru-RU" baseline="0" dirty="0" smtClean="0"/>
              <a:t>– </a:t>
            </a:r>
            <a:r>
              <a:rPr lang="de-DE" baseline="0" dirty="0" smtClean="0"/>
              <a:t>der Code.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008-B497-4822-80F0-A1CF1796E0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Nach einem Mausklick erscheint die Lösung </a:t>
            </a:r>
            <a:r>
              <a:rPr lang="ru-RU" baseline="0" dirty="0" smtClean="0"/>
              <a:t>– </a:t>
            </a:r>
            <a:r>
              <a:rPr lang="de-DE" baseline="0" dirty="0" smtClean="0"/>
              <a:t>Informatik. Nach dem zweiten Mausklick erscheint die Formel „Informatik </a:t>
            </a:r>
            <a:r>
              <a:rPr lang="en-US" baseline="0" dirty="0" smtClean="0"/>
              <a:t>= Information  +</a:t>
            </a:r>
            <a:r>
              <a:rPr lang="de-DE" baseline="0" dirty="0" smtClean="0"/>
              <a:t> Automatik oder Informatik </a:t>
            </a:r>
            <a:r>
              <a:rPr lang="en-US" baseline="0" dirty="0" smtClean="0"/>
              <a:t>= Information  +</a:t>
            </a:r>
            <a:r>
              <a:rPr lang="de-DE" baseline="0" dirty="0" smtClean="0"/>
              <a:t> Mathematik“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008-B497-4822-80F0-A1CF1796E0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Nach einem Mausklick wird der Computer eingekreist.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008-B497-4822-80F0-A1CF1796E0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Nach einem Mausklick erscheint</a:t>
            </a:r>
            <a:r>
              <a:rPr lang="de-DE" baseline="0" dirty="0" smtClean="0"/>
              <a:t> </a:t>
            </a:r>
            <a:r>
              <a:rPr lang="de-DE" dirty="0" smtClean="0"/>
              <a:t>der Computer,</a:t>
            </a:r>
            <a:r>
              <a:rPr lang="de-DE" baseline="0" dirty="0" smtClean="0"/>
              <a:t> nach dem zweiten – ein Programm</a:t>
            </a:r>
            <a:r>
              <a:rPr lang="de-DE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008-B497-4822-80F0-A1CF1796E0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Nach einem Mausklick erscheint</a:t>
            </a:r>
            <a:r>
              <a:rPr lang="de-DE" baseline="0" dirty="0" smtClean="0"/>
              <a:t> </a:t>
            </a:r>
            <a:r>
              <a:rPr lang="de-DE" dirty="0" smtClean="0"/>
              <a:t>der Link auf die Online-Aufgabe.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B008-B497-4822-80F0-A1CF1796E0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34658" y="3029214"/>
            <a:ext cx="2331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Foto: Rainer Sturm,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791961"/>
            <a:ext cx="2473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Foto: Erwin Lorenzen,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Рисунок 1" descr="737922_web_R_by_Erwin Lorenzen_pixelio.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667825" cy="2448272"/>
          </a:xfrm>
          <a:prstGeom prst="rect">
            <a:avLst/>
          </a:prstGeom>
        </p:spPr>
      </p:pic>
      <p:pic>
        <p:nvPicPr>
          <p:cNvPr id="3" name="Рисунок 2" descr="489966_web_R_by_Konstantin Gastmann_pixelio.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717032"/>
            <a:ext cx="3096344" cy="2776792"/>
          </a:xfrm>
          <a:prstGeom prst="rect">
            <a:avLst/>
          </a:prstGeom>
        </p:spPr>
      </p:pic>
      <p:pic>
        <p:nvPicPr>
          <p:cNvPr id="4" name="Рисунок 3" descr="522677_web_R_K_B_by_Rainer Sturm_pixelio.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60648"/>
            <a:ext cx="2967541" cy="2736304"/>
          </a:xfrm>
          <a:prstGeom prst="rect">
            <a:avLst/>
          </a:prstGeom>
        </p:spPr>
      </p:pic>
      <p:pic>
        <p:nvPicPr>
          <p:cNvPr id="5" name="Рисунок 4" descr="175854_web_R_by_schubalu_pixelio.de.jpg"/>
          <p:cNvPicPr>
            <a:picLocks noChangeAspect="1"/>
          </p:cNvPicPr>
          <p:nvPr/>
        </p:nvPicPr>
        <p:blipFill>
          <a:blip r:embed="rId6" cstate="print"/>
          <a:srcRect l="1972" r="1389" b="2778"/>
          <a:stretch>
            <a:fillRect/>
          </a:stretch>
        </p:blipFill>
        <p:spPr>
          <a:xfrm>
            <a:off x="323528" y="3933056"/>
            <a:ext cx="3528392" cy="252028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11760" y="2492896"/>
            <a:ext cx="4248472" cy="1800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Was haben diese Bilder gemeinsam?</a:t>
            </a:r>
            <a:endParaRPr lang="ru-RU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543399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</a:rPr>
              <a:t>общее</a:t>
            </a:r>
            <a:endParaRPr lang="ru-RU" sz="2400" b="1" dirty="0">
              <a:solidFill>
                <a:srgbClr val="0066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2492896"/>
            <a:ext cx="4248472" cy="1800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KOMMUNIKATION</a:t>
            </a:r>
            <a:endParaRPr lang="ru-RU" sz="20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8083" y="6499318"/>
            <a:ext cx="3227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Foto: Konstantin </a:t>
            </a:r>
            <a:r>
              <a:rPr lang="de-DE" sz="1100" dirty="0" err="1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Gastmann</a:t>
            </a:r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,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453337"/>
            <a:ext cx="2347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Foto: </a:t>
            </a:r>
            <a:r>
              <a:rPr lang="de-DE" sz="1100" dirty="0" err="1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schubalu</a:t>
            </a:r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,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rcod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20688"/>
            <a:ext cx="1728192" cy="1728192"/>
          </a:xfrm>
          <a:prstGeom prst="rect">
            <a:avLst/>
          </a:prstGeom>
        </p:spPr>
      </p:pic>
      <p:pic>
        <p:nvPicPr>
          <p:cNvPr id="3" name="Рисунок 2" descr="barco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97152"/>
            <a:ext cx="2880320" cy="1015827"/>
          </a:xfrm>
          <a:prstGeom prst="rect">
            <a:avLst/>
          </a:prstGeom>
        </p:spPr>
      </p:pic>
      <p:pic>
        <p:nvPicPr>
          <p:cNvPr id="5" name="Рисунок 4" descr="3morz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581128"/>
            <a:ext cx="1454316" cy="1224136"/>
          </a:xfrm>
          <a:prstGeom prst="rect">
            <a:avLst/>
          </a:prstGeom>
        </p:spPr>
      </p:pic>
      <p:pic>
        <p:nvPicPr>
          <p:cNvPr id="6" name="Рисунок 5" descr="ноты.jpg"/>
          <p:cNvPicPr>
            <a:picLocks noChangeAspect="1"/>
          </p:cNvPicPr>
          <p:nvPr/>
        </p:nvPicPr>
        <p:blipFill>
          <a:blip r:embed="rId6" cstate="print"/>
          <a:srcRect t="10958" r="1307" b="12347"/>
          <a:stretch>
            <a:fillRect/>
          </a:stretch>
        </p:blipFill>
        <p:spPr>
          <a:xfrm>
            <a:off x="5796136" y="1052736"/>
            <a:ext cx="3168352" cy="1384972"/>
          </a:xfrm>
          <a:prstGeom prst="rect">
            <a:avLst/>
          </a:prstGeom>
        </p:spPr>
      </p:pic>
      <p:pic>
        <p:nvPicPr>
          <p:cNvPr id="7" name="Рисунок 6" descr="poniatiie_kornia_n_i_stiepieni_iz_dieistvitiel_nogho_chisla_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48680"/>
            <a:ext cx="1872208" cy="1248138"/>
          </a:xfrm>
          <a:prstGeom prst="rect">
            <a:avLst/>
          </a:prstGeom>
        </p:spPr>
      </p:pic>
      <p:pic>
        <p:nvPicPr>
          <p:cNvPr id="8" name="Рисунок 7" descr="ieroglif_zdorovie.jpg"/>
          <p:cNvPicPr>
            <a:picLocks noChangeAspect="1"/>
          </p:cNvPicPr>
          <p:nvPr/>
        </p:nvPicPr>
        <p:blipFill>
          <a:blip r:embed="rId8" cstate="print"/>
          <a:srcRect l="4641" t="7161" r="4641" b="7161"/>
          <a:stretch>
            <a:fillRect/>
          </a:stretch>
        </p:blipFill>
        <p:spPr>
          <a:xfrm>
            <a:off x="395536" y="2780928"/>
            <a:ext cx="1677363" cy="1584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2320" y="2495511"/>
            <a:ext cx="1296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5AC8F5"/>
                </a:solidFill>
                <a:latin typeface="Verdana" pitchFamily="34" charset="0"/>
                <a:ea typeface="Verdana" pitchFamily="34" charset="0"/>
              </a:rPr>
              <a:t>А</a:t>
            </a:r>
            <a:endParaRPr lang="ru-RU" sz="13800" b="1" dirty="0">
              <a:solidFill>
                <a:srgbClr val="5AC8F5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5736" y="2564904"/>
            <a:ext cx="5256584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Was ist das?</a:t>
            </a:r>
          </a:p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Welches Wort passt?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09495" y="2564904"/>
            <a:ext cx="5256584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der Code</a:t>
            </a:r>
            <a:endParaRPr lang="ru-RU" sz="54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2" name="Рисунок 11" descr="rebu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5229200"/>
            <a:ext cx="2349261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kahoot.it</a:t>
            </a:r>
            <a:endParaRPr lang="ru-RU" sz="8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b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3" y="922083"/>
            <a:ext cx="3168352" cy="1456713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414725" y="2852936"/>
            <a:ext cx="6314549" cy="923330"/>
            <a:chOff x="1619672" y="4005064"/>
            <a:chExt cx="6314549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1619672" y="4005064"/>
              <a:ext cx="6314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b="1" dirty="0" err="1" smtClean="0">
                  <a:solidFill>
                    <a:srgbClr val="003969"/>
                  </a:solidFill>
                  <a:latin typeface="Verdana" pitchFamily="34" charset="0"/>
                  <a:ea typeface="Verdana" pitchFamily="34" charset="0"/>
                </a:rPr>
                <a:t>Infohrmagnetik</a:t>
              </a:r>
              <a:endParaRPr lang="ru-RU" sz="5400" b="1" dirty="0">
                <a:solidFill>
                  <a:srgbClr val="003969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3347864" y="4324908"/>
              <a:ext cx="432048" cy="504056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544108" y="4372319"/>
              <a:ext cx="1080120" cy="43204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59291" y="4396916"/>
              <a:ext cx="1080120" cy="36004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3347864" y="4365104"/>
              <a:ext cx="368424" cy="423664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0" y="44371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INFORMATIK  </a:t>
            </a:r>
            <a:r>
              <a:rPr lang="en-US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INFOR</a:t>
            </a:r>
            <a:r>
              <a:rPr lang="en-US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MATION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+ AUTO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MATIK</a:t>
            </a:r>
            <a:endParaRPr lang="ru-RU" sz="2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                                     </a:t>
            </a:r>
            <a:r>
              <a:rPr lang="de-DE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oder</a:t>
            </a:r>
            <a:endParaRPr lang="ru-RU" sz="2400" b="1" dirty="0" smtClean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de-DE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INFORMATIK  </a:t>
            </a:r>
            <a:r>
              <a:rPr lang="en-US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=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INFOR</a:t>
            </a:r>
            <a:r>
              <a:rPr lang="en-US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MATION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+ MATHE</a:t>
            </a:r>
            <a:r>
              <a:rPr lang="en-US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MATIK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048_web_R_K_B_by_Erich_Kasten_pixelio.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20688"/>
            <a:ext cx="1382715" cy="2339475"/>
          </a:xfrm>
          <a:prstGeom prst="rect">
            <a:avLst/>
          </a:prstGeom>
        </p:spPr>
      </p:pic>
      <p:pic>
        <p:nvPicPr>
          <p:cNvPr id="3" name="Рисунок 2" descr="73494_web_R_by_Karin Schmidt_pixelio.de.jpg"/>
          <p:cNvPicPr>
            <a:picLocks noChangeAspect="1"/>
          </p:cNvPicPr>
          <p:nvPr/>
        </p:nvPicPr>
        <p:blipFill>
          <a:blip r:embed="rId4" cstate="print"/>
          <a:srcRect l="6058" r="10311"/>
          <a:stretch>
            <a:fillRect/>
          </a:stretch>
        </p:blipFill>
        <p:spPr>
          <a:xfrm>
            <a:off x="5220072" y="4797152"/>
            <a:ext cx="1728192" cy="1658318"/>
          </a:xfrm>
          <a:prstGeom prst="rect">
            <a:avLst/>
          </a:prstGeom>
        </p:spPr>
      </p:pic>
      <p:pic>
        <p:nvPicPr>
          <p:cNvPr id="4" name="Рисунок 3" descr="208220_web_R_B_by_Th._Reinhardt_pixelio.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2103894" cy="2232248"/>
          </a:xfrm>
          <a:prstGeom prst="rect">
            <a:avLst/>
          </a:prstGeom>
        </p:spPr>
      </p:pic>
      <p:pic>
        <p:nvPicPr>
          <p:cNvPr id="5" name="Рисунок 4" descr="447981_web_R_by_Tomizak_pixelio.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836712"/>
            <a:ext cx="1949088" cy="1296144"/>
          </a:xfrm>
          <a:prstGeom prst="rect">
            <a:avLst/>
          </a:prstGeom>
        </p:spPr>
      </p:pic>
      <p:pic>
        <p:nvPicPr>
          <p:cNvPr id="6" name="Рисунок 5" descr="597026_web_R_K_B_by_Jorma_Bork_pixelio.de.png"/>
          <p:cNvPicPr>
            <a:picLocks noChangeAspect="1"/>
          </p:cNvPicPr>
          <p:nvPr/>
        </p:nvPicPr>
        <p:blipFill>
          <a:blip r:embed="rId7" cstate="print"/>
          <a:srcRect l="8888" t="4816" r="20229"/>
          <a:stretch>
            <a:fillRect/>
          </a:stretch>
        </p:blipFill>
        <p:spPr>
          <a:xfrm>
            <a:off x="2411760" y="4725144"/>
            <a:ext cx="2232248" cy="1880962"/>
          </a:xfrm>
          <a:prstGeom prst="rect">
            <a:avLst/>
          </a:prstGeom>
        </p:spPr>
      </p:pic>
      <p:pic>
        <p:nvPicPr>
          <p:cNvPr id="7" name="Рисунок 6" descr="740640_web_R_by_wolfgang teuber_pixelio.de.jpg"/>
          <p:cNvPicPr>
            <a:picLocks noChangeAspect="1"/>
          </p:cNvPicPr>
          <p:nvPr/>
        </p:nvPicPr>
        <p:blipFill>
          <a:blip r:embed="rId8" cstate="print"/>
          <a:srcRect l="3544" t="14175"/>
          <a:stretch>
            <a:fillRect/>
          </a:stretch>
        </p:blipFill>
        <p:spPr>
          <a:xfrm>
            <a:off x="3419872" y="332656"/>
            <a:ext cx="2265972" cy="1512168"/>
          </a:xfrm>
          <a:prstGeom prst="rect">
            <a:avLst/>
          </a:prstGeom>
        </p:spPr>
      </p:pic>
      <p:pic>
        <p:nvPicPr>
          <p:cNvPr id="8" name="Рисунок 7" descr="549189_web_R_K_B_by_Rudolpho_Duba_pixelio.de-removebg-previ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2420888"/>
            <a:ext cx="2670253" cy="250867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483768" y="2636912"/>
            <a:ext cx="3672408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INFORMATIK</a:t>
            </a:r>
          </a:p>
          <a:p>
            <a:pPr algn="ctr"/>
            <a:r>
              <a:rPr lang="de-DE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???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00192" y="2276872"/>
            <a:ext cx="2592288" cy="2304256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64288" y="638132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Fotos: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84584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der Mensch</a:t>
            </a:r>
            <a:endParaRPr lang="ru-RU" sz="32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115" y="2884584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0C814"/>
                </a:solidFill>
                <a:latin typeface="Verdana" pitchFamily="34" charset="0"/>
                <a:ea typeface="Verdana" pitchFamily="34" charset="0"/>
              </a:rPr>
              <a:t>ein Gehirn</a:t>
            </a:r>
            <a:endParaRPr lang="ru-RU" sz="3200" b="1" dirty="0">
              <a:solidFill>
                <a:srgbClr val="A0C814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95936" y="299695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AC8F5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2455" y="4612776"/>
            <a:ext cx="4752528" cy="584775"/>
            <a:chOff x="539552" y="4509120"/>
            <a:chExt cx="4752528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39552" y="4509120"/>
              <a:ext cx="3344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 smtClean="0">
                  <a:solidFill>
                    <a:srgbClr val="003969"/>
                  </a:solidFill>
                  <a:latin typeface="Verdana" pitchFamily="34" charset="0"/>
                  <a:ea typeface="Verdana" pitchFamily="34" charset="0"/>
                </a:rPr>
                <a:t>der Computer</a:t>
              </a:r>
              <a:endParaRPr lang="ru-RU" sz="3200" b="1" dirty="0">
                <a:solidFill>
                  <a:srgbClr val="003969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4283968" y="4630199"/>
              <a:ext cx="1008112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AC8F5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88685" y="4612775"/>
            <a:ext cx="345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A0C814"/>
                </a:solidFill>
                <a:latin typeface="Verdana" pitchFamily="34" charset="0"/>
                <a:ea typeface="Verdana" pitchFamily="34" charset="0"/>
              </a:rPr>
              <a:t>ein Programm</a:t>
            </a:r>
            <a:endParaRPr lang="ru-RU" sz="3200" b="1" dirty="0">
              <a:solidFill>
                <a:srgbClr val="A0C814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" name="Рисунок 7" descr="80250_original_R_by_Monika Torloxten_pixelio.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2618087" cy="215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638132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Foto: Monika </a:t>
            </a:r>
            <a:r>
              <a:rPr lang="de-DE" sz="1100" dirty="0" err="1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Torloxten</a:t>
            </a:r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,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6381328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Fotos: Ute Mulder, Bettina Kopps , </a:t>
            </a:r>
            <a:r>
              <a:rPr lang="de-DE" sz="1100" dirty="0" err="1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Rike</a:t>
            </a:r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, Erich </a:t>
            </a:r>
            <a:r>
              <a:rPr lang="de-DE" sz="1100" dirty="0" err="1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Westendarp</a:t>
            </a:r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,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Рисунок 3" descr="43345_original_R_K_B_by_Bettina_Kopps_pixelio.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1708428" cy="1512168"/>
          </a:xfrm>
          <a:prstGeom prst="rect">
            <a:avLst/>
          </a:prstGeom>
        </p:spPr>
      </p:pic>
      <p:pic>
        <p:nvPicPr>
          <p:cNvPr id="5" name="Рисунок 4" descr="706358_original_R_by_Ute_Mulder_pixelio.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204864"/>
            <a:ext cx="3672408" cy="2755897"/>
          </a:xfrm>
          <a:prstGeom prst="rect">
            <a:avLst/>
          </a:prstGeom>
        </p:spPr>
      </p:pic>
      <p:pic>
        <p:nvPicPr>
          <p:cNvPr id="7" name="Рисунок 6" descr="630324_original_R_B_by_Erich_Westendarp_pixelio.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564904"/>
            <a:ext cx="1800200" cy="2398882"/>
          </a:xfrm>
          <a:prstGeom prst="rect">
            <a:avLst/>
          </a:prstGeom>
        </p:spPr>
      </p:pic>
      <p:pic>
        <p:nvPicPr>
          <p:cNvPr id="9" name="Рисунок 8" descr="383100_web_R_by_Rike_pixelio.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052736"/>
            <a:ext cx="2057372" cy="1368152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7308304" y="2420888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16216" y="620688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A0C814"/>
                </a:solidFill>
                <a:latin typeface="Verdana" pitchFamily="34" charset="0"/>
                <a:ea typeface="Verdana" pitchFamily="34" charset="0"/>
              </a:rPr>
              <a:t>die Schale</a:t>
            </a:r>
            <a:endParaRPr lang="ru-RU" sz="2800" b="1" dirty="0">
              <a:solidFill>
                <a:srgbClr val="A0C814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9244" y="4960761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der</a:t>
            </a:r>
            <a:r>
              <a:rPr lang="de-DE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de-DE" sz="2800" b="1" dirty="0" err="1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Müllkorb</a:t>
            </a:r>
            <a:endParaRPr lang="ru-RU" sz="24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589240"/>
            <a:ext cx="6530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https://learningapps.org/21177024</a:t>
            </a:r>
            <a:endParaRPr lang="ru-RU" sz="24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23" y="620688"/>
            <a:ext cx="378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Nimm die Praline.</a:t>
            </a:r>
            <a:endParaRPr lang="ru-RU" sz="2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693" y="1278354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Mache die Verpackung auf.</a:t>
            </a:r>
            <a:endParaRPr lang="ru-RU" sz="2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523" y="1976130"/>
            <a:ext cx="725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Beiße ein Stück von der Praline ab.</a:t>
            </a:r>
            <a:endParaRPr lang="ru-RU" sz="2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693" y="2627342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Kaue.</a:t>
            </a:r>
            <a:endParaRPr lang="ru-RU" sz="2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693" y="3357875"/>
            <a:ext cx="654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Schlucke das Stückchen runter.</a:t>
            </a:r>
            <a:endParaRPr lang="ru-RU" sz="2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967" y="4014658"/>
            <a:ext cx="5982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 </a:t>
            </a:r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Wiederhole, bis die Praline </a:t>
            </a:r>
          </a:p>
          <a:p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  aufgegessen ist.</a:t>
            </a:r>
            <a:endParaRPr lang="ru-RU" sz="2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076775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03969"/>
                </a:solidFill>
                <a:latin typeface="Verdana" pitchFamily="34" charset="0"/>
                <a:ea typeface="Verdana" pitchFamily="34" charset="0"/>
              </a:rPr>
              <a:t>Wenn die Praline aufgegessen ist, wirf die Verpackung in den Müll.</a:t>
            </a:r>
            <a:endParaRPr lang="ru-RU" sz="2800" b="1" dirty="0">
              <a:solidFill>
                <a:srgbClr val="003969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638132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Foto: </a:t>
            </a:r>
            <a:r>
              <a:rPr lang="de-DE" sz="1100" dirty="0" err="1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Thommy</a:t>
            </a:r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de-DE" sz="1100" dirty="0" err="1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Weiss</a:t>
            </a:r>
            <a:r>
              <a:rPr lang="de-DE" sz="1100" dirty="0" smtClean="0">
                <a:solidFill>
                  <a:srgbClr val="788287"/>
                </a:solidFill>
                <a:latin typeface="Verdana" pitchFamily="34" charset="0"/>
                <a:ea typeface="Verdana" pitchFamily="34" charset="0"/>
              </a:rPr>
              <a:t>, pixelio.de</a:t>
            </a:r>
            <a:endParaRPr lang="ru-RU" sz="1100" dirty="0">
              <a:solidFill>
                <a:srgbClr val="788287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Рисунок 9" descr="803602_web_R_by_fotoART_by_Thommy_Weiss_pixelio.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1186" y="-26918"/>
            <a:ext cx="1811815" cy="2160240"/>
          </a:xfrm>
          <a:prstGeom prst="rect">
            <a:avLst/>
          </a:prstGeom>
        </p:spPr>
      </p:pic>
      <p:cxnSp>
        <p:nvCxnSpPr>
          <p:cNvPr id="12" name="Соединительная линия уступом 11"/>
          <p:cNvCxnSpPr>
            <a:stCxn id="7" idx="1"/>
            <a:endCxn id="4" idx="1"/>
          </p:cNvCxnSpPr>
          <p:nvPr/>
        </p:nvCxnSpPr>
        <p:spPr>
          <a:xfrm rot="10800000" flipH="1">
            <a:off x="935967" y="2237740"/>
            <a:ext cx="270556" cy="2253972"/>
          </a:xfrm>
          <a:prstGeom prst="bentConnector3">
            <a:avLst>
              <a:gd name="adj1" fmla="val -84493"/>
            </a:avLst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252</Words>
  <Application>Microsoft Office PowerPoint</Application>
  <PresentationFormat>Экран (4:3)</PresentationFormat>
  <Paragraphs>49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Екатерина Грехова</cp:lastModifiedBy>
  <cp:revision>24</cp:revision>
  <dcterms:created xsi:type="dcterms:W3CDTF">2021-09-05T17:44:22Z</dcterms:created>
  <dcterms:modified xsi:type="dcterms:W3CDTF">2021-11-09T21:21:07Z</dcterms:modified>
</cp:coreProperties>
</file>