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23"/>
  </p:notesMasterIdLst>
  <p:sldIdLst>
    <p:sldId id="257" r:id="rId2"/>
    <p:sldId id="584" r:id="rId3"/>
    <p:sldId id="615" r:id="rId4"/>
    <p:sldId id="510" r:id="rId5"/>
    <p:sldId id="616" r:id="rId6"/>
    <p:sldId id="637" r:id="rId7"/>
    <p:sldId id="614" r:id="rId8"/>
    <p:sldId id="638" r:id="rId9"/>
    <p:sldId id="639" r:id="rId10"/>
    <p:sldId id="640" r:id="rId11"/>
    <p:sldId id="641" r:id="rId12"/>
    <p:sldId id="642" r:id="rId13"/>
    <p:sldId id="593" r:id="rId14"/>
    <p:sldId id="646" r:id="rId15"/>
    <p:sldId id="648" r:id="rId16"/>
    <p:sldId id="649" r:id="rId17"/>
    <p:sldId id="647" r:id="rId18"/>
    <p:sldId id="650" r:id="rId19"/>
    <p:sldId id="601" r:id="rId20"/>
    <p:sldId id="600" r:id="rId21"/>
    <p:sldId id="605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814"/>
    <a:srgbClr val="374105"/>
    <a:srgbClr val="EB6400"/>
    <a:srgbClr val="788287"/>
    <a:srgbClr val="003969"/>
    <a:srgbClr val="5AC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7" autoAdjust="0"/>
    <p:restoredTop sz="81905" autoAdjust="0"/>
  </p:normalViewPr>
  <p:slideViewPr>
    <p:cSldViewPr snapToGrid="0">
      <p:cViewPr varScale="1">
        <p:scale>
          <a:sx n="138" d="100"/>
          <a:sy n="138" d="100"/>
        </p:scale>
        <p:origin x="1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C6CE-D7FA-584D-82E9-14236AC6540E}" type="datetimeFigureOut">
              <a:rPr lang="de-DE" smtClean="0"/>
              <a:t>01.04.25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3C650-A634-2845-A918-2C25636B6C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98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1pPr>
    <a:lvl2pPr marL="389582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2pPr>
    <a:lvl3pPr marL="779163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3pPr>
    <a:lvl4pPr marL="1168745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4pPr>
    <a:lvl5pPr marL="1558326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5pPr>
    <a:lvl6pPr marL="1947908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1302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F983EE62-753E-ABD0-536E-7381A7082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86B459FF-3A57-5AB5-D0FF-C04E190387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A431B17B-8185-E40D-1D9F-7BF634BD67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0570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FB77AE02-D90A-4EBC-24CF-1B2A65BD3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2F75D4DB-02E5-5232-C94C-28849B92A1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286A97F5-8BE7-F1A5-590E-D9A249A4B0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0739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C45ACB3F-2FEB-B04E-E8D2-3C6A08D5A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8E2175F1-EF3E-CFE6-69E1-8474D99A17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9FC7EC83-0317-DD0B-F9A0-E6B2254A04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1203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AB4D2A94-13D4-7099-3689-C6C47CA62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303B8FD7-7FB9-A24F-A91C-CFA6A225E1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EBC834D2-B5C7-DB65-AD4F-A4A02D257E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1861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9652D589-D605-C280-AEC2-E3D261DC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E77D846D-C503-17CD-8D74-A9CDE73640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2146A4E8-311B-2ECE-1E8B-DBAE71E79B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49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FD0241F3-00EB-9AD0-41E8-088ADBF20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00A37D05-9F21-0FC4-FBC5-5EAE07907C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29B46317-52E8-4DF4-0F2B-45CA2CDCD7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665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F64AC10A-963A-B4F8-32EF-FE3A66347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4687B351-4456-CB40-F8AA-C23C4C77F7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33800657-2A32-7C6F-6181-8C4B7EF56F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3638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0A17DC6F-895F-B616-1C04-9992C6DDC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84EA0A2E-33D2-538F-4F3D-3ED30FEB25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D307FBEA-BBE5-06C3-42BF-A9CE5D9CEA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5526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1714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8DCA535B-ACEA-09B3-69BA-738F05D94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C7D12CB5-4EFF-84D9-3CBE-D31D1836E7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70C8F0EE-92FB-ED93-D5F8-2F513FC8F3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047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2F69536E-A7CE-F1FE-2605-BA3D70295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B7192505-EAD3-8BA7-DAA4-98901520EB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57FA5655-D4E4-8059-D255-B5780D58DB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1717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C48ABB8D-60E4-999B-AA74-2856E0ABD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6F209E68-156E-F6EC-130C-AEE4352E57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A404C5CD-C579-53A8-3927-4D0DFF8D17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765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8E62DF33-BD11-3FE5-0051-4C0B024E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EBDBDC4A-7C2B-CF56-EF46-5005F6871B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791D012C-1956-6152-8252-461B168F48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44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506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4809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881DB2BC-F9E8-8781-38D1-8E8C910BA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F8C9D8F2-346D-4FB2-132E-839EAE2DE9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CEF0CC4B-4BC9-42D3-1C3C-345CEC718D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899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45390A25-333F-DFDE-8CBD-569C8EF6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9C1DB77A-9BEF-3D5D-299B-55918B5C15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C27AC55C-A085-03FF-A3B4-FB7D172904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0324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F62C03CF-9BBD-E837-7845-B71606014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>
            <a:extLst>
              <a:ext uri="{FF2B5EF4-FFF2-40B4-BE49-F238E27FC236}">
                <a16:creationId xmlns:a16="http://schemas.microsoft.com/office/drawing/2014/main" id="{03CB9C71-6869-E7F9-A6DE-2D0DEAB861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>
            <a:extLst>
              <a:ext uri="{FF2B5EF4-FFF2-40B4-BE49-F238E27FC236}">
                <a16:creationId xmlns:a16="http://schemas.microsoft.com/office/drawing/2014/main" id="{55C31E44-B7FE-C6EF-E4AC-775907764A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855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4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4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275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6DA7DEC-2385-418D-9837-9972762C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0" y="1179830"/>
            <a:ext cx="7886700" cy="522846"/>
          </a:xfrm>
          <a:prstGeom prst="rect">
            <a:avLst/>
          </a:prstGeom>
        </p:spPr>
        <p:txBody>
          <a:bodyPr anchor="t" anchorCtr="0"/>
          <a:lstStyle>
            <a:lvl1pPr>
              <a:defRPr sz="2625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96324E-5042-BB3B-47F4-4BD90BE57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891862"/>
            <a:ext cx="7886700" cy="2591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>
                <a:solidFill>
                  <a:srgbClr val="788287"/>
                </a:solidFill>
              </a:defRPr>
            </a:lvl2pPr>
            <a:lvl3pPr marL="685800" indent="0">
              <a:buFontTx/>
              <a:buNone/>
              <a:defRPr>
                <a:solidFill>
                  <a:srgbClr val="374105"/>
                </a:solidFill>
              </a:defRPr>
            </a:lvl3pPr>
            <a:lvl4pPr marL="1028700" indent="0">
              <a:buFontTx/>
              <a:buNone/>
              <a:defRPr i="1">
                <a:solidFill>
                  <a:srgbClr val="A0C814"/>
                </a:solidFill>
              </a:defRPr>
            </a:lvl4pPr>
            <a:lvl5pPr marL="1371600" indent="0">
              <a:buFontTx/>
              <a:buNone/>
              <a:defRPr sz="975">
                <a:solidFill>
                  <a:srgbClr val="EB6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637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iteltrenner (weiß) ohne Zahl">
  <p:cSld name="Kapiteltrenner (weiß) ohne Zahl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576265" y="890590"/>
            <a:ext cx="8208960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243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1"/>
          </p:nvPr>
        </p:nvSpPr>
        <p:spPr>
          <a:xfrm>
            <a:off x="576268" y="362426"/>
            <a:ext cx="8208959" cy="31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71466" lvl="0" indent="-18573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cap="none">
                <a:solidFill>
                  <a:schemeClr val="accent1"/>
                </a:solidFill>
              </a:defRPr>
            </a:lvl1pPr>
            <a:lvl2pPr marL="742932" lvl="1" indent="-23474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2pPr>
            <a:lvl3pPr marL="1114397" lvl="2" indent="-23474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3pPr>
            <a:lvl4pPr marL="1485863" lvl="3" indent="-23474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4pPr>
            <a:lvl5pPr marL="1857329" lvl="4" indent="-23474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5pPr>
            <a:lvl6pPr marL="2228795" lvl="5" indent="-278600" algn="l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00260" lvl="6" indent="-278600" algn="l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971726" lvl="7" indent="-278600" algn="l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343192" lvl="8" indent="-278600" algn="l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491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2" y="1219447"/>
            <a:ext cx="7886700" cy="3263504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788287"/>
                </a:solidFill>
              </a:defRPr>
            </a:lvl2pPr>
            <a:lvl3pPr>
              <a:defRPr>
                <a:solidFill>
                  <a:srgbClr val="374105"/>
                </a:solidFill>
              </a:defRPr>
            </a:lvl3pPr>
            <a:lvl4pPr>
              <a:defRPr>
                <a:solidFill>
                  <a:srgbClr val="A0C814"/>
                </a:solidFill>
              </a:defRPr>
            </a:lvl4pPr>
            <a:lvl5pPr>
              <a:defRPr>
                <a:solidFill>
                  <a:srgbClr val="EB6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237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2942651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788287"/>
                </a:solidFill>
              </a:defRPr>
            </a:lvl2pPr>
            <a:lvl3pPr>
              <a:defRPr>
                <a:solidFill>
                  <a:srgbClr val="374105"/>
                </a:solidFill>
              </a:defRPr>
            </a:lvl3pPr>
            <a:lvl4pPr>
              <a:defRPr>
                <a:solidFill>
                  <a:srgbClr val="A0C814"/>
                </a:solidFill>
              </a:defRPr>
            </a:lvl4pPr>
            <a:lvl5pPr>
              <a:defRPr sz="975">
                <a:solidFill>
                  <a:srgbClr val="EB6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FECA3D-AFAA-C2FF-F3FB-0E1AAE09497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29151" y="1369220"/>
            <a:ext cx="3886200" cy="294265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>
                <a:solidFill>
                  <a:srgbClr val="788287"/>
                </a:solidFill>
              </a:defRPr>
            </a:lvl2pPr>
            <a:lvl3pPr marL="685800" indent="0">
              <a:buFontTx/>
              <a:buNone/>
              <a:defRPr>
                <a:solidFill>
                  <a:srgbClr val="374105"/>
                </a:solidFill>
              </a:defRPr>
            </a:lvl3pPr>
            <a:lvl4pPr marL="1028700" indent="0">
              <a:buFontTx/>
              <a:buNone/>
              <a:defRPr>
                <a:solidFill>
                  <a:srgbClr val="A0C814"/>
                </a:solidFill>
              </a:defRPr>
            </a:lvl4pPr>
            <a:lvl5pPr marL="1371600" indent="0">
              <a:buFontTx/>
              <a:buNone/>
              <a:defRPr sz="975">
                <a:solidFill>
                  <a:srgbClr val="EB6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7771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89424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8"/>
            <a:ext cx="3868340" cy="2526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89424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8"/>
            <a:ext cx="3887391" cy="2526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01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35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32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59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2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2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78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8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6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7" name="Picture 2" descr="A green and white rectangular frame with cartoon characters&#10;&#10;AI-generated content may be incorrect.">
            <a:extLst>
              <a:ext uri="{FF2B5EF4-FFF2-40B4-BE49-F238E27FC236}">
                <a16:creationId xmlns:a16="http://schemas.microsoft.com/office/drawing/2014/main" id="{4C6778B3-1EF9-8B75-834C-1D81F640E2E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0227" y="1"/>
            <a:ext cx="8958402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0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2" r:id="rId14"/>
    <p:sldLayoutId id="2147483664" r:id="rId15"/>
    <p:sldLayoutId id="2147483665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tmp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3.tmp"/><Relationship Id="rId4" Type="http://schemas.openxmlformats.org/officeDocument/2006/relationships/image" Target="../media/image14.em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tmp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3.tmp"/><Relationship Id="rId4" Type="http://schemas.openxmlformats.org/officeDocument/2006/relationships/image" Target="../media/image14.emf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tmp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3.tmp"/><Relationship Id="rId4" Type="http://schemas.openxmlformats.org/officeDocument/2006/relationships/image" Target="../media/image14.emf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3" Type="http://schemas.openxmlformats.org/officeDocument/2006/relationships/image" Target="../media/image26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hyperlink" Target="https://learningapps.org/watch?v=p16by3btj2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30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38.png"/><Relationship Id="rId10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pixabay.com/de/falsch-l%C3%B6schen-abbruch-abbrechen-295503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hyperlink" Target="https://svgsilh.com/de/4caf50/image/145475.htm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emf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10" Type="http://schemas.openxmlformats.org/officeDocument/2006/relationships/image" Target="../media/image18.tmp"/><Relationship Id="rId4" Type="http://schemas.openxmlformats.org/officeDocument/2006/relationships/image" Target="../media/image15.png"/><Relationship Id="rId9" Type="http://schemas.openxmlformats.org/officeDocument/2006/relationships/image" Target="../media/image17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mp"/><Relationship Id="rId3" Type="http://schemas.openxmlformats.org/officeDocument/2006/relationships/image" Target="../media/image14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10" Type="http://schemas.openxmlformats.org/officeDocument/2006/relationships/image" Target="../media/image18.tmp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emf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10" Type="http://schemas.openxmlformats.org/officeDocument/2006/relationships/image" Target="../media/image21.tmp"/><Relationship Id="rId4" Type="http://schemas.openxmlformats.org/officeDocument/2006/relationships/image" Target="../media/image15.png"/><Relationship Id="rId9" Type="http://schemas.openxmlformats.org/officeDocument/2006/relationships/image" Target="../media/image2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6;p2">
            <a:extLst>
              <a:ext uri="{FF2B5EF4-FFF2-40B4-BE49-F238E27FC236}">
                <a16:creationId xmlns:a16="http://schemas.microsoft.com/office/drawing/2014/main" id="{79B59FD0-709E-BB19-CEC0-60CE2E333EBF}"/>
              </a:ext>
            </a:extLst>
          </p:cNvPr>
          <p:cNvSpPr txBox="1">
            <a:spLocks/>
          </p:cNvSpPr>
          <p:nvPr/>
        </p:nvSpPr>
        <p:spPr>
          <a:xfrm>
            <a:off x="1225527" y="898476"/>
            <a:ext cx="5159839" cy="5804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400" dirty="0"/>
              <a:t>HERZLICH WILLKOMMEN </a:t>
            </a:r>
            <a:br>
              <a:rPr lang="de-DE" sz="2400" dirty="0"/>
            </a:br>
            <a:r>
              <a:rPr lang="de-DE" sz="1500" dirty="0">
                <a:solidFill>
                  <a:srgbClr val="788287"/>
                </a:solidFill>
              </a:rPr>
              <a:t>zur Lektion 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0C494-75D4-041F-B5D1-94595B52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1562474"/>
            <a:ext cx="7429500" cy="29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38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4771A70F-DC05-23F4-979A-1B1D920F2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ic strip of people&#10;&#10;AI-generated content may be incorrect.">
            <a:extLst>
              <a:ext uri="{FF2B5EF4-FFF2-40B4-BE49-F238E27FC236}">
                <a16:creationId xmlns:a16="http://schemas.microsoft.com/office/drawing/2014/main" id="{C835E2F9-BB5D-C609-E9C6-5C06FD6F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98" y="1273876"/>
            <a:ext cx="6085370" cy="299724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50A4D8-D47A-18EE-A043-958E93E909EF}"/>
              </a:ext>
            </a:extLst>
          </p:cNvPr>
          <p:cNvSpPr txBox="1">
            <a:spLocks/>
          </p:cNvSpPr>
          <p:nvPr/>
        </p:nvSpPr>
        <p:spPr>
          <a:xfrm>
            <a:off x="1143356" y="4341340"/>
            <a:ext cx="312927" cy="1920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914">
                <a:solidFill>
                  <a:schemeClr val="bg1"/>
                </a:solidFill>
              </a:rPr>
              <a:pPr/>
              <a:t>10</a:t>
            </a:fld>
            <a:endParaRPr lang="de-DE" sz="914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8AA4E-B509-DD00-F068-75ECD9E18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596" y="4256927"/>
            <a:ext cx="346874" cy="3468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FCC6B27-EBC9-E986-CB75-502E4697AEC3}"/>
              </a:ext>
            </a:extLst>
          </p:cNvPr>
          <p:cNvSpPr txBox="1"/>
          <p:nvPr/>
        </p:nvSpPr>
        <p:spPr>
          <a:xfrm>
            <a:off x="2006249" y="4342671"/>
            <a:ext cx="641037" cy="3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914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36" name="Graphic 35" descr="Clock with solid fill">
            <a:extLst>
              <a:ext uri="{FF2B5EF4-FFF2-40B4-BE49-F238E27FC236}">
                <a16:creationId xmlns:a16="http://schemas.microsoft.com/office/drawing/2014/main" id="{15D1E379-7FD0-E1F6-E7C4-A2B906B1F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5623" y="4322940"/>
            <a:ext cx="240689" cy="2406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18A0F93-8A8E-CA71-E6A2-8C386C5E80D1}"/>
              </a:ext>
            </a:extLst>
          </p:cNvPr>
          <p:cNvGrpSpPr/>
          <p:nvPr/>
        </p:nvGrpSpPr>
        <p:grpSpPr>
          <a:xfrm>
            <a:off x="7280173" y="961375"/>
            <a:ext cx="608765" cy="625006"/>
            <a:chOff x="9055308" y="3354227"/>
            <a:chExt cx="1211533" cy="12966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CE9056-B7A3-9494-FF1B-A74F64CE69A2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60FDE3-290B-A018-227A-6133AD8EB195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97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5DC2009-CE15-33A8-CC5F-616513239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9415" y="3308486"/>
            <a:ext cx="1222893" cy="356934"/>
          </a:xfrm>
          <a:prstGeom prst="rect">
            <a:avLst/>
          </a:prstGeom>
        </p:spPr>
      </p:pic>
      <p:pic>
        <p:nvPicPr>
          <p:cNvPr id="8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F3F864D2-7B3D-E953-1090-E4D286B7F1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8308" y="3665419"/>
            <a:ext cx="1940146" cy="121140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752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5469B47C-FA42-F470-70DC-EF59CAAFA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ic strip of a person with a beard&#10;&#10;AI-generated content may be incorrect.">
            <a:extLst>
              <a:ext uri="{FF2B5EF4-FFF2-40B4-BE49-F238E27FC236}">
                <a16:creationId xmlns:a16="http://schemas.microsoft.com/office/drawing/2014/main" id="{4C293ACD-F64D-ABB7-5704-794620F4D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99" y="1298220"/>
            <a:ext cx="6108746" cy="2958705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A6EAF2-D170-A164-F72A-51831099BC17}"/>
              </a:ext>
            </a:extLst>
          </p:cNvPr>
          <p:cNvSpPr txBox="1">
            <a:spLocks/>
          </p:cNvSpPr>
          <p:nvPr/>
        </p:nvSpPr>
        <p:spPr>
          <a:xfrm>
            <a:off x="1143356" y="4341340"/>
            <a:ext cx="312927" cy="1920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914">
                <a:solidFill>
                  <a:schemeClr val="bg1"/>
                </a:solidFill>
              </a:rPr>
              <a:pPr/>
              <a:t>11</a:t>
            </a:fld>
            <a:endParaRPr lang="de-DE" sz="914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56B42B-0C9C-69ED-1BD1-4648D6017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596" y="4256927"/>
            <a:ext cx="346874" cy="3468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7B8A292-EB43-9A20-F9A1-B6F644FBE016}"/>
              </a:ext>
            </a:extLst>
          </p:cNvPr>
          <p:cNvSpPr txBox="1"/>
          <p:nvPr/>
        </p:nvSpPr>
        <p:spPr>
          <a:xfrm>
            <a:off x="2006249" y="4342671"/>
            <a:ext cx="641037" cy="3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914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36" name="Graphic 35" descr="Clock with solid fill">
            <a:extLst>
              <a:ext uri="{FF2B5EF4-FFF2-40B4-BE49-F238E27FC236}">
                <a16:creationId xmlns:a16="http://schemas.microsoft.com/office/drawing/2014/main" id="{2F1A9259-B434-1F30-1E34-5468279B8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5623" y="4322940"/>
            <a:ext cx="240689" cy="2406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5DAA4E-095F-6B25-C885-05956CE170FE}"/>
              </a:ext>
            </a:extLst>
          </p:cNvPr>
          <p:cNvGrpSpPr/>
          <p:nvPr/>
        </p:nvGrpSpPr>
        <p:grpSpPr>
          <a:xfrm>
            <a:off x="7280173" y="961375"/>
            <a:ext cx="608765" cy="625006"/>
            <a:chOff x="9055308" y="3354227"/>
            <a:chExt cx="1211533" cy="12966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C825AF-7188-257C-E94E-27E11D0A0211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6EF7327-6B61-2FDD-724D-C7D33114530D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97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890A21-A2DB-3D6C-609A-64016B574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9415" y="3308486"/>
            <a:ext cx="1222893" cy="356934"/>
          </a:xfrm>
          <a:prstGeom prst="rect">
            <a:avLst/>
          </a:prstGeom>
        </p:spPr>
      </p:pic>
      <p:pic>
        <p:nvPicPr>
          <p:cNvPr id="8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2ED63FE7-BB46-ED4E-E442-039A363F48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8308" y="3665419"/>
            <a:ext cx="1940146" cy="121140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9495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7953983E-06E5-DD6D-6A0E-AC189A0BC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of a cartoon of two people talking&#10;&#10;AI-generated content may be incorrect.">
            <a:extLst>
              <a:ext uri="{FF2B5EF4-FFF2-40B4-BE49-F238E27FC236}">
                <a16:creationId xmlns:a16="http://schemas.microsoft.com/office/drawing/2014/main" id="{41745B7A-5EE7-01B2-571F-C6B31F6D4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04" y="1298220"/>
            <a:ext cx="5951697" cy="289500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78CCEA-9C09-ABE5-7422-605DF3725E73}"/>
              </a:ext>
            </a:extLst>
          </p:cNvPr>
          <p:cNvSpPr txBox="1">
            <a:spLocks/>
          </p:cNvSpPr>
          <p:nvPr/>
        </p:nvSpPr>
        <p:spPr>
          <a:xfrm>
            <a:off x="1143356" y="4341340"/>
            <a:ext cx="312927" cy="1920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914">
                <a:solidFill>
                  <a:schemeClr val="bg1"/>
                </a:solidFill>
              </a:rPr>
              <a:pPr/>
              <a:t>12</a:t>
            </a:fld>
            <a:endParaRPr lang="de-DE" sz="914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535A3-0001-0ECC-F623-1DA90B87A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596" y="4256927"/>
            <a:ext cx="346874" cy="3468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C5B507-EC81-FBF2-5C8B-128ED3403B0D}"/>
              </a:ext>
            </a:extLst>
          </p:cNvPr>
          <p:cNvSpPr txBox="1"/>
          <p:nvPr/>
        </p:nvSpPr>
        <p:spPr>
          <a:xfrm>
            <a:off x="2006249" y="4342671"/>
            <a:ext cx="641037" cy="3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914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36" name="Graphic 35" descr="Clock with solid fill">
            <a:extLst>
              <a:ext uri="{FF2B5EF4-FFF2-40B4-BE49-F238E27FC236}">
                <a16:creationId xmlns:a16="http://schemas.microsoft.com/office/drawing/2014/main" id="{BAF34ED7-286F-9FFA-F40B-777FA6337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5623" y="4322940"/>
            <a:ext cx="240689" cy="2406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4CC5A9C-ABDF-0337-DA9D-AC8EF32F951F}"/>
              </a:ext>
            </a:extLst>
          </p:cNvPr>
          <p:cNvGrpSpPr/>
          <p:nvPr/>
        </p:nvGrpSpPr>
        <p:grpSpPr>
          <a:xfrm>
            <a:off x="7280173" y="961375"/>
            <a:ext cx="608765" cy="625006"/>
            <a:chOff x="9055308" y="3354227"/>
            <a:chExt cx="1211533" cy="12966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E1E1B8-9B1F-1EF6-EDB5-2A29137BAE74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728E71-CB4B-C536-3FB5-2DA949499C14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97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B2A03F2-3ED2-A21B-9450-4B3253AA7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9415" y="3308486"/>
            <a:ext cx="1222893" cy="356934"/>
          </a:xfrm>
          <a:prstGeom prst="rect">
            <a:avLst/>
          </a:prstGeom>
        </p:spPr>
      </p:pic>
      <p:pic>
        <p:nvPicPr>
          <p:cNvPr id="8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45BE0523-C355-8DFC-4409-A71F942058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8308" y="3665419"/>
            <a:ext cx="1940146" cy="121140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109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89074F0B-F4EB-A567-B466-BF9BE1FF7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96561A08-92C7-D3D2-B6EB-CA21A1026FB6}"/>
              </a:ext>
            </a:extLst>
          </p:cNvPr>
          <p:cNvSpPr txBox="1">
            <a:spLocks/>
          </p:cNvSpPr>
          <p:nvPr/>
        </p:nvSpPr>
        <p:spPr>
          <a:xfrm>
            <a:off x="1225527" y="898474"/>
            <a:ext cx="6938612" cy="10467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2400" dirty="0"/>
              <a:t>Das Thema “</a:t>
            </a:r>
            <a:r>
              <a:rPr lang="en-US" sz="2400" dirty="0" err="1"/>
              <a:t>Transportmittel</a:t>
            </a:r>
            <a:r>
              <a:rPr lang="en-US" sz="2400" dirty="0"/>
              <a:t>”</a:t>
            </a:r>
            <a:endParaRPr lang="de-DE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4199EB-4959-97AD-2158-9ED763D202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3" b="32646"/>
          <a:stretch/>
        </p:blipFill>
        <p:spPr>
          <a:xfrm>
            <a:off x="1113860" y="3870007"/>
            <a:ext cx="1222893" cy="3750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83D509-232D-C78E-1B6A-C51189C80339}"/>
              </a:ext>
            </a:extLst>
          </p:cNvPr>
          <p:cNvSpPr txBox="1"/>
          <p:nvPr/>
        </p:nvSpPr>
        <p:spPr>
          <a:xfrm>
            <a:off x="970421" y="4245027"/>
            <a:ext cx="2051344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Gibt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es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andere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Transportmöglichkeiten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5F350F-01E8-E22B-4F28-354E0E48B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525" y="898476"/>
            <a:ext cx="712799" cy="639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5E93D7-8FB3-8E39-00D2-77C2D6008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014" y="3349868"/>
            <a:ext cx="1222893" cy="356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8B423E-485A-A4EB-CCA1-7DEC8F4BB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141">
            <a:off x="2381326" y="3249750"/>
            <a:ext cx="368720" cy="557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8C2F71-C4C1-DE9D-12F1-4DACFCE74F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44678" y="1343251"/>
            <a:ext cx="1370959" cy="1348484"/>
          </a:xfrm>
          <a:prstGeom prst="rect">
            <a:avLst/>
          </a:prstGeom>
        </p:spPr>
      </p:pic>
      <p:pic>
        <p:nvPicPr>
          <p:cNvPr id="8" name="Picture 7" descr="A finger pointing at pictures&#10;&#10;AI-generated content may be incorrect.">
            <a:extLst>
              <a:ext uri="{FF2B5EF4-FFF2-40B4-BE49-F238E27FC236}">
                <a16:creationId xmlns:a16="http://schemas.microsoft.com/office/drawing/2014/main" id="{DEECE895-BC9C-1F09-C8FF-ABB48BE17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923" y="1614487"/>
            <a:ext cx="5065214" cy="3026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41FCB6-672F-14BB-F238-3D75A61DE9F2}"/>
              </a:ext>
            </a:extLst>
          </p:cNvPr>
          <p:cNvSpPr txBox="1"/>
          <p:nvPr/>
        </p:nvSpPr>
        <p:spPr>
          <a:xfrm>
            <a:off x="859702" y="2674553"/>
            <a:ext cx="2162063" cy="44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51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https://learningapps.org/watch?v=p16by3btj24</a:t>
            </a:r>
            <a:r>
              <a:rPr lang="en-GB" sz="1151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4041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85625709-A081-FFF3-96F1-B71B07516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78C687-AA19-47D5-7FB6-DE319EB919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421" y="1369012"/>
            <a:ext cx="2968436" cy="2876015"/>
          </a:xfrm>
          <a:prstGeom prst="rect">
            <a:avLst/>
          </a:prstGeom>
        </p:spPr>
      </p:pic>
      <p:sp>
        <p:nvSpPr>
          <p:cNvPr id="5" name="Google Shape;196;p2">
            <a:extLst>
              <a:ext uri="{FF2B5EF4-FFF2-40B4-BE49-F238E27FC236}">
                <a16:creationId xmlns:a16="http://schemas.microsoft.com/office/drawing/2014/main" id="{BD7D7260-B6B8-B1FD-E29A-1F6F82554141}"/>
              </a:ext>
            </a:extLst>
          </p:cNvPr>
          <p:cNvSpPr txBox="1">
            <a:spLocks/>
          </p:cNvSpPr>
          <p:nvPr/>
        </p:nvSpPr>
        <p:spPr>
          <a:xfrm>
            <a:off x="1225527" y="898476"/>
            <a:ext cx="7389838" cy="5804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400" dirty="0"/>
              <a:t>Was sind eure Präferenzen?</a:t>
            </a:r>
          </a:p>
          <a:p>
            <a:pPr marL="257175" indent="-257175">
              <a:spcAft>
                <a:spcPts val="366"/>
              </a:spcAft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rgbClr val="788287"/>
                </a:solidFill>
              </a:rPr>
              <a:t>Geht zu </a:t>
            </a:r>
            <a:r>
              <a:rPr lang="de-DE" sz="1500" dirty="0">
                <a:solidFill>
                  <a:srgbClr val="5AC8F5"/>
                </a:solidFill>
              </a:rPr>
              <a:t>blau</a:t>
            </a:r>
            <a:r>
              <a:rPr lang="de-DE" sz="1500" dirty="0"/>
              <a:t> </a:t>
            </a:r>
            <a:r>
              <a:rPr lang="de-DE" sz="1500" dirty="0">
                <a:solidFill>
                  <a:srgbClr val="788287"/>
                </a:solidFill>
              </a:rPr>
              <a:t>oder</a:t>
            </a:r>
            <a:r>
              <a:rPr lang="de-DE" sz="1500" dirty="0"/>
              <a:t> </a:t>
            </a:r>
            <a:r>
              <a:rPr lang="de-DE" sz="1500" dirty="0">
                <a:solidFill>
                  <a:srgbClr val="FF0000"/>
                </a:solidFill>
              </a:rPr>
              <a:t>rot.</a:t>
            </a:r>
          </a:p>
          <a:p>
            <a:pPr marL="257175" indent="-257175">
              <a:spcAft>
                <a:spcPts val="366"/>
              </a:spcAft>
              <a:buFont typeface="Arial" panose="020B0604020202020204" pitchFamily="34" charset="0"/>
              <a:buChar char="•"/>
            </a:pPr>
            <a:endParaRPr lang="de-DE" sz="1500" dirty="0">
              <a:solidFill>
                <a:srgbClr val="788287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F73300-001D-8A0D-13D3-6ECE4B78490D}"/>
              </a:ext>
            </a:extLst>
          </p:cNvPr>
          <p:cNvSpPr txBox="1"/>
          <p:nvPr/>
        </p:nvSpPr>
        <p:spPr>
          <a:xfrm>
            <a:off x="1519345" y="3951363"/>
            <a:ext cx="178051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Fuß</a:t>
            </a:r>
            <a:endParaRPr lang="de-DE" sz="1829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D99762-6ABA-387C-DE4B-2D61FE0F1AFB}"/>
              </a:ext>
            </a:extLst>
          </p:cNvPr>
          <p:cNvSpPr txBox="1"/>
          <p:nvPr/>
        </p:nvSpPr>
        <p:spPr>
          <a:xfrm>
            <a:off x="3628316" y="3951363"/>
            <a:ext cx="221582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 dem Bus</a:t>
            </a:r>
          </a:p>
        </p:txBody>
      </p:sp>
      <p:pic>
        <p:nvPicPr>
          <p:cNvPr id="16" name="Picture 15" descr="A drawing of a bus&#10;&#10;AI-generated content may be incorrect.">
            <a:extLst>
              <a:ext uri="{FF2B5EF4-FFF2-40B4-BE49-F238E27FC236}">
                <a16:creationId xmlns:a16="http://schemas.microsoft.com/office/drawing/2014/main" id="{6D9252A8-E6E6-CC22-C57D-9F03A7C5E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316" y="1759078"/>
            <a:ext cx="2300997" cy="20815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7565F0-4D19-6049-A001-A206B075A8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3" b="32646"/>
          <a:stretch/>
        </p:blipFill>
        <p:spPr>
          <a:xfrm>
            <a:off x="6508131" y="1613038"/>
            <a:ext cx="1222893" cy="3750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482942-036C-1A68-6670-06E1B7858B3C}"/>
              </a:ext>
            </a:extLst>
          </p:cNvPr>
          <p:cNvSpPr txBox="1"/>
          <p:nvPr/>
        </p:nvSpPr>
        <p:spPr>
          <a:xfrm>
            <a:off x="6009556" y="1977440"/>
            <a:ext cx="2234333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gern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lieber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am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liebsten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00304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D3A0829B-76D7-B87B-36EF-3857E2978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51A143-E2EE-B328-224E-7CB2BD91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225527" y="1771106"/>
            <a:ext cx="2156569" cy="208150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5" name="Google Shape;196;p2">
            <a:extLst>
              <a:ext uri="{FF2B5EF4-FFF2-40B4-BE49-F238E27FC236}">
                <a16:creationId xmlns:a16="http://schemas.microsoft.com/office/drawing/2014/main" id="{48A8BA9E-9B5B-4BF8-0DF1-4DBC053A9064}"/>
              </a:ext>
            </a:extLst>
          </p:cNvPr>
          <p:cNvSpPr txBox="1">
            <a:spLocks/>
          </p:cNvSpPr>
          <p:nvPr/>
        </p:nvSpPr>
        <p:spPr>
          <a:xfrm>
            <a:off x="1225527" y="898476"/>
            <a:ext cx="7389838" cy="5804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400" dirty="0"/>
              <a:t>Was sind eure Präferenzen?</a:t>
            </a:r>
          </a:p>
          <a:p>
            <a:pPr marL="257175" indent="-257175">
              <a:spcAft>
                <a:spcPts val="366"/>
              </a:spcAft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rgbClr val="788287"/>
                </a:solidFill>
              </a:rPr>
              <a:t>Geht zu </a:t>
            </a:r>
            <a:r>
              <a:rPr lang="de-DE" sz="1500" dirty="0">
                <a:solidFill>
                  <a:srgbClr val="5AC8F5"/>
                </a:solidFill>
              </a:rPr>
              <a:t>blau</a:t>
            </a:r>
            <a:r>
              <a:rPr lang="de-DE" sz="1500" dirty="0"/>
              <a:t> </a:t>
            </a:r>
            <a:r>
              <a:rPr lang="de-DE" sz="1500" dirty="0">
                <a:solidFill>
                  <a:srgbClr val="788287"/>
                </a:solidFill>
              </a:rPr>
              <a:t>oder</a:t>
            </a:r>
            <a:r>
              <a:rPr lang="de-DE" sz="1500" dirty="0"/>
              <a:t> </a:t>
            </a:r>
            <a:r>
              <a:rPr lang="de-DE" sz="1500" dirty="0">
                <a:solidFill>
                  <a:srgbClr val="FF0000"/>
                </a:solidFill>
              </a:rPr>
              <a:t>rot.</a:t>
            </a:r>
          </a:p>
          <a:p>
            <a:pPr marL="257175" indent="-257175">
              <a:spcAft>
                <a:spcPts val="366"/>
              </a:spcAft>
              <a:buFont typeface="Arial" panose="020B0604020202020204" pitchFamily="34" charset="0"/>
              <a:buChar char="•"/>
            </a:pPr>
            <a:endParaRPr lang="de-DE" sz="1500" dirty="0">
              <a:solidFill>
                <a:srgbClr val="788287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3E73ED-4C92-F843-442B-BBD11334E9D9}"/>
              </a:ext>
            </a:extLst>
          </p:cNvPr>
          <p:cNvSpPr txBox="1"/>
          <p:nvPr/>
        </p:nvSpPr>
        <p:spPr>
          <a:xfrm>
            <a:off x="1086142" y="3951363"/>
            <a:ext cx="247940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der S-Bahn</a:t>
            </a:r>
            <a:endParaRPr lang="de-DE" sz="1829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0F2ECD-3DCA-9057-BBEB-463857B53976}"/>
              </a:ext>
            </a:extLst>
          </p:cNvPr>
          <p:cNvSpPr txBox="1"/>
          <p:nvPr/>
        </p:nvSpPr>
        <p:spPr>
          <a:xfrm>
            <a:off x="3565543" y="3935190"/>
            <a:ext cx="270969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 dem Fahrrad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271565-3B37-2AAB-AE9F-9583D71D18D4}"/>
              </a:ext>
            </a:extLst>
          </p:cNvPr>
          <p:cNvGrpSpPr/>
          <p:nvPr/>
        </p:nvGrpSpPr>
        <p:grpSpPr>
          <a:xfrm>
            <a:off x="3790035" y="1749556"/>
            <a:ext cx="2156569" cy="2103056"/>
            <a:chOff x="426156" y="4143989"/>
            <a:chExt cx="1007102" cy="95928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3C4426-D2BC-4259-2F86-1872CB3976F2}"/>
                </a:ext>
              </a:extLst>
            </p:cNvPr>
            <p:cNvSpPr/>
            <p:nvPr/>
          </p:nvSpPr>
          <p:spPr>
            <a:xfrm>
              <a:off x="426156" y="4143989"/>
              <a:ext cx="1007102" cy="9592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97" dirty="0"/>
            </a:p>
          </p:txBody>
        </p:sp>
        <p:pic>
          <p:nvPicPr>
            <p:cNvPr id="4" name="Graphic 3" descr="Cycling outline">
              <a:extLst>
                <a:ext uri="{FF2B5EF4-FFF2-40B4-BE49-F238E27FC236}">
                  <a16:creationId xmlns:a16="http://schemas.microsoft.com/office/drawing/2014/main" id="{F6BD39F9-568A-2446-0DEA-865F2FF1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5504" y="4222857"/>
              <a:ext cx="748406" cy="74840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DF12E8-F280-8900-F609-ABD40D8CA1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3" b="32646"/>
          <a:stretch/>
        </p:blipFill>
        <p:spPr>
          <a:xfrm>
            <a:off x="6508131" y="1613038"/>
            <a:ext cx="1222893" cy="375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8C39C-BCBF-7082-1F6F-0DCE48007525}"/>
              </a:ext>
            </a:extLst>
          </p:cNvPr>
          <p:cNvSpPr txBox="1"/>
          <p:nvPr/>
        </p:nvSpPr>
        <p:spPr>
          <a:xfrm>
            <a:off x="6009556" y="1977440"/>
            <a:ext cx="2234333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gern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lieber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am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liebsten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59416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E892619D-B877-6B8A-5273-D6DBB481C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rain in a station&#10;&#10;Description automatically generated">
            <a:extLst>
              <a:ext uri="{FF2B5EF4-FFF2-40B4-BE49-F238E27FC236}">
                <a16:creationId xmlns:a16="http://schemas.microsoft.com/office/drawing/2014/main" id="{85F38E66-A0CA-2173-77B0-D4E7628A8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8919" y="1788109"/>
            <a:ext cx="2224025" cy="205247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5" name="Google Shape;196;p2">
            <a:extLst>
              <a:ext uri="{FF2B5EF4-FFF2-40B4-BE49-F238E27FC236}">
                <a16:creationId xmlns:a16="http://schemas.microsoft.com/office/drawing/2014/main" id="{02261B73-A26D-7641-C440-D993695606B3}"/>
              </a:ext>
            </a:extLst>
          </p:cNvPr>
          <p:cNvSpPr txBox="1">
            <a:spLocks/>
          </p:cNvSpPr>
          <p:nvPr/>
        </p:nvSpPr>
        <p:spPr>
          <a:xfrm>
            <a:off x="1225527" y="898476"/>
            <a:ext cx="7389838" cy="5804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400" dirty="0"/>
              <a:t>Was sind eure Präferenzen?</a:t>
            </a:r>
          </a:p>
          <a:p>
            <a:pPr marL="257175" indent="-257175">
              <a:spcAft>
                <a:spcPts val="366"/>
              </a:spcAft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rgbClr val="788287"/>
                </a:solidFill>
              </a:rPr>
              <a:t>Geht zu </a:t>
            </a:r>
            <a:r>
              <a:rPr lang="de-DE" sz="1500" dirty="0">
                <a:solidFill>
                  <a:srgbClr val="5AC8F5"/>
                </a:solidFill>
              </a:rPr>
              <a:t>blau</a:t>
            </a:r>
            <a:r>
              <a:rPr lang="de-DE" sz="1500" dirty="0"/>
              <a:t> </a:t>
            </a:r>
            <a:r>
              <a:rPr lang="de-DE" sz="1500" dirty="0">
                <a:solidFill>
                  <a:srgbClr val="788287"/>
                </a:solidFill>
              </a:rPr>
              <a:t>oder</a:t>
            </a:r>
            <a:r>
              <a:rPr lang="de-DE" sz="1500" dirty="0"/>
              <a:t> </a:t>
            </a:r>
            <a:r>
              <a:rPr lang="de-DE" sz="1500" dirty="0">
                <a:solidFill>
                  <a:srgbClr val="FF0000"/>
                </a:solidFill>
              </a:rPr>
              <a:t>rot.</a:t>
            </a:r>
          </a:p>
          <a:p>
            <a:pPr marL="257175" indent="-257175">
              <a:spcAft>
                <a:spcPts val="366"/>
              </a:spcAft>
              <a:buFont typeface="Arial" panose="020B0604020202020204" pitchFamily="34" charset="0"/>
              <a:buChar char="•"/>
            </a:pPr>
            <a:endParaRPr lang="de-DE" sz="1500" dirty="0">
              <a:solidFill>
                <a:srgbClr val="788287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B698D2-07BC-E2F2-A94B-DF49AE0ECB81}"/>
              </a:ext>
            </a:extLst>
          </p:cNvPr>
          <p:cNvSpPr txBox="1"/>
          <p:nvPr/>
        </p:nvSpPr>
        <p:spPr>
          <a:xfrm>
            <a:off x="1225525" y="3951363"/>
            <a:ext cx="226062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Taxi</a:t>
            </a:r>
            <a:endParaRPr lang="de-DE" sz="1829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723F48-4E1D-1D12-693B-F1A6F7BC3BD5}"/>
              </a:ext>
            </a:extLst>
          </p:cNvPr>
          <p:cNvSpPr txBox="1"/>
          <p:nvPr/>
        </p:nvSpPr>
        <p:spPr>
          <a:xfrm>
            <a:off x="3477468" y="3922788"/>
            <a:ext cx="256741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 der U-Bahn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E66C7E-BB54-F260-3C4B-DBE22CF364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580" y="1613038"/>
            <a:ext cx="2567410" cy="2546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E48AA-3A16-6065-C182-312CBB50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3" b="32646"/>
          <a:stretch/>
        </p:blipFill>
        <p:spPr>
          <a:xfrm>
            <a:off x="6508131" y="1613038"/>
            <a:ext cx="1222893" cy="375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20C949-98A4-C270-8995-7286E0C41377}"/>
              </a:ext>
            </a:extLst>
          </p:cNvPr>
          <p:cNvSpPr txBox="1"/>
          <p:nvPr/>
        </p:nvSpPr>
        <p:spPr>
          <a:xfrm>
            <a:off x="6009556" y="1977440"/>
            <a:ext cx="2234333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gern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lieber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am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liebsten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64602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1034D7C3-03D2-B153-F138-4948E7E3D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96D92A-5E2F-B82B-D89C-FF9D0F0DD7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621" y="1404481"/>
            <a:ext cx="2968436" cy="2876015"/>
          </a:xfrm>
          <a:prstGeom prst="rect">
            <a:avLst/>
          </a:prstGeom>
        </p:spPr>
      </p:pic>
      <p:sp>
        <p:nvSpPr>
          <p:cNvPr id="5" name="Google Shape;196;p2">
            <a:extLst>
              <a:ext uri="{FF2B5EF4-FFF2-40B4-BE49-F238E27FC236}">
                <a16:creationId xmlns:a16="http://schemas.microsoft.com/office/drawing/2014/main" id="{92773EF4-AE21-CF9F-56B5-E212FE086363}"/>
              </a:ext>
            </a:extLst>
          </p:cNvPr>
          <p:cNvSpPr txBox="1">
            <a:spLocks/>
          </p:cNvSpPr>
          <p:nvPr/>
        </p:nvSpPr>
        <p:spPr>
          <a:xfrm>
            <a:off x="1225527" y="898476"/>
            <a:ext cx="7389838" cy="5804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400" dirty="0"/>
              <a:t>Was sind eure Präferenzen?</a:t>
            </a:r>
          </a:p>
          <a:p>
            <a:pPr marL="257175" indent="-257175">
              <a:spcAft>
                <a:spcPts val="366"/>
              </a:spcAft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rgbClr val="788287"/>
                </a:solidFill>
              </a:rPr>
              <a:t>Geht zu </a:t>
            </a:r>
            <a:r>
              <a:rPr lang="de-DE" sz="1500" dirty="0">
                <a:solidFill>
                  <a:srgbClr val="5AC8F5"/>
                </a:solidFill>
              </a:rPr>
              <a:t>blau</a:t>
            </a:r>
            <a:r>
              <a:rPr lang="de-DE" sz="1500" dirty="0"/>
              <a:t> </a:t>
            </a:r>
            <a:r>
              <a:rPr lang="de-DE" sz="1500" dirty="0">
                <a:solidFill>
                  <a:srgbClr val="788287"/>
                </a:solidFill>
              </a:rPr>
              <a:t>oder</a:t>
            </a:r>
            <a:r>
              <a:rPr lang="de-DE" sz="1500" dirty="0"/>
              <a:t> </a:t>
            </a:r>
            <a:r>
              <a:rPr lang="de-DE" sz="1500" dirty="0">
                <a:solidFill>
                  <a:srgbClr val="FF0000"/>
                </a:solidFill>
              </a:rPr>
              <a:t>rot.</a:t>
            </a:r>
          </a:p>
          <a:p>
            <a:pPr marL="257175" indent="-257175">
              <a:spcAft>
                <a:spcPts val="366"/>
              </a:spcAft>
              <a:buFont typeface="Arial" panose="020B0604020202020204" pitchFamily="34" charset="0"/>
              <a:buChar char="•"/>
            </a:pPr>
            <a:endParaRPr lang="de-DE" sz="1500" dirty="0">
              <a:solidFill>
                <a:srgbClr val="788287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6C2D17-8ADA-AFDD-66B6-79E560A43371}"/>
              </a:ext>
            </a:extLst>
          </p:cNvPr>
          <p:cNvSpPr txBox="1"/>
          <p:nvPr/>
        </p:nvSpPr>
        <p:spPr>
          <a:xfrm>
            <a:off x="1094180" y="3853859"/>
            <a:ext cx="2652237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der </a:t>
            </a:r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Straßenbahn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Tram</a:t>
            </a:r>
            <a:endParaRPr lang="de-DE" sz="1829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7872A2-5208-4547-2D57-99C24AD4C4D7}"/>
              </a:ext>
            </a:extLst>
          </p:cNvPr>
          <p:cNvSpPr txBox="1"/>
          <p:nvPr/>
        </p:nvSpPr>
        <p:spPr>
          <a:xfrm>
            <a:off x="3982122" y="3951363"/>
            <a:ext cx="178051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 Fuß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52094B-E26E-AFAA-EC6F-D2807E1F9E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344" y="1613040"/>
            <a:ext cx="2537915" cy="245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5231FB-4CEF-FC7C-D125-D59958E045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3" b="32646"/>
          <a:stretch/>
        </p:blipFill>
        <p:spPr>
          <a:xfrm>
            <a:off x="6508131" y="1613038"/>
            <a:ext cx="1222893" cy="3750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CC4AD2-1741-C877-AB76-DC7A536BFF8A}"/>
              </a:ext>
            </a:extLst>
          </p:cNvPr>
          <p:cNvSpPr txBox="1"/>
          <p:nvPr/>
        </p:nvSpPr>
        <p:spPr>
          <a:xfrm>
            <a:off x="6009556" y="1977440"/>
            <a:ext cx="2234333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gern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lieber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am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liebsten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8433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ED829636-64B4-8B90-0AC8-02468EAE7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55FD7F3-DEF3-680A-E647-CC32A7CF06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24" b="23081"/>
          <a:stretch/>
        </p:blipFill>
        <p:spPr>
          <a:xfrm>
            <a:off x="857250" y="1274402"/>
            <a:ext cx="7429500" cy="2952165"/>
          </a:xfrm>
          <a:prstGeom prst="rect">
            <a:avLst/>
          </a:prstGeom>
          <a:ln>
            <a:noFill/>
          </a:ln>
        </p:spPr>
      </p:pic>
      <p:sp>
        <p:nvSpPr>
          <p:cNvPr id="10" name="Google Shape;196;p2">
            <a:extLst>
              <a:ext uri="{FF2B5EF4-FFF2-40B4-BE49-F238E27FC236}">
                <a16:creationId xmlns:a16="http://schemas.microsoft.com/office/drawing/2014/main" id="{04827F08-AE5F-58C6-3300-DFBD076E9376}"/>
              </a:ext>
            </a:extLst>
          </p:cNvPr>
          <p:cNvSpPr txBox="1">
            <a:spLocks/>
          </p:cNvSpPr>
          <p:nvPr/>
        </p:nvSpPr>
        <p:spPr>
          <a:xfrm>
            <a:off x="1225527" y="898476"/>
            <a:ext cx="6704038" cy="5804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 cap="none"/>
            </a:pPr>
            <a:r>
              <a:rPr lang="de-DE" sz="2400" dirty="0"/>
              <a:t>Welche Transportmittel nutzt ihr?</a:t>
            </a:r>
            <a:endParaRPr lang="en-US" sz="1500" dirty="0">
              <a:solidFill>
                <a:srgbClr val="78828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D2EF43-39A7-A79B-EC15-51C0B4A99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891" y="1014920"/>
            <a:ext cx="712799" cy="639860"/>
          </a:xfrm>
          <a:prstGeom prst="rect">
            <a:avLst/>
          </a:prstGeom>
        </p:spPr>
      </p:pic>
      <p:pic>
        <p:nvPicPr>
          <p:cNvPr id="18" name="Picture 17" descr="A cartoon of a person in a wheelchair next to a lamp post&#10;&#10;Description automatically generated">
            <a:extLst>
              <a:ext uri="{FF2B5EF4-FFF2-40B4-BE49-F238E27FC236}">
                <a16:creationId xmlns:a16="http://schemas.microsoft.com/office/drawing/2014/main" id="{F26E57A5-8416-2A99-A7CF-700880E8E9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243" y="1274403"/>
            <a:ext cx="910406" cy="872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0BC221-7494-EC69-7DD0-FDA861A2C7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882" y="2050399"/>
            <a:ext cx="1065299" cy="10652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4E63AB-E9E4-8CA3-15D8-0C33DA7363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0807" y="1285915"/>
            <a:ext cx="872786" cy="8727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4D662F-D5BF-FF2A-4F26-36715B791E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625" y="2118091"/>
            <a:ext cx="938456" cy="938456"/>
          </a:xfrm>
          <a:prstGeom prst="rect">
            <a:avLst/>
          </a:prstGeom>
        </p:spPr>
      </p:pic>
      <p:pic>
        <p:nvPicPr>
          <p:cNvPr id="22" name="Picture 21" descr="A train in a station&#10;&#10;Description automatically generated">
            <a:extLst>
              <a:ext uri="{FF2B5EF4-FFF2-40B4-BE49-F238E27FC236}">
                <a16:creationId xmlns:a16="http://schemas.microsoft.com/office/drawing/2014/main" id="{E3AB2D6F-591C-275B-F7FC-83ACA7FD96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564" y="1347178"/>
            <a:ext cx="755327" cy="71946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A3156A-96E6-FB0F-CBFB-BBD4D9C826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837564" y="2211276"/>
            <a:ext cx="755327" cy="752464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4" name="Google Shape;206;p23">
            <a:extLst>
              <a:ext uri="{FF2B5EF4-FFF2-40B4-BE49-F238E27FC236}">
                <a16:creationId xmlns:a16="http://schemas.microsoft.com/office/drawing/2014/main" id="{9D473911-414E-EF1E-1449-5853D979C889}"/>
              </a:ext>
            </a:extLst>
          </p:cNvPr>
          <p:cNvSpPr/>
          <p:nvPr/>
        </p:nvSpPr>
        <p:spPr>
          <a:xfrm>
            <a:off x="3870366" y="1406832"/>
            <a:ext cx="2838341" cy="676629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Hey! </a:t>
            </a:r>
            <a:b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kommst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zur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Schule?</a:t>
            </a:r>
          </a:p>
        </p:txBody>
      </p:sp>
      <p:sp>
        <p:nvSpPr>
          <p:cNvPr id="25" name="Google Shape;206;p23">
            <a:extLst>
              <a:ext uri="{FF2B5EF4-FFF2-40B4-BE49-F238E27FC236}">
                <a16:creationId xmlns:a16="http://schemas.microsoft.com/office/drawing/2014/main" id="{1F1B1B2F-3CC7-D01B-6FE0-6B1B7AEABADD}"/>
              </a:ext>
            </a:extLst>
          </p:cNvPr>
          <p:cNvSpPr/>
          <p:nvPr/>
        </p:nvSpPr>
        <p:spPr>
          <a:xfrm>
            <a:off x="4753892" y="2105141"/>
            <a:ext cx="3368228" cy="867371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fahre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der Tram und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dann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gehe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Fuß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Und du?</a:t>
            </a:r>
          </a:p>
        </p:txBody>
      </p:sp>
      <p:sp>
        <p:nvSpPr>
          <p:cNvPr id="26" name="Google Shape;206;p23">
            <a:extLst>
              <a:ext uri="{FF2B5EF4-FFF2-40B4-BE49-F238E27FC236}">
                <a16:creationId xmlns:a16="http://schemas.microsoft.com/office/drawing/2014/main" id="{3A0D49F5-60B8-113C-02B5-01682A5B3C74}"/>
              </a:ext>
            </a:extLst>
          </p:cNvPr>
          <p:cNvSpPr/>
          <p:nvPr/>
        </p:nvSpPr>
        <p:spPr>
          <a:xfrm>
            <a:off x="3662818" y="3009564"/>
            <a:ext cx="3927065" cy="985814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Sommer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fahre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dem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Fahrrad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Winter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fahre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1341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US" sz="1341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dem Bus.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A282D3-D49C-6298-B1AD-227B969506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3" b="32646"/>
          <a:stretch/>
        </p:blipFill>
        <p:spPr>
          <a:xfrm>
            <a:off x="1108244" y="4245026"/>
            <a:ext cx="1222893" cy="3750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12867D-58FD-0E76-A53A-CD92503F338B}"/>
              </a:ext>
            </a:extLst>
          </p:cNvPr>
          <p:cNvSpPr txBox="1"/>
          <p:nvPr/>
        </p:nvSpPr>
        <p:spPr>
          <a:xfrm>
            <a:off x="2387853" y="4278013"/>
            <a:ext cx="3069974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gern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lieber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fahre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gehe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am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liebsten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Mein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Lieblingstransportmittel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ist…</a:t>
            </a:r>
          </a:p>
        </p:txBody>
      </p:sp>
    </p:spTree>
    <p:extLst>
      <p:ext uri="{BB962C8B-B14F-4D97-AF65-F5344CB8AC3E}">
        <p14:creationId xmlns:p14="http://schemas.microsoft.com/office/powerpoint/2010/main" val="1263971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map of a subway system&#10;&#10;Description automatically generated">
            <a:extLst>
              <a:ext uri="{FF2B5EF4-FFF2-40B4-BE49-F238E27FC236}">
                <a16:creationId xmlns:a16="http://schemas.microsoft.com/office/drawing/2014/main" id="{64CFF12C-1A4D-CF03-7B94-813D8D74E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828" y="2289784"/>
            <a:ext cx="5679029" cy="2201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F8B80C-CF34-322E-92C2-BC5BF5D95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09" y="2484389"/>
            <a:ext cx="911418" cy="906025"/>
          </a:xfrm>
          <a:prstGeom prst="rect">
            <a:avLst/>
          </a:prstGeom>
        </p:spPr>
      </p:pic>
      <p:pic>
        <p:nvPicPr>
          <p:cNvPr id="23" name="Picture 22" descr="A yellow heart with black text&#10;&#10;Description automatically generated">
            <a:extLst>
              <a:ext uri="{FF2B5EF4-FFF2-40B4-BE49-F238E27FC236}">
                <a16:creationId xmlns:a16="http://schemas.microsoft.com/office/drawing/2014/main" id="{AEE4E8C3-8B6F-A9BB-7906-201BDFA72F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121" y="3575224"/>
            <a:ext cx="896709" cy="813017"/>
          </a:xfrm>
          <a:prstGeom prst="rect">
            <a:avLst/>
          </a:prstGeom>
        </p:spPr>
      </p:pic>
      <p:sp>
        <p:nvSpPr>
          <p:cNvPr id="26" name="Google Shape;196;p2">
            <a:extLst>
              <a:ext uri="{FF2B5EF4-FFF2-40B4-BE49-F238E27FC236}">
                <a16:creationId xmlns:a16="http://schemas.microsoft.com/office/drawing/2014/main" id="{8888A4F0-56EA-AEEA-AF1F-3A45DF10695D}"/>
              </a:ext>
            </a:extLst>
          </p:cNvPr>
          <p:cNvSpPr txBox="1">
            <a:spLocks/>
          </p:cNvSpPr>
          <p:nvPr/>
        </p:nvSpPr>
        <p:spPr>
          <a:xfrm>
            <a:off x="1235123" y="1542845"/>
            <a:ext cx="5679029" cy="3425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1158" dirty="0">
                <a:solidFill>
                  <a:srgbClr val="003969"/>
                </a:solidFill>
              </a:rPr>
              <a:t>Start: Görlitzer Bahnhof</a:t>
            </a:r>
          </a:p>
          <a:p>
            <a:r>
              <a:rPr lang="de-DE" sz="1158" dirty="0">
                <a:solidFill>
                  <a:srgbClr val="003969"/>
                </a:solidFill>
              </a:rPr>
              <a:t>Ziel: Alexanderplatz</a:t>
            </a:r>
          </a:p>
          <a:p>
            <a:r>
              <a:rPr lang="de-DE" sz="1158" b="0" dirty="0">
                <a:solidFill>
                  <a:srgbClr val="003969"/>
                </a:solidFill>
              </a:rPr>
              <a:t>Weitere Ziele: Brandenburger Tor, Potsdamer Platz, East Side Gallery …</a:t>
            </a: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62D6D478-0DB2-01EA-83AD-862F6B5639C5}"/>
              </a:ext>
            </a:extLst>
          </p:cNvPr>
          <p:cNvSpPr txBox="1">
            <a:spLocks/>
          </p:cNvSpPr>
          <p:nvPr/>
        </p:nvSpPr>
        <p:spPr>
          <a:xfrm>
            <a:off x="1225527" y="898476"/>
            <a:ext cx="6704038" cy="5804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 cap="none"/>
            </a:pPr>
            <a:r>
              <a:rPr lang="de-DE" sz="2400" dirty="0"/>
              <a:t>Unterwegs in Berlin!</a:t>
            </a:r>
          </a:p>
          <a:p>
            <a:pPr>
              <a:defRPr cap="none"/>
            </a:pPr>
            <a:r>
              <a:rPr lang="de-DE" sz="1500" dirty="0">
                <a:solidFill>
                  <a:srgbClr val="788287"/>
                </a:solidFill>
              </a:rPr>
              <a:t>Recherchiert die Routen im Team. </a:t>
            </a:r>
          </a:p>
          <a:p>
            <a:pPr>
              <a:defRPr cap="none"/>
            </a:pPr>
            <a:endParaRPr lang="en-US" sz="1500" dirty="0">
              <a:solidFill>
                <a:srgbClr val="78828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CC611-732C-D1C8-2DCE-3EAFAED4D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6563" y="953219"/>
            <a:ext cx="1260294" cy="954487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C85EF955-4A44-AE45-8459-7B5EA7916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17062" y="2004683"/>
            <a:ext cx="1265599" cy="95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04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6;p23">
            <a:extLst>
              <a:ext uri="{FF2B5EF4-FFF2-40B4-BE49-F238E27FC236}">
                <a16:creationId xmlns:a16="http://schemas.microsoft.com/office/drawing/2014/main" id="{0FF2D179-28E4-F451-93D2-0E446853A640}"/>
              </a:ext>
            </a:extLst>
          </p:cNvPr>
          <p:cNvSpPr/>
          <p:nvPr/>
        </p:nvSpPr>
        <p:spPr>
          <a:xfrm>
            <a:off x="4572002" y="1599010"/>
            <a:ext cx="3299242" cy="579978"/>
          </a:xfrm>
          <a:prstGeom prst="wedgeEllipseCallout">
            <a:avLst>
              <a:gd name="adj1" fmla="val 52049"/>
              <a:gd name="adj2" fmla="val -44678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 defTabSz="250746">
              <a:spcBef>
                <a:spcPts val="183"/>
              </a:spcBef>
              <a:defRPr sz="1440" b="1"/>
            </a:pPr>
            <a:r>
              <a:rPr lang="en-US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Guten</a:t>
            </a:r>
            <a:r>
              <a:rPr lang="en-US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Tag! Wie </a:t>
            </a:r>
            <a:r>
              <a:rPr lang="en-US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kann</a:t>
            </a:r>
            <a:r>
              <a:rPr lang="en-US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Ihnen </a:t>
            </a:r>
            <a:r>
              <a:rPr lang="en-US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helfen</a:t>
            </a:r>
            <a:r>
              <a:rPr lang="en-US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8" name="Google Shape;206;p23">
            <a:extLst>
              <a:ext uri="{FF2B5EF4-FFF2-40B4-BE49-F238E27FC236}">
                <a16:creationId xmlns:a16="http://schemas.microsoft.com/office/drawing/2014/main" id="{9EC168F9-BA2D-98AC-D744-F83F656F7C4B}"/>
              </a:ext>
            </a:extLst>
          </p:cNvPr>
          <p:cNvSpPr/>
          <p:nvPr/>
        </p:nvSpPr>
        <p:spPr>
          <a:xfrm>
            <a:off x="1108451" y="1865005"/>
            <a:ext cx="3714750" cy="721130"/>
          </a:xfrm>
          <a:prstGeom prst="wedgeEllipseCallout">
            <a:avLst>
              <a:gd name="adj1" fmla="val -44282"/>
              <a:gd name="adj2" fmla="val -56597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/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hätte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gerne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zwei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Döner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mit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Knoblauch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Soße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bitte.</a:t>
            </a:r>
          </a:p>
        </p:txBody>
      </p:sp>
      <p:sp>
        <p:nvSpPr>
          <p:cNvPr id="9" name="Google Shape;206;p23">
            <a:extLst>
              <a:ext uri="{FF2B5EF4-FFF2-40B4-BE49-F238E27FC236}">
                <a16:creationId xmlns:a16="http://schemas.microsoft.com/office/drawing/2014/main" id="{4ECB4A27-A7D2-AAD0-025F-C9F39EB79AFB}"/>
              </a:ext>
            </a:extLst>
          </p:cNvPr>
          <p:cNvSpPr/>
          <p:nvPr/>
        </p:nvSpPr>
        <p:spPr>
          <a:xfrm>
            <a:off x="4458831" y="2416179"/>
            <a:ext cx="3299242" cy="495805"/>
          </a:xfrm>
          <a:prstGeom prst="wedgeEllipseCallout">
            <a:avLst>
              <a:gd name="adj1" fmla="val 39413"/>
              <a:gd name="adj2" fmla="val -69060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 defTabSz="250746">
              <a:spcBef>
                <a:spcPts val="183"/>
              </a:spcBef>
              <a:defRPr sz="1440" b="1"/>
            </a:pPr>
            <a:r>
              <a:rPr lang="en-US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Beim 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Döner</a:t>
            </a:r>
            <a:r>
              <a:rPr lang="en-US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alles</a:t>
            </a:r>
            <a:r>
              <a:rPr lang="en-US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drauf</a:t>
            </a:r>
            <a:r>
              <a:rPr lang="en-US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Google Shape;206;p23">
            <a:extLst>
              <a:ext uri="{FF2B5EF4-FFF2-40B4-BE49-F238E27FC236}">
                <a16:creationId xmlns:a16="http://schemas.microsoft.com/office/drawing/2014/main" id="{F3AD50AC-3BC3-2589-914B-265F518641DF}"/>
              </a:ext>
            </a:extLst>
          </p:cNvPr>
          <p:cNvSpPr/>
          <p:nvPr/>
        </p:nvSpPr>
        <p:spPr>
          <a:xfrm>
            <a:off x="2271712" y="2699946"/>
            <a:ext cx="2422901" cy="383082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 defTabSz="250746">
              <a:spcBef>
                <a:spcPts val="183"/>
              </a:spcBef>
              <a:defRPr sz="1440" b="1"/>
            </a:pPr>
            <a:r>
              <a:rPr lang="en-US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Ohne</a:t>
            </a:r>
            <a:r>
              <a:rPr lang="en-US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Käse</a:t>
            </a:r>
            <a:r>
              <a:rPr lang="en-US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bitte.</a:t>
            </a:r>
          </a:p>
        </p:txBody>
      </p:sp>
      <p:sp>
        <p:nvSpPr>
          <p:cNvPr id="12" name="Google Shape;206;p23">
            <a:extLst>
              <a:ext uri="{FF2B5EF4-FFF2-40B4-BE49-F238E27FC236}">
                <a16:creationId xmlns:a16="http://schemas.microsoft.com/office/drawing/2014/main" id="{A78C1632-1AB9-9DEB-5545-2476C0BC22F9}"/>
              </a:ext>
            </a:extLst>
          </p:cNvPr>
          <p:cNvSpPr/>
          <p:nvPr/>
        </p:nvSpPr>
        <p:spPr>
          <a:xfrm>
            <a:off x="1629775" y="4151852"/>
            <a:ext cx="2672105" cy="479942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 defTabSz="250746">
              <a:spcBef>
                <a:spcPts val="183"/>
              </a:spcBef>
              <a:defRPr sz="1440" b="1"/>
            </a:pPr>
            <a:r>
              <a:rPr lang="en-US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Hier </a:t>
            </a:r>
            <a:r>
              <a:rPr lang="en-US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</a:t>
            </a:r>
            <a:r>
              <a:rPr lang="en-US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bitte.</a:t>
            </a:r>
          </a:p>
        </p:txBody>
      </p:sp>
      <p:sp>
        <p:nvSpPr>
          <p:cNvPr id="38" name="Google Shape;196;p2">
            <a:extLst>
              <a:ext uri="{FF2B5EF4-FFF2-40B4-BE49-F238E27FC236}">
                <a16:creationId xmlns:a16="http://schemas.microsoft.com/office/drawing/2014/main" id="{8CD0C5DE-4134-7BAC-ECE0-5D479D574C98}"/>
              </a:ext>
            </a:extLst>
          </p:cNvPr>
          <p:cNvSpPr txBox="1">
            <a:spLocks/>
          </p:cNvSpPr>
          <p:nvPr/>
        </p:nvSpPr>
        <p:spPr>
          <a:xfrm>
            <a:off x="1225527" y="898474"/>
            <a:ext cx="6938612" cy="10467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400" dirty="0"/>
              <a:t>Wir wiederholen!</a:t>
            </a:r>
          </a:p>
          <a:p>
            <a:r>
              <a:rPr lang="en-US" sz="1500" dirty="0">
                <a:solidFill>
                  <a:srgbClr val="788287"/>
                </a:solidFill>
              </a:rPr>
              <a:t>Macht </a:t>
            </a:r>
            <a:r>
              <a:rPr lang="en-US" sz="1500" dirty="0" err="1">
                <a:solidFill>
                  <a:srgbClr val="788287"/>
                </a:solidFill>
              </a:rPr>
              <a:t>ein</a:t>
            </a:r>
            <a:r>
              <a:rPr lang="en-US" sz="1500" dirty="0">
                <a:solidFill>
                  <a:srgbClr val="788287"/>
                </a:solidFill>
              </a:rPr>
              <a:t> Dialog </a:t>
            </a:r>
            <a:r>
              <a:rPr lang="en-US" sz="1500" dirty="0" err="1">
                <a:solidFill>
                  <a:srgbClr val="788287"/>
                </a:solidFill>
              </a:rPr>
              <a:t>mit</a:t>
            </a:r>
            <a:r>
              <a:rPr lang="en-US" sz="1500" dirty="0">
                <a:solidFill>
                  <a:srgbClr val="788287"/>
                </a:solidFill>
              </a:rPr>
              <a:t> </a:t>
            </a:r>
            <a:r>
              <a:rPr lang="en-US" sz="1500" dirty="0" err="1">
                <a:solidFill>
                  <a:srgbClr val="788287"/>
                </a:solidFill>
              </a:rPr>
              <a:t>euren</a:t>
            </a:r>
            <a:r>
              <a:rPr lang="en-US" sz="1500" dirty="0">
                <a:solidFill>
                  <a:srgbClr val="788287"/>
                </a:solidFill>
              </a:rPr>
              <a:t> </a:t>
            </a:r>
            <a:r>
              <a:rPr lang="en-US" sz="1500" dirty="0" err="1">
                <a:solidFill>
                  <a:srgbClr val="788287"/>
                </a:solidFill>
              </a:rPr>
              <a:t>Lernpartner</a:t>
            </a:r>
            <a:r>
              <a:rPr lang="en-US" sz="1500" dirty="0">
                <a:solidFill>
                  <a:srgbClr val="788287"/>
                </a:solidFill>
              </a:rPr>
              <a:t>*</a:t>
            </a:r>
            <a:r>
              <a:rPr lang="en-US" sz="1500" dirty="0" err="1">
                <a:solidFill>
                  <a:srgbClr val="788287"/>
                </a:solidFill>
              </a:rPr>
              <a:t>innen</a:t>
            </a:r>
            <a:r>
              <a:rPr lang="en-US" sz="1500" dirty="0">
                <a:solidFill>
                  <a:srgbClr val="788287"/>
                </a:solidFill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A48059-EB55-5161-CDED-E4D0A50EF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588" y="904105"/>
            <a:ext cx="712799" cy="63986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EA34E4D-D3ED-FD2C-B086-609D8B930217}"/>
              </a:ext>
            </a:extLst>
          </p:cNvPr>
          <p:cNvGrpSpPr/>
          <p:nvPr/>
        </p:nvGrpSpPr>
        <p:grpSpPr>
          <a:xfrm>
            <a:off x="6618100" y="911532"/>
            <a:ext cx="608765" cy="625006"/>
            <a:chOff x="6007290" y="3453235"/>
            <a:chExt cx="1211533" cy="1296690"/>
          </a:xfrm>
        </p:grpSpPr>
        <p:pic>
          <p:nvPicPr>
            <p:cNvPr id="41" name="Picture 40" descr="Speech Bubble Comments - SVG - iconmonstr">
              <a:extLst>
                <a:ext uri="{FF2B5EF4-FFF2-40B4-BE49-F238E27FC236}">
                  <a16:creationId xmlns:a16="http://schemas.microsoft.com/office/drawing/2014/main" id="{D4A888DE-DFE9-8888-5E94-2C0C956C91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71" t="-8356" r="-11782" b="-15411"/>
            <a:stretch/>
          </p:blipFill>
          <p:spPr bwMode="auto">
            <a:xfrm>
              <a:off x="6053458" y="3567438"/>
              <a:ext cx="1127155" cy="1120939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2641B9E-DC31-F834-9434-4E43AE21BAF0}"/>
                </a:ext>
              </a:extLst>
            </p:cNvPr>
            <p:cNvSpPr/>
            <p:nvPr/>
          </p:nvSpPr>
          <p:spPr>
            <a:xfrm>
              <a:off x="6007290" y="3453235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97"/>
            </a:p>
          </p:txBody>
        </p:sp>
      </p:grpSp>
      <p:sp>
        <p:nvSpPr>
          <p:cNvPr id="47" name="Google Shape;206;p23">
            <a:extLst>
              <a:ext uri="{FF2B5EF4-FFF2-40B4-BE49-F238E27FC236}">
                <a16:creationId xmlns:a16="http://schemas.microsoft.com/office/drawing/2014/main" id="{C2B4860D-BD41-986F-7B21-88C850DEA977}"/>
              </a:ext>
            </a:extLst>
          </p:cNvPr>
          <p:cNvSpPr/>
          <p:nvPr/>
        </p:nvSpPr>
        <p:spPr>
          <a:xfrm>
            <a:off x="1108450" y="3188526"/>
            <a:ext cx="3228443" cy="543757"/>
          </a:xfrm>
          <a:prstGeom prst="wedgeEllipseCallout">
            <a:avLst>
              <a:gd name="adj1" fmla="val 36801"/>
              <a:gd name="adj2" fmla="val -71328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 defTabSz="250746">
              <a:spcBef>
                <a:spcPts val="183"/>
              </a:spcBef>
              <a:defRPr sz="1440" b="1"/>
            </a:pP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hätte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noch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gerne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eine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Cola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dazu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1219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Google Shape;206;p23">
            <a:extLst>
              <a:ext uri="{FF2B5EF4-FFF2-40B4-BE49-F238E27FC236}">
                <a16:creationId xmlns:a16="http://schemas.microsoft.com/office/drawing/2014/main" id="{60B2D8A7-0564-49EC-8522-C1D5A8B286C1}"/>
              </a:ext>
            </a:extLst>
          </p:cNvPr>
          <p:cNvSpPr/>
          <p:nvPr/>
        </p:nvSpPr>
        <p:spPr>
          <a:xfrm>
            <a:off x="4646220" y="3394115"/>
            <a:ext cx="3282325" cy="582545"/>
          </a:xfrm>
          <a:prstGeom prst="wedgeEllipseCallout">
            <a:avLst>
              <a:gd name="adj1" fmla="val 39413"/>
              <a:gd name="adj2" fmla="val -69060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 defTabSz="250746">
              <a:spcBef>
                <a:spcPts val="183"/>
              </a:spcBef>
              <a:defRPr sz="1440" b="1"/>
            </a:pP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Bitte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nehmen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Sie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sich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einfach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die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Getränke</a:t>
            </a:r>
            <a:endParaRPr lang="en-US" sz="1219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Google Shape;206;p23">
            <a:extLst>
              <a:ext uri="{FF2B5EF4-FFF2-40B4-BE49-F238E27FC236}">
                <a16:creationId xmlns:a16="http://schemas.microsoft.com/office/drawing/2014/main" id="{E6BDA316-75AC-1815-FFEB-A398938081C6}"/>
              </a:ext>
            </a:extLst>
          </p:cNvPr>
          <p:cNvSpPr/>
          <p:nvPr/>
        </p:nvSpPr>
        <p:spPr>
          <a:xfrm>
            <a:off x="4336895" y="4069323"/>
            <a:ext cx="3794494" cy="383083"/>
          </a:xfrm>
          <a:prstGeom prst="wedgeEllipseCallout">
            <a:avLst>
              <a:gd name="adj1" fmla="val 30050"/>
              <a:gd name="adj2" fmla="val -95168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 defTabSz="250746">
              <a:spcBef>
                <a:spcPts val="183"/>
              </a:spcBef>
              <a:defRPr sz="1440" b="1"/>
            </a:pP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Mitnehmen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oder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hier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19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</a:t>
            </a:r>
            <a:r>
              <a:rPr lang="en-GB" sz="1219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sz="1219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04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DA45B917-7928-5E0E-D1B4-E6FD24573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CA732121-F67A-9EDC-9BD2-FA0BBD9CA97B}"/>
              </a:ext>
            </a:extLst>
          </p:cNvPr>
          <p:cNvSpPr txBox="1">
            <a:spLocks/>
          </p:cNvSpPr>
          <p:nvPr/>
        </p:nvSpPr>
        <p:spPr>
          <a:xfrm>
            <a:off x="1225524" y="898475"/>
            <a:ext cx="7061226" cy="11732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400" dirty="0"/>
              <a:t>Haben wir unsere Lernziele erreicht?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rgbClr val="788287"/>
                </a:solidFill>
              </a:rPr>
              <a:t>Wir lesen das Comicbuch weiter.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rgbClr val="788287"/>
                </a:solidFill>
              </a:rPr>
              <a:t>Wir sprechen über </a:t>
            </a:r>
            <a:r>
              <a:rPr lang="en-GB" sz="1500" dirty="0">
                <a:solidFill>
                  <a:srgbClr val="788287"/>
                </a:solidFill>
              </a:rPr>
              <a:t>Transport (was </a:t>
            </a:r>
            <a:r>
              <a:rPr lang="en-GB" sz="1500" dirty="0" err="1">
                <a:solidFill>
                  <a:srgbClr val="788287"/>
                </a:solidFill>
              </a:rPr>
              <a:t>wir</a:t>
            </a:r>
            <a:r>
              <a:rPr lang="en-GB" sz="1500" dirty="0">
                <a:solidFill>
                  <a:srgbClr val="788287"/>
                </a:solidFill>
              </a:rPr>
              <a:t> </a:t>
            </a:r>
            <a:r>
              <a:rPr lang="en-GB" sz="1500" dirty="0" err="1">
                <a:solidFill>
                  <a:srgbClr val="788287"/>
                </a:solidFill>
              </a:rPr>
              <a:t>mögen</a:t>
            </a:r>
            <a:r>
              <a:rPr lang="en-GB" sz="1500" dirty="0">
                <a:solidFill>
                  <a:srgbClr val="788287"/>
                </a:solidFill>
              </a:rPr>
              <a:t>  / </a:t>
            </a:r>
            <a:r>
              <a:rPr lang="en-GB" sz="1500" dirty="0" err="1">
                <a:solidFill>
                  <a:srgbClr val="788287"/>
                </a:solidFill>
              </a:rPr>
              <a:t>nicht</a:t>
            </a:r>
            <a:r>
              <a:rPr lang="en-GB" sz="1500" dirty="0">
                <a:solidFill>
                  <a:srgbClr val="788287"/>
                </a:solidFill>
              </a:rPr>
              <a:t> </a:t>
            </a:r>
            <a:r>
              <a:rPr lang="en-GB" sz="1500" dirty="0" err="1">
                <a:solidFill>
                  <a:srgbClr val="788287"/>
                </a:solidFill>
              </a:rPr>
              <a:t>mögen</a:t>
            </a:r>
            <a:r>
              <a:rPr lang="en-GB" sz="1500" dirty="0">
                <a:solidFill>
                  <a:srgbClr val="788287"/>
                </a:solidFill>
              </a:rPr>
              <a:t>)</a:t>
            </a:r>
            <a:r>
              <a:rPr lang="de-DE" sz="1500" dirty="0">
                <a:solidFill>
                  <a:srgbClr val="788287"/>
                </a:solidFill>
              </a:rPr>
              <a:t>.</a:t>
            </a:r>
          </a:p>
        </p:txBody>
      </p:sp>
      <p:pic>
        <p:nvPicPr>
          <p:cNvPr id="4" name="Picture 3" descr="A yellow bubble with black text&#10;&#10;Description automatically generated">
            <a:extLst>
              <a:ext uri="{FF2B5EF4-FFF2-40B4-BE49-F238E27FC236}">
                <a16:creationId xmlns:a16="http://schemas.microsoft.com/office/drawing/2014/main" id="{5E85D069-7DA8-A79C-7502-C64AE715A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52" y="2071689"/>
            <a:ext cx="3529808" cy="24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06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81951372-69F9-6914-A80A-C3B9E418E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stamp with a smiley face&#10;&#10;Description automatically generated">
            <a:extLst>
              <a:ext uri="{FF2B5EF4-FFF2-40B4-BE49-F238E27FC236}">
                <a16:creationId xmlns:a16="http://schemas.microsoft.com/office/drawing/2014/main" id="{38C5358B-3280-4CBA-3CE7-5E92FC5D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414" y="871368"/>
            <a:ext cx="4567177" cy="352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4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A8A21A0B-91A3-5454-60CA-BFF4C41BF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wheelchair&#10;&#10;Description automatically generated">
            <a:extLst>
              <a:ext uri="{FF2B5EF4-FFF2-40B4-BE49-F238E27FC236}">
                <a16:creationId xmlns:a16="http://schemas.microsoft.com/office/drawing/2014/main" id="{55199992-8CE3-148F-747E-8C19DCC83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36" r="770"/>
          <a:stretch/>
        </p:blipFill>
        <p:spPr>
          <a:xfrm>
            <a:off x="857250" y="1747220"/>
            <a:ext cx="7429500" cy="2825357"/>
          </a:xfrm>
          <a:prstGeom prst="rect">
            <a:avLst/>
          </a:prstGeom>
        </p:spPr>
      </p:pic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98272879-E564-29FE-3E6B-6A056F2F2ED1}"/>
              </a:ext>
            </a:extLst>
          </p:cNvPr>
          <p:cNvSpPr txBox="1">
            <a:spLocks/>
          </p:cNvSpPr>
          <p:nvPr/>
        </p:nvSpPr>
        <p:spPr>
          <a:xfrm>
            <a:off x="1225524" y="898474"/>
            <a:ext cx="7061226" cy="10446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400" dirty="0"/>
              <a:t>Unsere Lernziele heute: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rgbClr val="788287"/>
                </a:solidFill>
              </a:rPr>
              <a:t>Wir lesen das Comicbuch weiter.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rgbClr val="788287"/>
                </a:solidFill>
              </a:rPr>
              <a:t>Wir sprechen über </a:t>
            </a:r>
            <a:r>
              <a:rPr lang="en-GB" sz="1500" dirty="0">
                <a:solidFill>
                  <a:srgbClr val="788287"/>
                </a:solidFill>
              </a:rPr>
              <a:t>Transport (was </a:t>
            </a:r>
            <a:r>
              <a:rPr lang="en-GB" sz="1500" dirty="0" err="1">
                <a:solidFill>
                  <a:srgbClr val="788287"/>
                </a:solidFill>
              </a:rPr>
              <a:t>wir</a:t>
            </a:r>
            <a:r>
              <a:rPr lang="en-GB" sz="1500" dirty="0">
                <a:solidFill>
                  <a:srgbClr val="788287"/>
                </a:solidFill>
              </a:rPr>
              <a:t> </a:t>
            </a:r>
            <a:r>
              <a:rPr lang="en-GB" sz="1500" dirty="0" err="1">
                <a:solidFill>
                  <a:srgbClr val="788287"/>
                </a:solidFill>
              </a:rPr>
              <a:t>mögen</a:t>
            </a:r>
            <a:r>
              <a:rPr lang="en-GB" sz="1500" dirty="0">
                <a:solidFill>
                  <a:srgbClr val="788287"/>
                </a:solidFill>
              </a:rPr>
              <a:t>  / </a:t>
            </a:r>
            <a:r>
              <a:rPr lang="en-GB" sz="1500" dirty="0" err="1">
                <a:solidFill>
                  <a:srgbClr val="788287"/>
                </a:solidFill>
              </a:rPr>
              <a:t>nicht</a:t>
            </a:r>
            <a:r>
              <a:rPr lang="en-GB" sz="1500" dirty="0">
                <a:solidFill>
                  <a:srgbClr val="788287"/>
                </a:solidFill>
              </a:rPr>
              <a:t> </a:t>
            </a:r>
            <a:r>
              <a:rPr lang="en-GB" sz="1500" dirty="0" err="1">
                <a:solidFill>
                  <a:srgbClr val="788287"/>
                </a:solidFill>
              </a:rPr>
              <a:t>mögen</a:t>
            </a:r>
            <a:r>
              <a:rPr lang="en-GB" sz="1500" dirty="0">
                <a:solidFill>
                  <a:srgbClr val="788287"/>
                </a:solidFill>
              </a:rPr>
              <a:t>)</a:t>
            </a:r>
            <a:r>
              <a:rPr lang="de-DE" sz="1500" dirty="0">
                <a:solidFill>
                  <a:srgbClr val="78828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006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4D08E731-FC74-AB54-6DB7-4227847D752A}"/>
              </a:ext>
            </a:extLst>
          </p:cNvPr>
          <p:cNvSpPr txBox="1">
            <a:spLocks/>
          </p:cNvSpPr>
          <p:nvPr/>
        </p:nvSpPr>
        <p:spPr>
          <a:xfrm>
            <a:off x="1225524" y="898475"/>
            <a:ext cx="7061226" cy="30877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400" dirty="0"/>
              <a:t>Ein kleines Quiz: richtig oder falsch?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500" dirty="0">
                <a:solidFill>
                  <a:srgbClr val="788287"/>
                </a:solidFill>
              </a:rPr>
              <a:t>Toni und Mo machen einen Austausch in Spanien.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500" dirty="0">
                <a:solidFill>
                  <a:srgbClr val="788287"/>
                </a:solidFill>
              </a:rPr>
              <a:t>Sie entdecken Berlin mit Susa und Freundinnen.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500" dirty="0">
                <a:solidFill>
                  <a:srgbClr val="788287"/>
                </a:solidFill>
              </a:rPr>
              <a:t>Sie treffen einen unfreundlichen Mann.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500" dirty="0">
                <a:solidFill>
                  <a:srgbClr val="788287"/>
                </a:solidFill>
              </a:rPr>
              <a:t>Sie besuchen den Reichstag und andere Monumente.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500" dirty="0">
                <a:solidFill>
                  <a:srgbClr val="788287"/>
                </a:solidFill>
              </a:rPr>
              <a:t>Die East Side Gallery war die Berliner Mauer.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500" dirty="0">
                <a:solidFill>
                  <a:srgbClr val="788287"/>
                </a:solidFill>
              </a:rPr>
              <a:t>Sie hören Live-Musik in Görlitzer Park.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500" dirty="0">
                <a:solidFill>
                  <a:srgbClr val="788287"/>
                </a:solidFill>
              </a:rPr>
              <a:t>Sie essen zusammen in einem Restaurant.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500" dirty="0">
                <a:solidFill>
                  <a:srgbClr val="788287"/>
                </a:solidFill>
              </a:rPr>
              <a:t>Toni und Susa essen Currywurst – deutsches Essen.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500" dirty="0">
                <a:solidFill>
                  <a:srgbClr val="788287"/>
                </a:solidFill>
              </a:rPr>
              <a:t>Ricarda hasst Schinken. Sie ist Vegetarierin.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500" dirty="0">
                <a:solidFill>
                  <a:srgbClr val="788287"/>
                </a:solidFill>
              </a:rPr>
              <a:t>Cem hat ein super Tag.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endParaRPr lang="de-DE" sz="1500" dirty="0">
              <a:solidFill>
                <a:srgbClr val="78828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1E056-E565-1244-AB90-F9D308871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918" y="1344697"/>
            <a:ext cx="982834" cy="744352"/>
          </a:xfrm>
          <a:prstGeom prst="rect">
            <a:avLst/>
          </a:prstGeom>
        </p:spPr>
      </p:pic>
      <p:pic>
        <p:nvPicPr>
          <p:cNvPr id="8" name="Picture 7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C4AF4DAD-DBA1-D966-6180-D6AEFC2FC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98108" y="1716873"/>
            <a:ext cx="208126" cy="215273"/>
          </a:xfrm>
          <a:prstGeom prst="rect">
            <a:avLst/>
          </a:prstGeom>
        </p:spPr>
      </p:pic>
      <p:pic>
        <p:nvPicPr>
          <p:cNvPr id="15" name="Picture 14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D3C8A3D2-6222-A165-A184-300F316D6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863357" y="1344695"/>
            <a:ext cx="285750" cy="285750"/>
          </a:xfrm>
          <a:prstGeom prst="rect">
            <a:avLst/>
          </a:prstGeom>
        </p:spPr>
      </p:pic>
      <p:pic>
        <p:nvPicPr>
          <p:cNvPr id="3" name="Picture 2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27936761-830C-F1F8-86DC-77E82FB50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83696" y="1981412"/>
            <a:ext cx="208126" cy="215273"/>
          </a:xfrm>
          <a:prstGeom prst="rect">
            <a:avLst/>
          </a:prstGeom>
        </p:spPr>
      </p:pic>
      <p:pic>
        <p:nvPicPr>
          <p:cNvPr id="4" name="Picture 3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10BDD4FA-01B2-7FFA-1413-E9D133CE7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23561" y="2299467"/>
            <a:ext cx="285750" cy="285750"/>
          </a:xfrm>
          <a:prstGeom prst="rect">
            <a:avLst/>
          </a:prstGeom>
        </p:spPr>
      </p:pic>
      <p:pic>
        <p:nvPicPr>
          <p:cNvPr id="6" name="Picture 5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C07FDD19-B3D2-FE0F-3446-19B8A25BC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12346" y="2724362"/>
            <a:ext cx="208126" cy="215273"/>
          </a:xfrm>
          <a:prstGeom prst="rect">
            <a:avLst/>
          </a:prstGeom>
        </p:spPr>
      </p:pic>
      <p:pic>
        <p:nvPicPr>
          <p:cNvPr id="7" name="Picture 6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5DA47F86-4CEB-7A42-8456-83F6949AC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48327" y="3046470"/>
            <a:ext cx="208126" cy="215273"/>
          </a:xfrm>
          <a:prstGeom prst="rect">
            <a:avLst/>
          </a:prstGeom>
        </p:spPr>
      </p:pic>
      <p:pic>
        <p:nvPicPr>
          <p:cNvPr id="14" name="Picture 13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5DF1F785-F782-06E9-8A11-8AE6445B59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126594" y="3320048"/>
            <a:ext cx="285750" cy="285750"/>
          </a:xfrm>
          <a:prstGeom prst="rect">
            <a:avLst/>
          </a:prstGeom>
        </p:spPr>
      </p:pic>
      <p:pic>
        <p:nvPicPr>
          <p:cNvPr id="19" name="Picture 18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99B7D93C-8D9E-7ADF-1FB0-E832079F7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49109" y="3730271"/>
            <a:ext cx="208126" cy="215273"/>
          </a:xfrm>
          <a:prstGeom prst="rect">
            <a:avLst/>
          </a:prstGeom>
        </p:spPr>
      </p:pic>
      <p:pic>
        <p:nvPicPr>
          <p:cNvPr id="20" name="Picture 19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6CDB4440-B8A6-04E3-DC93-68CF6B8FC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12346" y="4070977"/>
            <a:ext cx="208126" cy="215273"/>
          </a:xfrm>
          <a:prstGeom prst="rect">
            <a:avLst/>
          </a:prstGeom>
        </p:spPr>
      </p:pic>
      <p:pic>
        <p:nvPicPr>
          <p:cNvPr id="21" name="Picture 20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A9A3F1B5-2975-5226-76EB-9456658B7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126344" y="4405898"/>
            <a:ext cx="285750" cy="285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EEBB9043-0060-430C-77E4-A220426AC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B8193A7-75B2-2524-3AD3-DBFE5A67E2F2}"/>
              </a:ext>
            </a:extLst>
          </p:cNvPr>
          <p:cNvGrpSpPr/>
          <p:nvPr/>
        </p:nvGrpSpPr>
        <p:grpSpPr>
          <a:xfrm>
            <a:off x="1108326" y="2853590"/>
            <a:ext cx="4343401" cy="1600199"/>
            <a:chOff x="662084" y="2713829"/>
            <a:chExt cx="8760202" cy="24016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0BB7D5-D1C3-7947-EEF5-0F9A52F48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008" t="34403" r="5755" b="37119"/>
            <a:stretch/>
          </p:blipFill>
          <p:spPr>
            <a:xfrm>
              <a:off x="662084" y="2713829"/>
              <a:ext cx="3466810" cy="240161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FD90BC-B5BE-EB4D-8C59-06E51ADFB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232" t="63013" r="7531" b="8509"/>
            <a:stretch/>
          </p:blipFill>
          <p:spPr>
            <a:xfrm>
              <a:off x="6080372" y="2713829"/>
              <a:ext cx="3341914" cy="2315091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pic>
          <p:nvPicPr>
            <p:cNvPr id="6" name="Picture 5" descr="A black and blue text&#10;&#10;Description automatically generated">
              <a:extLst>
                <a:ext uri="{FF2B5EF4-FFF2-40B4-BE49-F238E27FC236}">
                  <a16:creationId xmlns:a16="http://schemas.microsoft.com/office/drawing/2014/main" id="{B237D3EC-A676-6E57-25EC-012EA23AD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219" b="-5519"/>
            <a:stretch/>
          </p:blipFill>
          <p:spPr>
            <a:xfrm>
              <a:off x="4128894" y="2765080"/>
              <a:ext cx="1826582" cy="2299109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</p:grpSp>
      <p:sp>
        <p:nvSpPr>
          <p:cNvPr id="14" name="Google Shape;196;p2">
            <a:extLst>
              <a:ext uri="{FF2B5EF4-FFF2-40B4-BE49-F238E27FC236}">
                <a16:creationId xmlns:a16="http://schemas.microsoft.com/office/drawing/2014/main" id="{58BA22AD-3A72-AEB4-4559-DCE2CB4D09AE}"/>
              </a:ext>
            </a:extLst>
          </p:cNvPr>
          <p:cNvSpPr txBox="1">
            <a:spLocks/>
          </p:cNvSpPr>
          <p:nvPr/>
        </p:nvSpPr>
        <p:spPr>
          <a:xfrm>
            <a:off x="1225524" y="898474"/>
            <a:ext cx="7061226" cy="10446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400" dirty="0"/>
              <a:t>Was ist mit Cem passiert?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 dirty="0" err="1">
                <a:solidFill>
                  <a:srgbClr val="788287"/>
                </a:solidFill>
              </a:rPr>
              <a:t>Spekuliert</a:t>
            </a:r>
            <a:r>
              <a:rPr lang="en-GB" sz="1500" dirty="0">
                <a:solidFill>
                  <a:srgbClr val="788287"/>
                </a:solidFill>
              </a:rPr>
              <a:t> </a:t>
            </a:r>
            <a:r>
              <a:rPr lang="en-GB" sz="1500" dirty="0" err="1">
                <a:solidFill>
                  <a:srgbClr val="788287"/>
                </a:solidFill>
              </a:rPr>
              <a:t>im</a:t>
            </a:r>
            <a:r>
              <a:rPr lang="en-GB" sz="1500" dirty="0">
                <a:solidFill>
                  <a:srgbClr val="788287"/>
                </a:solidFill>
              </a:rPr>
              <a:t> Team.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 dirty="0" err="1">
                <a:solidFill>
                  <a:srgbClr val="788287"/>
                </a:solidFill>
              </a:rPr>
              <a:t>Welche</a:t>
            </a:r>
            <a:r>
              <a:rPr lang="en-GB" sz="1500" dirty="0">
                <a:solidFill>
                  <a:srgbClr val="788287"/>
                </a:solidFill>
              </a:rPr>
              <a:t> </a:t>
            </a:r>
            <a:r>
              <a:rPr lang="en-GB" sz="1500" dirty="0" err="1">
                <a:solidFill>
                  <a:srgbClr val="788287"/>
                </a:solidFill>
              </a:rPr>
              <a:t>andere</a:t>
            </a:r>
            <a:r>
              <a:rPr lang="en-GB" sz="1500" dirty="0">
                <a:solidFill>
                  <a:srgbClr val="788287"/>
                </a:solidFill>
              </a:rPr>
              <a:t> </a:t>
            </a:r>
            <a:r>
              <a:rPr lang="en-GB" sz="1500" dirty="0" err="1">
                <a:solidFill>
                  <a:srgbClr val="788287"/>
                </a:solidFill>
              </a:rPr>
              <a:t>Probleme</a:t>
            </a:r>
            <a:r>
              <a:rPr lang="en-GB" sz="1500" dirty="0">
                <a:solidFill>
                  <a:srgbClr val="788287"/>
                </a:solidFill>
              </a:rPr>
              <a:t> </a:t>
            </a:r>
            <a:r>
              <a:rPr lang="en-GB" sz="1500" dirty="0" err="1">
                <a:solidFill>
                  <a:srgbClr val="788287"/>
                </a:solidFill>
              </a:rPr>
              <a:t>gibt</a:t>
            </a:r>
            <a:r>
              <a:rPr lang="en-GB" sz="1500" dirty="0">
                <a:solidFill>
                  <a:srgbClr val="788287"/>
                </a:solidFill>
              </a:rPr>
              <a:t> es </a:t>
            </a:r>
            <a:r>
              <a:rPr lang="en-GB" sz="1500" dirty="0" err="1">
                <a:solidFill>
                  <a:srgbClr val="788287"/>
                </a:solidFill>
              </a:rPr>
              <a:t>manchmal</a:t>
            </a:r>
            <a:r>
              <a:rPr lang="en-GB" sz="1500" dirty="0">
                <a:solidFill>
                  <a:srgbClr val="788287"/>
                </a:solidFill>
              </a:rPr>
              <a:t> </a:t>
            </a:r>
            <a:r>
              <a:rPr lang="en-GB" sz="1500" dirty="0" err="1">
                <a:solidFill>
                  <a:srgbClr val="788287"/>
                </a:solidFill>
              </a:rPr>
              <a:t>im</a:t>
            </a:r>
            <a:r>
              <a:rPr lang="en-GB" sz="1500" dirty="0">
                <a:solidFill>
                  <a:srgbClr val="788287"/>
                </a:solidFill>
              </a:rPr>
              <a:t> Ausland?</a:t>
            </a:r>
            <a:endParaRPr lang="de-DE" sz="1500" dirty="0">
              <a:solidFill>
                <a:srgbClr val="788287"/>
              </a:solidFill>
            </a:endParaRPr>
          </a:p>
        </p:txBody>
      </p:sp>
      <p:sp>
        <p:nvSpPr>
          <p:cNvPr id="19" name="Käse">
            <a:extLst>
              <a:ext uri="{FF2B5EF4-FFF2-40B4-BE49-F238E27FC236}">
                <a16:creationId xmlns:a16="http://schemas.microsoft.com/office/drawing/2014/main" id="{9732709D-7F0F-56A7-FC3C-3B05C4273E45}"/>
              </a:ext>
            </a:extLst>
          </p:cNvPr>
          <p:cNvSpPr txBox="1"/>
          <p:nvPr/>
        </p:nvSpPr>
        <p:spPr>
          <a:xfrm>
            <a:off x="1701696" y="2493284"/>
            <a:ext cx="1578330" cy="279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860" rIns="27860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en-GB" sz="1219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 </a:t>
            </a:r>
            <a:r>
              <a:rPr lang="en-GB" sz="1219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Diebstahl</a:t>
            </a:r>
            <a:endParaRPr sz="1219" dirty="0">
              <a:solidFill>
                <a:srgbClr val="5AC8F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Gebäck">
            <a:extLst>
              <a:ext uri="{FF2B5EF4-FFF2-40B4-BE49-F238E27FC236}">
                <a16:creationId xmlns:a16="http://schemas.microsoft.com/office/drawing/2014/main" id="{5C76952F-D281-3B93-6490-12580958CC3E}"/>
              </a:ext>
            </a:extLst>
          </p:cNvPr>
          <p:cNvSpPr txBox="1"/>
          <p:nvPr/>
        </p:nvSpPr>
        <p:spPr>
          <a:xfrm>
            <a:off x="6754573" y="2383943"/>
            <a:ext cx="1229662" cy="279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860" rIns="27860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en-GB" sz="1219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</a:t>
            </a:r>
            <a:r>
              <a:rPr lang="en-GB" sz="1219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Krankheit</a:t>
            </a:r>
            <a:endParaRPr sz="1219" dirty="0">
              <a:solidFill>
                <a:srgbClr val="EB64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Fisch">
            <a:extLst>
              <a:ext uri="{FF2B5EF4-FFF2-40B4-BE49-F238E27FC236}">
                <a16:creationId xmlns:a16="http://schemas.microsoft.com/office/drawing/2014/main" id="{93367060-3738-2AEF-DEC6-FF5A8DDC7C88}"/>
              </a:ext>
            </a:extLst>
          </p:cNvPr>
          <p:cNvSpPr txBox="1"/>
          <p:nvPr/>
        </p:nvSpPr>
        <p:spPr>
          <a:xfrm>
            <a:off x="5939630" y="3432620"/>
            <a:ext cx="1194396" cy="279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860" rIns="27860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de-DE" sz="1219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 Durchfall</a:t>
            </a:r>
            <a:endParaRPr sz="1219" dirty="0">
              <a:solidFill>
                <a:srgbClr val="0039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griechisch">
            <a:extLst>
              <a:ext uri="{FF2B5EF4-FFF2-40B4-BE49-F238E27FC236}">
                <a16:creationId xmlns:a16="http://schemas.microsoft.com/office/drawing/2014/main" id="{4A97AE0F-FD5E-AA8C-A544-EA0647EE7E4C}"/>
              </a:ext>
            </a:extLst>
          </p:cNvPr>
          <p:cNvSpPr txBox="1"/>
          <p:nvPr/>
        </p:nvSpPr>
        <p:spPr>
          <a:xfrm>
            <a:off x="1073575" y="1889255"/>
            <a:ext cx="2334132" cy="279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860" rIns="27860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en-GB" sz="1219" dirty="0" err="1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Probleme</a:t>
            </a:r>
            <a:r>
              <a:rPr lang="en-GB" sz="1219" dirty="0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19" dirty="0" err="1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GB" sz="1219" dirty="0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der </a:t>
            </a:r>
            <a:r>
              <a:rPr lang="en-GB" sz="1219" dirty="0" err="1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Sprache</a:t>
            </a:r>
            <a:endParaRPr sz="1219" dirty="0">
              <a:solidFill>
                <a:srgbClr val="82055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Fisch">
            <a:extLst>
              <a:ext uri="{FF2B5EF4-FFF2-40B4-BE49-F238E27FC236}">
                <a16:creationId xmlns:a16="http://schemas.microsoft.com/office/drawing/2014/main" id="{F0AE8CB6-295F-FA03-BA61-7091D600DFB0}"/>
              </a:ext>
            </a:extLst>
          </p:cNvPr>
          <p:cNvSpPr txBox="1"/>
          <p:nvPr/>
        </p:nvSpPr>
        <p:spPr>
          <a:xfrm>
            <a:off x="3429126" y="2243486"/>
            <a:ext cx="2705856" cy="279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860" rIns="27860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de-DE" sz="1219" dirty="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Nahrungsmittelvergiftung</a:t>
            </a:r>
            <a:endParaRPr sz="1219" dirty="0">
              <a:solidFill>
                <a:srgbClr val="A0C81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griechisch">
            <a:extLst>
              <a:ext uri="{FF2B5EF4-FFF2-40B4-BE49-F238E27FC236}">
                <a16:creationId xmlns:a16="http://schemas.microsoft.com/office/drawing/2014/main" id="{DD5E1F19-9CD5-77EE-9F33-D8F34D6D1F62}"/>
              </a:ext>
            </a:extLst>
          </p:cNvPr>
          <p:cNvSpPr txBox="1"/>
          <p:nvPr/>
        </p:nvSpPr>
        <p:spPr>
          <a:xfrm>
            <a:off x="5731087" y="1836556"/>
            <a:ext cx="2062252" cy="4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860" rIns="27860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pPr algn="ctr"/>
            <a:r>
              <a:rPr lang="en-GB" sz="1219" dirty="0" err="1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Probleme</a:t>
            </a:r>
            <a:r>
              <a:rPr lang="en-GB" sz="1219" dirty="0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19" dirty="0" err="1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GB" sz="1219" dirty="0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19" dirty="0" err="1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</a:t>
            </a:r>
            <a:r>
              <a:rPr lang="en-GB" sz="1219" dirty="0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Transport</a:t>
            </a:r>
            <a:endParaRPr sz="1219" dirty="0">
              <a:solidFill>
                <a:srgbClr val="82055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Käse">
            <a:extLst>
              <a:ext uri="{FF2B5EF4-FFF2-40B4-BE49-F238E27FC236}">
                <a16:creationId xmlns:a16="http://schemas.microsoft.com/office/drawing/2014/main" id="{CD6C4830-EE74-2B1A-0577-0B38551A33BC}"/>
              </a:ext>
            </a:extLst>
          </p:cNvPr>
          <p:cNvSpPr txBox="1"/>
          <p:nvPr/>
        </p:nvSpPr>
        <p:spPr>
          <a:xfrm>
            <a:off x="5939630" y="2709800"/>
            <a:ext cx="1578330" cy="4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860" rIns="27860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pPr algn="ctr"/>
            <a:r>
              <a:rPr lang="en-GB" sz="1219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kulturelle</a:t>
            </a:r>
            <a:r>
              <a:rPr lang="en-GB" sz="1219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19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Differenzen</a:t>
            </a:r>
            <a:endParaRPr sz="1219" dirty="0">
              <a:solidFill>
                <a:srgbClr val="5AC8F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Fisch">
            <a:extLst>
              <a:ext uri="{FF2B5EF4-FFF2-40B4-BE49-F238E27FC236}">
                <a16:creationId xmlns:a16="http://schemas.microsoft.com/office/drawing/2014/main" id="{3CC83ADD-23D2-07D2-86CA-ADB418C254DE}"/>
              </a:ext>
            </a:extLst>
          </p:cNvPr>
          <p:cNvSpPr txBox="1"/>
          <p:nvPr/>
        </p:nvSpPr>
        <p:spPr>
          <a:xfrm>
            <a:off x="5939631" y="3867373"/>
            <a:ext cx="2233957" cy="4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860" rIns="27860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pPr algn="ctr"/>
            <a:r>
              <a:rPr lang="de-DE" sz="1219" dirty="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Probleme mit der Orientierung</a:t>
            </a:r>
            <a:endParaRPr sz="1219" dirty="0">
              <a:solidFill>
                <a:srgbClr val="A0C81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470B52-F884-2727-D730-74AA51690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119" y="870862"/>
            <a:ext cx="782732" cy="592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F608FB-A835-A2F3-005F-661B9B12C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7993" y="4525667"/>
            <a:ext cx="1222893" cy="356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9D5321-B512-FFEC-542D-05120F869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439" y="4452182"/>
            <a:ext cx="361840" cy="54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6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7350D5C-5813-AD7F-B144-DE42BF0ED6CF}"/>
              </a:ext>
            </a:extLst>
          </p:cNvPr>
          <p:cNvGrpSpPr/>
          <p:nvPr/>
        </p:nvGrpSpPr>
        <p:grpSpPr>
          <a:xfrm>
            <a:off x="7280173" y="961375"/>
            <a:ext cx="608765" cy="625006"/>
            <a:chOff x="9055308" y="3354227"/>
            <a:chExt cx="1211533" cy="12966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816AD8-DBA9-21D9-FAFA-7CEE667675AF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FEF8FB8-3F78-DB4F-8CE4-02BD4573A61F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97"/>
            </a:p>
          </p:txBody>
        </p:sp>
      </p:grpSp>
      <p:sp>
        <p:nvSpPr>
          <p:cNvPr id="14" name="Google Shape;196;p2">
            <a:extLst>
              <a:ext uri="{FF2B5EF4-FFF2-40B4-BE49-F238E27FC236}">
                <a16:creationId xmlns:a16="http://schemas.microsoft.com/office/drawing/2014/main" id="{198D4247-0F71-0CD1-E7B7-66151DEA27CA}"/>
              </a:ext>
            </a:extLst>
          </p:cNvPr>
          <p:cNvSpPr txBox="1">
            <a:spLocks/>
          </p:cNvSpPr>
          <p:nvPr/>
        </p:nvSpPr>
        <p:spPr>
          <a:xfrm>
            <a:off x="1225526" y="898474"/>
            <a:ext cx="5710983" cy="10446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400" dirty="0"/>
              <a:t>Wir lesen Seiten 14-16</a:t>
            </a:r>
          </a:p>
        </p:txBody>
      </p:sp>
    </p:spTree>
    <p:extLst>
      <p:ext uri="{BB962C8B-B14F-4D97-AF65-F5344CB8AC3E}">
        <p14:creationId xmlns:p14="http://schemas.microsoft.com/office/powerpoint/2010/main" val="1877188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1143356" y="4341340"/>
            <a:ext cx="312927" cy="1920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914">
                <a:solidFill>
                  <a:schemeClr val="bg1"/>
                </a:solidFill>
              </a:rPr>
              <a:pPr/>
              <a:t>7</a:t>
            </a:fld>
            <a:endParaRPr lang="de-DE" sz="914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A1CA9-69DB-D6E6-EAFF-E20FF8AA2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596" y="4256927"/>
            <a:ext cx="346874" cy="3468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41F4437-16BF-17F5-471D-C0F8780A5BAD}"/>
              </a:ext>
            </a:extLst>
          </p:cNvPr>
          <p:cNvSpPr txBox="1"/>
          <p:nvPr/>
        </p:nvSpPr>
        <p:spPr>
          <a:xfrm>
            <a:off x="2006249" y="4342671"/>
            <a:ext cx="641037" cy="3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914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36" name="Graphic 35" descr="Clock with solid fill">
            <a:extLst>
              <a:ext uri="{FF2B5EF4-FFF2-40B4-BE49-F238E27FC236}">
                <a16:creationId xmlns:a16="http://schemas.microsoft.com/office/drawing/2014/main" id="{6EAA151C-B3D5-D044-B13B-EB22FABB8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5623" y="4322940"/>
            <a:ext cx="240689" cy="2406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A5FC24-2BB4-EDC0-2A7C-85D781FC39C0}"/>
              </a:ext>
            </a:extLst>
          </p:cNvPr>
          <p:cNvGrpSpPr/>
          <p:nvPr/>
        </p:nvGrpSpPr>
        <p:grpSpPr>
          <a:xfrm>
            <a:off x="7280173" y="961375"/>
            <a:ext cx="608765" cy="625006"/>
            <a:chOff x="9055308" y="3354227"/>
            <a:chExt cx="1211533" cy="12966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C602EE-7245-CAED-7F4B-B2A36899D8C5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EFB4C53-8D71-E361-C84D-92AE6345DAF1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97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B4A8DB1-864D-ECFC-9524-784FBB3AE6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7166" y="3200188"/>
            <a:ext cx="1222893" cy="356934"/>
          </a:xfrm>
          <a:prstGeom prst="rect">
            <a:avLst/>
          </a:prstGeom>
        </p:spPr>
      </p:pic>
      <p:pic>
        <p:nvPicPr>
          <p:cNvPr id="5" name="Picture 4" descr="A cartoon of a person in a wheelchair and a person in a wheelchair&#10;&#10;AI-generated content may be incorrect.">
            <a:extLst>
              <a:ext uri="{FF2B5EF4-FFF2-40B4-BE49-F238E27FC236}">
                <a16:creationId xmlns:a16="http://schemas.microsoft.com/office/drawing/2014/main" id="{76FD0DD7-78A9-2B1F-05CC-C5064F892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358" y="961373"/>
            <a:ext cx="5614631" cy="4072190"/>
          </a:xfrm>
          <a:prstGeom prst="rect">
            <a:avLst/>
          </a:prstGeom>
        </p:spPr>
      </p:pic>
      <p:pic>
        <p:nvPicPr>
          <p:cNvPr id="10" name="Picture 9" descr="A close up of a text&#10;&#10;AI-generated content may be incorrect.">
            <a:extLst>
              <a:ext uri="{FF2B5EF4-FFF2-40B4-BE49-F238E27FC236}">
                <a16:creationId xmlns:a16="http://schemas.microsoft.com/office/drawing/2014/main" id="{FDC87DCC-9974-6E27-693E-E8590DBB4E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616" y="3538008"/>
            <a:ext cx="1300374" cy="137689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0499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70B374AE-5038-E96A-8C62-19F329446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5F5209-891E-D3F1-2622-7115C5587B13}"/>
              </a:ext>
            </a:extLst>
          </p:cNvPr>
          <p:cNvSpPr txBox="1">
            <a:spLocks/>
          </p:cNvSpPr>
          <p:nvPr/>
        </p:nvSpPr>
        <p:spPr>
          <a:xfrm>
            <a:off x="1143356" y="4341340"/>
            <a:ext cx="312927" cy="1920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914">
                <a:solidFill>
                  <a:schemeClr val="bg1"/>
                </a:solidFill>
              </a:rPr>
              <a:pPr/>
              <a:t>8</a:t>
            </a:fld>
            <a:endParaRPr lang="de-DE" sz="914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158ABE-CBF5-229F-1CCA-49BC4F4C8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596" y="4256927"/>
            <a:ext cx="346874" cy="3468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F72031C-BE7B-486C-304C-731B8BC3C192}"/>
              </a:ext>
            </a:extLst>
          </p:cNvPr>
          <p:cNvSpPr txBox="1"/>
          <p:nvPr/>
        </p:nvSpPr>
        <p:spPr>
          <a:xfrm>
            <a:off x="2006249" y="4342671"/>
            <a:ext cx="641037" cy="3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914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36" name="Graphic 35" descr="Clock with solid fill">
            <a:extLst>
              <a:ext uri="{FF2B5EF4-FFF2-40B4-BE49-F238E27FC236}">
                <a16:creationId xmlns:a16="http://schemas.microsoft.com/office/drawing/2014/main" id="{A22DF808-2F1B-C948-687E-84A4FA395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5623" y="4322940"/>
            <a:ext cx="240689" cy="2406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7F283B8-138F-5174-FD33-6E8DCE0FF5C3}"/>
              </a:ext>
            </a:extLst>
          </p:cNvPr>
          <p:cNvGrpSpPr/>
          <p:nvPr/>
        </p:nvGrpSpPr>
        <p:grpSpPr>
          <a:xfrm>
            <a:off x="7280173" y="961375"/>
            <a:ext cx="608765" cy="625006"/>
            <a:chOff x="9055308" y="3354227"/>
            <a:chExt cx="1211533" cy="12966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011C43-27BA-9C39-C46D-4786609A4A5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BD0C06-49F5-0D76-BDF8-F4494249F37D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97"/>
            </a:p>
          </p:txBody>
        </p:sp>
      </p:grpSp>
      <p:pic>
        <p:nvPicPr>
          <p:cNvPr id="3" name="Picture 2" descr="A cartoon of people waving their hands&#10;&#10;AI-generated content may be incorrect.">
            <a:extLst>
              <a:ext uri="{FF2B5EF4-FFF2-40B4-BE49-F238E27FC236}">
                <a16:creationId xmlns:a16="http://schemas.microsoft.com/office/drawing/2014/main" id="{BA3E1520-9BF1-C354-0156-9AAA51A88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998" y="1228797"/>
            <a:ext cx="5966624" cy="3112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4F4CEB-5026-5354-A6BE-1B9542F32F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7166" y="3200188"/>
            <a:ext cx="1222893" cy="356934"/>
          </a:xfrm>
          <a:prstGeom prst="rect">
            <a:avLst/>
          </a:prstGeom>
        </p:spPr>
      </p:pic>
      <p:pic>
        <p:nvPicPr>
          <p:cNvPr id="8" name="Picture 7" descr="A close up of a text&#10;&#10;AI-generated content may be incorrect.">
            <a:extLst>
              <a:ext uri="{FF2B5EF4-FFF2-40B4-BE49-F238E27FC236}">
                <a16:creationId xmlns:a16="http://schemas.microsoft.com/office/drawing/2014/main" id="{C186C618-3880-ACF9-DBA4-96E6A5940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616" y="3538008"/>
            <a:ext cx="1300374" cy="137689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3674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E988B798-4525-7B0E-45F8-19CBF6247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2F0405-15D9-9568-AA7D-8E4AB8408F0D}"/>
              </a:ext>
            </a:extLst>
          </p:cNvPr>
          <p:cNvSpPr txBox="1">
            <a:spLocks/>
          </p:cNvSpPr>
          <p:nvPr/>
        </p:nvSpPr>
        <p:spPr>
          <a:xfrm>
            <a:off x="1143356" y="4341340"/>
            <a:ext cx="312927" cy="1920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914">
                <a:solidFill>
                  <a:schemeClr val="bg1"/>
                </a:solidFill>
              </a:rPr>
              <a:pPr/>
              <a:t>9</a:t>
            </a:fld>
            <a:endParaRPr lang="de-DE" sz="914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3C0C83-E2FB-021C-C678-E09DECF5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596" y="4256927"/>
            <a:ext cx="346874" cy="3468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2BF26F1-AAF1-839D-44E4-0C06083365EA}"/>
              </a:ext>
            </a:extLst>
          </p:cNvPr>
          <p:cNvSpPr txBox="1"/>
          <p:nvPr/>
        </p:nvSpPr>
        <p:spPr>
          <a:xfrm>
            <a:off x="2006249" y="4342671"/>
            <a:ext cx="641037" cy="3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914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36" name="Graphic 35" descr="Clock with solid fill">
            <a:extLst>
              <a:ext uri="{FF2B5EF4-FFF2-40B4-BE49-F238E27FC236}">
                <a16:creationId xmlns:a16="http://schemas.microsoft.com/office/drawing/2014/main" id="{74A91CD2-8AA8-67B7-798A-9C59FD46E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5623" y="4322940"/>
            <a:ext cx="240689" cy="2406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EFA848-C503-3793-DCF8-1013F1DC77B2}"/>
              </a:ext>
            </a:extLst>
          </p:cNvPr>
          <p:cNvGrpSpPr/>
          <p:nvPr/>
        </p:nvGrpSpPr>
        <p:grpSpPr>
          <a:xfrm>
            <a:off x="7280173" y="961375"/>
            <a:ext cx="608765" cy="625006"/>
            <a:chOff x="9055308" y="3354227"/>
            <a:chExt cx="1211533" cy="12966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044087-6078-FDC2-56E8-81AD832EC596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DD85CA-CF1A-1F38-F9F0-7D465B220BDB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97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52EF93C-C46B-8061-64FF-E0EC5BE3D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4277" y="2908663"/>
            <a:ext cx="1222893" cy="356934"/>
          </a:xfrm>
          <a:prstGeom prst="rect">
            <a:avLst/>
          </a:prstGeom>
        </p:spPr>
      </p:pic>
      <p:pic>
        <p:nvPicPr>
          <p:cNvPr id="10" name="Picture 9" descr="A cartoon of a person walking with a person in a striped shirt&#10;&#10;AI-generated content may be incorrect.">
            <a:extLst>
              <a:ext uri="{FF2B5EF4-FFF2-40B4-BE49-F238E27FC236}">
                <a16:creationId xmlns:a16="http://schemas.microsoft.com/office/drawing/2014/main" id="{707EBB26-9EA7-80B4-4132-8591D16ED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356" y="945034"/>
            <a:ext cx="5061341" cy="4198466"/>
          </a:xfrm>
          <a:prstGeom prst="rect">
            <a:avLst/>
          </a:prstGeom>
        </p:spPr>
      </p:pic>
      <p:pic>
        <p:nvPicPr>
          <p:cNvPr id="15" name="Picture 1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5C47C6B4-94AB-398A-85AD-0E30FA4DBB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4699" y="3265597"/>
            <a:ext cx="2082053" cy="91653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82051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538</Words>
  <Application>Microsoft Macintosh PowerPoint</Application>
  <PresentationFormat>Bildschirmpräsentation (16:9)</PresentationFormat>
  <Paragraphs>96</Paragraphs>
  <Slides>21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Verdana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Géza G Schenk</dc:creator>
  <cp:lastModifiedBy>Simona Gnade</cp:lastModifiedBy>
  <cp:revision>75</cp:revision>
  <dcterms:created xsi:type="dcterms:W3CDTF">2024-08-27T16:27:59Z</dcterms:created>
  <dcterms:modified xsi:type="dcterms:W3CDTF">2025-04-01T12:48:15Z</dcterms:modified>
</cp:coreProperties>
</file>