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9" r:id="rId5"/>
    <p:sldId id="268" r:id="rId6"/>
    <p:sldId id="278" r:id="rId7"/>
    <p:sldId id="272" r:id="rId8"/>
    <p:sldId id="269" r:id="rId9"/>
    <p:sldId id="270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>
          <p15:clr>
            <a:srgbClr val="A4A3A4"/>
          </p15:clr>
        </p15:guide>
        <p15:guide id="2" orient="horz" pos="4042">
          <p15:clr>
            <a:srgbClr val="A4A3A4"/>
          </p15:clr>
        </p15:guide>
        <p15:guide id="3" orient="horz" pos="278">
          <p15:clr>
            <a:srgbClr val="A4A3A4"/>
          </p15:clr>
        </p15:guide>
        <p15:guide id="4" pos="272">
          <p15:clr>
            <a:srgbClr val="A4A3A4"/>
          </p15:clr>
        </p15:guide>
        <p15:guide id="5" pos="5488">
          <p15:clr>
            <a:srgbClr val="A4A3A4"/>
          </p15:clr>
        </p15:guide>
        <p15:guide id="6" pos="4604">
          <p15:clr>
            <a:srgbClr val="A4A3A4"/>
          </p15:clr>
        </p15:guide>
        <p15:guide id="7" pos="4694">
          <p15:clr>
            <a:srgbClr val="A4A3A4"/>
          </p15:clr>
        </p15:guide>
        <p15:guide id="8" pos="3810">
          <p15:clr>
            <a:srgbClr val="A4A3A4"/>
          </p15:clr>
        </p15:guide>
        <p15:guide id="9" pos="3719">
          <p15:clr>
            <a:srgbClr val="A4A3A4"/>
          </p15:clr>
        </p15:guide>
        <p15:guide id="10" pos="2925">
          <p15:clr>
            <a:srgbClr val="A4A3A4"/>
          </p15:clr>
        </p15:guide>
        <p15:guide id="11" pos="2835">
          <p15:clr>
            <a:srgbClr val="A4A3A4"/>
          </p15:clr>
        </p15:guide>
        <p15:guide id="12" pos="2041">
          <p15:clr>
            <a:srgbClr val="A4A3A4"/>
          </p15:clr>
        </p15:guide>
        <p15:guide id="13" pos="1950">
          <p15:clr>
            <a:srgbClr val="A4A3A4"/>
          </p15:clr>
        </p15:guide>
        <p15:guide id="14" pos="1156">
          <p15:clr>
            <a:srgbClr val="A4A3A4"/>
          </p15:clr>
        </p15:guide>
        <p15:guide id="15" pos="10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8" autoAdjust="0"/>
    <p:restoredTop sz="94700" autoAdjust="0"/>
  </p:normalViewPr>
  <p:slideViewPr>
    <p:cSldViewPr showGuides="1">
      <p:cViewPr varScale="1">
        <p:scale>
          <a:sx n="70" d="100"/>
          <a:sy n="70" d="100"/>
        </p:scale>
        <p:origin x="1236" y="60"/>
      </p:cViewPr>
      <p:guideLst>
        <p:guide orient="horz" pos="1139"/>
        <p:guide orient="horz" pos="4042"/>
        <p:guide orient="horz" pos="278"/>
        <p:guide pos="272"/>
        <p:guide pos="5488"/>
        <p:guide pos="4604"/>
        <p:guide pos="4694"/>
        <p:guide pos="3810"/>
        <p:guide pos="3719"/>
        <p:guide pos="2925"/>
        <p:guide pos="2835"/>
        <p:guide pos="2041"/>
        <p:guide pos="1950"/>
        <p:guide pos="1156"/>
        <p:guide pos="10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355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08DA-EB84-4448-B169-654F676FD4FE}" type="datetimeFigureOut">
              <a:rPr lang="de-DE" smtClean="0"/>
              <a:pPr/>
              <a:t>25.01.2021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D80F4-65B9-4DB9-AA88-784E4D1D27F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557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2DA33-4426-4185-A0BA-F1E268815AEA}" type="datetimeFigureOut">
              <a:rPr lang="de-DE" smtClean="0"/>
              <a:pPr/>
              <a:t>25.01.2021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421A-9399-4A93-BB92-3C4F8F197C1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05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174625" indent="-174625" algn="l" defTabSz="914400" rtl="0" eaLnBrk="1" latinLnBrk="0" hangingPunct="1">
      <a:buFont typeface="Arial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360363" indent="-185738" algn="l" defTabSz="914400" rtl="0" eaLnBrk="1" latinLnBrk="0" hangingPunct="1">
      <a:buFont typeface="Arial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534988" indent="-174625" algn="l" defTabSz="914400" rtl="0" eaLnBrk="1" latinLnBrk="0" hangingPunct="1">
      <a:buFont typeface="Arial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719138" indent="-184150" algn="l" defTabSz="914400" rtl="0" eaLnBrk="1" latinLnBrk="0" hangingPunct="1">
      <a:buFont typeface="Arial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PPT_Tite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0" y="441325"/>
            <a:ext cx="6877050" cy="5975350"/>
          </a:xfrm>
        </p:spPr>
        <p:txBody>
          <a:bodyPr anchor="ctr" anchorCtr="0"/>
          <a:lstStyle>
            <a:lvl1pPr>
              <a:lnSpc>
                <a:spcPct val="800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 marL="355600" indent="-355600">
              <a:spcBef>
                <a:spcPts val="1200"/>
              </a:spcBef>
              <a:buFont typeface="+mj-lt"/>
              <a:buAutoNum type="arabicPeriod"/>
              <a:defRPr sz="2100" cap="all" baseline="0"/>
            </a:lvl1pPr>
            <a:lvl2pPr marL="625475" indent="-273050">
              <a:lnSpc>
                <a:spcPct val="120000"/>
              </a:lnSpc>
              <a:buFont typeface="+mj-lt"/>
              <a:buAutoNum type="arabicPeriod"/>
              <a:defRPr sz="1600" cap="none" baseline="0"/>
            </a:lvl2pPr>
            <a:lvl3pPr marL="808038" indent="-182563">
              <a:lnSpc>
                <a:spcPct val="120000"/>
              </a:lnSpc>
              <a:tabLst/>
              <a:defRPr sz="1600" cap="none" baseline="0"/>
            </a:lvl3pPr>
            <a:lvl4pPr marL="984250" indent="-176213" defTabSz="987425">
              <a:lnSpc>
                <a:spcPct val="120000"/>
              </a:lnSpc>
              <a:defRPr sz="1600" cap="none" baseline="0"/>
            </a:lvl4pPr>
            <a:lvl5pPr marL="1166813" indent="-182563">
              <a:lnSpc>
                <a:spcPct val="120000"/>
              </a:lnSpc>
              <a:defRPr sz="1600"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0" y="548680"/>
            <a:ext cx="6877050" cy="5862066"/>
          </a:xfrm>
        </p:spPr>
        <p:txBody>
          <a:bodyPr anchor="ctr" anchorCtr="0"/>
          <a:lstStyle>
            <a:lvl1pPr>
              <a:defRPr sz="3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31800" y="420966"/>
            <a:ext cx="6120420" cy="12078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31800" y="1722298"/>
            <a:ext cx="6877050" cy="4694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6696236" y="735844"/>
            <a:ext cx="2015964" cy="14401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065A28E-9773-4D76-BE06-9383BA9429D2}" type="datetime1">
              <a:rPr lang="de-DE" noProof="0" smtClean="0"/>
              <a:pPr/>
              <a:t>25.01.2021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696237" y="577541"/>
            <a:ext cx="2015964" cy="14401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Goethe-Institut für Thema</a:t>
            </a:r>
            <a:endParaRPr lang="de-DE" noProof="0"/>
          </a:p>
        </p:txBody>
      </p:sp>
      <p:sp>
        <p:nvSpPr>
          <p:cNvPr id="10" name="Textfeld 9"/>
          <p:cNvSpPr txBox="1"/>
          <p:nvPr userDrawn="1"/>
        </p:nvSpPr>
        <p:spPr bwMode="gray">
          <a:xfrm>
            <a:off x="6696236" y="418950"/>
            <a:ext cx="2015964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/>
          <a:p>
            <a:pPr marL="0" algn="r" defTabSz="914400" rtl="0" eaLnBrk="1" latinLnBrk="0" hangingPunct="1"/>
            <a:r>
              <a:rPr lang="de-DE" sz="9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Seite </a:t>
            </a:r>
            <a:fld id="{731BF05D-D419-4179-93C3-F69779562F2E}" type="slidenum">
              <a:rPr lang="de-DE" sz="900" kern="1200" noProof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pPr marL="0" algn="r" defTabSz="914400" rtl="0" eaLnBrk="1" latinLnBrk="0" hangingPunct="1"/>
              <a:t>‹Nr.›</a:t>
            </a:fld>
            <a:endParaRPr lang="de-DE" sz="900" kern="1200" noProof="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7" r:id="rId3"/>
    <p:sldLayoutId id="2147483650" r:id="rId4"/>
    <p:sldLayoutId id="2147483658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59" r:id="rId2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6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100" b="1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563" indent="-182563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6213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182563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bibliothek-dakar@goethe.de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Inscription</a:t>
            </a:r>
            <a:r>
              <a:rPr lang="de-DE" sz="32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sur</a:t>
            </a:r>
            <a:r>
              <a:rPr lang="de-DE" sz="32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 </a:t>
            </a:r>
            <a:r>
              <a:rPr lang="de-DE" sz="3200" dirty="0">
                <a:solidFill>
                  <a:schemeClr val="tx1"/>
                </a:solidFill>
                <a:latin typeface="Goethe FF Clan" panose="020B0506030101020104" pitchFamily="34" charset="0"/>
              </a:rPr>
              <a:t/>
            </a:r>
            <a:br>
              <a:rPr lang="de-DE" sz="3200" dirty="0">
                <a:solidFill>
                  <a:schemeClr val="tx1"/>
                </a:solidFill>
                <a:latin typeface="Goethe FF Clan" panose="020B0506030101020104" pitchFamily="34" charset="0"/>
              </a:rPr>
            </a:br>
            <a:r>
              <a:rPr lang="de-DE" sz="32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La </a:t>
            </a:r>
            <a:r>
              <a:rPr lang="de-DE" sz="32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plateforme</a:t>
            </a:r>
            <a:r>
              <a:rPr lang="de-DE" sz="32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mein </a:t>
            </a:r>
            <a:r>
              <a:rPr lang="de-DE" sz="32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goethe.DE </a:t>
            </a:r>
            <a:r>
              <a:rPr lang="de-DE" sz="32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et </a:t>
            </a:r>
            <a:r>
              <a:rPr lang="de-DE" sz="32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utilisation</a:t>
            </a:r>
            <a:r>
              <a:rPr lang="de-DE" sz="32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du </a:t>
            </a:r>
            <a:r>
              <a:rPr lang="de-DE" sz="32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catalogue</a:t>
            </a:r>
            <a:r>
              <a:rPr lang="de-DE" sz="32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en </a:t>
            </a:r>
            <a:r>
              <a:rPr lang="de-DE" sz="32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ligne</a:t>
            </a:r>
            <a:r>
              <a:rPr lang="de-DE" cap="none" dirty="0">
                <a:solidFill>
                  <a:schemeClr val="tx1"/>
                </a:solidFill>
                <a:latin typeface="Goethe FF Clan" panose="020B0506030101020104" pitchFamily="34" charset="0"/>
              </a:rPr>
              <a:t/>
            </a:r>
            <a:br>
              <a:rPr lang="de-DE" cap="none" dirty="0">
                <a:solidFill>
                  <a:schemeClr val="tx1"/>
                </a:solidFill>
                <a:latin typeface="Goethe FF Clan" panose="020B0506030101020104" pitchFamily="34" charset="0"/>
              </a:rPr>
            </a:br>
            <a:r>
              <a:rPr lang="de-DE" sz="3200" cap="none" dirty="0">
                <a:solidFill>
                  <a:schemeClr val="tx1"/>
                </a:solidFill>
              </a:rPr>
              <a:t/>
            </a:r>
            <a:br>
              <a:rPr lang="de-DE" sz="3200" cap="none" dirty="0">
                <a:solidFill>
                  <a:schemeClr val="tx1"/>
                </a:solidFill>
              </a:rPr>
            </a:br>
            <a:endParaRPr lang="de-D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Finalisation</a:t>
            </a:r>
            <a:r>
              <a:rPr lang="de-DE" dirty="0" smtClean="0"/>
              <a:t> de la </a:t>
            </a:r>
            <a:r>
              <a:rPr lang="de-DE" dirty="0" err="1" smtClean="0"/>
              <a:t>réservation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683568" y="577541"/>
            <a:ext cx="5760640" cy="986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FINALISER LA RÉSERVATION</a:t>
            </a:r>
            <a:endParaRPr lang="de-DE" sz="1600" b="1" dirty="0">
              <a:solidFill>
                <a:schemeClr val="tx1"/>
              </a:solidFill>
              <a:latin typeface="Goethe FF Clan" panose="020B0506030101020104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539552" y="1916832"/>
            <a:ext cx="525658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813266" y="5207711"/>
            <a:ext cx="6423030" cy="1317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Sur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une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nouvelle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page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qui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s‘affiche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,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inscrivez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l‘adresse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: 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/>
            </a:r>
            <a:b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</a:br>
            <a:r>
              <a:rPr lang="de-DE" sz="1600" b="1" dirty="0" smtClean="0">
                <a:solidFill>
                  <a:srgbClr val="0070C0"/>
                </a:solidFill>
                <a:latin typeface="Goethe FF Clan" panose="020B0506030101020104" pitchFamily="34" charset="0"/>
                <a:hlinkClick r:id="rId2"/>
              </a:rPr>
              <a:t>bibliothek-dakar@goethe.de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et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mettez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en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commentaire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„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préparez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mon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panier“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suivi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de la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date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à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laquelle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vous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voulez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le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retirer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puis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cliquez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sur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„Valider“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ou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„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Abschiken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„</a:t>
            </a:r>
            <a:endParaRPr lang="de-DE" sz="1600" dirty="0">
              <a:solidFill>
                <a:schemeClr val="tx1"/>
              </a:solidFill>
              <a:latin typeface="Goethe FF Clan" panose="020B05060301010201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4320480" cy="2376264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5868144" y="4149080"/>
            <a:ext cx="986408" cy="1058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3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75816" y="404664"/>
            <a:ext cx="6120420" cy="1207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RÉCUpÉRER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VOTRE COMMANDE à LA BIBLIOTHÈQUE</a:t>
            </a:r>
            <a:endParaRPr lang="de-DE" sz="1600" dirty="0">
              <a:solidFill>
                <a:schemeClr val="tx1"/>
              </a:solidFill>
              <a:latin typeface="Goethe FF Clan" panose="020B05060301010201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812319" y="3212976"/>
            <a:ext cx="6877051" cy="2915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="0" dirty="0"/>
          </a:p>
        </p:txBody>
      </p:sp>
      <p:sp>
        <p:nvSpPr>
          <p:cNvPr id="8" name="Rechteck 7"/>
          <p:cNvSpPr/>
          <p:nvPr/>
        </p:nvSpPr>
        <p:spPr>
          <a:xfrm>
            <a:off x="899592" y="4255310"/>
            <a:ext cx="589456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1600" b="0" cap="none" spc="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Une</a:t>
            </a:r>
            <a:r>
              <a:rPr lang="de-DE" sz="1600" b="0" cap="none" spc="0" dirty="0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b="0" cap="none" spc="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fois</a:t>
            </a:r>
            <a:r>
              <a:rPr lang="de-DE" sz="1600" b="0" cap="none" spc="0" dirty="0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b="0" cap="none" spc="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votre</a:t>
            </a:r>
            <a:r>
              <a:rPr lang="de-DE" sz="1600" b="0" cap="none" spc="0" dirty="0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b="0" cap="none" spc="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commande</a:t>
            </a:r>
            <a:r>
              <a:rPr lang="de-DE" sz="1600" b="0" cap="none" spc="0" dirty="0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b="0" cap="none" spc="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validée</a:t>
            </a:r>
            <a:r>
              <a:rPr lang="de-DE" sz="1600" b="0" cap="none" spc="0" dirty="0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, </a:t>
            </a:r>
            <a:r>
              <a:rPr lang="de-DE" sz="1600" b="0" cap="none" spc="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vous</a:t>
            </a:r>
            <a:r>
              <a:rPr lang="de-DE" sz="1600" b="0" cap="none" spc="0" dirty="0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b="0" cap="none" spc="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serez</a:t>
            </a:r>
            <a:r>
              <a:rPr lang="de-DE" sz="1600" b="0" cap="none" spc="0" dirty="0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b="0" cap="none" spc="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contacter</a:t>
            </a:r>
            <a:r>
              <a:rPr lang="de-DE" sz="1600" b="0" cap="none" spc="0" dirty="0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</a:p>
          <a:p>
            <a:pPr algn="ctr"/>
            <a:r>
              <a:rPr lang="de-DE" sz="1600" b="0" cap="none" spc="0" dirty="0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par </a:t>
            </a:r>
            <a:r>
              <a:rPr lang="de-DE" sz="1600" b="0" cap="none" spc="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l‘assistante</a:t>
            </a:r>
            <a:r>
              <a:rPr lang="de-DE" sz="1600" b="0" cap="none" spc="0" dirty="0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 de la </a:t>
            </a:r>
            <a:r>
              <a:rPr lang="de-DE" sz="1600" b="0" cap="none" spc="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bibliothèque</a:t>
            </a:r>
            <a:r>
              <a:rPr lang="de-DE" sz="1600" b="0" cap="none" spc="0" dirty="0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b="0" cap="none" spc="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afin</a:t>
            </a:r>
            <a:r>
              <a:rPr lang="de-DE" sz="1600" b="0" cap="none" spc="0" dirty="0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 de fixer </a:t>
            </a:r>
            <a:r>
              <a:rPr lang="de-DE" sz="1600" b="0" cap="none" spc="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un</a:t>
            </a:r>
            <a:r>
              <a:rPr lang="de-DE" sz="1600" b="0" cap="none" spc="0" dirty="0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b="0" cap="none" spc="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rendez-vous</a:t>
            </a:r>
            <a:endParaRPr lang="de-DE" sz="1600" b="0" cap="none" spc="0" dirty="0" smtClean="0">
              <a:ln w="0"/>
              <a:solidFill>
                <a:schemeClr val="tx1"/>
              </a:solidFill>
              <a:latin typeface="Goethe FF Clan" panose="020B0506030101020104" pitchFamily="34" charset="0"/>
            </a:endParaRPr>
          </a:p>
          <a:p>
            <a:pPr algn="ctr"/>
            <a:r>
              <a:rPr lang="de-DE" sz="1600" dirty="0" err="1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p</a:t>
            </a:r>
            <a:r>
              <a:rPr lang="de-DE" sz="160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our</a:t>
            </a:r>
            <a:r>
              <a:rPr lang="de-DE" sz="1600" dirty="0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venir</a:t>
            </a:r>
            <a:r>
              <a:rPr lang="de-DE" sz="1600" dirty="0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récupérer</a:t>
            </a:r>
            <a:r>
              <a:rPr lang="de-DE" sz="1600" dirty="0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votre</a:t>
            </a:r>
            <a:r>
              <a:rPr lang="de-DE" sz="1600" dirty="0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ln w="0"/>
                <a:solidFill>
                  <a:schemeClr val="tx1"/>
                </a:solidFill>
                <a:latin typeface="Goethe FF Clan" panose="020B0506030101020104" pitchFamily="34" charset="0"/>
              </a:rPr>
              <a:t>commande</a:t>
            </a:r>
            <a:endParaRPr lang="de-DE" sz="1600" b="0" cap="none" spc="0" dirty="0">
              <a:ln w="0"/>
              <a:solidFill>
                <a:schemeClr val="tx1"/>
              </a:solidFill>
              <a:latin typeface="Goethe FF Clan" panose="020B0506030101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8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  <a:latin typeface="Goethe FF Clan" panose="020B0506030101020104" pitchFamily="34" charset="0"/>
              </a:rPr>
              <a:t>Mein.goethe.de</a:t>
            </a:r>
            <a:endParaRPr lang="de-DE" dirty="0">
              <a:solidFill>
                <a:schemeClr val="accent1"/>
              </a:solidFill>
              <a:latin typeface="Goethe FF Clan" panose="020B05060301010201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Mein Goethe.de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6372200" y="2204864"/>
            <a:ext cx="2664296" cy="2081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Sur la page d’accueil </a:t>
            </a:r>
            <a:r>
              <a:rPr lang="fr-FR" sz="1400" dirty="0" smtClean="0">
                <a:solidFill>
                  <a:schemeClr val="accent4">
                    <a:lumMod val="75000"/>
                  </a:schemeClr>
                </a:solidFill>
                <a:latin typeface="Goethe FF Clan" panose="020B0506030101020104" pitchFamily="34" charset="0"/>
              </a:rPr>
              <a:t>www.my.goethe.de </a:t>
            </a:r>
            <a:r>
              <a:rPr lang="fr-FR" sz="14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: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Cliquez sur « </a:t>
            </a:r>
            <a:r>
              <a:rPr lang="fr-FR" sz="1400" b="1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INSCRIPTION</a:t>
            </a:r>
            <a:r>
              <a:rPr lang="fr-FR" sz="14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 » pour créer un compte</a:t>
            </a:r>
            <a:endParaRPr lang="fr-FR" sz="1400" dirty="0">
              <a:solidFill>
                <a:schemeClr val="tx1"/>
              </a:solidFill>
              <a:latin typeface="Goethe FF Clan" panose="020B0506030101020104" pitchFamily="34" charset="0"/>
            </a:endParaRPr>
          </a:p>
        </p:txBody>
      </p:sp>
      <p:cxnSp>
        <p:nvCxnSpPr>
          <p:cNvPr id="10" name="Gewinkelte Verbindung 9"/>
          <p:cNvCxnSpPr>
            <a:stCxn id="8" idx="4"/>
          </p:cNvCxnSpPr>
          <p:nvPr/>
        </p:nvCxnSpPr>
        <p:spPr>
          <a:xfrm rot="5400000">
            <a:off x="5522537" y="3911483"/>
            <a:ext cx="1807342" cy="25562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4752528" cy="448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41675"/>
            <a:ext cx="4284216" cy="415746"/>
          </a:xfrm>
        </p:spPr>
        <p:txBody>
          <a:bodyPr/>
          <a:lstStyle/>
          <a:p>
            <a:r>
              <a:rPr lang="de-DE" dirty="0" err="1" smtClean="0">
                <a:latin typeface="Goethe FF Clan" panose="020B0506030101020104" pitchFamily="34" charset="0"/>
              </a:rPr>
              <a:t>CrÉation</a:t>
            </a:r>
            <a:r>
              <a:rPr lang="de-DE" dirty="0" smtClean="0">
                <a:latin typeface="Goethe FF Clan" panose="020B0506030101020104" pitchFamily="34" charset="0"/>
              </a:rPr>
              <a:t> </a:t>
            </a:r>
            <a:r>
              <a:rPr lang="de-DE" dirty="0" smtClean="0">
                <a:latin typeface="Goethe FF Clan" panose="020B0506030101020104" pitchFamily="34" charset="0"/>
              </a:rPr>
              <a:t>de </a:t>
            </a:r>
            <a:r>
              <a:rPr lang="de-DE" dirty="0" err="1" smtClean="0">
                <a:latin typeface="Goethe FF Clan" panose="020B0506030101020104" pitchFamily="34" charset="0"/>
              </a:rPr>
              <a:t>compte</a:t>
            </a:r>
            <a:endParaRPr lang="de-DE" dirty="0">
              <a:latin typeface="Goethe FF Clan" panose="020B05060301010201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Mein Goethe.de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179513" y="2204864"/>
            <a:ext cx="3672408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Goethe FF Clan" panose="020B0506030101020104" pitchFamily="34" charset="0"/>
              </a:rPr>
              <a:t>Entrez votre </a:t>
            </a:r>
            <a:r>
              <a:rPr lang="fr-FR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Goethe FF Clan" panose="020B0506030101020104" pitchFamily="34" charset="0"/>
              </a:rPr>
              <a:t>C</a:t>
            </a:r>
            <a:r>
              <a:rPr lang="fr-FR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hoisissez </a:t>
            </a:r>
            <a:r>
              <a:rPr lang="fr-FR" sz="1600" dirty="0">
                <a:solidFill>
                  <a:schemeClr val="tx1"/>
                </a:solidFill>
                <a:latin typeface="Goethe FF Clan" panose="020B0506030101020104" pitchFamily="34" charset="0"/>
              </a:rPr>
              <a:t>un mot de passe  contenant au moins 8 caractères, une lettre en majuscule et un </a:t>
            </a:r>
            <a:r>
              <a:rPr lang="fr-FR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chiffre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Choisissez </a:t>
            </a:r>
            <a:r>
              <a:rPr lang="fr-FR" sz="1600" dirty="0">
                <a:solidFill>
                  <a:schemeClr val="tx1"/>
                </a:solidFill>
                <a:latin typeface="Goethe FF Clan" panose="020B0506030101020104" pitchFamily="34" charset="0"/>
              </a:rPr>
              <a:t>votre </a:t>
            </a:r>
            <a:r>
              <a:rPr lang="fr-FR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pays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Cochez </a:t>
            </a:r>
            <a:r>
              <a:rPr lang="fr-FR" sz="1600" dirty="0">
                <a:solidFill>
                  <a:schemeClr val="tx1"/>
                </a:solidFill>
                <a:latin typeface="Goethe FF Clan" panose="020B0506030101020104" pitchFamily="34" charset="0"/>
              </a:rPr>
              <a:t>l'autorisation de création de </a:t>
            </a:r>
            <a:r>
              <a:rPr lang="fr-FR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compte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Cliquez </a:t>
            </a:r>
            <a:r>
              <a:rPr lang="fr-FR" sz="1600" dirty="0">
                <a:solidFill>
                  <a:schemeClr val="tx1"/>
                </a:solidFill>
                <a:latin typeface="Goethe FF Clan" panose="020B0506030101020104" pitchFamily="34" charset="0"/>
              </a:rPr>
              <a:t>sur </a:t>
            </a:r>
            <a:r>
              <a:rPr lang="fr-FR" sz="1600" dirty="0" err="1">
                <a:solidFill>
                  <a:schemeClr val="tx1"/>
                </a:solidFill>
                <a:latin typeface="Goethe FF Clan" panose="020B0506030101020104" pitchFamily="34" charset="0"/>
              </a:rPr>
              <a:t>Registrieren</a:t>
            </a:r>
            <a:endParaRPr lang="fr-FR" sz="1600" dirty="0">
              <a:solidFill>
                <a:schemeClr val="tx1"/>
              </a:solidFill>
              <a:latin typeface="Goethe FF Clan" panose="020B0506030101020104" pitchFamily="34" charset="0"/>
            </a:endParaRPr>
          </a:p>
        </p:txBody>
      </p:sp>
      <p:sp>
        <p:nvSpPr>
          <p:cNvPr id="10" name="Pfeil nach rechts 9"/>
          <p:cNvSpPr/>
          <p:nvPr/>
        </p:nvSpPr>
        <p:spPr>
          <a:xfrm>
            <a:off x="3986437" y="3212976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52795"/>
            <a:ext cx="4011262" cy="4552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420966"/>
            <a:ext cx="6120420" cy="458893"/>
          </a:xfrm>
        </p:spPr>
        <p:txBody>
          <a:bodyPr/>
          <a:lstStyle/>
          <a:p>
            <a:r>
              <a:rPr lang="de-DE" dirty="0" err="1" smtClean="0">
                <a:solidFill>
                  <a:schemeClr val="accent1"/>
                </a:solidFill>
                <a:latin typeface="Goethe FF Clan" panose="020B0506030101020104" pitchFamily="34" charset="0"/>
              </a:rPr>
              <a:t>Inscription</a:t>
            </a:r>
            <a:r>
              <a:rPr lang="de-DE" dirty="0" smtClean="0">
                <a:solidFill>
                  <a:schemeClr val="accent1"/>
                </a:solidFill>
                <a:latin typeface="Goethe FF Clan" panose="020B0506030101020104" pitchFamily="34" charset="0"/>
              </a:rPr>
              <a:t> </a:t>
            </a:r>
            <a:r>
              <a:rPr lang="de-DE" dirty="0" err="1" smtClean="0">
                <a:solidFill>
                  <a:schemeClr val="accent1"/>
                </a:solidFill>
                <a:latin typeface="Goethe FF Clan" panose="020B0506030101020104" pitchFamily="34" charset="0"/>
              </a:rPr>
              <a:t>rÉussie</a:t>
            </a:r>
            <a:r>
              <a:rPr lang="de-DE" dirty="0" smtClean="0">
                <a:solidFill>
                  <a:schemeClr val="accent1"/>
                </a:solidFill>
                <a:latin typeface="Goethe FF Clan" panose="020B0506030101020104" pitchFamily="34" charset="0"/>
              </a:rPr>
              <a:t> !</a:t>
            </a:r>
            <a:endParaRPr lang="de-DE" dirty="0">
              <a:solidFill>
                <a:schemeClr val="accent1"/>
              </a:solidFill>
              <a:latin typeface="Goethe FF Clan" panose="020B05060301010201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Mein Goethe.de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416658"/>
            <a:ext cx="4093033" cy="460257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feil nach rechts 4"/>
          <p:cNvSpPr/>
          <p:nvPr/>
        </p:nvSpPr>
        <p:spPr>
          <a:xfrm>
            <a:off x="4272545" y="3645024"/>
            <a:ext cx="44347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hteck 6"/>
          <p:cNvSpPr/>
          <p:nvPr/>
        </p:nvSpPr>
        <p:spPr>
          <a:xfrm>
            <a:off x="5183808" y="3356992"/>
            <a:ext cx="3528392" cy="869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Suivez le lien que vous avez recu par E-mail</a:t>
            </a:r>
            <a:endParaRPr lang="fr-FR" sz="1600" dirty="0">
              <a:solidFill>
                <a:schemeClr val="tx1"/>
              </a:solidFill>
              <a:latin typeface="Goethe FF Clan" panose="020B05060301010201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Mein Goethe.de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  <a:latin typeface="Goethe FF Clan" panose="020B0506030101020104" pitchFamily="34" charset="0"/>
              </a:rPr>
              <a:t>Connexion</a:t>
            </a:r>
            <a:endParaRPr lang="fr-FR" dirty="0">
              <a:solidFill>
                <a:schemeClr val="accent1"/>
              </a:solidFill>
              <a:latin typeface="Goethe FF Clan" panose="020B0506030101020104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831632" y="2364466"/>
            <a:ext cx="33123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Connectez-vous </a:t>
            </a:r>
            <a:r>
              <a:rPr lang="fr-FR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pour compléter votre profil</a:t>
            </a:r>
            <a:endParaRPr lang="fr-FR" dirty="0">
              <a:solidFill>
                <a:schemeClr val="tx1"/>
              </a:solidFill>
              <a:latin typeface="Goethe FF Clan" panose="020B05060301010201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8" y="1124744"/>
            <a:ext cx="4154094" cy="4141446"/>
          </a:xfrm>
          <a:prstGeom prst="rect">
            <a:avLst/>
          </a:prstGeom>
        </p:spPr>
      </p:pic>
      <p:cxnSp>
        <p:nvCxnSpPr>
          <p:cNvPr id="12" name="Gewinkelte Verbindung 11"/>
          <p:cNvCxnSpPr/>
          <p:nvPr/>
        </p:nvCxnSpPr>
        <p:spPr>
          <a:xfrm>
            <a:off x="4427984" y="2420888"/>
            <a:ext cx="1403648" cy="86409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Catalogue en </a:t>
            </a:r>
            <a:r>
              <a:rPr lang="de-DE" dirty="0" err="1" smtClean="0"/>
              <a:t>ligne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1403648" y="1112052"/>
            <a:ext cx="6120680" cy="876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Sur la page «</a:t>
            </a:r>
            <a:r>
              <a:rPr lang="fr-FR" sz="1600" b="1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 </a:t>
            </a:r>
            <a:r>
              <a:rPr lang="fr-FR" sz="1600" b="1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Accueil</a:t>
            </a:r>
            <a:r>
              <a:rPr lang="fr-FR" sz="1600" b="1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 </a:t>
            </a:r>
            <a:r>
              <a:rPr lang="fr-FR" sz="1600" b="1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», cliquez sur </a:t>
            </a:r>
            <a:br>
              <a:rPr lang="fr-FR" sz="1600" b="1" dirty="0" smtClean="0">
                <a:solidFill>
                  <a:schemeClr val="tx1"/>
                </a:solidFill>
                <a:latin typeface="Goethe FF Clan" panose="020B0506030101020104" pitchFamily="34" charset="0"/>
              </a:rPr>
            </a:br>
            <a:r>
              <a:rPr lang="fr-FR" sz="1600" b="1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« Catalogue en ligne »</a:t>
            </a:r>
            <a:endParaRPr lang="fr-FR" sz="1600" b="1" dirty="0" smtClean="0">
              <a:solidFill>
                <a:schemeClr val="tx1"/>
              </a:solidFill>
              <a:latin typeface="Goethe FF Clan" panose="020B0506030101020104" pitchFamily="34" charset="0"/>
            </a:endParaRPr>
          </a:p>
        </p:txBody>
      </p:sp>
      <p:cxnSp>
        <p:nvCxnSpPr>
          <p:cNvPr id="10" name="Gewinkelte Verbindung 9"/>
          <p:cNvCxnSpPr>
            <a:stCxn id="17" idx="1"/>
          </p:cNvCxnSpPr>
          <p:nvPr/>
        </p:nvCxnSpPr>
        <p:spPr>
          <a:xfrm rot="10800000" flipH="1" flipV="1">
            <a:off x="1403648" y="1550446"/>
            <a:ext cx="306360" cy="2937060"/>
          </a:xfrm>
          <a:prstGeom prst="bentConnector4">
            <a:avLst>
              <a:gd name="adj1" fmla="val -74618"/>
              <a:gd name="adj2" fmla="val 5746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73" y="2492896"/>
            <a:ext cx="4901429" cy="4184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13" y="404664"/>
            <a:ext cx="6120420" cy="1207834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FAIRE UNE RECHERCHE DE MÉDIA SUR NOTRE </a:t>
            </a:r>
            <a:r>
              <a:rPr lang="de-DE" dirty="0" smtClean="0">
                <a:solidFill>
                  <a:schemeClr val="accent1"/>
                </a:solidFill>
              </a:rPr>
              <a:t>CATALOGUE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Recherche </a:t>
            </a:r>
            <a:r>
              <a:rPr lang="de-DE" dirty="0" err="1" smtClean="0"/>
              <a:t>sur</a:t>
            </a:r>
            <a:r>
              <a:rPr lang="de-DE" dirty="0" smtClean="0"/>
              <a:t> </a:t>
            </a:r>
            <a:r>
              <a:rPr lang="de-DE" dirty="0" err="1" smtClean="0"/>
              <a:t>catalogue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2267744" y="4827842"/>
            <a:ext cx="4896544" cy="113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Recherchez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le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média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de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votre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choix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en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mettant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le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nom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de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l‘auteur</a:t>
            </a:r>
            <a:r>
              <a:rPr lang="de-DE" sz="1600" dirty="0" err="1">
                <a:solidFill>
                  <a:schemeClr val="tx1"/>
                </a:solidFill>
                <a:latin typeface="Goethe FF Clan" panose="020B0506030101020104" pitchFamily="34" charset="0"/>
              </a:rPr>
              <a:t>,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le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titre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ou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un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mot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clé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sur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la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barre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de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recherche</a:t>
            </a:r>
            <a:r>
              <a:rPr lang="de-DE" sz="1600" dirty="0">
                <a:solidFill>
                  <a:schemeClr val="tx1"/>
                </a:solidFill>
                <a:latin typeface="Goethe FF Clan" panose="020B0506030101020104" pitchFamily="34" charset="0"/>
              </a:rPr>
              <a:t>.</a:t>
            </a:r>
            <a:endParaRPr lang="de-DE" sz="1600" dirty="0">
              <a:latin typeface="Goethe FF Clan" panose="020B05060301010201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8708"/>
            <a:ext cx="4828156" cy="30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9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25.01.2021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CRÉATION PANIER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611559" y="1988840"/>
            <a:ext cx="5688634" cy="3312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575686" y="380980"/>
            <a:ext cx="5832648" cy="1237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CRÉATION </a:t>
            </a:r>
            <a:r>
              <a:rPr lang="de-DE" sz="1600" b="1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DE PANIER</a:t>
            </a:r>
            <a:endParaRPr lang="de-DE" sz="1600" b="1" dirty="0">
              <a:solidFill>
                <a:schemeClr val="tx1"/>
              </a:solidFill>
              <a:latin typeface="Goethe FF Clan" panose="020B0506030101020104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2627784" y="5368876"/>
            <a:ext cx="4392488" cy="933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Une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fois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le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média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sélectionné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, aller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sur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ajouter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à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mon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 panier (à </a:t>
            </a:r>
            <a:r>
              <a:rPr lang="de-DE" sz="1600" dirty="0" err="1" smtClean="0">
                <a:solidFill>
                  <a:schemeClr val="tx1"/>
                </a:solidFill>
                <a:latin typeface="Goethe FF Clan" panose="020B0506030101020104" pitchFamily="34" charset="0"/>
              </a:rPr>
              <a:t>droite</a:t>
            </a:r>
            <a:r>
              <a:rPr lang="de-DE" sz="1600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)</a:t>
            </a:r>
            <a:endParaRPr lang="de-DE" sz="1600" dirty="0">
              <a:solidFill>
                <a:schemeClr val="tx1"/>
              </a:solidFill>
              <a:latin typeface="Goethe FF Clan" panose="020B05060301010201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099614"/>
            <a:ext cx="4536505" cy="312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48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449621" y="445828"/>
            <a:ext cx="594040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PRÉPARATION </a:t>
            </a:r>
            <a:r>
              <a:rPr lang="de-DE" sz="1600" b="1" dirty="0" smtClean="0">
                <a:solidFill>
                  <a:schemeClr val="tx1"/>
                </a:solidFill>
                <a:latin typeface="Goethe FF Clan" panose="020B0506030101020104" pitchFamily="34" charset="0"/>
              </a:rPr>
              <a:t>DU PANIER </a:t>
            </a:r>
            <a:endParaRPr lang="de-DE" sz="1600" b="1" dirty="0">
              <a:solidFill>
                <a:schemeClr val="tx1"/>
              </a:solidFill>
              <a:latin typeface="Goethe FF Clan" panose="020B0506030101020104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 flipV="1">
            <a:off x="539552" y="1880600"/>
            <a:ext cx="6408712" cy="3204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1115616" y="5265432"/>
            <a:ext cx="6048672" cy="1043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En haut de la </a:t>
            </a:r>
            <a:r>
              <a:rPr lang="de-DE" dirty="0" err="1" smtClean="0">
                <a:solidFill>
                  <a:schemeClr val="tx1"/>
                </a:solidFill>
              </a:rPr>
              <a:t>page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cliquez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sur</a:t>
            </a:r>
            <a:r>
              <a:rPr lang="de-DE" dirty="0" smtClean="0">
                <a:solidFill>
                  <a:schemeClr val="tx1"/>
                </a:solidFill>
              </a:rPr>
              <a:t> panier </a:t>
            </a:r>
            <a:r>
              <a:rPr lang="de-DE" dirty="0" err="1" smtClean="0">
                <a:solidFill>
                  <a:schemeClr val="tx1"/>
                </a:solidFill>
              </a:rPr>
              <a:t>ou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K</a:t>
            </a:r>
            <a:r>
              <a:rPr lang="de-DE" dirty="0" smtClean="0">
                <a:solidFill>
                  <a:schemeClr val="tx1"/>
                </a:solidFill>
              </a:rPr>
              <a:t>orb </a:t>
            </a:r>
            <a:r>
              <a:rPr lang="de-DE" dirty="0" err="1" smtClean="0">
                <a:solidFill>
                  <a:schemeClr val="tx1"/>
                </a:solidFill>
              </a:rPr>
              <a:t>pour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visualiser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votre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commande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3933906" cy="7200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53" y="3191846"/>
            <a:ext cx="3636044" cy="146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66008"/>
      </p:ext>
    </p:extLst>
  </p:cSld>
  <p:clrMapOvr>
    <a:masterClrMapping/>
  </p:clrMapOvr>
</p:sld>
</file>

<file path=ppt/theme/theme1.xml><?xml version="1.0" encoding="utf-8"?>
<a:theme xmlns:a="http://schemas.openxmlformats.org/drawingml/2006/main" name="Goethe-Institut">
  <a:themeElements>
    <a:clrScheme name="GI PPT 2012-05-23">
      <a:dk1>
        <a:sysClr val="windowText" lastClr="000000"/>
      </a:dk1>
      <a:lt1>
        <a:sysClr val="window" lastClr="FFFFFF"/>
      </a:lt1>
      <a:dk2>
        <a:srgbClr val="502300"/>
      </a:dk2>
      <a:lt2>
        <a:srgbClr val="C8B987"/>
      </a:lt2>
      <a:accent1>
        <a:srgbClr val="A0C814"/>
      </a:accent1>
      <a:accent2>
        <a:srgbClr val="374105"/>
      </a:accent2>
      <a:accent3>
        <a:srgbClr val="82055F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F810CAF3-385F-4512-AAF3-58B5BD793C08}" vid="{CDD4571F-8203-4957-A517-EC00174C3FBA}"/>
    </a:ext>
  </a:extLst>
</a:theme>
</file>

<file path=ppt/theme/theme2.xml><?xml version="1.0" encoding="utf-8"?>
<a:theme xmlns:a="http://schemas.openxmlformats.org/drawingml/2006/main" name="Larissa-Design">
  <a:themeElements>
    <a:clrScheme name="Goethe 2010-12-21">
      <a:dk1>
        <a:sysClr val="windowText" lastClr="000000"/>
      </a:dk1>
      <a:lt1>
        <a:sysClr val="window" lastClr="FFFFFF"/>
      </a:lt1>
      <a:dk2>
        <a:srgbClr val="502300"/>
      </a:dk2>
      <a:lt2>
        <a:srgbClr val="C8B987"/>
      </a:lt2>
      <a:accent1>
        <a:srgbClr val="A0C814"/>
      </a:accent1>
      <a:accent2>
        <a:srgbClr val="374105"/>
      </a:accent2>
      <a:accent3>
        <a:srgbClr val="59004A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Goethe Draft ClanNarrow">
      <a:majorFont>
        <a:latin typeface="ClanNarrowLF-Bold"/>
        <a:ea typeface=""/>
        <a:cs typeface=""/>
      </a:majorFont>
      <a:minorFont>
        <a:latin typeface="ClanNarrowLF-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Goethe 2010-12-21">
      <a:dk1>
        <a:sysClr val="windowText" lastClr="000000"/>
      </a:dk1>
      <a:lt1>
        <a:sysClr val="window" lastClr="FFFFFF"/>
      </a:lt1>
      <a:dk2>
        <a:srgbClr val="502300"/>
      </a:dk2>
      <a:lt2>
        <a:srgbClr val="C8B987"/>
      </a:lt2>
      <a:accent1>
        <a:srgbClr val="A0C814"/>
      </a:accent1>
      <a:accent2>
        <a:srgbClr val="374105"/>
      </a:accent2>
      <a:accent3>
        <a:srgbClr val="59004A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Goethe Draft ClanNarrow">
      <a:majorFont>
        <a:latin typeface="ClanNarrowLF-Bold"/>
        <a:ea typeface=""/>
        <a:cs typeface=""/>
      </a:majorFont>
      <a:minorFont>
        <a:latin typeface="ClanNarrowLF-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E1E7CB3F740E4FA439DC4DE9965CFB" ma:contentTypeVersion="10" ma:contentTypeDescription="Ein neues Dokument erstellen." ma:contentTypeScope="" ma:versionID="8e879d9de1297dca58e37ade3d5c1c62">
  <xsd:schema xmlns:xsd="http://www.w3.org/2001/XMLSchema" xmlns:xs="http://www.w3.org/2001/XMLSchema" xmlns:p="http://schemas.microsoft.com/office/2006/metadata/properties" xmlns:ns2="c216c60e-cf8b-4564-aa4f-56f41349513c" xmlns:ns3="d9d6aa0b-def3-4076-afc9-b5668e48dd53" targetNamespace="http://schemas.microsoft.com/office/2006/metadata/properties" ma:root="true" ma:fieldsID="60cdee28f0dc46ad779379008c6ee211" ns2:_="" ns3:_="">
    <xsd:import namespace="c216c60e-cf8b-4564-aa4f-56f41349513c"/>
    <xsd:import namespace="d9d6aa0b-def3-4076-afc9-b5668e48dd5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Dateiformat" minOccurs="0"/>
                <xsd:element ref="ns3:Druckformat" minOccurs="0"/>
                <xsd:element ref="ns3:Vorlagentyp" minOccurs="0"/>
                <xsd:element ref="ns3:gimmp_Vor_IntDownloadCount"/>
                <xsd:element ref="ns3:gimmp_Vor_ExtDownloadCoun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c60e-cf8b-4564-aa4f-56f41349513c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82ed2df-806c-4193-9531-2d60c0b97f43}" ma:internalName="TaxCatchAll" ma:showField="CatchAllData" ma:web="c216c60e-cf8b-4564-aa4f-56f4134951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6aa0b-def3-4076-afc9-b5668e48dd53" elementFormDefault="qualified">
    <xsd:import namespace="http://schemas.microsoft.com/office/2006/documentManagement/types"/>
    <xsd:import namespace="http://schemas.microsoft.com/office/infopath/2007/PartnerControls"/>
    <xsd:element name="Dateiformat" ma:index="9" nillable="true" ma:displayName="Dateiformat" ma:format="Dropdown" ma:internalName="Dateiformat">
      <xsd:simpleType>
        <xsd:restriction base="dms:Choice">
          <xsd:enumeration value="AC3 M2V (ZIP)"/>
          <xsd:enumeration value="Ansicht (PDF)"/>
          <xsd:enumeration value="AVI"/>
          <xsd:enumeration value="Bilder (JPG)"/>
          <xsd:enumeration value="Druck (PDF)"/>
          <xsd:enumeration value="Excel 2003-2007"/>
          <xsd:enumeration value="Excel 2010"/>
          <xsd:enumeration value="FLV (ZIP)"/>
          <xsd:enumeration value="GIF"/>
          <xsd:enumeration value="InDesign (ZIP)"/>
          <xsd:enumeration value="JPG"/>
          <xsd:enumeration value="MP4 (ZIP)"/>
          <xsd:enumeration value="PDF (Ansicht)"/>
          <xsd:enumeration value="PDF (Druck)"/>
          <xsd:enumeration value="PDF (druckfähig)"/>
          <xsd:enumeration value="PowerPoint 2003-2007"/>
          <xsd:enumeration value="PowerPoint 2010"/>
          <xsd:enumeration value="PSD (ZIP)"/>
          <xsd:enumeration value="WAV"/>
          <xsd:enumeration value="Word 2003-2007"/>
          <xsd:enumeration value="Word 2010"/>
          <xsd:enumeration value="Word 2013"/>
        </xsd:restriction>
      </xsd:simpleType>
    </xsd:element>
    <xsd:element name="Druckformat" ma:index="10" nillable="true" ma:displayName="Endformat" ma:format="Dropdown" ma:internalName="Druckformat">
      <xsd:simpleType>
        <xsd:restriction base="dms:Choice">
          <xsd:enumeration value="Variabel"/>
          <xsd:enumeration value="DIN A0"/>
          <xsd:enumeration value="DIN A1"/>
          <xsd:enumeration value="DIN A2"/>
          <xsd:enumeration value="DIN A3"/>
          <xsd:enumeration value="DIN A4"/>
          <xsd:enumeration value="DIN A5"/>
          <xsd:enumeration value="DIN A6"/>
          <xsd:enumeration value="DIN A7"/>
          <xsd:enumeration value="DIN LANG"/>
          <xsd:enumeration value="US-Letterformat"/>
          <xsd:enumeration value="CD-/DVD"/>
          <xsd:enumeration value="Sonderformat"/>
          <xsd:enumeration value="4:3"/>
          <xsd:enumeration value="16:9"/>
          <xsd:enumeration value="100 x 65 px"/>
          <xsd:enumeration value="140 x 105 px"/>
          <xsd:enumeration value="180 x 180 px"/>
          <xsd:enumeration value="300 x 250 px"/>
          <xsd:enumeration value="400 x 180 px"/>
          <xsd:enumeration value="403 x 403 px"/>
          <xsd:enumeration value="480 x 62 px"/>
          <xsd:enumeration value="843 x 403 px"/>
          <xsd:enumeration value="1200 x 1200 px"/>
        </xsd:restriction>
      </xsd:simpleType>
    </xsd:element>
    <xsd:element name="Vorlagentyp" ma:index="12" nillable="true" ma:displayName="Vorlagentyp" ma:description="Beschreibt den Vorlagentyp" ma:format="Dropdown" ma:internalName="Vorlagentyp">
      <xsd:simpleType>
        <xsd:restriction base="dms:Choice">
          <xsd:enumeration value="Audio"/>
          <xsd:enumeration value="Bürovorlagen: Briefpapier"/>
          <xsd:enumeration value="Bürovorlagen: DIN-A4-Standardvorlagen"/>
          <xsd:enumeration value="Bürovorlagen: Excel-Tabelle"/>
          <xsd:enumeration value="Bürovorlagen: Präsentation"/>
          <xsd:enumeration value="Bürovorlagen: Sonstige Bürovorlagen"/>
          <xsd:enumeration value="Bürovorlagen: Visitenkarte"/>
          <xsd:enumeration value="Bürovorlagen: Word-Tabelle hoch"/>
          <xsd:enumeration value="Bürovorlagen: Word-Tabelle quer"/>
          <xsd:enumeration value="Film: DVD-/Blu-ray-Erstellung (Authoring): Inlay"/>
          <xsd:enumeration value="Film: DVD-/Blu-ray-Erstellung (Authoring): Label"/>
          <xsd:enumeration value="Film: DVD-/Blu-ray-Erstellung (Authoring): Menu"/>
          <xsd:enumeration value="Film: Video-Produktion: Inserts"/>
          <xsd:enumeration value="Film: Video-Produktion: Intro/Outro"/>
          <xsd:enumeration value="Messen und Veranstaltungen"/>
          <xsd:enumeration value="Messen: Aufstellbanner"/>
          <xsd:enumeration value="Messen: Mobiler Messestand"/>
          <xsd:enumeration value="Messen: Sitzwürfel"/>
          <xsd:enumeration value="Print: ABC der Sprachkurse"/>
          <xsd:enumeration value="Print: Anzeige/Plakat &quot;Sprachkursanzeigen&quot;"/>
          <xsd:enumeration value="Print: Anzeige/Plakat (blanco)"/>
          <xsd:enumeration value="Print: Broschüre (blanco)"/>
          <xsd:enumeration value="Print: CD/DVD (blanco)"/>
          <xsd:enumeration value="Print: Grußkarte (blanco)"/>
          <xsd:enumeration value="Print: Imagebroschüre Prüfungen"/>
          <xsd:enumeration value="Print: Imagebroschüre Sprache"/>
          <xsd:enumeration value="Print: Imageflyer Institute"/>
          <xsd:enumeration value="Print: Infomappe"/>
          <xsd:enumeration value="Print: Kurseinleger"/>
          <xsd:enumeration value="Print: Lesezeichen"/>
          <xsd:enumeration value="Print: Miniwörterbuch &quot;Deutsch im Geschäftsleben&quot;"/>
          <xsd:enumeration value="Print: Posterserie &quot;Ein dicker Hund&quot;"/>
          <xsd:enumeration value="Print: Posterserie Prüfungen"/>
          <xsd:enumeration value="Print: Postkarte BULATS"/>
          <xsd:enumeration value="Print: Postkarte oder DIN A6-Flyer (blanco)"/>
          <xsd:enumeration value="Print: Programmflyer (Leserichtung links nach rechts)"/>
          <xsd:enumeration value="Print: Programmflyer (Leserichtung rechts nach links)"/>
          <xsd:enumeration value="Print: Prüfungsflyer"/>
          <xsd:enumeration value="Print: Sprachkursbroschüre"/>
          <xsd:enumeration value="Print: Sprachkursmappe"/>
          <xsd:enumeration value="Print: TestDaF-Flyer"/>
          <xsd:enumeration value="Print: Weihnachtskarte"/>
          <xsd:enumeration value="Signalisation"/>
          <xsd:enumeration value="Web: Anmeldeformular"/>
          <xsd:enumeration value="Web: Banner dynamisch &quot;Blended Learning&quot;"/>
          <xsd:enumeration value="Web: Facebook"/>
          <xsd:enumeration value="Web: Facebook &quot;Blended Learning&quot;"/>
          <xsd:enumeration value="Web: Facebook &quot;Teilnehmer gewinnen&quot;"/>
          <xsd:enumeration value="Web: Newsletter"/>
          <xsd:enumeration value="Web: Newsletter &quot;Blended Learning&quot;"/>
          <xsd:enumeration value="Web: Newsletter &quot;Teilnehmer gewinnen&quot;"/>
          <xsd:enumeration value="Web: Störer/Banner &quot;Deutsch lernen&quot;"/>
          <xsd:enumeration value="Web: Störer/Banner dynamisch"/>
          <xsd:enumeration value="Web: Störer/Banner statisch"/>
          <xsd:enumeration value="Web: Twitter &quot;Blended Learning&quot;"/>
          <xsd:enumeration value="Web: Website-Störer &quot;Blended Learning&quot;"/>
          <xsd:enumeration value="Web: Website-Störer &quot;Teilnehmer gewinnen&quot;"/>
          <xsd:enumeration value="Werbeartikel"/>
        </xsd:restriction>
      </xsd:simpleType>
    </xsd:element>
    <xsd:element name="gimmp_Vor_IntDownloadCount" ma:index="13" ma:displayName="Downloads Intranet" ma:decimals="0" ma:default="0" ma:internalName="gimmp_Vor_IntDownloadCount" ma:readOnly="true">
      <xsd:simpleType>
        <xsd:restriction base="dms:Number"/>
      </xsd:simpleType>
    </xsd:element>
    <xsd:element name="gimmp_Vor_ExtDownloadCount" ma:index="14" ma:displayName="Downloads Extranet" ma:decimals="0" ma:default="0" ma:internalName="gimmp_Vor_ExtDownloadCount" ma:readOnly="tru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Beschreibung"/>
        <xsd:element ref="dc:subject" minOccurs="0" maxOccurs="1"/>
        <xsd:element ref="dc:description" minOccurs="0" maxOccurs="1"/>
        <xsd:element name="keywords" minOccurs="0" maxOccurs="1" type="xsd:string" ma:index="11" ma:displayName="Schlüsselwört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iformat xmlns="d9d6aa0b-def3-4076-afc9-b5668e48dd53">PowerPoint 2010</Dateiformat>
    <TaxCatchAll xmlns="c216c60e-cf8b-4564-aa4f-56f41349513c">
      <Value>5</Value>
    </TaxCatchAll>
    <Druckformat xmlns="d9d6aa0b-def3-4076-afc9-b5668e48dd53">4:3</Druckformat>
    <Vorlagentyp xmlns="d9d6aa0b-def3-4076-afc9-b5668e48dd53">Bürovorlagen: Präsentation</Vorlagentyp>
    <gimmp_Vor_IntDownloadCount xmlns="d9d6aa0b-def3-4076-afc9-b5668e48dd53">711</gimmp_Vor_IntDownloadCount>
    <gimmp_Vor_ExtDownloadCount xmlns="d9d6aa0b-def3-4076-afc9-b5668e48dd53">6</gimmp_Vor_ExtDownloadCount>
  </documentManagement>
</p:properties>
</file>

<file path=customXml/itemProps1.xml><?xml version="1.0" encoding="utf-8"?>
<ds:datastoreItem xmlns:ds="http://schemas.openxmlformats.org/officeDocument/2006/customXml" ds:itemID="{0EB4F7FF-CDF8-4275-96DB-677938C2DF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6c60e-cf8b-4564-aa4f-56f41349513c"/>
    <ds:schemaRef ds:uri="d9d6aa0b-def3-4076-afc9-b5668e48d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5C78DA-3D24-4BC1-8227-1B25D0D426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BAD5AD-DC6D-44BF-99E9-853F79205330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d9d6aa0b-def3-4076-afc9-b5668e48dd53"/>
    <ds:schemaRef ds:uri="http://schemas.microsoft.com/office/2006/documentManagement/types"/>
    <ds:schemaRef ds:uri="c216c60e-cf8b-4564-aa4f-56f41349513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PowerPoint_4_3</Template>
  <TotalTime>0</TotalTime>
  <Words>207</Words>
  <Application>Microsoft Office PowerPoint</Application>
  <PresentationFormat>Bildschirmpräsentation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ClanNarrowLF-Book</vt:lpstr>
      <vt:lpstr>Goethe FF Clan</vt:lpstr>
      <vt:lpstr>Verdana</vt:lpstr>
      <vt:lpstr>Goethe-Institut</vt:lpstr>
      <vt:lpstr>Inscription sur   La plateforme mein goethe.DE et utilisation du catalogue en ligne  </vt:lpstr>
      <vt:lpstr>Mein.goethe.de</vt:lpstr>
      <vt:lpstr>CrÉation de compte</vt:lpstr>
      <vt:lpstr>Inscription rÉussie !</vt:lpstr>
      <vt:lpstr>Connexion</vt:lpstr>
      <vt:lpstr>PowerPoint-Präsentation</vt:lpstr>
      <vt:lpstr>FAIRE UNE RECHERCHE DE MÉDIA SUR NOTRE CATALOGUE</vt:lpstr>
      <vt:lpstr>PowerPoint-Präsentation</vt:lpstr>
      <vt:lpstr>PowerPoint-Präsentation</vt:lpstr>
      <vt:lpstr>PowerPoint-Präsentation</vt:lpstr>
      <vt:lpstr>RÉCUpÉRER VOTRE COMMANDE à LA BIBLIOTHÈQUE</vt:lpstr>
    </vt:vector>
  </TitlesOfParts>
  <Company>Goethe Institut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Mastervorlage PowerPoint</dc:title>
  <dc:creator>Winterhagen, Sabine</dc:creator>
  <cp:keywords>PowerPoint, PPT, Präsentation, Präsentationsvorlage, Vorlage, Template</cp:keywords>
  <cp:lastModifiedBy>Nikolaidis, Stephanie</cp:lastModifiedBy>
  <cp:revision>44</cp:revision>
  <dcterms:created xsi:type="dcterms:W3CDTF">2018-06-11T09:21:04Z</dcterms:created>
  <dcterms:modified xsi:type="dcterms:W3CDTF">2021-01-25T10:35:47Z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0x010100F1E1E7CB3F740E4FA439DC4DE9965CFB</vt:lpwstr>
  </property>
  <property fmtid="{D5CDD505-2E9C-101B-9397-08002B2CF9AE}" pid="3" name="Order">
    <vt:r8>5800</vt:r8>
  </property>
  <property fmtid="{D5CDD505-2E9C-101B-9397-08002B2CF9AE}" pid="4" name="Medium">
    <vt:lpwstr>5;#Format 4:3|18777f92-d4b0-4d8e-af93-bac66d9c4875</vt:lpwstr>
  </property>
  <property fmtid="{D5CDD505-2E9C-101B-9397-08002B2CF9AE}" pid="5" name="lbb07e0a8a4e4acd940641544846852e">
    <vt:lpwstr>Format 4:3|18777f92-d4b0-4d8e-af93-bac66d9c4875</vt:lpwstr>
  </property>
</Properties>
</file>