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160000" cy="10414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28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978" y="84"/>
      </p:cViewPr>
      <p:guideLst>
        <p:guide orient="horz" pos="328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2000" y="3235092"/>
            <a:ext cx="8636000" cy="223226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5901266"/>
            <a:ext cx="7112000" cy="26613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C85FD-3266-40B6-AE79-835298AD5C6E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3C43F-0ECA-4FC9-BAC5-1218366E033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A13D7-9049-4393-B76D-2858E697E7EE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C5E58-A44A-4B28-8E09-21403494CE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6000" y="417045"/>
            <a:ext cx="2286000" cy="8885649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8001" y="417045"/>
            <a:ext cx="6688667" cy="8885649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498C2-FB5F-42EE-A7DD-BFF28764268D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4F414-81F8-4E9A-B2D8-98CC2DF1788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AD7F-B47B-4C1F-B5CB-63E47DA03919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741DB-ED20-4B28-80E4-033BAE3D8E5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570" y="6691962"/>
            <a:ext cx="8636000" cy="206833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02570" y="4413898"/>
            <a:ext cx="8636000" cy="227806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41E5B-70E4-46AE-BB60-1B333C6856E9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06F06-517D-4E09-B10D-2960771E9C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8000" y="2429935"/>
            <a:ext cx="4487333" cy="68727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64667" y="2429935"/>
            <a:ext cx="4487333" cy="68727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EDAAF-D57C-4C0F-961F-474FA6AE2F5C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A409E-881D-4A67-914D-52572C0320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8000" y="2331098"/>
            <a:ext cx="4489098" cy="9714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8000" y="3302588"/>
            <a:ext cx="4489098" cy="6000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61141" y="2331098"/>
            <a:ext cx="4490861" cy="9714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61141" y="3302588"/>
            <a:ext cx="4490861" cy="6000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DA857-2277-4296-865D-DEB3499256BD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6452-5DB9-4EB3-B3EB-66C7041A46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907F4-198D-497C-8170-986BD663B554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DAD50-066A-4B02-8113-6096C891CD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1B41A-A52C-4B4E-BC43-A844F3C9B642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9D0E6-DE4C-44EF-9030-BF00810B946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414632"/>
            <a:ext cx="3342570" cy="17645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72278" y="414634"/>
            <a:ext cx="5679722" cy="88880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8001" y="2179228"/>
            <a:ext cx="3342570" cy="7123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61AA2-F19F-409F-8895-8BD2CDF8CEFD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43008-E98C-4A06-84DF-017D9D3693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431" y="7289800"/>
            <a:ext cx="6096000" cy="86060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91431" y="930510"/>
            <a:ext cx="6096000" cy="6248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91431" y="8150402"/>
            <a:ext cx="6096000" cy="12221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87DB6-EAB5-4650-95B1-6E39F0B14D61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30A96-C4CC-4CEF-A5D4-7D4D99F7C41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508000" y="417513"/>
            <a:ext cx="9144000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08000" y="2430463"/>
            <a:ext cx="9144000" cy="687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08000" y="9652000"/>
            <a:ext cx="2370138" cy="554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AB3666-CA24-40E1-B407-5F003E07FFDA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71863" y="9652000"/>
            <a:ext cx="3216275" cy="554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81863" y="9652000"/>
            <a:ext cx="2370137" cy="554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FEC309-FF06-4209-98A8-8E1EA267B7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file:///C:\Users\Naomi\Desktop\ZumGeburtstag_Playback.mp3" TargetMode="External"/><Relationship Id="rId1" Type="http://schemas.openxmlformats.org/officeDocument/2006/relationships/audio" Target="file:///F:\Felix%20und%20Franzi%20Whiteboard\Y1_Ch_9_Felix_Franzi_birthday_numbers\ZumGeburtstag_Playback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3" y="1390576"/>
            <a:ext cx="10058400" cy="7110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1" descr="D Geburtstag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800" y="939800"/>
            <a:ext cx="6194425" cy="49530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4099" name="Textfeld 2"/>
          <p:cNvSpPr txBox="1">
            <a:spLocks noChangeArrowheads="1"/>
          </p:cNvSpPr>
          <p:nvPr/>
        </p:nvSpPr>
        <p:spPr bwMode="auto">
          <a:xfrm>
            <a:off x="4038600" y="6045200"/>
            <a:ext cx="5556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solidFill>
                  <a:srgbClr val="000000"/>
                </a:solidFill>
                <a:latin typeface="Verdana - 24"/>
              </a:rPr>
              <a:t>Zum Geburtstag viel Glück, </a:t>
            </a:r>
          </a:p>
          <a:p>
            <a:r>
              <a:rPr lang="de-DE" b="1" dirty="0">
                <a:solidFill>
                  <a:srgbClr val="000000"/>
                </a:solidFill>
                <a:latin typeface="Verdana - 24"/>
              </a:rPr>
              <a:t>zum Geburtstag viel Glück,</a:t>
            </a:r>
          </a:p>
          <a:p>
            <a:r>
              <a:rPr lang="de-DE" b="1" dirty="0">
                <a:solidFill>
                  <a:srgbClr val="000000"/>
                </a:solidFill>
                <a:latin typeface="Verdana - 24"/>
              </a:rPr>
              <a:t>zum Geburtstag, liebe Franzi,</a:t>
            </a:r>
          </a:p>
          <a:p>
            <a:r>
              <a:rPr lang="de-DE" b="1" dirty="0">
                <a:solidFill>
                  <a:srgbClr val="000000"/>
                </a:solidFill>
                <a:latin typeface="Verdana - 24"/>
              </a:rPr>
              <a:t>zum Geburtstag viel Glück!</a:t>
            </a:r>
          </a:p>
        </p:txBody>
      </p:sp>
      <p:pic>
        <p:nvPicPr>
          <p:cNvPr id="4100" name="Grafik 3" descr="Noten Kopie.gif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8500" y="5905500"/>
            <a:ext cx="1458913" cy="13811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1" name="Grafik 4" descr="Kerze Kopie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3100" y="1174750"/>
            <a:ext cx="569913" cy="22209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2" name="Grafik 5" descr="Kerze Kopie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1136650"/>
            <a:ext cx="569913" cy="22209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3" name="Grafik 6" descr="Kerze Kopie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2400" y="1111250"/>
            <a:ext cx="569913" cy="22209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4" name="Grafik 7" descr="Kerze Kopie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05300" y="1289050"/>
            <a:ext cx="569913" cy="22209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5" name="Grafik 8" descr="Kerze Kopie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1700" y="1250950"/>
            <a:ext cx="569913" cy="22209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6" name="Grafik 9" descr="Kerze Kopie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1000" y="1504950"/>
            <a:ext cx="569913" cy="22209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7" name="Grafik 10" descr="Kerze Kopie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49500" y="1403350"/>
            <a:ext cx="569913" cy="22209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8" name="Grafik 11" descr="Kerze Kopie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2200" y="1454150"/>
            <a:ext cx="569913" cy="22209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9" name="Grafik 12" descr="Noten Kopie.gif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900" y="6324600"/>
            <a:ext cx="1458913" cy="13811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4110" name="Textfeld 13"/>
          <p:cNvSpPr txBox="1">
            <a:spLocks noChangeArrowheads="1"/>
          </p:cNvSpPr>
          <p:nvPr/>
        </p:nvSpPr>
        <p:spPr bwMode="auto">
          <a:xfrm>
            <a:off x="1612900" y="342900"/>
            <a:ext cx="6935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b="1" dirty="0" smtClean="0">
                <a:solidFill>
                  <a:srgbClr val="0000FF"/>
                </a:solidFill>
                <a:latin typeface="Verdana - 24"/>
              </a:rPr>
              <a:t>Laulakaa onnittelulaulu Franzille!</a:t>
            </a:r>
            <a:endParaRPr lang="fi-FI" b="1" dirty="0">
              <a:solidFill>
                <a:srgbClr val="0000FF"/>
              </a:solidFill>
              <a:latin typeface="Verdana - 24"/>
            </a:endParaRPr>
          </a:p>
        </p:txBody>
      </p:sp>
      <p:pic>
        <p:nvPicPr>
          <p:cNvPr id="4111" name="Grafik 14" descr="Franzi_1 Kopie.gif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43700" y="1892300"/>
            <a:ext cx="2514600" cy="31718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14" name="ZumGeburtstag_Playbac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52208" y="742504"/>
            <a:ext cx="1011364" cy="101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ZumGeburtstag_Playback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4926013" y="5053013"/>
            <a:ext cx="304800" cy="304800"/>
          </a:xfrm>
          <a:prstGeom prst="rect">
            <a:avLst/>
          </a:prstGeom>
        </p:spPr>
      </p:pic>
      <p:pic>
        <p:nvPicPr>
          <p:cNvPr id="21" name="ZumGeburtstag_Playback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4926013" y="5053013"/>
            <a:ext cx="304800" cy="304800"/>
          </a:xfrm>
          <a:prstGeom prst="rect">
            <a:avLst/>
          </a:prstGeom>
        </p:spPr>
      </p:pic>
      <p:pic>
        <p:nvPicPr>
          <p:cNvPr id="22" name="ZumGeburtstag_Playback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926013" y="5053013"/>
            <a:ext cx="304800" cy="304800"/>
          </a:xfrm>
          <a:prstGeom prst="rect">
            <a:avLst/>
          </a:prstGeom>
        </p:spPr>
      </p:pic>
      <p:pic>
        <p:nvPicPr>
          <p:cNvPr id="23" name="ZumGeburtstag_Playback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926013" y="5053013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5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195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195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195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AD5B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feld 1"/>
          <p:cNvSpPr txBox="1">
            <a:spLocks noChangeArrowheads="1"/>
          </p:cNvSpPr>
          <p:nvPr/>
        </p:nvSpPr>
        <p:spPr bwMode="auto">
          <a:xfrm>
            <a:off x="0" y="139700"/>
            <a:ext cx="9855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100" b="1" dirty="0">
                <a:solidFill>
                  <a:srgbClr val="0000FF"/>
                </a:solidFill>
                <a:latin typeface="Verdana - 28"/>
              </a:rPr>
              <a:t>Wie alt ist Franzi?</a:t>
            </a:r>
            <a:r>
              <a:rPr lang="de-DE" sz="1900" b="1" dirty="0">
                <a:solidFill>
                  <a:srgbClr val="0000FF"/>
                </a:solidFill>
                <a:latin typeface="Verdana - 26"/>
              </a:rPr>
              <a:t> </a:t>
            </a:r>
          </a:p>
          <a:p>
            <a:pPr algn="ctr"/>
            <a:r>
              <a:rPr lang="en-US" sz="1900" dirty="0" err="1" smtClean="0">
                <a:solidFill>
                  <a:srgbClr val="0000FF"/>
                </a:solidFill>
                <a:latin typeface="Verdana - 26"/>
              </a:rPr>
              <a:t>Siirtäkää</a:t>
            </a:r>
            <a:r>
              <a:rPr lang="en-US" sz="1900" dirty="0" smtClean="0">
                <a:solidFill>
                  <a:srgbClr val="0000FF"/>
                </a:solidFill>
                <a:latin typeface="Verdana - 26"/>
              </a:rPr>
              <a:t> </a:t>
            </a:r>
            <a:r>
              <a:rPr lang="en-US" sz="1900" dirty="0" err="1" smtClean="0">
                <a:solidFill>
                  <a:srgbClr val="0000FF"/>
                </a:solidFill>
                <a:latin typeface="Verdana - 26"/>
              </a:rPr>
              <a:t>kakkuun</a:t>
            </a:r>
            <a:r>
              <a:rPr lang="en-US" sz="1900" dirty="0" smtClean="0">
                <a:solidFill>
                  <a:srgbClr val="0000FF"/>
                </a:solidFill>
                <a:latin typeface="Verdana - 26"/>
              </a:rPr>
              <a:t> </a:t>
            </a:r>
            <a:r>
              <a:rPr lang="en-US" sz="1900" dirty="0" err="1" smtClean="0">
                <a:solidFill>
                  <a:srgbClr val="0000FF"/>
                </a:solidFill>
                <a:latin typeface="Verdana - 26"/>
              </a:rPr>
              <a:t>oikea</a:t>
            </a:r>
            <a:r>
              <a:rPr lang="en-US" sz="1900" dirty="0" smtClean="0">
                <a:solidFill>
                  <a:srgbClr val="0000FF"/>
                </a:solidFill>
                <a:latin typeface="Verdana - 26"/>
              </a:rPr>
              <a:t> </a:t>
            </a:r>
            <a:r>
              <a:rPr lang="en-US" sz="1900" dirty="0" err="1" smtClean="0">
                <a:solidFill>
                  <a:srgbClr val="0000FF"/>
                </a:solidFill>
                <a:latin typeface="Verdana - 26"/>
              </a:rPr>
              <a:t>määrä</a:t>
            </a:r>
            <a:r>
              <a:rPr lang="en-US" sz="1900" dirty="0" smtClean="0">
                <a:solidFill>
                  <a:srgbClr val="0000FF"/>
                </a:solidFill>
                <a:latin typeface="Verdana - 26"/>
              </a:rPr>
              <a:t> </a:t>
            </a:r>
            <a:r>
              <a:rPr lang="en-US" sz="1900" dirty="0" err="1" smtClean="0">
                <a:solidFill>
                  <a:srgbClr val="0000FF"/>
                </a:solidFill>
                <a:latin typeface="Verdana - 26"/>
              </a:rPr>
              <a:t>kynttilöitä</a:t>
            </a:r>
            <a:r>
              <a:rPr lang="en-US" sz="1900" dirty="0" smtClean="0">
                <a:solidFill>
                  <a:srgbClr val="0000FF"/>
                </a:solidFill>
                <a:latin typeface="Verdana - 26"/>
              </a:rPr>
              <a:t>! </a:t>
            </a:r>
            <a:r>
              <a:rPr lang="en-US" sz="1900" dirty="0" err="1" smtClean="0">
                <a:solidFill>
                  <a:srgbClr val="0000FF"/>
                </a:solidFill>
                <a:latin typeface="Verdana - 26"/>
              </a:rPr>
              <a:t>Laskekaa</a:t>
            </a:r>
            <a:r>
              <a:rPr lang="en-US" sz="1900" dirty="0" smtClean="0">
                <a:solidFill>
                  <a:srgbClr val="0000FF"/>
                </a:solidFill>
                <a:latin typeface="Verdana - 26"/>
              </a:rPr>
              <a:t> </a:t>
            </a:r>
            <a:r>
              <a:rPr lang="en-US" sz="1900" dirty="0" err="1" smtClean="0">
                <a:solidFill>
                  <a:srgbClr val="0000FF"/>
                </a:solidFill>
                <a:latin typeface="Verdana - 26"/>
              </a:rPr>
              <a:t>samalla</a:t>
            </a:r>
            <a:r>
              <a:rPr lang="en-US" sz="1900" dirty="0" smtClean="0">
                <a:solidFill>
                  <a:srgbClr val="0000FF"/>
                </a:solidFill>
                <a:latin typeface="Verdana - 26"/>
              </a:rPr>
              <a:t> </a:t>
            </a:r>
            <a:r>
              <a:rPr lang="en-US" sz="1900" dirty="0" err="1" smtClean="0">
                <a:solidFill>
                  <a:srgbClr val="0000FF"/>
                </a:solidFill>
                <a:latin typeface="Verdana - 26"/>
              </a:rPr>
              <a:t>ääneen</a:t>
            </a:r>
            <a:r>
              <a:rPr lang="en-US" sz="1900" dirty="0" smtClean="0">
                <a:solidFill>
                  <a:srgbClr val="0000FF"/>
                </a:solidFill>
                <a:latin typeface="Verdana - 26"/>
              </a:rPr>
              <a:t> </a:t>
            </a:r>
            <a:r>
              <a:rPr lang="en-US" sz="1900" dirty="0" err="1" smtClean="0">
                <a:solidFill>
                  <a:srgbClr val="0000FF"/>
                </a:solidFill>
                <a:latin typeface="Verdana - 26"/>
              </a:rPr>
              <a:t>saksaksi</a:t>
            </a:r>
            <a:r>
              <a:rPr lang="en-US" sz="1900" dirty="0" smtClean="0">
                <a:solidFill>
                  <a:srgbClr val="0000FF"/>
                </a:solidFill>
                <a:latin typeface="Verdana - 26"/>
              </a:rPr>
              <a:t>!</a:t>
            </a:r>
            <a:endParaRPr lang="de-DE" sz="1900" dirty="0">
              <a:solidFill>
                <a:srgbClr val="0000FF"/>
              </a:solidFill>
              <a:latin typeface="Verdana - 26"/>
            </a:endParaRPr>
          </a:p>
        </p:txBody>
      </p:sp>
      <p:pic>
        <p:nvPicPr>
          <p:cNvPr id="5123" name="Grafik 2" descr="Kuchen Kopie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5744" y="3694832"/>
            <a:ext cx="5237163" cy="43100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5124" name="Grafik 3" descr="Kerze Kopie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3576" y="3406800"/>
            <a:ext cx="569913" cy="22209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5125" name="Grafik 4" descr="Franzi Basecap Kopie.gif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2288" y="1102544"/>
            <a:ext cx="2020119" cy="22415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Grafik 3" descr="Kerze Kopie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3576" y="3406800"/>
            <a:ext cx="569913" cy="22209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Grafik 3" descr="Kerze Kopie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3576" y="3406800"/>
            <a:ext cx="569913" cy="22209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Grafik 3" descr="Kerze Kopie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3576" y="3406800"/>
            <a:ext cx="569913" cy="22209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Grafik 3" descr="Kerze Kopie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3576" y="3478808"/>
            <a:ext cx="569913" cy="22209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Grafik 3" descr="Kerze Kopie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3576" y="3478808"/>
            <a:ext cx="569913" cy="22209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Grafik 3" descr="Kerze Kopie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3576" y="3478808"/>
            <a:ext cx="569913" cy="22209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Grafik 3" descr="Kerze Kopie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3576" y="3478808"/>
            <a:ext cx="569913" cy="22209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233E-6 -4.74101E-6 L 0.5246 -0.106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233E-6 -4.74101E-6 L 0.47494 -0.120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0" y="-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233E-6 -4.74101E-6 L 0.43246 -0.099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233E-6 -4.74101E-6 L 0.40419 -0.085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0" y="-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233E-6 -3.1688E-7 L 0.37576 -0.120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-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233E-6 -3.1688E-7 L 0.35452 -0.092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-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233E-6 -3.1688E-7 L 0.31923 -0.1064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233E-6 -3.1688E-7 L 0.28378 -0.1064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feld 1"/>
          <p:cNvSpPr txBox="1">
            <a:spLocks noChangeArrowheads="1"/>
          </p:cNvSpPr>
          <p:nvPr/>
        </p:nvSpPr>
        <p:spPr bwMode="auto">
          <a:xfrm>
            <a:off x="4165600" y="6359128"/>
            <a:ext cx="26558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9500" b="1">
                <a:solidFill>
                  <a:srgbClr val="000000"/>
                </a:solidFill>
                <a:latin typeface="Arial - 127"/>
              </a:rPr>
              <a:t>1</a:t>
            </a:r>
          </a:p>
        </p:txBody>
      </p:sp>
      <p:sp>
        <p:nvSpPr>
          <p:cNvPr id="6147" name="Textfeld 2"/>
          <p:cNvSpPr txBox="1">
            <a:spLocks noChangeArrowheads="1"/>
          </p:cNvSpPr>
          <p:nvPr/>
        </p:nvSpPr>
        <p:spPr bwMode="auto">
          <a:xfrm>
            <a:off x="3136900" y="1651000"/>
            <a:ext cx="2768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0" b="1">
                <a:solidFill>
                  <a:srgbClr val="000000"/>
                </a:solidFill>
                <a:latin typeface="Arial - 133"/>
              </a:rPr>
              <a:t>2</a:t>
            </a:r>
          </a:p>
        </p:txBody>
      </p:sp>
      <p:sp>
        <p:nvSpPr>
          <p:cNvPr id="6148" name="Textfeld 3"/>
          <p:cNvSpPr txBox="1">
            <a:spLocks noChangeArrowheads="1"/>
          </p:cNvSpPr>
          <p:nvPr/>
        </p:nvSpPr>
        <p:spPr bwMode="auto">
          <a:xfrm>
            <a:off x="1435100" y="6769100"/>
            <a:ext cx="2768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0" b="1">
                <a:solidFill>
                  <a:srgbClr val="000000"/>
                </a:solidFill>
                <a:latin typeface="Arial - 133"/>
              </a:rPr>
              <a:t>3</a:t>
            </a:r>
          </a:p>
        </p:txBody>
      </p:sp>
      <p:sp>
        <p:nvSpPr>
          <p:cNvPr id="6149" name="Textfeld 4"/>
          <p:cNvSpPr txBox="1">
            <a:spLocks noChangeArrowheads="1"/>
          </p:cNvSpPr>
          <p:nvPr/>
        </p:nvSpPr>
        <p:spPr bwMode="auto">
          <a:xfrm>
            <a:off x="8674100" y="6743700"/>
            <a:ext cx="2768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0" b="1">
                <a:solidFill>
                  <a:srgbClr val="000000"/>
                </a:solidFill>
                <a:latin typeface="Arial - 133"/>
              </a:rPr>
              <a:t>4</a:t>
            </a:r>
          </a:p>
        </p:txBody>
      </p:sp>
      <p:sp>
        <p:nvSpPr>
          <p:cNvPr id="6150" name="Textfeld 5"/>
          <p:cNvSpPr txBox="1">
            <a:spLocks noChangeArrowheads="1"/>
          </p:cNvSpPr>
          <p:nvPr/>
        </p:nvSpPr>
        <p:spPr bwMode="auto">
          <a:xfrm>
            <a:off x="5270500" y="3416300"/>
            <a:ext cx="3708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9900" b="1">
                <a:solidFill>
                  <a:srgbClr val="000000"/>
                </a:solidFill>
                <a:latin typeface="Arial - 133"/>
              </a:rPr>
              <a:t>10</a:t>
            </a:r>
          </a:p>
        </p:txBody>
      </p:sp>
      <p:sp>
        <p:nvSpPr>
          <p:cNvPr id="6151" name="Textfeld 6"/>
          <p:cNvSpPr txBox="1">
            <a:spLocks noChangeArrowheads="1"/>
          </p:cNvSpPr>
          <p:nvPr/>
        </p:nvSpPr>
        <p:spPr bwMode="auto">
          <a:xfrm>
            <a:off x="6654800" y="1066800"/>
            <a:ext cx="2768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0" b="1">
                <a:solidFill>
                  <a:srgbClr val="000000"/>
                </a:solidFill>
                <a:latin typeface="Arial - 133"/>
              </a:rPr>
              <a:t>5</a:t>
            </a:r>
          </a:p>
        </p:txBody>
      </p:sp>
      <p:sp>
        <p:nvSpPr>
          <p:cNvPr id="6152" name="Textfeld 7"/>
          <p:cNvSpPr txBox="1">
            <a:spLocks noChangeArrowheads="1"/>
          </p:cNvSpPr>
          <p:nvPr/>
        </p:nvSpPr>
        <p:spPr bwMode="auto">
          <a:xfrm>
            <a:off x="7137400" y="5588000"/>
            <a:ext cx="2768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0" b="1">
                <a:solidFill>
                  <a:srgbClr val="000000"/>
                </a:solidFill>
                <a:latin typeface="Arial - 133"/>
              </a:rPr>
              <a:t>6</a:t>
            </a:r>
          </a:p>
        </p:txBody>
      </p:sp>
      <p:sp>
        <p:nvSpPr>
          <p:cNvPr id="6153" name="Textfeld 8"/>
          <p:cNvSpPr txBox="1">
            <a:spLocks noChangeArrowheads="1"/>
          </p:cNvSpPr>
          <p:nvPr/>
        </p:nvSpPr>
        <p:spPr bwMode="auto">
          <a:xfrm>
            <a:off x="1219200" y="3273028"/>
            <a:ext cx="2768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0" b="1" dirty="0">
                <a:solidFill>
                  <a:srgbClr val="000000"/>
                </a:solidFill>
                <a:latin typeface="Arial - 133"/>
              </a:rPr>
              <a:t>7</a:t>
            </a:r>
          </a:p>
        </p:txBody>
      </p:sp>
      <p:sp>
        <p:nvSpPr>
          <p:cNvPr id="6154" name="Textfeld 9"/>
          <p:cNvSpPr txBox="1">
            <a:spLocks noChangeArrowheads="1"/>
          </p:cNvSpPr>
          <p:nvPr/>
        </p:nvSpPr>
        <p:spPr bwMode="auto">
          <a:xfrm>
            <a:off x="2819400" y="4749800"/>
            <a:ext cx="2768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0" b="1">
                <a:solidFill>
                  <a:srgbClr val="000000"/>
                </a:solidFill>
                <a:latin typeface="Arial - 133"/>
              </a:rPr>
              <a:t>8</a:t>
            </a:r>
          </a:p>
        </p:txBody>
      </p:sp>
      <p:sp>
        <p:nvSpPr>
          <p:cNvPr id="6155" name="Textfeld 10"/>
          <p:cNvSpPr txBox="1">
            <a:spLocks noChangeArrowheads="1"/>
          </p:cNvSpPr>
          <p:nvPr/>
        </p:nvSpPr>
        <p:spPr bwMode="auto">
          <a:xfrm>
            <a:off x="8521700" y="2523728"/>
            <a:ext cx="2768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0" b="1" dirty="0">
                <a:solidFill>
                  <a:srgbClr val="000000"/>
                </a:solidFill>
                <a:latin typeface="Arial - 133"/>
              </a:rPr>
              <a:t>9</a:t>
            </a:r>
          </a:p>
        </p:txBody>
      </p:sp>
      <p:sp>
        <p:nvSpPr>
          <p:cNvPr id="6156" name="Textfeld 11"/>
          <p:cNvSpPr txBox="1">
            <a:spLocks noChangeArrowheads="1"/>
          </p:cNvSpPr>
          <p:nvPr/>
        </p:nvSpPr>
        <p:spPr bwMode="auto">
          <a:xfrm>
            <a:off x="292100" y="76200"/>
            <a:ext cx="86106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2100" b="1" dirty="0" smtClean="0">
                <a:solidFill>
                  <a:srgbClr val="00008B"/>
                </a:solidFill>
                <a:latin typeface="Verdana - 28"/>
              </a:rPr>
              <a:t>Katsokaa tarkkaan! Mikä numero ilmaantuu näkyviin?</a:t>
            </a:r>
            <a:endParaRPr lang="fi-FI" sz="2100" b="1" dirty="0">
              <a:solidFill>
                <a:srgbClr val="00008B"/>
              </a:solidFill>
              <a:latin typeface="Verdana - 28"/>
            </a:endParaRPr>
          </a:p>
        </p:txBody>
      </p:sp>
      <p:pic>
        <p:nvPicPr>
          <p:cNvPr id="6157" name="Grafik 12" descr="Franzi Purzelbaum Kopie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4376" y="12700"/>
            <a:ext cx="1746424" cy="1521892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6148" grpId="0"/>
      <p:bldP spid="6149" grpId="0"/>
      <p:bldP spid="6150" grpId="0"/>
      <p:bldP spid="6151" grpId="0"/>
      <p:bldP spid="6152" grpId="0"/>
      <p:bldP spid="6153" grpId="0"/>
      <p:bldP spid="6154" grpId="0"/>
      <p:bldP spid="61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Textfeld 1"/>
          <p:cNvSpPr txBox="1">
            <a:spLocks noChangeArrowheads="1"/>
          </p:cNvSpPr>
          <p:nvPr/>
        </p:nvSpPr>
        <p:spPr bwMode="auto">
          <a:xfrm>
            <a:off x="1397000" y="166440"/>
            <a:ext cx="68881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1600" b="1" dirty="0" smtClean="0">
                <a:solidFill>
                  <a:srgbClr val="0000FF"/>
                </a:solidFill>
                <a:latin typeface="Verdana - 22"/>
              </a:rPr>
              <a:t>Sanokaa numeron nimi ääneen — ensin saksaksi, sitten suomeksi! </a:t>
            </a:r>
            <a:endParaRPr lang="fi-FI" sz="1600" b="1" dirty="0">
              <a:solidFill>
                <a:srgbClr val="0000FF"/>
              </a:solidFill>
              <a:latin typeface="Verdana - 22"/>
            </a:endParaRPr>
          </a:p>
        </p:txBody>
      </p:sp>
      <p:pic>
        <p:nvPicPr>
          <p:cNvPr id="1038" name="Grafik 2" descr="Felix Ball Kopie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496" y="5567040"/>
            <a:ext cx="1651000" cy="2143844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16" name="Rechteck 15"/>
          <p:cNvSpPr/>
          <p:nvPr/>
        </p:nvSpPr>
        <p:spPr>
          <a:xfrm>
            <a:off x="7600280" y="1390576"/>
            <a:ext cx="2271688" cy="1800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latin typeface="Arial" pitchFamily="34" charset="0"/>
                <a:cs typeface="Arial" pitchFamily="34" charset="0"/>
              </a:rPr>
              <a:t>fünf</a:t>
            </a:r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5224016" y="1390576"/>
            <a:ext cx="2271688" cy="1800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latin typeface="Arial" pitchFamily="34" charset="0"/>
                <a:cs typeface="Arial" pitchFamily="34" charset="0"/>
              </a:rPr>
              <a:t>zehn</a:t>
            </a:r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847752" y="1390576"/>
            <a:ext cx="2271688" cy="1800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latin typeface="Arial" pitchFamily="34" charset="0"/>
                <a:cs typeface="Arial" pitchFamily="34" charset="0"/>
              </a:rPr>
              <a:t>vier</a:t>
            </a:r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471488" y="1390576"/>
            <a:ext cx="2271688" cy="1800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latin typeface="Arial" pitchFamily="34" charset="0"/>
                <a:cs typeface="Arial" pitchFamily="34" charset="0"/>
              </a:rPr>
              <a:t>zwei</a:t>
            </a:r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7600280" y="3334792"/>
            <a:ext cx="2271688" cy="1800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latin typeface="Arial" pitchFamily="34" charset="0"/>
                <a:cs typeface="Arial" pitchFamily="34" charset="0"/>
              </a:rPr>
              <a:t>acht</a:t>
            </a:r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5224016" y="3334792"/>
            <a:ext cx="2271688" cy="1800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latin typeface="Arial" pitchFamily="34" charset="0"/>
                <a:cs typeface="Arial" pitchFamily="34" charset="0"/>
              </a:rPr>
              <a:t>neun</a:t>
            </a:r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847752" y="3334792"/>
            <a:ext cx="2271688" cy="18002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latin typeface="Arial" pitchFamily="34" charset="0"/>
                <a:cs typeface="Arial" pitchFamily="34" charset="0"/>
              </a:rPr>
              <a:t>eins</a:t>
            </a:r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471488" y="3334792"/>
            <a:ext cx="2271688" cy="1800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drei</a:t>
            </a:r>
            <a:endParaRPr lang="de-DE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5256584" y="5207000"/>
            <a:ext cx="2271688" cy="1800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latin typeface="Arial" pitchFamily="34" charset="0"/>
                <a:cs typeface="Arial" pitchFamily="34" charset="0"/>
              </a:rPr>
              <a:t>sechs</a:t>
            </a:r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2880320" y="5207000"/>
            <a:ext cx="2271688" cy="180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latin typeface="Arial" pitchFamily="34" charset="0"/>
                <a:cs typeface="Arial" pitchFamily="34" charset="0"/>
              </a:rPr>
              <a:t>sieben</a:t>
            </a:r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7600280" y="1390576"/>
            <a:ext cx="2271688" cy="1800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latin typeface="Arial" pitchFamily="34" charset="0"/>
                <a:cs typeface="Arial" pitchFamily="34" charset="0"/>
              </a:rPr>
              <a:t>5</a:t>
            </a:r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5224016" y="1390576"/>
            <a:ext cx="2271688" cy="1800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latin typeface="Arial" pitchFamily="34" charset="0"/>
                <a:cs typeface="Arial" pitchFamily="34" charset="0"/>
              </a:rPr>
              <a:t>10</a:t>
            </a:r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2847752" y="1390576"/>
            <a:ext cx="2271688" cy="1800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latin typeface="Arial" pitchFamily="34" charset="0"/>
                <a:cs typeface="Arial" pitchFamily="34" charset="0"/>
              </a:rPr>
              <a:t>4</a:t>
            </a:r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471488" y="1390576"/>
            <a:ext cx="2271688" cy="1800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latin typeface="Arial" pitchFamily="34" charset="0"/>
                <a:cs typeface="Arial" pitchFamily="34" charset="0"/>
              </a:rPr>
              <a:t>2</a:t>
            </a:r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7600280" y="3334792"/>
            <a:ext cx="2271688" cy="1800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latin typeface="Arial" pitchFamily="34" charset="0"/>
                <a:cs typeface="Arial" pitchFamily="34" charset="0"/>
              </a:rPr>
              <a:t>8</a:t>
            </a:r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5224016" y="3334792"/>
            <a:ext cx="2271688" cy="1800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latin typeface="Arial" pitchFamily="34" charset="0"/>
                <a:cs typeface="Arial" pitchFamily="34" charset="0"/>
              </a:rPr>
              <a:t>9</a:t>
            </a:r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2847752" y="3334792"/>
            <a:ext cx="2271688" cy="18002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latin typeface="Arial" pitchFamily="34" charset="0"/>
                <a:cs typeface="Arial" pitchFamily="34" charset="0"/>
              </a:rPr>
              <a:t>1</a:t>
            </a:r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471488" y="3334792"/>
            <a:ext cx="2271688" cy="1800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de-DE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5256584" y="5207000"/>
            <a:ext cx="2271688" cy="1800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latin typeface="Arial" pitchFamily="34" charset="0"/>
                <a:cs typeface="Arial" pitchFamily="34" charset="0"/>
              </a:rPr>
              <a:t>6</a:t>
            </a:r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2880320" y="5207000"/>
            <a:ext cx="2271688" cy="180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latin typeface="Arial" pitchFamily="34" charset="0"/>
                <a:cs typeface="Arial" pitchFamily="34" charset="0"/>
              </a:rPr>
              <a:t>7</a:t>
            </a:r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7600280" y="1390576"/>
            <a:ext cx="2271688" cy="1800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5224016" y="1390576"/>
            <a:ext cx="2271688" cy="1800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2847752" y="1390576"/>
            <a:ext cx="2271688" cy="1800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471488" y="1390576"/>
            <a:ext cx="2271688" cy="1800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7600280" y="3334792"/>
            <a:ext cx="2271688" cy="1800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hteck 58"/>
          <p:cNvSpPr/>
          <p:nvPr/>
        </p:nvSpPr>
        <p:spPr>
          <a:xfrm>
            <a:off x="5224016" y="3334792"/>
            <a:ext cx="2271688" cy="1800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hteck 59"/>
          <p:cNvSpPr/>
          <p:nvPr/>
        </p:nvSpPr>
        <p:spPr>
          <a:xfrm>
            <a:off x="2847752" y="3334792"/>
            <a:ext cx="2271688" cy="18002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hteck 60"/>
          <p:cNvSpPr/>
          <p:nvPr/>
        </p:nvSpPr>
        <p:spPr>
          <a:xfrm>
            <a:off x="471488" y="3334792"/>
            <a:ext cx="2271688" cy="1800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hteck 61"/>
          <p:cNvSpPr/>
          <p:nvPr/>
        </p:nvSpPr>
        <p:spPr>
          <a:xfrm>
            <a:off x="5256584" y="5207000"/>
            <a:ext cx="2271688" cy="1800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hteck 62"/>
          <p:cNvSpPr/>
          <p:nvPr/>
        </p:nvSpPr>
        <p:spPr>
          <a:xfrm>
            <a:off x="2880320" y="5207000"/>
            <a:ext cx="2271688" cy="180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8" grpId="0" animBg="1"/>
      <p:bldP spid="50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E0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feld 1"/>
          <p:cNvSpPr txBox="1">
            <a:spLocks noChangeArrowheads="1"/>
          </p:cNvSpPr>
          <p:nvPr/>
        </p:nvSpPr>
        <p:spPr bwMode="auto">
          <a:xfrm>
            <a:off x="687512" y="2830736"/>
            <a:ext cx="154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5400" b="1" dirty="0">
                <a:solidFill>
                  <a:srgbClr val="005500"/>
                </a:solidFill>
                <a:latin typeface="Arial - 72"/>
              </a:rPr>
              <a:t>1</a:t>
            </a:r>
          </a:p>
        </p:txBody>
      </p:sp>
      <p:sp>
        <p:nvSpPr>
          <p:cNvPr id="7171" name="Textfeld 2"/>
          <p:cNvSpPr txBox="1">
            <a:spLocks noChangeArrowheads="1"/>
          </p:cNvSpPr>
          <p:nvPr/>
        </p:nvSpPr>
        <p:spPr bwMode="auto">
          <a:xfrm>
            <a:off x="9385300" y="3478808"/>
            <a:ext cx="154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5400" b="1" dirty="0">
                <a:solidFill>
                  <a:srgbClr val="005500"/>
                </a:solidFill>
                <a:latin typeface="Arial - 72"/>
              </a:rPr>
              <a:t>2</a:t>
            </a:r>
          </a:p>
        </p:txBody>
      </p:sp>
      <p:sp>
        <p:nvSpPr>
          <p:cNvPr id="7172" name="Textfeld 3"/>
          <p:cNvSpPr txBox="1">
            <a:spLocks noChangeArrowheads="1"/>
          </p:cNvSpPr>
          <p:nvPr/>
        </p:nvSpPr>
        <p:spPr bwMode="auto">
          <a:xfrm>
            <a:off x="3711848" y="1822624"/>
            <a:ext cx="154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5400" b="1" dirty="0">
                <a:solidFill>
                  <a:srgbClr val="005500"/>
                </a:solidFill>
                <a:latin typeface="Arial - 72"/>
              </a:rPr>
              <a:t>3</a:t>
            </a:r>
          </a:p>
        </p:txBody>
      </p:sp>
      <p:sp>
        <p:nvSpPr>
          <p:cNvPr id="7173" name="Textfeld 4"/>
          <p:cNvSpPr txBox="1">
            <a:spLocks noChangeArrowheads="1"/>
          </p:cNvSpPr>
          <p:nvPr/>
        </p:nvSpPr>
        <p:spPr bwMode="auto">
          <a:xfrm>
            <a:off x="2847752" y="3334792"/>
            <a:ext cx="154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5400" b="1" dirty="0">
                <a:solidFill>
                  <a:srgbClr val="005500"/>
                </a:solidFill>
                <a:latin typeface="Arial - 72"/>
              </a:rPr>
              <a:t>4</a:t>
            </a:r>
          </a:p>
        </p:txBody>
      </p:sp>
      <p:sp>
        <p:nvSpPr>
          <p:cNvPr id="7174" name="Textfeld 5"/>
          <p:cNvSpPr txBox="1">
            <a:spLocks noChangeArrowheads="1"/>
          </p:cNvSpPr>
          <p:nvPr/>
        </p:nvSpPr>
        <p:spPr bwMode="auto">
          <a:xfrm>
            <a:off x="1911648" y="1750616"/>
            <a:ext cx="154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5400" b="1" dirty="0">
                <a:solidFill>
                  <a:srgbClr val="005500"/>
                </a:solidFill>
                <a:latin typeface="Arial - 72"/>
              </a:rPr>
              <a:t>5</a:t>
            </a:r>
          </a:p>
        </p:txBody>
      </p:sp>
      <p:sp>
        <p:nvSpPr>
          <p:cNvPr id="7175" name="Textfeld 6"/>
          <p:cNvSpPr txBox="1">
            <a:spLocks noChangeArrowheads="1"/>
          </p:cNvSpPr>
          <p:nvPr/>
        </p:nvSpPr>
        <p:spPr bwMode="auto">
          <a:xfrm>
            <a:off x="7312248" y="3982864"/>
            <a:ext cx="154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5400" b="1" dirty="0">
                <a:solidFill>
                  <a:srgbClr val="005500"/>
                </a:solidFill>
                <a:latin typeface="Arial - 72"/>
              </a:rPr>
              <a:t>6</a:t>
            </a:r>
          </a:p>
        </p:txBody>
      </p:sp>
      <p:sp>
        <p:nvSpPr>
          <p:cNvPr id="7176" name="Textfeld 7"/>
          <p:cNvSpPr txBox="1">
            <a:spLocks noChangeArrowheads="1"/>
          </p:cNvSpPr>
          <p:nvPr/>
        </p:nvSpPr>
        <p:spPr bwMode="auto">
          <a:xfrm>
            <a:off x="5368032" y="1174552"/>
            <a:ext cx="154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5400" b="1" dirty="0">
                <a:solidFill>
                  <a:srgbClr val="005500"/>
                </a:solidFill>
                <a:latin typeface="Arial - 72"/>
              </a:rPr>
              <a:t>7</a:t>
            </a:r>
          </a:p>
        </p:txBody>
      </p:sp>
      <p:sp>
        <p:nvSpPr>
          <p:cNvPr id="7177" name="Textfeld 8"/>
          <p:cNvSpPr txBox="1">
            <a:spLocks noChangeArrowheads="1"/>
          </p:cNvSpPr>
          <p:nvPr/>
        </p:nvSpPr>
        <p:spPr bwMode="auto">
          <a:xfrm>
            <a:off x="6448152" y="2470696"/>
            <a:ext cx="154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5400" b="1" dirty="0">
                <a:solidFill>
                  <a:srgbClr val="005500"/>
                </a:solidFill>
                <a:latin typeface="Arial - 72"/>
              </a:rPr>
              <a:t>8</a:t>
            </a:r>
          </a:p>
        </p:txBody>
      </p:sp>
      <p:sp>
        <p:nvSpPr>
          <p:cNvPr id="7178" name="Textfeld 9"/>
          <p:cNvSpPr txBox="1">
            <a:spLocks noChangeArrowheads="1"/>
          </p:cNvSpPr>
          <p:nvPr/>
        </p:nvSpPr>
        <p:spPr bwMode="auto">
          <a:xfrm>
            <a:off x="8255000" y="1689100"/>
            <a:ext cx="154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5400" b="1">
                <a:solidFill>
                  <a:srgbClr val="005500"/>
                </a:solidFill>
                <a:latin typeface="Arial - 72"/>
              </a:rPr>
              <a:t>9</a:t>
            </a:r>
          </a:p>
        </p:txBody>
      </p:sp>
      <p:sp>
        <p:nvSpPr>
          <p:cNvPr id="7179" name="Textfeld 10"/>
          <p:cNvSpPr txBox="1">
            <a:spLocks noChangeArrowheads="1"/>
          </p:cNvSpPr>
          <p:nvPr/>
        </p:nvSpPr>
        <p:spPr bwMode="auto">
          <a:xfrm>
            <a:off x="4431928" y="3406800"/>
            <a:ext cx="20574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5300" b="1" dirty="0">
                <a:solidFill>
                  <a:srgbClr val="005500"/>
                </a:solidFill>
                <a:latin typeface="Arial - 71"/>
              </a:rPr>
              <a:t>10</a:t>
            </a:r>
          </a:p>
        </p:txBody>
      </p:sp>
      <p:sp>
        <p:nvSpPr>
          <p:cNvPr id="7180" name="Textfeld 11"/>
          <p:cNvSpPr txBox="1">
            <a:spLocks noChangeArrowheads="1"/>
          </p:cNvSpPr>
          <p:nvPr/>
        </p:nvSpPr>
        <p:spPr bwMode="auto">
          <a:xfrm>
            <a:off x="622300" y="7505700"/>
            <a:ext cx="11271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000" b="1" dirty="0">
                <a:solidFill>
                  <a:srgbClr val="000000"/>
                </a:solidFill>
                <a:latin typeface="Verdana - 40"/>
              </a:rPr>
              <a:t>fünf</a:t>
            </a:r>
          </a:p>
        </p:txBody>
      </p:sp>
      <p:sp>
        <p:nvSpPr>
          <p:cNvPr id="7181" name="Textfeld 12"/>
          <p:cNvSpPr txBox="1">
            <a:spLocks noChangeArrowheads="1"/>
          </p:cNvSpPr>
          <p:nvPr/>
        </p:nvSpPr>
        <p:spPr bwMode="auto">
          <a:xfrm>
            <a:off x="2349500" y="6248400"/>
            <a:ext cx="11557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000" b="1" dirty="0">
                <a:solidFill>
                  <a:srgbClr val="000000"/>
                </a:solidFill>
                <a:latin typeface="Verdana - 40"/>
              </a:rPr>
              <a:t>eins</a:t>
            </a:r>
          </a:p>
        </p:txBody>
      </p:sp>
      <p:sp>
        <p:nvSpPr>
          <p:cNvPr id="7182" name="Textfeld 13"/>
          <p:cNvSpPr txBox="1">
            <a:spLocks noChangeArrowheads="1"/>
          </p:cNvSpPr>
          <p:nvPr/>
        </p:nvSpPr>
        <p:spPr bwMode="auto">
          <a:xfrm>
            <a:off x="6858000" y="7315200"/>
            <a:ext cx="12509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000" b="1">
                <a:solidFill>
                  <a:srgbClr val="000000"/>
                </a:solidFill>
                <a:latin typeface="Verdana - 40"/>
              </a:rPr>
              <a:t>zwei</a:t>
            </a:r>
          </a:p>
        </p:txBody>
      </p:sp>
      <p:sp>
        <p:nvSpPr>
          <p:cNvPr id="7183" name="Textfeld 14"/>
          <p:cNvSpPr txBox="1">
            <a:spLocks noChangeArrowheads="1"/>
          </p:cNvSpPr>
          <p:nvPr/>
        </p:nvSpPr>
        <p:spPr bwMode="auto">
          <a:xfrm>
            <a:off x="5168900" y="7442200"/>
            <a:ext cx="11017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000" b="1">
                <a:solidFill>
                  <a:srgbClr val="000000"/>
                </a:solidFill>
                <a:latin typeface="Verdana - 40"/>
              </a:rPr>
              <a:t>drei</a:t>
            </a:r>
          </a:p>
        </p:txBody>
      </p:sp>
      <p:sp>
        <p:nvSpPr>
          <p:cNvPr id="7184" name="Textfeld 15"/>
          <p:cNvSpPr txBox="1">
            <a:spLocks noChangeArrowheads="1"/>
          </p:cNvSpPr>
          <p:nvPr/>
        </p:nvSpPr>
        <p:spPr bwMode="auto">
          <a:xfrm>
            <a:off x="4483100" y="6045200"/>
            <a:ext cx="10858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000" b="1">
                <a:solidFill>
                  <a:srgbClr val="000000"/>
                </a:solidFill>
                <a:latin typeface="Verdana - 40"/>
              </a:rPr>
              <a:t>vier</a:t>
            </a:r>
          </a:p>
        </p:txBody>
      </p:sp>
      <p:sp>
        <p:nvSpPr>
          <p:cNvPr id="7185" name="Textfeld 16"/>
          <p:cNvSpPr txBox="1">
            <a:spLocks noChangeArrowheads="1"/>
          </p:cNvSpPr>
          <p:nvPr/>
        </p:nvSpPr>
        <p:spPr bwMode="auto">
          <a:xfrm>
            <a:off x="457200" y="6388100"/>
            <a:ext cx="15446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000" b="1">
                <a:solidFill>
                  <a:srgbClr val="000000"/>
                </a:solidFill>
                <a:latin typeface="Verdana - 40"/>
              </a:rPr>
              <a:t>sechs</a:t>
            </a:r>
          </a:p>
        </p:txBody>
      </p:sp>
      <p:sp>
        <p:nvSpPr>
          <p:cNvPr id="7186" name="Textfeld 17"/>
          <p:cNvSpPr txBox="1">
            <a:spLocks noChangeArrowheads="1"/>
          </p:cNvSpPr>
          <p:nvPr/>
        </p:nvSpPr>
        <p:spPr bwMode="auto">
          <a:xfrm>
            <a:off x="2743200" y="7518400"/>
            <a:ext cx="17748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000" b="1">
                <a:solidFill>
                  <a:srgbClr val="000000"/>
                </a:solidFill>
                <a:latin typeface="Verdana - 40"/>
              </a:rPr>
              <a:t>sieben</a:t>
            </a:r>
          </a:p>
        </p:txBody>
      </p:sp>
      <p:sp>
        <p:nvSpPr>
          <p:cNvPr id="7187" name="Textfeld 18"/>
          <p:cNvSpPr txBox="1">
            <a:spLocks noChangeArrowheads="1"/>
          </p:cNvSpPr>
          <p:nvPr/>
        </p:nvSpPr>
        <p:spPr bwMode="auto">
          <a:xfrm>
            <a:off x="3797300" y="6756400"/>
            <a:ext cx="1219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000" b="1">
                <a:solidFill>
                  <a:srgbClr val="000000"/>
                </a:solidFill>
                <a:latin typeface="Verdana - 40"/>
              </a:rPr>
              <a:t>acht</a:t>
            </a:r>
          </a:p>
        </p:txBody>
      </p:sp>
      <p:sp>
        <p:nvSpPr>
          <p:cNvPr id="7188" name="Textfeld 19"/>
          <p:cNvSpPr txBox="1">
            <a:spLocks noChangeArrowheads="1"/>
          </p:cNvSpPr>
          <p:nvPr/>
        </p:nvSpPr>
        <p:spPr bwMode="auto">
          <a:xfrm>
            <a:off x="8039100" y="6489700"/>
            <a:ext cx="13938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000" b="1">
                <a:solidFill>
                  <a:srgbClr val="000000"/>
                </a:solidFill>
                <a:latin typeface="Verdana - 40"/>
              </a:rPr>
              <a:t>neun</a:t>
            </a:r>
          </a:p>
        </p:txBody>
      </p:sp>
      <p:sp>
        <p:nvSpPr>
          <p:cNvPr id="7189" name="Textfeld 20"/>
          <p:cNvSpPr txBox="1">
            <a:spLocks noChangeArrowheads="1"/>
          </p:cNvSpPr>
          <p:nvPr/>
        </p:nvSpPr>
        <p:spPr bwMode="auto">
          <a:xfrm>
            <a:off x="6134100" y="6540500"/>
            <a:ext cx="13398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000" b="1">
                <a:solidFill>
                  <a:srgbClr val="000000"/>
                </a:solidFill>
                <a:latin typeface="Verdana - 40"/>
              </a:rPr>
              <a:t>zehn</a:t>
            </a:r>
          </a:p>
        </p:txBody>
      </p:sp>
      <p:pic>
        <p:nvPicPr>
          <p:cNvPr id="7191" name="Grafik 22" descr="Felix_2 Kopie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" y="101600"/>
            <a:ext cx="1822450" cy="19208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4" name="Textfeld 21"/>
          <p:cNvSpPr txBox="1">
            <a:spLocks noChangeArrowheads="1"/>
          </p:cNvSpPr>
          <p:nvPr/>
        </p:nvSpPr>
        <p:spPr bwMode="auto">
          <a:xfrm>
            <a:off x="2515022" y="329604"/>
            <a:ext cx="728937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1900" b="1" dirty="0" smtClean="0">
                <a:solidFill>
                  <a:srgbClr val="0000FF"/>
                </a:solidFill>
                <a:latin typeface="Verdana - 26"/>
              </a:rPr>
              <a:t>Siirrä lukusanat oikean numeron viereen! Aloita vasemmanpuoleisesta numerosta!</a:t>
            </a:r>
            <a:endParaRPr lang="fi-FI" sz="1900" b="1" dirty="0">
              <a:solidFill>
                <a:srgbClr val="0000FF"/>
              </a:solidFill>
              <a:latin typeface="Verdana - 26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53E-9 -2.59598E-6 L -0.18491 -0.2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-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2349E-6 -3.25617E-6 L 0.11401 -0.468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0" y="-2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7612E-6 -2.29129E-6 L -0.17883 -0.196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0" y="-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8204E-6 3.11395E-6 L -0.16913 -0.462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0" y="-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3106E-6 -4.28397E-6 L -0.17663 -0.2166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0" y="-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25868E-7 -1.65398E-6 L 0.22083 -0.531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-2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7779E-6 2.21444E-6 L 0.24366 -0.34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0" y="-1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85299E-7 -4.24916E-6 L 0.64185 -0.1398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0" y="-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7084E-7 7.922E-7 L -0.01249 -0.3706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7532E-6 2.71094E-6 L 0.22428 -0.297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-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1" grpId="0"/>
      <p:bldP spid="7182" grpId="0"/>
      <p:bldP spid="7183" grpId="0"/>
      <p:bldP spid="7184" grpId="0"/>
      <p:bldP spid="7185" grpId="0"/>
      <p:bldP spid="7186" grpId="0"/>
      <p:bldP spid="7187" grpId="0"/>
      <p:bldP spid="7188" grpId="0"/>
      <p:bldP spid="7189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Benutzerdefiniert</PresentationFormat>
  <Paragraphs>60</Paragraphs>
  <Slides>6</Slides>
  <Notes>0</Notes>
  <HiddenSlides>0</HiddenSlides>
  <MMClips>5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8" baseType="lpstr">
      <vt:lpstr>Arial - 133</vt:lpstr>
      <vt:lpstr>Arial</vt:lpstr>
      <vt:lpstr>Verdana - 28</vt:lpstr>
      <vt:lpstr>Arial - 71</vt:lpstr>
      <vt:lpstr>Arial - 72</vt:lpstr>
      <vt:lpstr>Calibri</vt:lpstr>
      <vt:lpstr>Verdana - 24</vt:lpstr>
      <vt:lpstr>Arial - 127</vt:lpstr>
      <vt:lpstr>Verdana - 26</vt:lpstr>
      <vt:lpstr>Verdana - 40</vt:lpstr>
      <vt:lpstr>Verdana - 22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Naomi</dc:creator>
  <cp:lastModifiedBy>Kalkowski, Lisa</cp:lastModifiedBy>
  <cp:revision>22</cp:revision>
  <dcterms:created xsi:type="dcterms:W3CDTF">2016-11-05T17:03:49Z</dcterms:created>
  <dcterms:modified xsi:type="dcterms:W3CDTF">2018-03-05T16:02:53Z</dcterms:modified>
</cp:coreProperties>
</file>