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79" r:id="rId5"/>
    <p:sldId id="330" r:id="rId6"/>
    <p:sldId id="328" r:id="rId7"/>
    <p:sldId id="329" r:id="rId8"/>
    <p:sldId id="324" r:id="rId9"/>
    <p:sldId id="325" r:id="rId10"/>
    <p:sldId id="309" r:id="rId11"/>
    <p:sldId id="311" r:id="rId12"/>
    <p:sldId id="310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292" r:id="rId21"/>
    <p:sldId id="320" r:id="rId22"/>
    <p:sldId id="321" r:id="rId23"/>
    <p:sldId id="322" r:id="rId24"/>
    <p:sldId id="331" r:id="rId25"/>
    <p:sldId id="332" r:id="rId26"/>
    <p:sldId id="334" r:id="rId27"/>
    <p:sldId id="335" r:id="rId28"/>
    <p:sldId id="333" r:id="rId29"/>
    <p:sldId id="337" r:id="rId30"/>
    <p:sldId id="338" r:id="rId31"/>
    <p:sldId id="326" r:id="rId32"/>
    <p:sldId id="307" r:id="rId33"/>
    <p:sldId id="297" r:id="rId34"/>
    <p:sldId id="336" r:id="rId35"/>
    <p:sldId id="323" r:id="rId36"/>
    <p:sldId id="277" r:id="rId37"/>
  </p:sldIdLst>
  <p:sldSz cx="9144000" cy="6858000" type="screen4x3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39">
          <p15:clr>
            <a:srgbClr val="A4A3A4"/>
          </p15:clr>
        </p15:guide>
        <p15:guide id="2" orient="horz" pos="4042">
          <p15:clr>
            <a:srgbClr val="A4A3A4"/>
          </p15:clr>
        </p15:guide>
        <p15:guide id="3" orient="horz" pos="278">
          <p15:clr>
            <a:srgbClr val="A4A3A4"/>
          </p15:clr>
        </p15:guide>
        <p15:guide id="4" pos="272">
          <p15:clr>
            <a:srgbClr val="A4A3A4"/>
          </p15:clr>
        </p15:guide>
        <p15:guide id="5" pos="5488">
          <p15:clr>
            <a:srgbClr val="A4A3A4"/>
          </p15:clr>
        </p15:guide>
        <p15:guide id="6" pos="4604">
          <p15:clr>
            <a:srgbClr val="A4A3A4"/>
          </p15:clr>
        </p15:guide>
        <p15:guide id="7" pos="4694">
          <p15:clr>
            <a:srgbClr val="A4A3A4"/>
          </p15:clr>
        </p15:guide>
        <p15:guide id="8" pos="3810">
          <p15:clr>
            <a:srgbClr val="A4A3A4"/>
          </p15:clr>
        </p15:guide>
        <p15:guide id="9" pos="3719">
          <p15:clr>
            <a:srgbClr val="A4A3A4"/>
          </p15:clr>
        </p15:guide>
        <p15:guide id="10" pos="2925">
          <p15:clr>
            <a:srgbClr val="A4A3A4"/>
          </p15:clr>
        </p15:guide>
        <p15:guide id="11" pos="2835">
          <p15:clr>
            <a:srgbClr val="A4A3A4"/>
          </p15:clr>
        </p15:guide>
        <p15:guide id="12" pos="2041">
          <p15:clr>
            <a:srgbClr val="A4A3A4"/>
          </p15:clr>
        </p15:guide>
        <p15:guide id="13" pos="1950">
          <p15:clr>
            <a:srgbClr val="A4A3A4"/>
          </p15:clr>
        </p15:guide>
        <p15:guide id="14" pos="1156">
          <p15:clr>
            <a:srgbClr val="A4A3A4"/>
          </p15:clr>
        </p15:guide>
        <p15:guide id="15" pos="106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00" autoAdjust="0"/>
  </p:normalViewPr>
  <p:slideViewPr>
    <p:cSldViewPr showGuides="1">
      <p:cViewPr varScale="1">
        <p:scale>
          <a:sx n="73" d="100"/>
          <a:sy n="73" d="100"/>
        </p:scale>
        <p:origin x="-1284" y="-102"/>
      </p:cViewPr>
      <p:guideLst>
        <p:guide orient="horz" pos="1139"/>
        <p:guide orient="horz" pos="4042"/>
        <p:guide orient="horz" pos="278"/>
        <p:guide pos="272"/>
        <p:guide pos="5488"/>
        <p:guide pos="4604"/>
        <p:guide pos="4694"/>
        <p:guide pos="3810"/>
        <p:guide pos="3719"/>
        <p:guide pos="2925"/>
        <p:guide pos="2835"/>
        <p:guide pos="2041"/>
        <p:guide pos="1950"/>
        <p:guide pos="1156"/>
        <p:guide pos="10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-3552" y="-114"/>
      </p:cViewPr>
      <p:guideLst>
        <p:guide orient="horz" pos="3110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08DA-EB84-4448-B169-654F676FD4FE}" type="datetimeFigureOut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80F4-65B9-4DB9-AA88-784E4D1D27F9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066557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2DA33-4426-4185-A0BA-F1E268815AEA}" type="datetimeFigureOut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0421A-9399-4A93-BB92-3C4F8F197C13}" type="slidenum">
              <a:rPr lang="de-DE" smtClean="0"/>
              <a:pPr/>
              <a:t>‹Nº›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65305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174625" indent="-174625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360363" indent="-185738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534988" indent="-174625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719138" indent="-184150" algn="l" defTabSz="914400" rtl="0" eaLnBrk="1" latinLnBrk="0" hangingPunct="1">
      <a:buFont typeface="Arial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PPT_Tite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441325"/>
            <a:ext cx="6877050" cy="5975350"/>
          </a:xfrm>
        </p:spPr>
        <p:txBody>
          <a:bodyPr anchor="ctr" anchorCtr="0"/>
          <a:lstStyle>
            <a:lvl1pPr>
              <a:lnSpc>
                <a:spcPct val="800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BLAU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4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BLAU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5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 marL="355600" indent="-355600">
              <a:spcBef>
                <a:spcPts val="1200"/>
              </a:spcBef>
              <a:buFont typeface="+mj-lt"/>
              <a:buAutoNum type="arabicPeriod"/>
              <a:defRPr sz="2100" cap="all" baseline="0"/>
            </a:lvl1pPr>
            <a:lvl2pPr marL="625475" indent="-273050">
              <a:lnSpc>
                <a:spcPct val="120000"/>
              </a:lnSpc>
              <a:buFont typeface="+mj-lt"/>
              <a:buAutoNum type="arabicPeriod"/>
              <a:defRPr sz="1600" cap="none" baseline="0"/>
            </a:lvl2pPr>
            <a:lvl3pPr marL="808038" indent="-182563">
              <a:lnSpc>
                <a:spcPct val="120000"/>
              </a:lnSpc>
              <a:tabLst/>
              <a:defRPr sz="1600" cap="none" baseline="0"/>
            </a:lvl3pPr>
            <a:lvl4pPr marL="984250" indent="-176213" defTabSz="987425">
              <a:lnSpc>
                <a:spcPct val="120000"/>
              </a:lnSpc>
              <a:defRPr sz="1600" cap="none" baseline="0"/>
            </a:lvl4pPr>
            <a:lvl5pPr marL="1166813" indent="-182563">
              <a:lnSpc>
                <a:spcPct val="120000"/>
              </a:lnSpc>
              <a:defRPr sz="1600"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UN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bg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800" y="548680"/>
            <a:ext cx="6877050" cy="5862066"/>
          </a:xfrm>
        </p:spPr>
        <p:txBody>
          <a:bodyPr anchor="ctr" anchorCtr="0"/>
          <a:lstStyle>
            <a:lvl1pPr>
              <a:defRPr sz="3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ein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6877051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GRÜN: zweispaltiger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1800" y="1722297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43438" y="1722298"/>
            <a:ext cx="4068763" cy="4694377"/>
          </a:xfrm>
        </p:spPr>
        <p:txBody>
          <a:bodyPr/>
          <a:lstStyle>
            <a:lvl1pPr>
              <a:defRPr cap="all" baseline="0"/>
            </a:lvl1pPr>
            <a:lvl2pPr>
              <a:lnSpc>
                <a:spcPct val="120000"/>
              </a:lnSpc>
              <a:defRPr cap="none" baseline="0"/>
            </a:lvl2pPr>
            <a:lvl3pPr>
              <a:lnSpc>
                <a:spcPct val="120000"/>
              </a:lnSpc>
              <a:defRPr cap="none" baseline="0"/>
            </a:lvl3pPr>
            <a:lvl4pPr>
              <a:lnSpc>
                <a:spcPct val="120000"/>
              </a:lnSpc>
              <a:defRPr cap="none" baseline="0"/>
            </a:lvl4pPr>
            <a:lvl5pPr>
              <a:lnSpc>
                <a:spcPct val="120000"/>
              </a:lnSpc>
              <a:defRPr cap="none" baseline="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T: Kapiteltrenner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cap="all" baseline="0">
                <a:solidFill>
                  <a:schemeClr val="accent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 smtClean="0"/>
              <a:t>Goethe-Institut für Thema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31800" y="420966"/>
            <a:ext cx="6120420" cy="120783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31800" y="1722298"/>
            <a:ext cx="6877050" cy="46943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6696236" y="735844"/>
            <a:ext cx="2015964" cy="14401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065A28E-9773-4D76-BE06-9383BA9429D2}" type="datetime1">
              <a:rPr lang="de-DE" noProof="0" smtClean="0"/>
              <a:pPr/>
              <a:t>22.09.2017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6696237" y="577541"/>
            <a:ext cx="2015964" cy="14401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Goethe-Institut für Thema</a:t>
            </a:r>
            <a:endParaRPr lang="de-DE" noProof="0"/>
          </a:p>
        </p:txBody>
      </p:sp>
      <p:sp>
        <p:nvSpPr>
          <p:cNvPr id="10" name="Textfeld 9"/>
          <p:cNvSpPr txBox="1"/>
          <p:nvPr/>
        </p:nvSpPr>
        <p:spPr bwMode="gray">
          <a:xfrm>
            <a:off x="6696236" y="418950"/>
            <a:ext cx="2015964" cy="144000"/>
          </a:xfrm>
          <a:prstGeom prst="rect">
            <a:avLst/>
          </a:prstGeom>
        </p:spPr>
        <p:txBody>
          <a:bodyPr vert="horz" wrap="none" lIns="0" tIns="0" rIns="0" bIns="0" rtlCol="0" anchor="ctr"/>
          <a:lstStyle/>
          <a:p>
            <a:pPr marL="0" algn="r" defTabSz="914400" rtl="0" eaLnBrk="1" latinLnBrk="0" hangingPunct="1"/>
            <a:r>
              <a:rPr lang="de-DE" sz="900" kern="1200" noProof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t>Seite </a:t>
            </a:r>
            <a:fld id="{731BF05D-D419-4179-93C3-F69779562F2E}" type="slidenum">
              <a:rPr lang="de-DE" sz="900" kern="1200" noProof="0" smtClean="0">
                <a:solidFill>
                  <a:schemeClr val="tx1"/>
                </a:solidFill>
                <a:latin typeface="+mj-lt"/>
                <a:ea typeface="+mn-ea"/>
                <a:cs typeface="+mn-cs"/>
              </a:rPr>
              <a:pPr marL="0" algn="r" defTabSz="914400" rtl="0" eaLnBrk="1" latinLnBrk="0" hangingPunct="1"/>
              <a:t>‹Nº›</a:t>
            </a:fld>
            <a:endParaRPr lang="de-DE" sz="900" kern="1200" noProof="0" dirty="0">
              <a:solidFill>
                <a:schemeClr val="tx1"/>
              </a:solidFill>
              <a:latin typeface="+mj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7" r:id="rId3"/>
    <p:sldLayoutId id="2147483650" r:id="rId4"/>
    <p:sldLayoutId id="2147483658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59" r:id="rId2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600" b="1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2100" b="1" kern="1200" cap="all" baseline="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563" indent="-182563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75" indent="-176213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1338" indent="-182563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ethe.de/de/spr/kup/prf/prf/gzb1/ueb.html" TargetMode="Externa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092528" cy="5975350"/>
          </a:xfrm>
        </p:spPr>
        <p:txBody>
          <a:bodyPr/>
          <a:lstStyle/>
          <a:p>
            <a:pPr algn="ctr"/>
            <a:r>
              <a:rPr lang="de-DE" sz="3200" dirty="0" smtClean="0"/>
              <a:t>Deutschlehrertag Barcelona 2017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400" dirty="0" smtClean="0"/>
              <a:t>Übung macht den Redner</a:t>
            </a:r>
            <a:br>
              <a:rPr lang="de-DE" sz="2400" dirty="0" smtClean="0"/>
            </a:br>
            <a:r>
              <a:rPr lang="de-DE" sz="2400" dirty="0" smtClean="0"/>
              <a:t>und die Rednerin</a:t>
            </a:r>
            <a:r>
              <a:rPr lang="de-DE" sz="2400" dirty="0" smtClean="0"/>
              <a:t>:</a:t>
            </a:r>
            <a:br>
              <a:rPr lang="de-DE" sz="2400" dirty="0" smtClean="0"/>
            </a:br>
            <a:r>
              <a:rPr lang="de-DE" sz="2400" dirty="0" smtClean="0"/>
              <a:t> </a:t>
            </a:r>
            <a:r>
              <a:rPr lang="de-DE" sz="2800" dirty="0" smtClean="0">
                <a:solidFill>
                  <a:schemeClr val="tx1"/>
                </a:solidFill>
              </a:rPr>
              <a:t/>
            </a:r>
            <a:br>
              <a:rPr lang="de-DE" sz="2800" dirty="0" smtClean="0">
                <a:solidFill>
                  <a:schemeClr val="tx1"/>
                </a:solidFill>
              </a:rPr>
            </a:br>
            <a:r>
              <a:rPr lang="de-DE" sz="2200" cap="none" dirty="0" smtClean="0"/>
              <a:t>Aufbau von </a:t>
            </a:r>
            <a:r>
              <a:rPr lang="de-DE" sz="2200" cap="none" dirty="0" smtClean="0"/>
              <a:t>Sprech- </a:t>
            </a:r>
            <a:r>
              <a:rPr lang="de-DE" sz="2200" cap="none" dirty="0" smtClean="0"/>
              <a:t>und Redekompetenz </a:t>
            </a:r>
            <a:r>
              <a:rPr lang="de-DE" sz="2200" cap="none" dirty="0" smtClean="0"/>
              <a:t/>
            </a:r>
            <a:br>
              <a:rPr lang="de-DE" sz="2200" cap="none" dirty="0" smtClean="0"/>
            </a:br>
            <a:r>
              <a:rPr lang="de-DE" sz="2200" cap="none" dirty="0" smtClean="0"/>
              <a:t>im </a:t>
            </a:r>
            <a:r>
              <a:rPr lang="de-DE" sz="2200" cap="none" dirty="0" smtClean="0"/>
              <a:t>DaF-Unterricht</a:t>
            </a: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2200" dirty="0"/>
              <a:t/>
            </a:r>
            <a:br>
              <a:rPr lang="de-DE" sz="2200" dirty="0"/>
            </a:br>
            <a:r>
              <a:rPr lang="de-DE" sz="2200" dirty="0" smtClean="0"/>
              <a:t/>
            </a:r>
            <a:br>
              <a:rPr lang="de-DE" sz="2200" dirty="0" smtClean="0"/>
            </a:br>
            <a:r>
              <a:rPr lang="de-DE" sz="1600" dirty="0" smtClean="0">
                <a:solidFill>
                  <a:schemeClr val="tx1"/>
                </a:solidFill>
              </a:rPr>
              <a:t>Beatrix Hippchen, 16. September 2017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971600" y="1196752"/>
            <a:ext cx="6877051" cy="5236224"/>
          </a:xfrm>
        </p:spPr>
        <p:txBody>
          <a:bodyPr/>
          <a:lstStyle/>
          <a:p>
            <a:pPr marL="457200" indent="-457200">
              <a:buFont typeface="+mj-lt"/>
              <a:buAutoNum type="arabicParenR" startAt="2"/>
            </a:pPr>
            <a:r>
              <a:rPr lang="de-DE" b="0" dirty="0" smtClean="0"/>
              <a:t>Das vorwissen der Lernenden ÜBER AUSSPRACHE, INTONATION ETC. berücksichtigen</a:t>
            </a:r>
            <a:endParaRPr lang="de-DE" dirty="0" smtClean="0"/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sz="1800" dirty="0" smtClean="0"/>
              <a:t>ART DES VORWISSENS?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sz="1800" dirty="0" smtClean="0"/>
              <a:t>POSITIVE/NEGATIVE ERFAHRUNGEN DER LERNENDEN UND MÖGLICHE KONSEQUENZEN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sz="1800" dirty="0" smtClean="0"/>
              <a:t>UMGANG MIT DIESEM VORWISSEN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HABEN SIE ERFAHRUNGSWERTE AUS IHRER UNTERRICHTSPRAXIS? </a:t>
            </a:r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WELCHES VORWISSEN HABEN SIE BEI IHREN LERNENDEN BEOBACHTET? </a:t>
            </a:r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endParaRPr lang="de-DE" sz="1800" b="1" dirty="0" smtClean="0"/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660232" y="577541"/>
            <a:ext cx="2015964" cy="144015"/>
          </a:xfrm>
        </p:spPr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484785"/>
            <a:ext cx="7524576" cy="4931890"/>
          </a:xfrm>
        </p:spPr>
        <p:txBody>
          <a:bodyPr/>
          <a:lstStyle/>
          <a:p>
            <a:pPr marL="457200" indent="-457200">
              <a:buFont typeface="+mj-lt"/>
              <a:buAutoNum type="arabicParenR" startAt="3"/>
            </a:pPr>
            <a:r>
              <a:rPr lang="de-DE" b="0" dirty="0" smtClean="0"/>
              <a:t>Den individuellen lernbedarf identifizieren</a:t>
            </a:r>
          </a:p>
          <a:p>
            <a:pPr marL="285750" indent="-285750"/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PERSÖNLICHE DEFIZITE DER LERNENDEN HERAUSFINDEN UND DARAUF EINGEHEN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DEN LERNENDEN MITTEL ZUR AUFARBEITUNG IHRER DEFIIZTE ZUR VERFÜGUNG STELLEN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dirty="0" smtClean="0"/>
              <a:t>IHREN LERNPROZESS BEGLEITEN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HALTEN SIE DIESEN PUNKT FÜR UMSETZBAR?</a:t>
            </a:r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WELCHE MITTEL KÖNNEN SIE IHREN LERNENDEN ZUR VERFÜGUNG STELLEN? 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648072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99592" y="1268760"/>
            <a:ext cx="7237091" cy="5219923"/>
          </a:xfrm>
        </p:spPr>
        <p:txBody>
          <a:bodyPr/>
          <a:lstStyle/>
          <a:p>
            <a:pPr marL="457200" indent="-457200">
              <a:buFont typeface="+mj-lt"/>
              <a:buAutoNum type="arabicParenR" startAt="4"/>
            </a:pPr>
            <a:r>
              <a:rPr lang="de-DE" b="0" dirty="0" smtClean="0"/>
              <a:t>Einfühlsames feedback geben</a:t>
            </a:r>
          </a:p>
          <a:p>
            <a:pPr marL="285750" indent="-285750"/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MÖGLICHERWEISE SCHAMGEFÜHL WEGEN „ANDERER“/ “FALSCHER“ AUSSPRACHE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MÖGLICHERWEISE FRUSTRATIONEN ALS FOLGE VON NICHT-VERSTANDENWERDEN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SPRECHWEISE AUCH TEIL DER PERSÖNLICHKEIT /  PERSÖNLICHE ENTSCHEIDUNG </a:t>
            </a:r>
            <a:r>
              <a:rPr lang="de-DE" sz="1400" dirty="0" smtClean="0"/>
              <a:t>(laut/leise, langsam/schnell...)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WIE GEBEN SIE FEEDBACK?</a:t>
            </a:r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GLAUBEN SIE, DASS IHR FEEDBACK HILFREICH IST?</a:t>
            </a:r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WELCHE ART VON FEEDBACK IST IHNEN SELBST AM LIEBSTEN? 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196753"/>
            <a:ext cx="7596584" cy="5219922"/>
          </a:xfrm>
        </p:spPr>
        <p:txBody>
          <a:bodyPr/>
          <a:lstStyle/>
          <a:p>
            <a:pPr marL="457200" indent="-457200">
              <a:buFont typeface="+mj-lt"/>
              <a:buAutoNum type="arabicParenR" startAt="5"/>
            </a:pPr>
            <a:r>
              <a:rPr lang="de-DE" b="0" dirty="0" smtClean="0"/>
              <a:t>Unterschiede in der aussprache </a:t>
            </a:r>
          </a:p>
          <a:p>
            <a:pPr marL="457200" indent="-457200"/>
            <a:r>
              <a:rPr lang="de-DE" b="0" dirty="0" smtClean="0"/>
              <a:t>     bewusst machen</a:t>
            </a:r>
          </a:p>
          <a:p>
            <a:pPr marL="285750" indent="-285750"/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i="1" dirty="0" smtClean="0"/>
              <a:t>AUSSPRACHE BEZIEHT SICH NICHT NUR AUF DIE ARTIKULATION VON VOKALEN UND KONSONANTEN, SONDERN AUCH AUF </a:t>
            </a:r>
            <a:r>
              <a:rPr lang="de-DE" b="1" i="1" dirty="0" smtClean="0"/>
              <a:t>LAUTÜBERGREIFENDE MERKMALE  </a:t>
            </a:r>
            <a:r>
              <a:rPr lang="de-DE" i="1" dirty="0" smtClean="0"/>
              <a:t>(MELODIE, LAUTSTÄRKE, PAUSEN... = PROSODIE) </a:t>
            </a:r>
            <a:r>
              <a:rPr lang="de-DE" dirty="0" smtClean="0"/>
              <a:t>– </a:t>
            </a:r>
            <a:r>
              <a:rPr lang="de-DE" sz="1200" dirty="0" smtClean="0"/>
              <a:t>NACH HIRSCHFELD 2008, LERNZIEL: GUTE AUSSPRACHE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endParaRPr lang="de-DE" sz="1200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b="1" dirty="0" smtClean="0"/>
              <a:t>MINIMALPAARE:</a:t>
            </a:r>
            <a:r>
              <a:rPr lang="de-DE" dirty="0" smtClean="0"/>
              <a:t> GEGENÜBERSTELLUNG VON ZWEI WÖRTERN, DIE SICH NUR IN EINEM LAUT UNTERSCHEIDEN: </a:t>
            </a:r>
            <a:r>
              <a:rPr lang="de-DE" i="1" dirty="0" smtClean="0"/>
              <a:t>bald-Wald, Bier-wir, Bein-Wein, Bürger-Würger, Bäcker-Wecker, leben-lieben... 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endParaRPr lang="de-DE" i="1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b="1" dirty="0" smtClean="0"/>
              <a:t>MINIMALPAARE IM SUPRASEGMENTALEN BEREICH:</a:t>
            </a:r>
            <a:r>
              <a:rPr lang="de-DE" dirty="0" smtClean="0"/>
              <a:t> Áugust-Augúst / Kommen Sie! – Kommen Sie?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MÖGLICHE AUFGABEN ZUR BEWUSSTMACHUNG DER UNTERSCHIEDE  - IHRE VORSCHLÄGE...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484785"/>
            <a:ext cx="7596584" cy="4931890"/>
          </a:xfrm>
        </p:spPr>
        <p:txBody>
          <a:bodyPr/>
          <a:lstStyle/>
          <a:p>
            <a:pPr marL="457200" indent="-457200">
              <a:buFont typeface="+mj-lt"/>
              <a:buAutoNum type="arabicParenR" startAt="6"/>
            </a:pPr>
            <a:r>
              <a:rPr lang="de-DE" b="0" dirty="0" smtClean="0"/>
              <a:t>Die lernenden mit der intonation/ sprech-melodie vertraut machen</a:t>
            </a:r>
          </a:p>
          <a:p>
            <a:pPr marL="285750" indent="-285750"/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PROSODIE (SUPRASEGMENTALE EBENE): MELODIE, LAUTSTÄRKE, SPRECHTEMPO, PAUSEN...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INTONATION IM ENGEREN SINNE: SPRECHMELODIE IN DEUTSCHEN AUSSAGE- UND FRAGESÄTZEN 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dirty="0" smtClean="0"/>
              <a:t>FINAL FALLENDE/FINAL STEIGENDE INTONATION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WIE VERMITTELN SIE REGELN ZUR INTONATION?</a:t>
            </a:r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WIE WICHTIG FINDEN SIE DIESES THEMA?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412777"/>
            <a:ext cx="7596584" cy="5003898"/>
          </a:xfrm>
        </p:spPr>
        <p:txBody>
          <a:bodyPr/>
          <a:lstStyle/>
          <a:p>
            <a:pPr marL="457200" indent="-457200">
              <a:buFont typeface="+mj-lt"/>
              <a:buAutoNum type="arabicParenR" startAt="7"/>
            </a:pPr>
            <a:r>
              <a:rPr lang="de-DE" b="0" dirty="0" smtClean="0"/>
              <a:t>Ein effizientes regelsystem zur aussprache bereitstellen</a:t>
            </a:r>
          </a:p>
          <a:p>
            <a:pPr marL="285750" indent="-285750"/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DIE OFFIZIELLE LAUTSCHRIFT LERNEN ODER ALTERNATIVEN VERWENDEN?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dirty="0" smtClean="0"/>
              <a:t>LANGE UND KURZE VOKALE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dirty="0" smtClean="0"/>
              <a:t>WORT- BZW. WORTGRUPPENAKZENTUIERUNG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dirty="0" smtClean="0"/>
              <a:t>WICHTIGE REGELN SO EINFACH WIE MÖGLICH FORMULIEREN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STELLEN SIE IHREN LERNENDEN EIN REGELSYSTEM ZUR VERFÜGUNG? WENN JA, WIE SIEHT ES AUS?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 smtClean="0">
                <a:solidFill>
                  <a:srgbClr val="92D050"/>
                </a:solidFill>
              </a:rPr>
              <a:t>AUSsprache</a:t>
            </a:r>
            <a:r>
              <a:rPr lang="de-DE" sz="2300" dirty="0" smtClean="0">
                <a:solidFill>
                  <a:srgbClr val="92D050"/>
                </a:solidFill>
              </a:rPr>
              <a:t>- und </a:t>
            </a:r>
            <a:r>
              <a:rPr lang="de-DE" sz="2300" dirty="0" err="1" smtClean="0">
                <a:solidFill>
                  <a:srgbClr val="92D050"/>
                </a:solidFill>
              </a:rPr>
              <a:t>sprechtraining</a:t>
            </a:r>
            <a:r>
              <a:rPr lang="de-DE" sz="2300" dirty="0" smtClean="0">
                <a:solidFill>
                  <a:srgbClr val="92D050"/>
                </a:solidFill>
              </a:rPr>
              <a:t> </a:t>
            </a:r>
            <a:endParaRPr lang="de-DE" sz="23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340769"/>
            <a:ext cx="7596584" cy="5075906"/>
          </a:xfrm>
        </p:spPr>
        <p:txBody>
          <a:bodyPr/>
          <a:lstStyle/>
          <a:p>
            <a:pPr marL="457200" indent="-457200">
              <a:buFont typeface="+mj-lt"/>
              <a:buAutoNum type="arabicParenR" startAt="8"/>
            </a:pPr>
            <a:r>
              <a:rPr lang="de-DE" b="0" dirty="0" smtClean="0"/>
              <a:t>Neue methoden für individuelles sprechtraining nutzen</a:t>
            </a:r>
          </a:p>
          <a:p>
            <a:pPr marL="285750" indent="-285750"/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EINSATZ NEUER MEDIEN (SMARTPHONE, WHATSAPP, MOODLE…)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AUDIO- UND/ODER VIDEOAUFNAHMEN (IM UNTERRICHT/ ZU HAUSE)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endParaRPr lang="de-DE" dirty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de-DE" dirty="0" smtClean="0"/>
              <a:t>QUALIFIZIERTES FEEDBACK 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NUTZEN SIE NEUE MEDIEN FÜR DAS SPRECHTRAINING/WÜRDEN SIE ES GERN TUN?</a:t>
            </a:r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WELCHE VOR- UND NACHTEILE SEHEN SIE?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AUSsprachetraining</a:t>
            </a:r>
            <a:endParaRPr lang="de-DE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725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AUSsprachetraining</a:t>
            </a:r>
            <a:endParaRPr lang="de-DE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881063"/>
            <a:ext cx="88582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AUSsprachetraining</a:t>
            </a:r>
            <a:endParaRPr lang="de-DE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1262063"/>
            <a:ext cx="900112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ausgangsfragen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052736"/>
            <a:ext cx="6877051" cy="5363939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endParaRPr lang="de-DE" dirty="0" smtClean="0"/>
          </a:p>
          <a:p>
            <a:pPr>
              <a:buFont typeface="Wingdings" pitchFamily="2" charset="2"/>
              <a:buChar char="q"/>
            </a:pPr>
            <a:r>
              <a:rPr lang="de-DE" sz="2400" dirty="0" smtClean="0"/>
              <a:t> </a:t>
            </a:r>
            <a:r>
              <a:rPr lang="de-DE" sz="2300" b="0" cap="none" dirty="0" smtClean="0"/>
              <a:t>Wie gut ist </a:t>
            </a:r>
            <a:r>
              <a:rPr lang="de-DE" sz="2300" b="0" cap="none" dirty="0" smtClean="0"/>
              <a:t>im Allgemeinen </a:t>
            </a:r>
            <a:r>
              <a:rPr lang="de-DE" sz="2300" b="0" cap="none" dirty="0" smtClean="0"/>
              <a:t>die Aussprache und Sprechflüssigkeit im </a:t>
            </a:r>
            <a:r>
              <a:rPr lang="de-DE" sz="2300" b="0" cap="none" dirty="0" smtClean="0"/>
              <a:t>Anfängerniveau und in </a:t>
            </a:r>
            <a:r>
              <a:rPr lang="de-DE" sz="2300" b="0" cap="none" dirty="0" smtClean="0"/>
              <a:t>(weit) fortgeschrittenen Niveaustufen?</a:t>
            </a:r>
          </a:p>
          <a:p>
            <a:pPr>
              <a:buFont typeface="Wingdings" pitchFamily="2" charset="2"/>
              <a:buChar char="q"/>
            </a:pPr>
            <a:endParaRPr lang="de-DE" sz="2300" b="0" cap="none" dirty="0" smtClean="0"/>
          </a:p>
          <a:p>
            <a:pPr>
              <a:buFont typeface="Wingdings" pitchFamily="2" charset="2"/>
              <a:buChar char="q"/>
            </a:pPr>
            <a:r>
              <a:rPr lang="de-DE" sz="2300" b="0" dirty="0" smtClean="0"/>
              <a:t>W</a:t>
            </a:r>
            <a:r>
              <a:rPr lang="de-DE" sz="2300" b="0" cap="none" dirty="0" smtClean="0"/>
              <a:t>ie wichtig ist eine korrekte Aussprache und flüssiges Sprechen für das Erlernen einer </a:t>
            </a:r>
            <a:r>
              <a:rPr lang="de-DE" sz="2300" b="0" cap="none" dirty="0" smtClean="0"/>
              <a:t>Fremdsprache/ für die Präsentation eines Themas?</a:t>
            </a:r>
            <a:endParaRPr lang="de-DE" sz="2300" b="0" cap="none" dirty="0" smtClean="0"/>
          </a:p>
          <a:p>
            <a:pPr>
              <a:buFont typeface="Wingdings" pitchFamily="2" charset="2"/>
              <a:buChar char="q"/>
            </a:pPr>
            <a:endParaRPr lang="de-DE" sz="2300" dirty="0" smtClean="0"/>
          </a:p>
          <a:p>
            <a:pPr>
              <a:buFont typeface="Wingdings" pitchFamily="2" charset="2"/>
              <a:buChar char="q"/>
            </a:pPr>
            <a:r>
              <a:rPr lang="de-DE" sz="2300" b="0" dirty="0" smtClean="0"/>
              <a:t> </a:t>
            </a:r>
            <a:r>
              <a:rPr lang="de-DE" sz="2300" b="0" cap="none" dirty="0" smtClean="0"/>
              <a:t>Wird korrekte Aussprache und flüssiges, verständliches Sprechen in der Unterrichts-praxis ausreichend geübt/ trainiert?</a:t>
            </a:r>
          </a:p>
          <a:p>
            <a:pPr>
              <a:buFont typeface="Wingdings" pitchFamily="2" charset="2"/>
              <a:buChar char="q"/>
            </a:pPr>
            <a:endParaRPr lang="de-DE" sz="2600" b="0" dirty="0" smtClean="0"/>
          </a:p>
          <a:p>
            <a:pPr lvl="4">
              <a:buFont typeface="Wingdings" pitchFamily="2" charset="2"/>
              <a:buChar char="v"/>
            </a:pPr>
            <a:r>
              <a:rPr lang="de-DE" sz="2300" dirty="0" smtClean="0"/>
              <a:t> </a:t>
            </a:r>
            <a:r>
              <a:rPr lang="de-DE" sz="2200" b="1" cap="none" dirty="0" smtClean="0"/>
              <a:t>Ihre Meinung...</a:t>
            </a:r>
          </a:p>
          <a:p>
            <a:pPr>
              <a:buFont typeface="Wingdings" pitchFamily="2" charset="2"/>
              <a:buChar char="q"/>
            </a:pPr>
            <a:endParaRPr lang="es-ES" sz="2400" dirty="0" smtClean="0"/>
          </a:p>
          <a:p>
            <a:pPr marL="457200" indent="-457200">
              <a:buFont typeface="+mj-lt"/>
              <a:buAutoNum type="alphaUcPeriod" startAt="2"/>
            </a:pPr>
            <a:endParaRPr lang="de-DE" dirty="0" smtClean="0"/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AUSsprachetraining</a:t>
            </a:r>
            <a:endParaRPr lang="de-DE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9663"/>
            <a:ext cx="9144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smtClean="0">
                <a:solidFill>
                  <a:srgbClr val="92D050"/>
                </a:solidFill>
              </a:rPr>
              <a:t>Aufbau von redekompetenz </a:t>
            </a:r>
            <a:endParaRPr lang="de-DE" sz="23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211039"/>
            <a:ext cx="7308552" cy="5205635"/>
          </a:xfrm>
        </p:spPr>
        <p:txBody>
          <a:bodyPr/>
          <a:lstStyle/>
          <a:p>
            <a:pPr marL="457200" indent="-457200">
              <a:buFont typeface="+mj-lt"/>
              <a:buAutoNum type="alphaUcPeriod" startAt="3"/>
            </a:pPr>
            <a:r>
              <a:rPr lang="de-DE" sz="2000" dirty="0" smtClean="0"/>
              <a:t>NEUE Methoden zum Aufbau von sprech- und redekompetenz</a:t>
            </a:r>
          </a:p>
          <a:p>
            <a:pPr marL="285750" indent="-285750"/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1800" dirty="0" smtClean="0">
                <a:latin typeface="+mj-lt"/>
              </a:rPr>
              <a:t>Einführung von </a:t>
            </a:r>
            <a:r>
              <a:rPr lang="de-DE" sz="1800" dirty="0" smtClean="0">
                <a:latin typeface="+mj-lt"/>
              </a:rPr>
              <a:t>Präsentationen im Unterricht                  </a:t>
            </a:r>
            <a:r>
              <a:rPr lang="de-DE" sz="1500" dirty="0" smtClean="0">
                <a:latin typeface="+mj-lt"/>
              </a:rPr>
              <a:t>(Modell, Gliederung</a:t>
            </a:r>
            <a:r>
              <a:rPr lang="de-DE" sz="1500" dirty="0">
                <a:latin typeface="+mj-lt"/>
              </a:rPr>
              <a:t>, wichtige Stichpunkte, Umgang </a:t>
            </a:r>
            <a:r>
              <a:rPr lang="de-DE" sz="1500" dirty="0" smtClean="0">
                <a:latin typeface="+mj-lt"/>
              </a:rPr>
              <a:t> mit </a:t>
            </a:r>
            <a:r>
              <a:rPr lang="de-DE" sz="1500" dirty="0">
                <a:latin typeface="+mj-lt"/>
              </a:rPr>
              <a:t>dem Wortschatz</a:t>
            </a:r>
            <a:r>
              <a:rPr lang="de-DE" sz="1500" dirty="0" smtClean="0">
                <a:latin typeface="+mj-lt"/>
              </a:rPr>
              <a:t>...)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1500" dirty="0">
              <a:latin typeface="+mj-lt"/>
            </a:endParaRP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1800" dirty="0" smtClean="0">
                <a:latin typeface="+mj-lt"/>
              </a:rPr>
              <a:t>Einüben von Präsentationstechniken </a:t>
            </a:r>
            <a:r>
              <a:rPr lang="de-DE" sz="1800" dirty="0" smtClean="0">
                <a:latin typeface="+mj-lt"/>
              </a:rPr>
              <a:t>                    </a:t>
            </a:r>
            <a:r>
              <a:rPr lang="de-DE" sz="1500" dirty="0" smtClean="0">
                <a:latin typeface="+mj-lt"/>
              </a:rPr>
              <a:t>(</a:t>
            </a:r>
            <a:r>
              <a:rPr lang="de-DE" sz="1500" dirty="0">
                <a:latin typeface="+mj-lt"/>
              </a:rPr>
              <a:t>passend zum Kapitelthema, ab B1.1/2 auch Vorbereitung auf die mündliche Prüfung des </a:t>
            </a:r>
            <a:r>
              <a:rPr lang="de-DE" sz="1500" dirty="0" smtClean="0">
                <a:latin typeface="+mj-lt"/>
              </a:rPr>
              <a:t>B1-Zertifikats, </a:t>
            </a:r>
            <a:r>
              <a:rPr lang="de-DE" sz="1500" dirty="0" smtClean="0"/>
              <a:t>individuelle </a:t>
            </a:r>
            <a:r>
              <a:rPr lang="de-DE" sz="1500" dirty="0" smtClean="0"/>
              <a:t>Themenauswahl</a:t>
            </a:r>
            <a:r>
              <a:rPr lang="de-DE" sz="1500" dirty="0" smtClean="0">
                <a:latin typeface="+mj-lt"/>
              </a:rPr>
              <a:t>)</a:t>
            </a:r>
            <a:endParaRPr lang="de-DE" sz="1500" dirty="0" smtClean="0">
              <a:latin typeface="+mj-lt"/>
            </a:endParaRP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1500" dirty="0" smtClean="0">
              <a:latin typeface="+mj-lt"/>
            </a:endParaRP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b="1" dirty="0" smtClean="0">
                <a:latin typeface="+mj-lt"/>
              </a:rPr>
              <a:t>Aufnahme von Audios und/oder Videos </a:t>
            </a:r>
            <a:r>
              <a:rPr lang="de-DE" dirty="0" smtClean="0">
                <a:latin typeface="+mj-lt"/>
              </a:rPr>
              <a:t>(Smartphone) durch </a:t>
            </a:r>
            <a:r>
              <a:rPr lang="de-DE" dirty="0" smtClean="0">
                <a:latin typeface="+mj-lt"/>
              </a:rPr>
              <a:t>die Lernenden zur Vorbereitung auf ihre persönliche Präsentation</a:t>
            </a:r>
          </a:p>
          <a:p>
            <a:pPr marL="701675" lvl="3" indent="-342900">
              <a:lnSpc>
                <a:spcPct val="200000"/>
              </a:lnSpc>
              <a:buFont typeface="+mj-lt"/>
              <a:buAutoNum type="arabicParenR"/>
            </a:pPr>
            <a:r>
              <a:rPr lang="de-DE" sz="1800" dirty="0" smtClean="0">
                <a:latin typeface="+mj-lt"/>
              </a:rPr>
              <a:t>Qualifiziertes Feedback </a:t>
            </a:r>
            <a:r>
              <a:rPr lang="de-DE" sz="1800" dirty="0" smtClean="0">
                <a:latin typeface="+mj-lt"/>
              </a:rPr>
              <a:t>durch die </a:t>
            </a:r>
            <a:r>
              <a:rPr lang="de-DE" sz="1800" dirty="0" smtClean="0">
                <a:latin typeface="+mj-lt"/>
              </a:rPr>
              <a:t>Lehrkraft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1800" dirty="0" smtClean="0">
                <a:latin typeface="+mj-lt"/>
              </a:rPr>
              <a:t>Qualifiziertes Feedback </a:t>
            </a:r>
            <a:r>
              <a:rPr lang="de-DE" sz="1800" dirty="0" smtClean="0">
                <a:latin typeface="+mj-lt"/>
              </a:rPr>
              <a:t>durch die Gruppe </a:t>
            </a:r>
            <a:r>
              <a:rPr lang="de-DE" sz="1800" dirty="0">
                <a:latin typeface="+mj-lt"/>
              </a:rPr>
              <a:t>nach der </a:t>
            </a:r>
            <a:r>
              <a:rPr lang="de-DE" sz="1800" dirty="0" smtClean="0">
                <a:latin typeface="+mj-lt"/>
              </a:rPr>
              <a:t>Präsentation</a:t>
            </a:r>
            <a:r>
              <a:rPr lang="de-DE" sz="1500" dirty="0" smtClean="0">
                <a:latin typeface="+mj-lt"/>
              </a:rPr>
              <a:t> </a:t>
            </a:r>
            <a:r>
              <a:rPr lang="de-DE" sz="1500" dirty="0" smtClean="0">
                <a:latin typeface="+mj-lt"/>
              </a:rPr>
              <a:t>(</a:t>
            </a:r>
            <a:r>
              <a:rPr lang="de-DE" sz="1500" dirty="0">
                <a:latin typeface="+mj-lt"/>
              </a:rPr>
              <a:t>Einsatz </a:t>
            </a:r>
            <a:r>
              <a:rPr lang="de-DE" sz="1500" dirty="0" smtClean="0">
                <a:latin typeface="+mj-lt"/>
              </a:rPr>
              <a:t>von Beobachtungsrastern)</a:t>
            </a:r>
            <a:endParaRPr lang="de-DE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smtClean="0">
                <a:solidFill>
                  <a:srgbClr val="92D050"/>
                </a:solidFill>
              </a:rPr>
              <a:t>Aufbau von redekompetenz </a:t>
            </a:r>
            <a:endParaRPr lang="de-DE" sz="23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211039"/>
            <a:ext cx="7308552" cy="5205635"/>
          </a:xfrm>
        </p:spPr>
        <p:txBody>
          <a:bodyPr/>
          <a:lstStyle/>
          <a:p>
            <a:pPr marL="457200" indent="-457200"/>
            <a:r>
              <a:rPr lang="de-DE" sz="2400" dirty="0" smtClean="0"/>
              <a:t>Vorbereitung der Präsentation</a:t>
            </a:r>
            <a:endParaRPr lang="de-DE" sz="2400" dirty="0" smtClean="0"/>
          </a:p>
          <a:p>
            <a:pPr marL="285750" indent="-285750"/>
            <a:endParaRPr lang="de-DE" dirty="0" smtClean="0"/>
          </a:p>
          <a:p>
            <a:pPr marL="342900" lvl="1" indent="-342900">
              <a:buFont typeface="+mj-lt"/>
              <a:buAutoNum type="arabicPeriod"/>
            </a:pPr>
            <a:r>
              <a:rPr lang="de-DE" b="1" dirty="0" smtClean="0"/>
              <a:t>Gliederung</a:t>
            </a:r>
            <a:r>
              <a:rPr lang="de-DE" dirty="0" smtClean="0"/>
              <a:t>: Machen Sie eine klare Gliederung zu Ihrem Thema. Notieren Sie </a:t>
            </a:r>
            <a:r>
              <a:rPr lang="de-DE" u="sng" dirty="0" smtClean="0"/>
              <a:t>nur Stichpunkte</a:t>
            </a:r>
            <a:r>
              <a:rPr lang="de-DE" dirty="0" smtClean="0"/>
              <a:t> - keine kompletten Sätze- dann ist es später bei der Präsentation viel einfacher,  frei zu sprechen. </a:t>
            </a:r>
            <a:r>
              <a:rPr lang="de-DE" b="1" dirty="0" smtClean="0"/>
              <a:t>WICHTIG</a:t>
            </a:r>
            <a:r>
              <a:rPr lang="de-DE" dirty="0" smtClean="0"/>
              <a:t>: Ablesen ist keine Option und es ist auch sehr langweilig für die Zuhörer! Bitte auch NICHT ganze Passagen auswendig </a:t>
            </a:r>
            <a:r>
              <a:rPr lang="de-DE" dirty="0" smtClean="0"/>
              <a:t>lernen, weil </a:t>
            </a:r>
            <a:r>
              <a:rPr lang="de-DE" dirty="0" smtClean="0"/>
              <a:t>Sie wahrscheinlich nicht auf die korrekte Wortakzentuierung und Intonation achten. Bei freiem Sprechen ist das viel einfacher und man kann Sie viel besser verstehen!</a:t>
            </a:r>
            <a:endParaRPr lang="es-ES" sz="1400" dirty="0" smtClean="0"/>
          </a:p>
          <a:p>
            <a:pPr marL="342900" lvl="1" indent="-342900">
              <a:buFont typeface="+mj-lt"/>
              <a:buAutoNum type="arabicPeriod"/>
            </a:pPr>
            <a:r>
              <a:rPr lang="de-DE" b="1" dirty="0" smtClean="0"/>
              <a:t>Schlüsselwörter:</a:t>
            </a:r>
            <a:r>
              <a:rPr lang="de-DE" dirty="0" smtClean="0"/>
              <a:t> Schreiben Sie sich </a:t>
            </a:r>
            <a:r>
              <a:rPr lang="de-DE" b="1" dirty="0" smtClean="0"/>
              <a:t>wichtige Wörter</a:t>
            </a:r>
            <a:r>
              <a:rPr lang="de-DE" dirty="0" smtClean="0"/>
              <a:t> zu Ihrem Thema auf. Sie müssen aber sicher sein, dass die Wörter wirklich korrekt sind. </a:t>
            </a:r>
            <a:r>
              <a:rPr lang="de-DE" dirty="0" smtClean="0"/>
              <a:t>Am </a:t>
            </a:r>
            <a:r>
              <a:rPr lang="de-DE" dirty="0" smtClean="0"/>
              <a:t>besten ist es, wenn Sie </a:t>
            </a:r>
            <a:r>
              <a:rPr lang="de-DE" b="1" dirty="0" smtClean="0"/>
              <a:t>im Internet</a:t>
            </a:r>
            <a:r>
              <a:rPr lang="de-DE" dirty="0" smtClean="0"/>
              <a:t> </a:t>
            </a:r>
            <a:r>
              <a:rPr lang="de-DE" b="1" u="sng" dirty="0" smtClean="0"/>
              <a:t>Texte</a:t>
            </a:r>
            <a:r>
              <a:rPr lang="de-DE" b="1" dirty="0" smtClean="0"/>
              <a:t> zu Ihrem Thema</a:t>
            </a:r>
            <a:r>
              <a:rPr lang="de-DE" dirty="0" smtClean="0"/>
              <a:t> suchen, die im Original auf Deutsch geschrieben sind. Dort finden Sie sicher die passenden Wörter. Notieren Sie Wörter, die Ihren Zuhörern wahrscheinlich nicht bekannt sind und erklären Sie sie kurz.</a:t>
            </a:r>
            <a:endParaRPr lang="es-ES" sz="1400" dirty="0" smtClean="0"/>
          </a:p>
          <a:p>
            <a:pPr marL="285750" indent="-28575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smtClean="0">
                <a:solidFill>
                  <a:srgbClr val="92D050"/>
                </a:solidFill>
              </a:rPr>
              <a:t>Aufbau von redekompetenz </a:t>
            </a:r>
            <a:endParaRPr lang="de-DE" sz="23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211039"/>
            <a:ext cx="7308552" cy="5205635"/>
          </a:xfrm>
        </p:spPr>
        <p:txBody>
          <a:bodyPr/>
          <a:lstStyle/>
          <a:p>
            <a:pPr marL="457200" indent="-457200"/>
            <a:r>
              <a:rPr lang="de-DE" sz="2400" dirty="0" smtClean="0"/>
              <a:t>Vorbereitung der Präsentation</a:t>
            </a:r>
            <a:endParaRPr lang="de-DE" sz="2400" dirty="0" smtClean="0"/>
          </a:p>
          <a:p>
            <a:pPr marL="285750" indent="-285750"/>
            <a:endParaRPr lang="de-DE" dirty="0" smtClean="0"/>
          </a:p>
          <a:p>
            <a:pPr marL="342900" lvl="1" indent="-342900">
              <a:buFont typeface="+mj-lt"/>
              <a:buAutoNum type="arabicPeriod" startAt="3"/>
            </a:pPr>
            <a:r>
              <a:rPr lang="de-DE" b="1" dirty="0" smtClean="0"/>
              <a:t>Aussprache, Akzentuierung und Satzmelodie:</a:t>
            </a:r>
            <a:r>
              <a:rPr lang="de-DE" dirty="0" smtClean="0"/>
              <a:t> Achten Sie auf eine </a:t>
            </a:r>
            <a:r>
              <a:rPr lang="de-DE" u="sng" dirty="0" smtClean="0"/>
              <a:t>korrekte Aussprache</a:t>
            </a:r>
            <a:r>
              <a:rPr lang="de-DE" dirty="0" smtClean="0"/>
              <a:t> der verschiedenen Laute und die </a:t>
            </a:r>
            <a:r>
              <a:rPr lang="de-DE" u="sng" dirty="0" smtClean="0"/>
              <a:t>richtige Akzentuierung und Sprechmelodie</a:t>
            </a:r>
            <a:r>
              <a:rPr lang="de-DE" dirty="0" smtClean="0"/>
              <a:t>. Artikulieren Sie die Laute deutlich und </a:t>
            </a:r>
            <a:r>
              <a:rPr lang="de-DE" b="1" dirty="0" smtClean="0"/>
              <a:t>sprechen Sie</a:t>
            </a:r>
            <a:r>
              <a:rPr lang="de-DE" dirty="0" smtClean="0"/>
              <a:t> </a:t>
            </a:r>
            <a:r>
              <a:rPr lang="de-DE" b="1" dirty="0" smtClean="0"/>
              <a:t>laut genug</a:t>
            </a:r>
            <a:r>
              <a:rPr lang="de-DE" dirty="0" smtClean="0"/>
              <a:t>. Machen Sie </a:t>
            </a:r>
            <a:r>
              <a:rPr lang="de-DE" b="1" dirty="0" smtClean="0"/>
              <a:t>Sprechpausen </a:t>
            </a:r>
            <a:r>
              <a:rPr lang="de-DE" dirty="0" smtClean="0"/>
              <a:t>z.B.</a:t>
            </a:r>
            <a:r>
              <a:rPr lang="de-DE" b="1" dirty="0" smtClean="0"/>
              <a:t> </a:t>
            </a:r>
            <a:r>
              <a:rPr lang="de-DE" dirty="0" smtClean="0"/>
              <a:t>bei Wortkomposita (Lern/erfolg, Wachs/tum, Wissens/durst..) und zwischen Wörtern, die auf Konsonant enden und mit Vokal beginnen (ein/Auto, kein/Ochse, sein/Essen..).</a:t>
            </a:r>
            <a:endParaRPr lang="es-ES" sz="1400" dirty="0" smtClean="0"/>
          </a:p>
          <a:p>
            <a:pPr marL="342900" lvl="1" indent="-342900">
              <a:buFont typeface="+mj-lt"/>
              <a:buAutoNum type="arabicPeriod" startAt="4"/>
            </a:pPr>
            <a:r>
              <a:rPr lang="de-DE" b="1" dirty="0" smtClean="0"/>
              <a:t>Genus und Pluralform:</a:t>
            </a:r>
            <a:r>
              <a:rPr lang="de-DE" dirty="0" smtClean="0"/>
              <a:t> Benutzen Sie bei der Vorbereitung das Wörterbuch, wenn Sie nicht wissen, ob ein Substantiv</a:t>
            </a:r>
            <a:r>
              <a:rPr lang="de-DE" b="1" dirty="0" smtClean="0"/>
              <a:t> maskulin, feminin oder neutrum</a:t>
            </a:r>
            <a:r>
              <a:rPr lang="de-DE" dirty="0" smtClean="0"/>
              <a:t> ist, oder wenn Sie die</a:t>
            </a:r>
            <a:r>
              <a:rPr lang="de-DE" b="1" dirty="0" smtClean="0"/>
              <a:t> Pluralform</a:t>
            </a:r>
            <a:r>
              <a:rPr lang="de-DE" dirty="0" smtClean="0"/>
              <a:t> nicht kennen. Ganz besonders wichtig ist das bei den Schlüsselwörtern </a:t>
            </a:r>
            <a:r>
              <a:rPr lang="de-DE" dirty="0" smtClean="0"/>
              <a:t>Ihrer </a:t>
            </a:r>
            <a:r>
              <a:rPr lang="de-DE" dirty="0" smtClean="0"/>
              <a:t>Präsentation, denn die sollten Sie immer mit dem korrekten Artikel und der korrekten Pluralform benutzen.</a:t>
            </a:r>
            <a:endParaRPr lang="es-ES" sz="1400" dirty="0" smtClean="0"/>
          </a:p>
          <a:p>
            <a:pPr marL="285750" indent="-28575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smtClean="0">
                <a:solidFill>
                  <a:srgbClr val="92D050"/>
                </a:solidFill>
              </a:rPr>
              <a:t>Aufbau von redekompetenz </a:t>
            </a:r>
            <a:endParaRPr lang="de-DE" sz="23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211039"/>
            <a:ext cx="7308552" cy="5205635"/>
          </a:xfrm>
        </p:spPr>
        <p:txBody>
          <a:bodyPr/>
          <a:lstStyle/>
          <a:p>
            <a:pPr marL="457200" indent="-457200"/>
            <a:r>
              <a:rPr lang="de-DE" sz="2400" dirty="0" smtClean="0"/>
              <a:t>Vorbereitung der Präsentation</a:t>
            </a:r>
            <a:endParaRPr lang="de-DE" sz="2400" dirty="0" smtClean="0"/>
          </a:p>
          <a:p>
            <a:pPr marL="285750" indent="-285750"/>
            <a:endParaRPr lang="de-DE" dirty="0" smtClean="0"/>
          </a:p>
          <a:p>
            <a:pPr marL="342900" lvl="1" indent="-342900">
              <a:buFont typeface="+mj-lt"/>
              <a:buAutoNum type="arabicPeriod" startAt="5"/>
            </a:pPr>
            <a:r>
              <a:rPr lang="de-DE" b="1" dirty="0" smtClean="0"/>
              <a:t>Sprechen Sie ruhig, ohne Eile und Hektik!</a:t>
            </a:r>
            <a:r>
              <a:rPr lang="de-DE" dirty="0" smtClean="0"/>
              <a:t> Ziel ist eine gute Sprechflüssigkeit - aber kein schnelles, hektisches Sprechen.</a:t>
            </a:r>
            <a:endParaRPr lang="es-ES" sz="1400" dirty="0" smtClean="0"/>
          </a:p>
          <a:p>
            <a:pPr marL="342900" lvl="1" indent="-342900">
              <a:buFont typeface="+mj-lt"/>
              <a:buAutoNum type="arabicPeriod" startAt="6"/>
            </a:pPr>
            <a:r>
              <a:rPr lang="de-DE" b="1" dirty="0" smtClean="0"/>
              <a:t>Körpersprache:</a:t>
            </a:r>
            <a:r>
              <a:rPr lang="de-DE" dirty="0" smtClean="0"/>
              <a:t> Sehen Sie Ihren Zuschauern/Zuhörern in die Augen, suchen Sie </a:t>
            </a:r>
            <a:r>
              <a:rPr lang="de-DE" b="1" dirty="0" smtClean="0"/>
              <a:t>Blickkontakt</a:t>
            </a:r>
            <a:r>
              <a:rPr lang="de-DE" dirty="0" smtClean="0"/>
              <a:t>, seien Sie </a:t>
            </a:r>
            <a:r>
              <a:rPr lang="de-DE" b="1" dirty="0" smtClean="0"/>
              <a:t>freundlich</a:t>
            </a:r>
            <a:r>
              <a:rPr lang="de-DE" dirty="0" smtClean="0"/>
              <a:t> und </a:t>
            </a:r>
            <a:r>
              <a:rPr lang="de-DE" b="1" dirty="0" smtClean="0"/>
              <a:t>lächeln</a:t>
            </a:r>
            <a:r>
              <a:rPr lang="de-DE" dirty="0" smtClean="0"/>
              <a:t> Sie öfter mal. Das gibt Ihnen selbst Sicherheit und lässt Sie auch sicher aussehen.</a:t>
            </a:r>
            <a:endParaRPr lang="es-ES" sz="1400" dirty="0" smtClean="0"/>
          </a:p>
          <a:p>
            <a:pPr marL="342900" lvl="1" indent="-342900">
              <a:buFont typeface="+mj-lt"/>
              <a:buAutoNum type="arabicPeriod" startAt="7"/>
            </a:pPr>
            <a:r>
              <a:rPr lang="de-DE" b="1" dirty="0" smtClean="0"/>
              <a:t>Denken Sie auch an die Zeit!</a:t>
            </a:r>
            <a:r>
              <a:rPr lang="de-DE" dirty="0" smtClean="0"/>
              <a:t> Ein Kurzvortrag sollte nicht mehr als </a:t>
            </a:r>
            <a:r>
              <a:rPr lang="de-DE" b="1" dirty="0" smtClean="0"/>
              <a:t>etwa 3 Minuten</a:t>
            </a:r>
            <a:r>
              <a:rPr lang="de-DE" dirty="0" smtClean="0"/>
              <a:t> dauern. </a:t>
            </a:r>
            <a:endParaRPr lang="es-ES" sz="1400" dirty="0" smtClean="0"/>
          </a:p>
          <a:p>
            <a:pPr marL="342900" lvl="1" indent="-342900">
              <a:buFont typeface="+mj-lt"/>
              <a:buAutoNum type="arabicPeriod" startAt="8"/>
            </a:pPr>
            <a:r>
              <a:rPr lang="de-DE" b="1" dirty="0" smtClean="0"/>
              <a:t>Üben Sie vor dem Spiegel und nehmen Sie sich auf Video auf</a:t>
            </a:r>
            <a:r>
              <a:rPr lang="de-DE" dirty="0" smtClean="0"/>
              <a:t>. Mit dem Smartphone  ist das unkompliziert. Schauen Sie sich Ihre Präsentation an und wiederholen Sie sie so oft, bis Sie mit dem Vortrag, der Aussprache und der Intonation zufrieden sind. </a:t>
            </a:r>
            <a:endParaRPr lang="es-ES" sz="1400" dirty="0" smtClean="0"/>
          </a:p>
          <a:p>
            <a:pPr marL="285750" indent="-285750"/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smtClean="0">
                <a:solidFill>
                  <a:srgbClr val="92D050"/>
                </a:solidFill>
              </a:rPr>
              <a:t>Aufbau von redekompetenz </a:t>
            </a:r>
            <a:endParaRPr lang="de-DE" sz="23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211039"/>
            <a:ext cx="7308552" cy="5205635"/>
          </a:xfrm>
        </p:spPr>
        <p:txBody>
          <a:bodyPr/>
          <a:lstStyle/>
          <a:p>
            <a:pPr marL="457200" indent="-457200"/>
            <a:r>
              <a:rPr lang="de-DE" sz="2400" dirty="0" smtClean="0"/>
              <a:t>während der Präsentation</a:t>
            </a:r>
            <a:endParaRPr lang="de-DE" sz="2400" dirty="0" smtClean="0"/>
          </a:p>
          <a:p>
            <a:pPr marL="285750" indent="-285750"/>
            <a:endParaRPr lang="de-DE" dirty="0" smtClean="0"/>
          </a:p>
          <a:p>
            <a:pPr marL="342900" lvl="1" indent="-342900">
              <a:buFont typeface="+mj-lt"/>
              <a:buAutoNum type="arabicPeriod"/>
            </a:pPr>
            <a:r>
              <a:rPr lang="de-DE" b="1" u="sng" dirty="0" smtClean="0"/>
              <a:t>Begrüßung</a:t>
            </a:r>
            <a:r>
              <a:rPr lang="de-DE" dirty="0" smtClean="0"/>
              <a:t> der Zuhörer/innen und </a:t>
            </a:r>
            <a:r>
              <a:rPr lang="de-DE" b="1" u="sng" dirty="0" smtClean="0"/>
              <a:t>kurze Vorstellung</a:t>
            </a:r>
            <a:r>
              <a:rPr lang="de-DE" dirty="0" smtClean="0"/>
              <a:t> der verschiedenen Punkte, über die Sie sprechen wollen (Einleitung, Gliederung)</a:t>
            </a:r>
            <a:endParaRPr lang="es-ES" sz="1400" dirty="0" smtClean="0"/>
          </a:p>
          <a:p>
            <a:pPr marL="342900" lvl="1" indent="-342900">
              <a:buFont typeface="+mj-lt"/>
              <a:buAutoNum type="arabicPeriod"/>
            </a:pPr>
            <a:r>
              <a:rPr lang="de-DE" b="1" u="sng" dirty="0" smtClean="0"/>
              <a:t>Hauptteil</a:t>
            </a:r>
            <a:r>
              <a:rPr lang="de-DE" dirty="0" smtClean="0"/>
              <a:t>: Präsentieren Sie nacheinander die einzelnen Punkte Ihrer Gliederung. </a:t>
            </a:r>
            <a:r>
              <a:rPr lang="de-DE" dirty="0" smtClean="0"/>
              <a:t>Beispiel: </a:t>
            </a:r>
            <a:r>
              <a:rPr lang="de-DE" dirty="0" smtClean="0"/>
              <a:t>1. eigene Erfahrung mit dem Thema – 2. Situation im Heimatland – 3. Vor- und Nachteile – 4. persönliche </a:t>
            </a:r>
            <a:r>
              <a:rPr lang="de-DE" dirty="0" smtClean="0"/>
              <a:t>Meinung (Modell Goethe-Zertifikat B1). </a:t>
            </a:r>
            <a:r>
              <a:rPr lang="de-DE" dirty="0" smtClean="0"/>
              <a:t>Sprechen Sie dabei frei und orientieren Sie sich nur an Ihren Stichpunkten</a:t>
            </a:r>
            <a:r>
              <a:rPr lang="de-DE" dirty="0" smtClean="0"/>
              <a:t>. Am </a:t>
            </a:r>
            <a:r>
              <a:rPr lang="de-DE" dirty="0" smtClean="0"/>
              <a:t>besten </a:t>
            </a:r>
            <a:r>
              <a:rPr lang="de-DE" dirty="0" smtClean="0"/>
              <a:t>benutzen Sie </a:t>
            </a:r>
            <a:r>
              <a:rPr lang="de-DE" dirty="0" smtClean="0"/>
              <a:t>ADVERBIEN als KONNEKTOREN (</a:t>
            </a:r>
            <a:r>
              <a:rPr lang="de-DE" i="1" dirty="0" smtClean="0"/>
              <a:t>deshalb, darum, aus diesem Grund, trotzdem, dann, danach, jetzt, ...</a:t>
            </a:r>
            <a:r>
              <a:rPr lang="de-DE" dirty="0" smtClean="0"/>
              <a:t>) – so haben Sie das Verb immer unter Kontrolle auf Position 2 </a:t>
            </a:r>
            <a:r>
              <a:rPr lang="de-DE" dirty="0" smtClean="0">
                <a:sym typeface="Wingdings"/>
              </a:rPr>
              <a:t></a:t>
            </a:r>
            <a:r>
              <a:rPr lang="de-DE" dirty="0" smtClean="0"/>
              <a:t> </a:t>
            </a:r>
            <a:r>
              <a:rPr lang="de-DE" sz="1500" b="1" dirty="0" smtClean="0"/>
              <a:t>MOTTO: Besser einfach und klar als kompliziert und unverständlich sprechen!</a:t>
            </a:r>
            <a:endParaRPr lang="es-ES" sz="15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de-DE" sz="1600" u="sng" cap="none" dirty="0" smtClean="0">
                <a:latin typeface="+mn-lt"/>
              </a:rPr>
              <a:t>Schluss</a:t>
            </a:r>
            <a:r>
              <a:rPr lang="de-DE" sz="1600" b="0" cap="none" dirty="0" smtClean="0">
                <a:latin typeface="+mn-lt"/>
              </a:rPr>
              <a:t>: Abschluss-Satz, Dank für die Aufmerksamkeit, Noch Fragen?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smtClean="0">
                <a:solidFill>
                  <a:srgbClr val="92D050"/>
                </a:solidFill>
              </a:rPr>
              <a:t>Aufbau von redekompetenz </a:t>
            </a:r>
            <a:endParaRPr lang="de-DE" sz="23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211039"/>
            <a:ext cx="7308552" cy="5205635"/>
          </a:xfrm>
        </p:spPr>
        <p:txBody>
          <a:bodyPr/>
          <a:lstStyle/>
          <a:p>
            <a:pPr marL="457200" indent="-457200"/>
            <a:r>
              <a:rPr lang="de-DE" sz="2000" cap="none" dirty="0" smtClean="0">
                <a:latin typeface="+mn-lt"/>
              </a:rPr>
              <a:t>Modell „Kurzvortrag Goethe-Zertifikat B1“</a:t>
            </a:r>
            <a:endParaRPr lang="de-DE" sz="2000" cap="none" dirty="0" smtClean="0">
              <a:latin typeface="+mn-lt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1916832"/>
            <a:ext cx="5648325" cy="396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smtClean="0">
                <a:solidFill>
                  <a:srgbClr val="92D050"/>
                </a:solidFill>
              </a:rPr>
              <a:t>Aufbau von redekompetenz </a:t>
            </a:r>
            <a:endParaRPr lang="de-DE" sz="23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211039"/>
            <a:ext cx="7308552" cy="5205635"/>
          </a:xfrm>
        </p:spPr>
        <p:txBody>
          <a:bodyPr/>
          <a:lstStyle/>
          <a:p>
            <a:pPr marL="457200" indent="-457200"/>
            <a:r>
              <a:rPr lang="de-DE" sz="2000" cap="none" dirty="0" smtClean="0">
                <a:latin typeface="+mn-lt"/>
              </a:rPr>
              <a:t>Modell „Kurzvortrag Goethe-Zertifikat B1“</a:t>
            </a:r>
          </a:p>
          <a:p>
            <a:pPr marL="457200" indent="-457200"/>
            <a:endParaRPr lang="de-DE" sz="2000" cap="none" dirty="0" smtClean="0">
              <a:latin typeface="+mn-lt"/>
            </a:endParaRPr>
          </a:p>
          <a:p>
            <a:pPr marL="457200" indent="-457200"/>
            <a:endParaRPr lang="de-DE" sz="2000" cap="none" dirty="0" smtClean="0">
              <a:latin typeface="+mn-lt"/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38" y="1916832"/>
            <a:ext cx="5648325" cy="371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Feedback geben: Redemittel für die lernenden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39893555"/>
              </p:ext>
            </p:extLst>
          </p:nvPr>
        </p:nvGraphicFramePr>
        <p:xfrm>
          <a:off x="395536" y="1844824"/>
          <a:ext cx="7714033" cy="4696296"/>
        </p:xfrm>
        <a:graphic>
          <a:graphicData uri="http://schemas.openxmlformats.org/presentationml/2006/ole">
            <p:oleObj spid="_x0000_s45062" name="Document" r:id="rId3" imgW="9219861" imgH="561319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92D050"/>
                </a:solidFill>
              </a:rPr>
              <a:t>Feedback geben: Redemittel für die </a:t>
            </a:r>
            <a:r>
              <a:rPr lang="de-DE" dirty="0" smtClean="0">
                <a:solidFill>
                  <a:srgbClr val="92D050"/>
                </a:solidFill>
              </a:rPr>
              <a:t>lernenden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14395612"/>
              </p:ext>
            </p:extLst>
          </p:nvPr>
        </p:nvGraphicFramePr>
        <p:xfrm>
          <a:off x="251520" y="1988840"/>
          <a:ext cx="7595754" cy="4624288"/>
        </p:xfrm>
        <a:graphic>
          <a:graphicData uri="http://schemas.openxmlformats.org/presentationml/2006/ole">
            <p:oleObj spid="_x0000_s2057" name="Document" r:id="rId3" imgW="9219861" imgH="561319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3991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dirty="0">
                <a:solidFill>
                  <a:srgbClr val="92D050"/>
                </a:solidFill>
              </a:rPr>
              <a:t>ausgangsfragen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endParaRPr lang="de-DE" dirty="0" smtClean="0"/>
          </a:p>
          <a:p>
            <a:pPr marL="457200" indent="-457200">
              <a:buFont typeface="+mj-lt"/>
              <a:buAutoNum type="alphaUcPeriod" startAt="2"/>
            </a:pPr>
            <a:endParaRPr lang="de-DE" dirty="0" smtClean="0"/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3999" cy="486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92D050"/>
                </a:solidFill>
              </a:rPr>
              <a:t>TIPPS FÜR DEN EINSATZ von audios oder videos</a:t>
            </a:r>
            <a:endParaRPr lang="de-DE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58519" y="3645024"/>
            <a:ext cx="8172648" cy="2354775"/>
          </a:xfrm>
        </p:spPr>
        <p:txBody>
          <a:bodyPr/>
          <a:lstStyle/>
          <a:p>
            <a:pPr marL="171450" indent="-171450">
              <a:buFontTx/>
              <a:buChar char="-"/>
            </a:pPr>
            <a:endParaRPr lang="es-ES" sz="1200" b="0" dirty="0" smtClean="0"/>
          </a:p>
          <a:p>
            <a:pPr marL="171450" indent="-171450">
              <a:buFontTx/>
              <a:buChar char="-"/>
            </a:pPr>
            <a:endParaRPr lang="es-ES" sz="1200" b="0" dirty="0"/>
          </a:p>
          <a:p>
            <a:pPr marL="171450" indent="-171450">
              <a:buFontTx/>
              <a:buChar char="-"/>
            </a:pPr>
            <a:endParaRPr lang="es-ES" sz="1200" b="0" dirty="0"/>
          </a:p>
          <a:p>
            <a:pPr marL="171450" indent="-171450">
              <a:buFontTx/>
              <a:buChar char="-"/>
            </a:pPr>
            <a:endParaRPr lang="es-ES" sz="1200" b="0" dirty="0" smtClean="0"/>
          </a:p>
          <a:p>
            <a:pPr marL="171450" indent="-171450">
              <a:buFontTx/>
              <a:buChar char="-"/>
            </a:pPr>
            <a:endParaRPr lang="de-DE" sz="1200" b="0" dirty="0"/>
          </a:p>
        </p:txBody>
      </p:sp>
      <p:sp>
        <p:nvSpPr>
          <p:cNvPr id="6" name="Textfeld 5"/>
          <p:cNvSpPr txBox="1"/>
          <p:nvPr/>
        </p:nvSpPr>
        <p:spPr>
          <a:xfrm>
            <a:off x="-15180" y="1196752"/>
            <a:ext cx="890766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endParaRPr lang="de-DE" dirty="0" smtClean="0"/>
          </a:p>
          <a:p>
            <a:pPr marL="285750" indent="-285750"/>
            <a:r>
              <a:rPr lang="de-DE" sz="2000" b="1" dirty="0" smtClean="0"/>
              <a:t>Als zusätzliche Motivation/zur Vorbereitung auf den Teil SPRECHEN des Goethe-Zertifikats B1: </a:t>
            </a:r>
          </a:p>
          <a:p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das </a:t>
            </a:r>
            <a:r>
              <a:rPr lang="de-DE" dirty="0" smtClean="0"/>
              <a:t>Demo-Video des Goethe-Instituts </a:t>
            </a:r>
            <a:r>
              <a:rPr lang="de-DE" sz="1000" dirty="0" smtClean="0">
                <a:hlinkClick r:id="rId2"/>
              </a:rPr>
              <a:t>https://www.goethe.de/de/spr/kup/prf/prf/gzb1/ueb.html</a:t>
            </a:r>
            <a:r>
              <a:rPr lang="de-DE" sz="1000" dirty="0" smtClean="0"/>
              <a:t> </a:t>
            </a:r>
            <a:r>
              <a:rPr lang="de-DE" dirty="0" smtClean="0"/>
              <a:t>gemeinsam ansehen und die Prüfungskandidaten </a:t>
            </a:r>
            <a:r>
              <a:rPr lang="de-DE" dirty="0" smtClean="0"/>
              <a:t>evaluieren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den Feedbackbogen anhand des Videos vorstellen und erläutern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56992"/>
            <a:ext cx="3364330" cy="252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102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smtClean="0">
                <a:solidFill>
                  <a:srgbClr val="92D050"/>
                </a:solidFill>
              </a:rPr>
              <a:t>Aufbau von redekompetenz – Vorträge evaluieren</a:t>
            </a:r>
            <a:endParaRPr lang="de-DE" sz="23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211039"/>
            <a:ext cx="7308552" cy="5205635"/>
          </a:xfrm>
        </p:spPr>
        <p:txBody>
          <a:bodyPr/>
          <a:lstStyle/>
          <a:p>
            <a:pPr marL="457200" indent="-457200"/>
            <a:endParaRPr lang="de-DE" sz="1600" b="0" cap="none" dirty="0" smtClean="0">
              <a:latin typeface="+mn-lt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8" y="1062038"/>
            <a:ext cx="9115425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792088"/>
          </a:xfrm>
        </p:spPr>
        <p:txBody>
          <a:bodyPr/>
          <a:lstStyle/>
          <a:p>
            <a:r>
              <a:rPr lang="de-DE" sz="2200" dirty="0" smtClean="0">
                <a:solidFill>
                  <a:srgbClr val="92D050"/>
                </a:solidFill>
              </a:rPr>
              <a:t>Trainingstipps </a:t>
            </a:r>
            <a:r>
              <a:rPr lang="de-DE" sz="2200" dirty="0" smtClean="0">
                <a:solidFill>
                  <a:srgbClr val="92D050"/>
                </a:solidFill>
              </a:rPr>
              <a:t>für </a:t>
            </a:r>
            <a:r>
              <a:rPr lang="de-DE" sz="2200" dirty="0" smtClean="0">
                <a:solidFill>
                  <a:srgbClr val="92D050"/>
                </a:solidFill>
              </a:rPr>
              <a:t>eine bessere Aussprache und Sprechflüssigkeit  </a:t>
            </a:r>
            <a:endParaRPr lang="de-DE" sz="2200" dirty="0">
              <a:solidFill>
                <a:srgbClr val="92D05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980729"/>
            <a:ext cx="7812608" cy="5435946"/>
          </a:xfrm>
        </p:spPr>
        <p:txBody>
          <a:bodyPr/>
          <a:lstStyle/>
          <a:p>
            <a:pPr marL="285750" indent="-285750"/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1800" dirty="0" smtClean="0">
                <a:latin typeface="+mj-lt"/>
              </a:rPr>
              <a:t>Im Unterricht häufig Sensibilisierungsübungen zu „schwierigen“ Lauten durchführen </a:t>
            </a:r>
            <a:r>
              <a:rPr lang="de-DE" sz="1500" dirty="0" smtClean="0">
                <a:latin typeface="+mj-lt"/>
              </a:rPr>
              <a:t>(z.B. „ich“-Laut vs. „ach“-Laut; /e/ vs. /ie/; /b/ vs. /w/; /s/ vs. /z</a:t>
            </a:r>
            <a:r>
              <a:rPr lang="de-DE" sz="1500" dirty="0" smtClean="0">
                <a:latin typeface="+mj-lt"/>
              </a:rPr>
              <a:t>/...) </a:t>
            </a:r>
            <a:r>
              <a:rPr lang="de-DE" sz="1800" dirty="0" smtClean="0">
                <a:latin typeface="+mj-lt"/>
              </a:rPr>
              <a:t>und auf korrekte Akzentuierung und  Intonation achten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1500" dirty="0">
              <a:latin typeface="+mj-lt"/>
            </a:endParaRP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1800" dirty="0" smtClean="0">
                <a:latin typeface="+mj-lt"/>
              </a:rPr>
              <a:t>Aussprache-Rituale einführen </a:t>
            </a:r>
            <a:r>
              <a:rPr lang="de-DE" sz="1500" dirty="0" smtClean="0">
                <a:latin typeface="+mj-lt"/>
              </a:rPr>
              <a:t>(z.B. Den Unterricht immer mit einer Ausspracheübung/ einem Lied/ Gedicht ...beginnen. WICHTIG: schwierige Laute immer wieder üben, aber </a:t>
            </a:r>
            <a:r>
              <a:rPr lang="de-DE" sz="1500" dirty="0" smtClean="0">
                <a:latin typeface="+mj-lt"/>
              </a:rPr>
              <a:t>die Übungsformen </a:t>
            </a:r>
            <a:r>
              <a:rPr lang="de-DE" sz="1500" dirty="0" smtClean="0">
                <a:latin typeface="+mj-lt"/>
              </a:rPr>
              <a:t>variieren!)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1500" dirty="0" smtClean="0">
              <a:latin typeface="+mj-lt"/>
            </a:endParaRP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1800" dirty="0" smtClean="0">
                <a:latin typeface="+mj-lt"/>
              </a:rPr>
              <a:t>Partnerdiktate u. Ä.: </a:t>
            </a:r>
            <a:r>
              <a:rPr lang="de-DE" dirty="0" smtClean="0">
                <a:latin typeface="+mj-lt"/>
              </a:rPr>
              <a:t>die eigene Aussprache und die des Partners/ der Partnerin evaluieren (KL moderiert und hilft)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dirty="0" smtClean="0">
              <a:latin typeface="+mj-lt"/>
            </a:endParaRP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1800" dirty="0" smtClean="0"/>
              <a:t>Videos aufnehmen und vorab </a:t>
            </a:r>
            <a:r>
              <a:rPr lang="de-DE" sz="1800" dirty="0" smtClean="0"/>
              <a:t>schicken </a:t>
            </a:r>
            <a:r>
              <a:rPr lang="de-DE" sz="1800" dirty="0" smtClean="0"/>
              <a:t>lassen, den Lernenden </a:t>
            </a:r>
            <a:r>
              <a:rPr lang="de-DE" sz="1800" dirty="0" smtClean="0"/>
              <a:t>individuelles Feedback </a:t>
            </a:r>
            <a:r>
              <a:rPr lang="de-DE" sz="1800" dirty="0" smtClean="0"/>
              <a:t>geben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1800" dirty="0" smtClean="0"/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1800" dirty="0" smtClean="0">
                <a:latin typeface="+mj-lt"/>
              </a:rPr>
              <a:t>Ängste </a:t>
            </a:r>
            <a:r>
              <a:rPr lang="de-DE" sz="1800" dirty="0" smtClean="0">
                <a:latin typeface="+mj-lt"/>
              </a:rPr>
              <a:t>abbauen, aber niemanden zwingen: </a:t>
            </a:r>
            <a:r>
              <a:rPr lang="de-DE" dirty="0" smtClean="0">
                <a:latin typeface="+mj-lt"/>
              </a:rPr>
              <a:t>Videos nur öffentlich zeigen, wenn der/die Lernende einverstanden </a:t>
            </a:r>
            <a:r>
              <a:rPr lang="de-DE" dirty="0" smtClean="0">
                <a:latin typeface="+mj-lt"/>
              </a:rPr>
              <a:t>ist</a:t>
            </a:r>
            <a:endParaRPr lang="de-DE" sz="1800" dirty="0" smtClean="0">
              <a:latin typeface="+mj-lt"/>
            </a:endParaRP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1800" dirty="0" smtClean="0">
              <a:latin typeface="+mj-lt"/>
            </a:endParaRP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1800" dirty="0" smtClean="0">
                <a:latin typeface="+mj-lt"/>
              </a:rPr>
              <a:t>Qualifiziertes Feedback </a:t>
            </a:r>
            <a:r>
              <a:rPr lang="de-DE" sz="1800" dirty="0" smtClean="0">
                <a:latin typeface="+mj-lt"/>
              </a:rPr>
              <a:t>durch die Partner/die </a:t>
            </a:r>
            <a:r>
              <a:rPr lang="de-DE" sz="1800" dirty="0" smtClean="0">
                <a:latin typeface="+mj-lt"/>
              </a:rPr>
              <a:t>Gruppe </a:t>
            </a:r>
            <a:r>
              <a:rPr lang="de-DE" sz="1800" dirty="0">
                <a:latin typeface="+mj-lt"/>
              </a:rPr>
              <a:t>nach der </a:t>
            </a:r>
            <a:r>
              <a:rPr lang="de-DE" sz="1800" dirty="0" smtClean="0">
                <a:latin typeface="+mj-lt"/>
              </a:rPr>
              <a:t>Präsentation </a:t>
            </a:r>
            <a:r>
              <a:rPr lang="de-DE" sz="1500" dirty="0" smtClean="0">
                <a:latin typeface="+mj-lt"/>
              </a:rPr>
              <a:t>(</a:t>
            </a:r>
            <a:r>
              <a:rPr lang="de-DE" sz="1500" dirty="0">
                <a:latin typeface="+mj-lt"/>
              </a:rPr>
              <a:t>Einsatz </a:t>
            </a:r>
            <a:r>
              <a:rPr lang="de-DE" sz="1500" dirty="0" smtClean="0">
                <a:latin typeface="+mj-lt"/>
              </a:rPr>
              <a:t>von Beobachtungsrastern)</a:t>
            </a:r>
            <a:endParaRPr lang="de-DE" sz="1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1052736"/>
            <a:ext cx="6877050" cy="3312368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Vielen Dank </a:t>
            </a:r>
            <a:br>
              <a:rPr lang="de-DE" dirty="0" smtClean="0"/>
            </a:br>
            <a:r>
              <a:rPr lang="de-DE" dirty="0" smtClean="0"/>
              <a:t>für Ihre </a:t>
            </a:r>
            <a:br>
              <a:rPr lang="de-DE" dirty="0" smtClean="0"/>
            </a:br>
            <a:r>
              <a:rPr lang="de-DE" dirty="0" smtClean="0"/>
              <a:t>Aufmerksamkeit.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            Noch Fragen?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39939" name="Picture 3" descr="C:\Users\bifhi\AppData\Local\Microsoft\Windows\INetCache\IE\UU7BFRTJ\smiley-34473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204864"/>
            <a:ext cx="1584000" cy="14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720080"/>
          </a:xfrm>
        </p:spPr>
        <p:txBody>
          <a:bodyPr/>
          <a:lstStyle/>
          <a:p>
            <a:pPr algn="ctr"/>
            <a:r>
              <a:rPr lang="de-DE" sz="2300" dirty="0">
                <a:solidFill>
                  <a:srgbClr val="92D050"/>
                </a:solidFill>
              </a:rPr>
              <a:t>AUSsprache- und sprechtraining </a:t>
            </a:r>
            <a:r>
              <a:rPr lang="de-DE" sz="2500" dirty="0" smtClean="0">
                <a:solidFill>
                  <a:srgbClr val="92D050"/>
                </a:solidFill>
              </a:rPr>
              <a:t/>
            </a:r>
            <a:br>
              <a:rPr lang="de-DE" sz="2500" dirty="0" smtClean="0">
                <a:solidFill>
                  <a:srgbClr val="92D050"/>
                </a:solidFill>
              </a:rPr>
            </a:br>
            <a:r>
              <a:rPr lang="de-DE" sz="2500" dirty="0" smtClean="0">
                <a:solidFill>
                  <a:srgbClr val="92D050"/>
                </a:solidFill>
              </a:rPr>
              <a:t/>
            </a:r>
            <a:br>
              <a:rPr lang="de-DE" sz="2500" dirty="0" smtClean="0">
                <a:solidFill>
                  <a:srgbClr val="92D050"/>
                </a:solidFill>
              </a:rPr>
            </a:b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 smtClean="0"/>
              <a:t>Übung macht den Redner</a:t>
            </a:r>
            <a:endParaRPr lang="de-DE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124745"/>
            <a:ext cx="7596584" cy="5291930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endParaRPr lang="de-DE" dirty="0" smtClean="0"/>
          </a:p>
          <a:p>
            <a:pPr marL="457200" indent="-457200"/>
            <a:r>
              <a:rPr lang="de-DE" sz="2800" dirty="0" smtClean="0"/>
              <a:t>Gliederung</a:t>
            </a:r>
          </a:p>
          <a:p>
            <a:pPr marL="457200" indent="-457200"/>
            <a:endParaRPr lang="de-DE" sz="2800" dirty="0" smtClean="0"/>
          </a:p>
          <a:p>
            <a:pPr marL="457200" indent="-457200">
              <a:buFont typeface="+mj-lt"/>
              <a:buAutoNum type="alphaUcPeriod"/>
            </a:pPr>
            <a:r>
              <a:rPr lang="de-DE" sz="2600" dirty="0" smtClean="0"/>
              <a:t>WICHTIGE LERNZiele </a:t>
            </a:r>
          </a:p>
          <a:p>
            <a:pPr marL="457200" indent="-457200"/>
            <a:r>
              <a:rPr lang="de-DE" sz="2800" dirty="0" smtClean="0"/>
              <a:t>    </a:t>
            </a:r>
            <a:r>
              <a:rPr lang="de-DE" b="0" dirty="0" smtClean="0"/>
              <a:t>zur sprech- und redekompetenz</a:t>
            </a:r>
          </a:p>
          <a:p>
            <a:pPr marL="457200" indent="-457200">
              <a:buFont typeface="+mj-lt"/>
              <a:buAutoNum type="alphaUcPeriod"/>
            </a:pPr>
            <a:endParaRPr lang="de-DE" dirty="0" smtClean="0"/>
          </a:p>
          <a:p>
            <a:pPr marL="514350" indent="-514350">
              <a:buFont typeface="+mj-lt"/>
              <a:buAutoNum type="alphaUcPeriod" startAt="2"/>
            </a:pPr>
            <a:r>
              <a:rPr lang="de-DE" sz="2600" dirty="0" smtClean="0"/>
              <a:t>Grundsätzliche überlegungen </a:t>
            </a:r>
            <a:r>
              <a:rPr lang="de-DE" b="0" dirty="0" smtClean="0"/>
              <a:t>zur wirksamkeit von Aussprachetraining</a:t>
            </a:r>
          </a:p>
          <a:p>
            <a:pPr marL="457200" indent="-457200">
              <a:buFont typeface="+mj-lt"/>
              <a:buAutoNum type="alphaUcPeriod" startAt="2"/>
            </a:pPr>
            <a:endParaRPr lang="de-DE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de-DE" sz="2800" dirty="0" smtClean="0"/>
              <a:t>Neue Methoden </a:t>
            </a:r>
            <a:r>
              <a:rPr lang="de-DE" b="0" dirty="0" smtClean="0"/>
              <a:t>zum aufbau von sprech- und redekompetenz</a:t>
            </a:r>
          </a:p>
          <a:p>
            <a:pPr marL="457200" indent="-457200">
              <a:buFont typeface="+mj-lt"/>
              <a:buAutoNum type="alphaUcPeriod" startAt="2"/>
            </a:pPr>
            <a:endParaRPr lang="de-DE" dirty="0" smtClean="0"/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722297"/>
            <a:ext cx="7596584" cy="4694377"/>
          </a:xfrm>
        </p:spPr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de-DE" sz="2400" dirty="0" smtClean="0"/>
              <a:t>WICHTIGE LERNZiele zur sprech- </a:t>
            </a:r>
          </a:p>
          <a:p>
            <a:pPr marL="457200" indent="-457200"/>
            <a:r>
              <a:rPr lang="de-DE" sz="2400" dirty="0" smtClean="0"/>
              <a:t>     und redekompetenz:</a:t>
            </a:r>
          </a:p>
          <a:p>
            <a:pPr marL="285750" indent="-285750"/>
            <a:endParaRPr lang="de-DE" dirty="0" smtClean="0"/>
          </a:p>
          <a:p>
            <a:pPr marL="701675" lvl="3" indent="-342900">
              <a:buFont typeface="+mj-lt"/>
              <a:buAutoNum type="arabicParenR"/>
            </a:pPr>
            <a:r>
              <a:rPr lang="de-DE" sz="2300" dirty="0" smtClean="0"/>
              <a:t>Unterschiede in der Aussprache der Laute identifizieren können</a:t>
            </a:r>
          </a:p>
          <a:p>
            <a:pPr marL="701675" lvl="3" indent="-342900">
              <a:buFont typeface="+mj-lt"/>
              <a:buAutoNum type="arabicParenR"/>
            </a:pPr>
            <a:endParaRPr lang="de-DE" sz="2400" dirty="0" smtClean="0"/>
          </a:p>
          <a:p>
            <a:pPr marL="701675" lvl="3" indent="-342900">
              <a:buFont typeface="+mj-lt"/>
              <a:buAutoNum type="arabicParenR"/>
            </a:pPr>
            <a:r>
              <a:rPr lang="de-DE" sz="2300" dirty="0" smtClean="0"/>
              <a:t>Schwierige Laute/ Lautkombinationen angemessen und  verständlich aussprechen können</a:t>
            </a:r>
          </a:p>
          <a:p>
            <a:pPr marL="525463" lvl="2" indent="-342900">
              <a:buFont typeface="+mj-lt"/>
              <a:buAutoNum type="arabicParenR"/>
            </a:pPr>
            <a:endParaRPr lang="de-DE" dirty="0" smtClean="0"/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124745"/>
            <a:ext cx="6877051" cy="5291930"/>
          </a:xfrm>
        </p:spPr>
        <p:txBody>
          <a:bodyPr/>
          <a:lstStyle/>
          <a:p>
            <a:pPr marL="525463" lvl="2" indent="-342900">
              <a:buFont typeface="+mj-lt"/>
              <a:buAutoNum type="arabicParenR"/>
            </a:pPr>
            <a:endParaRPr lang="de-DE" dirty="0" smtClean="0"/>
          </a:p>
          <a:p>
            <a:pPr marL="701675" lvl="3" indent="-342900">
              <a:buFont typeface="+mj-lt"/>
              <a:buAutoNum type="arabicParenR" startAt="3"/>
            </a:pPr>
            <a:r>
              <a:rPr lang="de-DE" sz="2300" dirty="0" smtClean="0"/>
              <a:t>Lautübergreifende Merkmale kennen und beherrschen </a:t>
            </a:r>
            <a:r>
              <a:rPr lang="de-DE" sz="2000" dirty="0" smtClean="0"/>
              <a:t>(Wortakzentuierung, steigende/ fallende Intonation, Rhythmus ...)</a:t>
            </a:r>
          </a:p>
          <a:p>
            <a:pPr marL="701675" lvl="3" indent="-342900">
              <a:buFont typeface="+mj-lt"/>
              <a:buAutoNum type="arabicParenR" startAt="3"/>
            </a:pPr>
            <a:endParaRPr lang="de-DE" sz="2400" dirty="0" smtClean="0"/>
          </a:p>
          <a:p>
            <a:pPr marL="701675" lvl="3" indent="-342900">
              <a:buFont typeface="+mj-lt"/>
              <a:buAutoNum type="arabicParenR" startAt="3"/>
            </a:pPr>
            <a:r>
              <a:rPr lang="de-DE" sz="2300" dirty="0" smtClean="0"/>
              <a:t>Deutlich, laut genug und flüssig sprechen</a:t>
            </a:r>
          </a:p>
          <a:p>
            <a:pPr marL="701675" lvl="3" indent="-342900">
              <a:buFont typeface="+mj-lt"/>
              <a:buAutoNum type="arabicParenR" startAt="3"/>
            </a:pPr>
            <a:endParaRPr lang="de-DE" sz="2400" dirty="0" smtClean="0"/>
          </a:p>
          <a:p>
            <a:pPr marL="701675" lvl="3" indent="-342900">
              <a:buFont typeface="+mj-lt"/>
              <a:buAutoNum type="arabicParenR" startAt="3"/>
            </a:pPr>
            <a:r>
              <a:rPr lang="de-DE" sz="2300" dirty="0" smtClean="0"/>
              <a:t>Frei vor einem Publikum sprechen können </a:t>
            </a:r>
            <a:r>
              <a:rPr lang="de-DE" sz="2000" dirty="0" smtClean="0"/>
              <a:t>(ein Thema präsentieren)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  <p:pic>
        <p:nvPicPr>
          <p:cNvPr id="7" name="6 Imagen" descr="Discurso, Tablero, Hablar, Escudo, Moderación, Debat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933056"/>
            <a:ext cx="108143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340767"/>
            <a:ext cx="7668592" cy="5075907"/>
          </a:xfrm>
        </p:spPr>
        <p:txBody>
          <a:bodyPr/>
          <a:lstStyle/>
          <a:p>
            <a:pPr marL="457200" indent="-457200">
              <a:buFont typeface="+mj-lt"/>
              <a:buAutoNum type="alphaUcPeriod" startAt="2"/>
            </a:pPr>
            <a:r>
              <a:rPr lang="de-DE" sz="2000" dirty="0" smtClean="0"/>
              <a:t>Grundsätzliche Überlegungen zur wirksamkeit von aussprachetraining</a:t>
            </a:r>
          </a:p>
          <a:p>
            <a:pPr marL="285750" indent="-285750"/>
            <a:endParaRPr lang="de-DE" dirty="0" smtClean="0"/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2000" dirty="0" smtClean="0"/>
              <a:t>Die Lernenden an der </a:t>
            </a:r>
            <a:r>
              <a:rPr lang="de-DE" sz="2000" u="sng" dirty="0" smtClean="0"/>
              <a:t>Auswahl der Lernziele</a:t>
            </a:r>
            <a:r>
              <a:rPr lang="de-DE" sz="2000" dirty="0" smtClean="0"/>
              <a:t> beteiligen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2000" dirty="0" smtClean="0"/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2000" dirty="0" smtClean="0"/>
              <a:t>Das </a:t>
            </a:r>
            <a:r>
              <a:rPr lang="de-DE" sz="2000" u="sng" dirty="0" smtClean="0"/>
              <a:t>Vorwissen</a:t>
            </a:r>
            <a:r>
              <a:rPr lang="de-DE" sz="2000" dirty="0" smtClean="0"/>
              <a:t> der Lernenden berücksichtigen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2000" dirty="0" smtClean="0"/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2000" dirty="0" smtClean="0"/>
              <a:t>Den </a:t>
            </a:r>
            <a:r>
              <a:rPr lang="de-DE" sz="2000" u="sng" dirty="0" smtClean="0"/>
              <a:t>individuellen Lernbedarf</a:t>
            </a:r>
            <a:r>
              <a:rPr lang="de-DE" sz="2000" dirty="0" smtClean="0"/>
              <a:t> identifizieren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2000" dirty="0" smtClean="0"/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2000" u="sng" dirty="0" smtClean="0"/>
              <a:t>Unterschiede in der Aussprache</a:t>
            </a:r>
            <a:r>
              <a:rPr lang="de-DE" sz="2000" dirty="0" smtClean="0"/>
              <a:t> bewusst machen (Sprachreflexion)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2000" dirty="0" smtClean="0"/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r>
              <a:rPr lang="de-DE" sz="2000" u="sng" dirty="0"/>
              <a:t>Einfühlsames Feedback</a:t>
            </a:r>
            <a:r>
              <a:rPr lang="de-DE" sz="2000" dirty="0"/>
              <a:t> geben</a:t>
            </a:r>
          </a:p>
          <a:p>
            <a:pPr marL="701675" lvl="3" indent="-342900">
              <a:lnSpc>
                <a:spcPct val="100000"/>
              </a:lnSpc>
              <a:buFont typeface="+mj-lt"/>
              <a:buAutoNum type="arabicParenR"/>
            </a:pPr>
            <a:endParaRPr lang="de-DE" sz="2000" dirty="0" smtClean="0"/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31800" y="1484783"/>
            <a:ext cx="7596584" cy="4931891"/>
          </a:xfrm>
        </p:spPr>
        <p:txBody>
          <a:bodyPr/>
          <a:lstStyle/>
          <a:p>
            <a:pPr marL="525463" lvl="2" indent="-342900">
              <a:lnSpc>
                <a:spcPct val="100000"/>
              </a:lnSpc>
              <a:buFont typeface="+mj-lt"/>
              <a:buAutoNum type="arabicParenR" startAt="6"/>
            </a:pPr>
            <a:r>
              <a:rPr lang="de-DE" sz="2000" dirty="0" smtClean="0"/>
              <a:t>Die Lernenden mit der </a:t>
            </a:r>
            <a:r>
              <a:rPr lang="de-DE" sz="2000" u="sng" dirty="0" smtClean="0"/>
              <a:t>Intonation/Sprechmelodie</a:t>
            </a:r>
            <a:r>
              <a:rPr lang="de-DE" sz="2000" dirty="0" smtClean="0"/>
              <a:t> vertraut machen</a:t>
            </a:r>
          </a:p>
          <a:p>
            <a:pPr marL="525463" lvl="2" indent="-342900">
              <a:lnSpc>
                <a:spcPct val="100000"/>
              </a:lnSpc>
              <a:buFont typeface="+mj-lt"/>
              <a:buAutoNum type="arabicParenR" startAt="6"/>
            </a:pPr>
            <a:endParaRPr lang="de-DE" sz="2000" dirty="0" smtClean="0"/>
          </a:p>
          <a:p>
            <a:pPr marL="525463" lvl="2" indent="-342900">
              <a:lnSpc>
                <a:spcPct val="100000"/>
              </a:lnSpc>
              <a:buFont typeface="+mj-lt"/>
              <a:buAutoNum type="arabicParenR" startAt="6"/>
            </a:pPr>
            <a:r>
              <a:rPr lang="de-DE" sz="2000" dirty="0" smtClean="0"/>
              <a:t>Ein </a:t>
            </a:r>
            <a:r>
              <a:rPr lang="de-DE" sz="2000" u="sng" dirty="0" smtClean="0"/>
              <a:t>effizientes Regelsystem zur Aussprache</a:t>
            </a:r>
            <a:r>
              <a:rPr lang="de-DE" sz="2000" dirty="0" smtClean="0"/>
              <a:t> bereitstellen</a:t>
            </a:r>
          </a:p>
          <a:p>
            <a:pPr marL="525463" lvl="2" indent="-342900">
              <a:lnSpc>
                <a:spcPct val="100000"/>
              </a:lnSpc>
              <a:buFont typeface="+mj-lt"/>
              <a:buAutoNum type="arabicParenR" startAt="6"/>
            </a:pPr>
            <a:endParaRPr lang="de-DE" sz="2000" dirty="0" smtClean="0"/>
          </a:p>
          <a:p>
            <a:pPr marL="525463" lvl="2" indent="-342900">
              <a:lnSpc>
                <a:spcPct val="100000"/>
              </a:lnSpc>
              <a:buFont typeface="+mj-lt"/>
              <a:buAutoNum type="arabicParenR" startAt="6"/>
            </a:pPr>
            <a:r>
              <a:rPr lang="de-DE" sz="2000" u="sng" dirty="0" smtClean="0"/>
              <a:t>Neue Methoden</a:t>
            </a:r>
            <a:r>
              <a:rPr lang="de-DE" sz="2000" dirty="0" smtClean="0"/>
              <a:t> für individuelles Sprechtraining nutzen</a:t>
            </a:r>
          </a:p>
          <a:p>
            <a:pPr marL="525463" lvl="2" indent="-342900">
              <a:lnSpc>
                <a:spcPct val="100000"/>
              </a:lnSpc>
              <a:buFont typeface="+mj-lt"/>
              <a:buAutoNum type="arabicParenR" startAt="6"/>
            </a:pPr>
            <a:endParaRPr lang="de-DE" sz="2000" dirty="0" smtClean="0"/>
          </a:p>
          <a:p>
            <a:pPr marL="525463" lvl="2" indent="-342900">
              <a:lnSpc>
                <a:spcPct val="200000"/>
              </a:lnSpc>
              <a:buFont typeface="+mj-lt"/>
              <a:buAutoNum type="arabicParenR" startAt="6"/>
            </a:pPr>
            <a:endParaRPr lang="de-DE" sz="1800" dirty="0" smtClean="0"/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sz="1800" b="1" dirty="0" smtClean="0"/>
              <a:t>Was denken Sie über die Wirksamkeit von Aussprachetraining?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sz="1800" b="1" dirty="0" smtClean="0"/>
              <a:t>Welche der 8 Punkte halten Sie für wichtig, welche nicht?</a:t>
            </a:r>
          </a:p>
          <a:p>
            <a:pPr marL="701675" lvl="3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sz="1800" b="1" dirty="0" smtClean="0"/>
              <a:t>Wo sehen Sie mögliche Probleme?</a:t>
            </a:r>
          </a:p>
          <a:p>
            <a:pPr marL="525463" lvl="2" indent="-342900">
              <a:lnSpc>
                <a:spcPct val="200000"/>
              </a:lnSpc>
              <a:buFont typeface="+mj-lt"/>
              <a:buAutoNum type="arabicParenR" startAt="6"/>
            </a:pPr>
            <a:endParaRPr lang="de-DE" sz="1800" dirty="0" smtClean="0"/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408712" cy="1207834"/>
          </a:xfrm>
        </p:spPr>
        <p:txBody>
          <a:bodyPr/>
          <a:lstStyle/>
          <a:p>
            <a:r>
              <a:rPr lang="de-DE" sz="2300" dirty="0" err="1">
                <a:solidFill>
                  <a:srgbClr val="92D050"/>
                </a:solidFill>
              </a:rPr>
              <a:t>AUSsprache</a:t>
            </a:r>
            <a:r>
              <a:rPr lang="de-DE" sz="2300" dirty="0">
                <a:solidFill>
                  <a:srgbClr val="92D050"/>
                </a:solidFill>
              </a:rPr>
              <a:t>- und </a:t>
            </a:r>
            <a:r>
              <a:rPr lang="de-DE" sz="2300" dirty="0" err="1">
                <a:solidFill>
                  <a:srgbClr val="92D050"/>
                </a:solidFill>
              </a:rPr>
              <a:t>sprechtraining</a:t>
            </a:r>
            <a:r>
              <a:rPr lang="de-DE" sz="2300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AEC2A-60EB-4634-8FF1-CC0611A6E1DF}" type="datetime1">
              <a:rPr lang="de-DE" smtClean="0"/>
              <a:pPr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Übung macht den Redner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827584" y="1484784"/>
            <a:ext cx="6877051" cy="5003899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e-DE" b="0" dirty="0" smtClean="0"/>
              <a:t>Die Lernenden an der Auswahl der Lernziele  beteiligen</a:t>
            </a:r>
          </a:p>
          <a:p>
            <a:pPr marL="457200" indent="-457200">
              <a:buFont typeface="+mj-lt"/>
              <a:buAutoNum type="arabicParenR"/>
            </a:pPr>
            <a:endParaRPr lang="de-DE" dirty="0" smtClean="0"/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dirty="0" smtClean="0"/>
              <a:t>UMSETZEN IN DER PRAXIS – WIE?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dirty="0" smtClean="0"/>
              <a:t>WELCHE LERNZIELE WERDEN VERMUTLICH GENANNT?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r>
              <a:rPr lang="de-DE" dirty="0" smtClean="0"/>
              <a:t>WELCHE LERNZIELE MUSS MAN VERMUTLICH ERGÄNZEN?</a:t>
            </a:r>
          </a:p>
          <a:p>
            <a:pPr marL="701675" lvl="3" indent="-342900">
              <a:lnSpc>
                <a:spcPct val="200000"/>
              </a:lnSpc>
              <a:buFont typeface="Wingdings" pitchFamily="2" charset="2"/>
              <a:buChar char="Ø"/>
            </a:pPr>
            <a:endParaRPr lang="de-DE" dirty="0" smtClean="0"/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FINDEN SIE DIESEN PUNKT WICHTIG? WARUM BZW. WARUM NICHT?</a:t>
            </a:r>
          </a:p>
          <a:p>
            <a:pPr marL="884238" lvl="4" indent="-342900">
              <a:lnSpc>
                <a:spcPct val="100000"/>
              </a:lnSpc>
              <a:buFont typeface="Wingdings" pitchFamily="2" charset="2"/>
              <a:buChar char="v"/>
            </a:pPr>
            <a:r>
              <a:rPr lang="de-DE" b="1" dirty="0" smtClean="0"/>
              <a:t>SEHEN SIE EHER VOR- ODER EHER NACHTEILE FÜR IHREN UNTERRICHTSALLTAG?</a:t>
            </a:r>
          </a:p>
          <a:p>
            <a:pPr marL="285750" lvl="1" indent="-285750">
              <a:buFont typeface="Wingdings" pitchFamily="2" charset="2"/>
              <a:buChar char="Ø"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_PowerPoint">
  <a:themeElements>
    <a:clrScheme name="GI PPT 2012-05-23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82055F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Goethe 2010-12-21">
      <a:dk1>
        <a:sysClr val="windowText" lastClr="000000"/>
      </a:dk1>
      <a:lt1>
        <a:sysClr val="window" lastClr="FFFFFF"/>
      </a:lt1>
      <a:dk2>
        <a:srgbClr val="502300"/>
      </a:dk2>
      <a:lt2>
        <a:srgbClr val="C8B987"/>
      </a:lt2>
      <a:accent1>
        <a:srgbClr val="A0C814"/>
      </a:accent1>
      <a:accent2>
        <a:srgbClr val="374105"/>
      </a:accent2>
      <a:accent3>
        <a:srgbClr val="59004A"/>
      </a:accent3>
      <a:accent4>
        <a:srgbClr val="5AC8F5"/>
      </a:accent4>
      <a:accent5>
        <a:srgbClr val="003969"/>
      </a:accent5>
      <a:accent6>
        <a:srgbClr val="EB6400"/>
      </a:accent6>
      <a:hlink>
        <a:srgbClr val="000000"/>
      </a:hlink>
      <a:folHlink>
        <a:srgbClr val="000000"/>
      </a:folHlink>
    </a:clrScheme>
    <a:fontScheme name="Goethe Draft ClanNarrow">
      <a:majorFont>
        <a:latin typeface="ClanNarrowLF-Bold"/>
        <a:ea typeface=""/>
        <a:cs typeface=""/>
      </a:majorFont>
      <a:minorFont>
        <a:latin typeface="ClanNarrowLF-Book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iformat xmlns="d9d6aa0b-def3-4076-afc9-b5668e48dd53">PowerPoint 2010</Dateiformat>
    <TaxCatchAll xmlns="c216c60e-cf8b-4564-aa4f-56f41349513c">
      <Value>5</Value>
    </TaxCatchAll>
    <Druckformat xmlns="d9d6aa0b-def3-4076-afc9-b5668e48dd53">4:3</Druckformat>
    <Vorlagentyp xmlns="d9d6aa0b-def3-4076-afc9-b5668e48dd53">Bürovorlagen: Präsentation</Vorlagentyp>
    <gimmp_Vor_IntDownloadCount xmlns="d9d6aa0b-def3-4076-afc9-b5668e48dd53">189</gimmp_Vor_IntDownloadCoun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E1E7CB3F740E4FA439DC4DE9965CFB" ma:contentTypeVersion="10" ma:contentTypeDescription="Ein neues Dokument erstellen." ma:contentTypeScope="" ma:versionID="bffeaca54e92c5a767cd298966caf8f9">
  <xsd:schema xmlns:xsd="http://www.w3.org/2001/XMLSchema" xmlns:xs="http://www.w3.org/2001/XMLSchema" xmlns:p="http://schemas.microsoft.com/office/2006/metadata/properties" xmlns:ns2="c216c60e-cf8b-4564-aa4f-56f41349513c" xmlns:ns3="d9d6aa0b-def3-4076-afc9-b5668e48dd53" targetNamespace="http://schemas.microsoft.com/office/2006/metadata/properties" ma:root="true" ma:fieldsID="8fd54bd234423b19b101875f2f71a734" ns2:_="" ns3:_="">
    <xsd:import namespace="c216c60e-cf8b-4564-aa4f-56f41349513c"/>
    <xsd:import namespace="d9d6aa0b-def3-4076-afc9-b5668e48dd53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Dateiformat" minOccurs="0"/>
                <xsd:element ref="ns3:Druckformat" minOccurs="0"/>
                <xsd:element ref="ns3:Vorlagentyp" minOccurs="0"/>
                <xsd:element ref="ns3:gimmp_Vor_IntDownloadCount"/>
                <xsd:element ref="ns3:gimmp_Vor_ExtDownloadCoun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6c60e-cf8b-4564-aa4f-56f41349513c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c82ed2df-806c-4193-9531-2d60c0b97f43}" ma:internalName="TaxCatchAll" ma:showField="CatchAllData" ma:web="c216c60e-cf8b-4564-aa4f-56f4134951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6aa0b-def3-4076-afc9-b5668e48dd53" elementFormDefault="qualified">
    <xsd:import namespace="http://schemas.microsoft.com/office/2006/documentManagement/types"/>
    <xsd:import namespace="http://schemas.microsoft.com/office/infopath/2007/PartnerControls"/>
    <xsd:element name="Dateiformat" ma:index="9" nillable="true" ma:displayName="Dateiformat" ma:format="Dropdown" ma:internalName="Dateiformat">
      <xsd:simpleType>
        <xsd:restriction base="dms:Choice">
          <xsd:enumeration value="AC3 M2V (ZIP)"/>
          <xsd:enumeration value="AVI"/>
          <xsd:enumeration value="Excel 2003-2007"/>
          <xsd:enumeration value="Excel 2010"/>
          <xsd:enumeration value="FLV (ZIP)"/>
          <xsd:enumeration value="GIF"/>
          <xsd:enumeration value="InDesign (ZIP)"/>
          <xsd:enumeration value="JPG"/>
          <xsd:enumeration value="MP4 (ZIP)"/>
          <xsd:enumeration value="PDF (Ansicht)"/>
          <xsd:enumeration value="PDF (druckfähig)"/>
          <xsd:enumeration value="PowerPoint 2003-2007"/>
          <xsd:enumeration value="PowerPoint 2010"/>
          <xsd:enumeration value="PSD (ZIP)"/>
          <xsd:enumeration value="WAV"/>
          <xsd:enumeration value="Word 2003-2007"/>
          <xsd:enumeration value="Word 2010"/>
        </xsd:restriction>
      </xsd:simpleType>
    </xsd:element>
    <xsd:element name="Druckformat" ma:index="10" nillable="true" ma:displayName="Endformat" ma:format="Dropdown" ma:internalName="Druckformat">
      <xsd:simpleType>
        <xsd:restriction base="dms:Choice">
          <xsd:enumeration value="Variabel"/>
          <xsd:enumeration value="DIN A0"/>
          <xsd:enumeration value="DIN A1"/>
          <xsd:enumeration value="DIN A2"/>
          <xsd:enumeration value="DIN A3"/>
          <xsd:enumeration value="DIN A4"/>
          <xsd:enumeration value="DIN A5"/>
          <xsd:enumeration value="DIN A6"/>
          <xsd:enumeration value="DIN A7"/>
          <xsd:enumeration value="DIN LANG"/>
          <xsd:enumeration value="US-Letterformat"/>
          <xsd:enumeration value="CD-/DVD"/>
          <xsd:enumeration value="Sonderformat"/>
          <xsd:enumeration value="4:3"/>
          <xsd:enumeration value="16:9"/>
          <xsd:enumeration value="100 x 65 px"/>
          <xsd:enumeration value="140 x 105 px"/>
          <xsd:enumeration value="180 x 180 px"/>
          <xsd:enumeration value="300 x 250 px"/>
          <xsd:enumeration value="400 x 180 px"/>
          <xsd:enumeration value="403 x 403 px"/>
          <xsd:enumeration value="480 x 62 px"/>
          <xsd:enumeration value="843 x 403 px"/>
          <xsd:enumeration value="1200 x 1200 px"/>
        </xsd:restriction>
      </xsd:simpleType>
    </xsd:element>
    <xsd:element name="Vorlagentyp" ma:index="12" nillable="true" ma:displayName="Vorlagentyp" ma:description="Beschreibt den Vorlagentyp" ma:format="Dropdown" ma:internalName="Vorlagentyp">
      <xsd:simpleType>
        <xsd:restriction base="dms:Choice">
          <xsd:enumeration value="Audio"/>
          <xsd:enumeration value="Bürovorlagen: Briefpapier"/>
          <xsd:enumeration value="Bürovorlagen: DIN-A4-Standardvorlagen"/>
          <xsd:enumeration value="Bürovorlagen: Excel-Tabelle"/>
          <xsd:enumeration value="Bürovorlagen: Präsentation"/>
          <xsd:enumeration value="Bürovorlagen: Sonstige Bürovorlagen"/>
          <xsd:enumeration value="Bürovorlagen: Visitenkarte"/>
          <xsd:enumeration value="Bürovorlagen: Word-Tabelle hoch"/>
          <xsd:enumeration value="Bürovorlagen: Word-Tabelle quer"/>
          <xsd:enumeration value="Film: DVD-/Blu-ray-Erstellung (Authoring): Inlay"/>
          <xsd:enumeration value="Film: DVD-/Blu-ray-Erstellung (Authoring): Label"/>
          <xsd:enumeration value="Film: DVD-/Blu-ray-Erstellung (Authoring): Menu"/>
          <xsd:enumeration value="Film: Video-Produktion: Inserts"/>
          <xsd:enumeration value="Film: Video-Produktion: Intro/Outro"/>
          <xsd:enumeration value="Messen und Veranstaltungen"/>
          <xsd:enumeration value="Messen: Aufstellbanner"/>
          <xsd:enumeration value="Messen: Mobiler Messestand"/>
          <xsd:enumeration value="Messen: Sitzwürfel"/>
          <xsd:enumeration value="Print: ABC der Sprachkurse"/>
          <xsd:enumeration value="Print: Anzeige/Plakat &quot;Sprachkursanzeigen&quot;"/>
          <xsd:enumeration value="Print: Anzeige/Plakat (blanco)"/>
          <xsd:enumeration value="Print: Broschüre (blanco)"/>
          <xsd:enumeration value="Print: CD/DVD (blanco)"/>
          <xsd:enumeration value="Print: Grußkarte (blanco)"/>
          <xsd:enumeration value="Print: Imagebroschüre Prüfungen"/>
          <xsd:enumeration value="Print: Imagebroschüre Sprache"/>
          <xsd:enumeration value="Print: Imageflyer Institute"/>
          <xsd:enumeration value="Print: Infomappe"/>
          <xsd:enumeration value="Print: Kurseinleger"/>
          <xsd:enumeration value="Print: Lesezeichen"/>
          <xsd:enumeration value="Print: Miniwörterbuch &quot;Deutsch im Geschäftsleben&quot;"/>
          <xsd:enumeration value="Print: Posterserie &quot;Ein dicker Hund&quot;"/>
          <xsd:enumeration value="Print: Posterserie Prüfungen"/>
          <xsd:enumeration value="Print: Postkarte BULATS"/>
          <xsd:enumeration value="Print: Postkarte oder DIN A6-Flyer (blanco)"/>
          <xsd:enumeration value="Print: Programmflyer (Leserichtung links nach rechts)"/>
          <xsd:enumeration value="Print: Programmflyer (Leserichtung rechts nach links)"/>
          <xsd:enumeration value="Print: Prüfungsflyer"/>
          <xsd:enumeration value="Print: Sprachkursbroschüre"/>
          <xsd:enumeration value="Print: Sprachkursmappe"/>
          <xsd:enumeration value="Print: TestDaF-Flyer"/>
          <xsd:enumeration value="Print: Weihnachtskarte"/>
          <xsd:enumeration value="Signalisation"/>
          <xsd:enumeration value="Web: Anmeldeformular"/>
          <xsd:enumeration value="Web: Banner dynamisch &quot;Blended Learning&quot;"/>
          <xsd:enumeration value="Web: Facebook"/>
          <xsd:enumeration value="Web: Facebook &quot;Blended Learning&quot;"/>
          <xsd:enumeration value="Web: Facebook &quot;Teilnehmer gewinnen&quot;"/>
          <xsd:enumeration value="Web: Newsletter"/>
          <xsd:enumeration value="Web: Newsletter &quot;Blended Learning&quot;"/>
          <xsd:enumeration value="Web: Newsletter &quot;Teilnehmer gewinnen&quot;"/>
          <xsd:enumeration value="Web: Störer/Banner &quot;Deutsch lernen&quot;"/>
          <xsd:enumeration value="Web: Störer/Banner dynamisch"/>
          <xsd:enumeration value="Web: Störer/Banner statisch"/>
          <xsd:enumeration value="Web: Twitter &quot;Blended Learning&quot;"/>
          <xsd:enumeration value="Web: Website-Störer &quot;Blended Learning&quot;"/>
          <xsd:enumeration value="Web: Website-Störer &quot;Teilnehmer gewinnen&quot;"/>
          <xsd:enumeration value="Werbeartikel"/>
        </xsd:restriction>
      </xsd:simpleType>
    </xsd:element>
    <xsd:element name="gimmp_Vor_IntDownloadCount" ma:index="13" ma:displayName="Downloads Intranet" ma:decimals="0" ma:default="0" ma:internalName="gimmp_Vor_IntDownloadCount" ma:readOnly="true">
      <xsd:simpleType>
        <xsd:restriction base="dms:Number"/>
      </xsd:simpleType>
    </xsd:element>
    <xsd:element name="gimmp_Vor_ExtDownloadCount" ma:index="14" ma:displayName="Downloads Extranet" ma:decimals="0" ma:default="0" ma:internalName="gimmp_Vor_ExtDownloadCount" ma:readOnly="tru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Beschreibung"/>
        <xsd:element ref="dc:subject" minOccurs="0" maxOccurs="1"/>
        <xsd:element ref="dc:description" minOccurs="0" maxOccurs="1"/>
        <xsd:element name="keywords" minOccurs="0" maxOccurs="1" type="xsd:string" ma:index="11" ma:displayName="Schlüsselwört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0BAD5AD-DC6D-44BF-99E9-853F79205330}">
  <ds:schemaRefs>
    <ds:schemaRef ds:uri="http://schemas.microsoft.com/office/2006/metadata/properties"/>
    <ds:schemaRef ds:uri="http://schemas.microsoft.com/office/infopath/2007/PartnerControls"/>
    <ds:schemaRef ds:uri="d9d6aa0b-def3-4076-afc9-b5668e48dd53"/>
    <ds:schemaRef ds:uri="c216c60e-cf8b-4564-aa4f-56f41349513c"/>
  </ds:schemaRefs>
</ds:datastoreItem>
</file>

<file path=customXml/itemProps2.xml><?xml version="1.0" encoding="utf-8"?>
<ds:datastoreItem xmlns:ds="http://schemas.openxmlformats.org/officeDocument/2006/customXml" ds:itemID="{387D59F2-6828-4322-8842-FFB8F47A9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6c60e-cf8b-4564-aa4f-56f41349513c"/>
    <ds:schemaRef ds:uri="d9d6aa0b-def3-4076-afc9-b5668e48dd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5C78DA-3D24-4BC1-8227-1B25D0D42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GI_PowerPoint</Template>
  <TotalTime>218</TotalTime>
  <Words>1747</Words>
  <Application>Microsoft Office PowerPoint</Application>
  <PresentationFormat>Presentación en pantalla (4:3)</PresentationFormat>
  <Paragraphs>269</Paragraphs>
  <Slides>33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GI_PowerPoint</vt:lpstr>
      <vt:lpstr>Document</vt:lpstr>
      <vt:lpstr>Deutschlehrertag Barcelona 2017  Übung macht den Redner und die Rednerin:   Aufbau von Sprech- und Redekompetenz  im DaF-Unterricht   Beatrix Hippchen, 16. September 2017</vt:lpstr>
      <vt:lpstr>ausgangsfragen</vt:lpstr>
      <vt:lpstr>ausgangsfragen</vt:lpstr>
      <vt:lpstr>AUSsprache- und sprechtraining   </vt:lpstr>
      <vt:lpstr>AUSsprache- und sprechtraining </vt:lpstr>
      <vt:lpstr>AUSsprache- und sprechtraining </vt:lpstr>
      <vt:lpstr>AUSsprache- und sprechtraining </vt:lpstr>
      <vt:lpstr>AUSsprache- und sprechtraining </vt:lpstr>
      <vt:lpstr>AUSsprache- und sprechtraining </vt:lpstr>
      <vt:lpstr>AUSsprache- und sprechtraining </vt:lpstr>
      <vt:lpstr>AUSsprache- und sprechtraining </vt:lpstr>
      <vt:lpstr>AUSsprache- und sprechtraining </vt:lpstr>
      <vt:lpstr>AUSsprache- und sprechtraining </vt:lpstr>
      <vt:lpstr>AUSsprache- und sprechtraining </vt:lpstr>
      <vt:lpstr>AUSsprache- und sprechtraining </vt:lpstr>
      <vt:lpstr>AUSsprache- und sprechtraining </vt:lpstr>
      <vt:lpstr>AUSsprachetraining</vt:lpstr>
      <vt:lpstr>AUSsprachetraining</vt:lpstr>
      <vt:lpstr>AUSsprachetraining</vt:lpstr>
      <vt:lpstr>AUSsprachetraining</vt:lpstr>
      <vt:lpstr>Aufbau von redekompetenz </vt:lpstr>
      <vt:lpstr>Aufbau von redekompetenz </vt:lpstr>
      <vt:lpstr>Aufbau von redekompetenz </vt:lpstr>
      <vt:lpstr>Aufbau von redekompetenz </vt:lpstr>
      <vt:lpstr>Aufbau von redekompetenz </vt:lpstr>
      <vt:lpstr>Aufbau von redekompetenz </vt:lpstr>
      <vt:lpstr>Aufbau von redekompetenz </vt:lpstr>
      <vt:lpstr>Feedback geben: Redemittel für die lernenden</vt:lpstr>
      <vt:lpstr>Feedback geben: Redemittel für die lernenden</vt:lpstr>
      <vt:lpstr>TIPPS FÜR DEN EINSATZ von audios oder videos</vt:lpstr>
      <vt:lpstr>Aufbau von redekompetenz – Vorträge evaluieren</vt:lpstr>
      <vt:lpstr>Trainingstipps für eine bessere Aussprache und Sprechflüssigkeit  </vt:lpstr>
      <vt:lpstr>   Vielen Dank  für Ihre  Aufmerksamkeit.               Noch Fragen?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 Ort, Datum</dc:title>
  <dc:creator>Mari-Paz Alonso</dc:creator>
  <cp:keywords>PowerPoint, PPT, Präsentation, Präsentationsvorlage, Vorlage, Template</cp:keywords>
  <cp:lastModifiedBy>Beatrix Hippchen</cp:lastModifiedBy>
  <cp:revision>122</cp:revision>
  <cp:lastPrinted>2017-09-15T19:30:42Z</cp:lastPrinted>
  <dcterms:created xsi:type="dcterms:W3CDTF">2017-06-09T20:36:50Z</dcterms:created>
  <dcterms:modified xsi:type="dcterms:W3CDTF">2017-09-22T12:47:42Z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  <property fmtid="{D5CDD505-2E9C-101B-9397-08002B2CF9AE}" pid="3" name="Order">
    <vt:r8>5800</vt:r8>
  </property>
  <property fmtid="{D5CDD505-2E9C-101B-9397-08002B2CF9AE}" pid="4" name="Medium">
    <vt:lpwstr>5;#Format 4:3|18777f92-d4b0-4d8e-af93-bac66d9c4875</vt:lpwstr>
  </property>
  <property fmtid="{D5CDD505-2E9C-101B-9397-08002B2CF9AE}" pid="5" name="lbb07e0a8a4e4acd940641544846852e">
    <vt:lpwstr>Format 4:3|18777f92-d4b0-4d8e-af93-bac66d9c4875</vt:lpwstr>
  </property>
</Properties>
</file>