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99" r:id="rId5"/>
    <p:sldId id="323" r:id="rId6"/>
    <p:sldId id="300" r:id="rId7"/>
    <p:sldId id="305" r:id="rId8"/>
    <p:sldId id="314" r:id="rId9"/>
    <p:sldId id="313" r:id="rId10"/>
    <p:sldId id="310" r:id="rId11"/>
    <p:sldId id="327" r:id="rId12"/>
    <p:sldId id="301" r:id="rId13"/>
    <p:sldId id="316" r:id="rId14"/>
    <p:sldId id="312" r:id="rId15"/>
    <p:sldId id="317" r:id="rId16"/>
    <p:sldId id="318" r:id="rId17"/>
    <p:sldId id="319" r:id="rId18"/>
    <p:sldId id="328" r:id="rId19"/>
    <p:sldId id="321" r:id="rId20"/>
    <p:sldId id="322" r:id="rId21"/>
    <p:sldId id="304" r:id="rId22"/>
    <p:sldId id="326" r:id="rId23"/>
    <p:sldId id="311" r:id="rId24"/>
    <p:sldId id="325" r:id="rId25"/>
    <p:sldId id="308" r:id="rId26"/>
    <p:sldId id="315" r:id="rId27"/>
    <p:sldId id="324" r:id="rId28"/>
    <p:sldId id="309" r:id="rId29"/>
  </p:sldIdLst>
  <p:sldSz cx="9144000" cy="5143500" type="screen16x9"/>
  <p:notesSz cx="6858000" cy="9144000"/>
  <p:defaultTextStyle>
    <a:defPPr>
      <a:defRPr lang="de-DE"/>
    </a:defPPr>
    <a:lvl1pPr algn="l" rtl="0" fontAlgn="base">
      <a:spcBef>
        <a:spcPct val="0"/>
      </a:spcBef>
      <a:spcAft>
        <a:spcPct val="0"/>
      </a:spcAft>
      <a:defRPr kern="1200">
        <a:solidFill>
          <a:schemeClr val="tx1"/>
        </a:solidFill>
        <a:latin typeface="Verdana" pitchFamily="34" charset="0"/>
        <a:ea typeface="Geneva" charset="-128"/>
        <a:cs typeface="+mn-cs"/>
      </a:defRPr>
    </a:lvl1pPr>
    <a:lvl2pPr marL="457200" algn="l" rtl="0" fontAlgn="base">
      <a:spcBef>
        <a:spcPct val="0"/>
      </a:spcBef>
      <a:spcAft>
        <a:spcPct val="0"/>
      </a:spcAft>
      <a:defRPr kern="1200">
        <a:solidFill>
          <a:schemeClr val="tx1"/>
        </a:solidFill>
        <a:latin typeface="Verdana" pitchFamily="34" charset="0"/>
        <a:ea typeface="Geneva" charset="-128"/>
        <a:cs typeface="+mn-cs"/>
      </a:defRPr>
    </a:lvl2pPr>
    <a:lvl3pPr marL="914400" algn="l" rtl="0" fontAlgn="base">
      <a:spcBef>
        <a:spcPct val="0"/>
      </a:spcBef>
      <a:spcAft>
        <a:spcPct val="0"/>
      </a:spcAft>
      <a:defRPr kern="1200">
        <a:solidFill>
          <a:schemeClr val="tx1"/>
        </a:solidFill>
        <a:latin typeface="Verdana" pitchFamily="34" charset="0"/>
        <a:ea typeface="Geneva" charset="-128"/>
        <a:cs typeface="+mn-cs"/>
      </a:defRPr>
    </a:lvl3pPr>
    <a:lvl4pPr marL="1371600" algn="l" rtl="0" fontAlgn="base">
      <a:spcBef>
        <a:spcPct val="0"/>
      </a:spcBef>
      <a:spcAft>
        <a:spcPct val="0"/>
      </a:spcAft>
      <a:defRPr kern="1200">
        <a:solidFill>
          <a:schemeClr val="tx1"/>
        </a:solidFill>
        <a:latin typeface="Verdana" pitchFamily="34" charset="0"/>
        <a:ea typeface="Geneva" charset="-128"/>
        <a:cs typeface="+mn-cs"/>
      </a:defRPr>
    </a:lvl4pPr>
    <a:lvl5pPr marL="1828800" algn="l" rtl="0" fontAlgn="base">
      <a:spcBef>
        <a:spcPct val="0"/>
      </a:spcBef>
      <a:spcAft>
        <a:spcPct val="0"/>
      </a:spcAft>
      <a:defRPr kern="1200">
        <a:solidFill>
          <a:schemeClr val="tx1"/>
        </a:solidFill>
        <a:latin typeface="Verdana" pitchFamily="34" charset="0"/>
        <a:ea typeface="Geneva" charset="-128"/>
        <a:cs typeface="+mn-cs"/>
      </a:defRPr>
    </a:lvl5pPr>
    <a:lvl6pPr marL="2286000" algn="l" defTabSz="914400" rtl="0" eaLnBrk="1" latinLnBrk="0" hangingPunct="1">
      <a:defRPr kern="1200">
        <a:solidFill>
          <a:schemeClr val="tx1"/>
        </a:solidFill>
        <a:latin typeface="Verdana" pitchFamily="34" charset="0"/>
        <a:ea typeface="Geneva" charset="-128"/>
        <a:cs typeface="+mn-cs"/>
      </a:defRPr>
    </a:lvl6pPr>
    <a:lvl7pPr marL="2743200" algn="l" defTabSz="914400" rtl="0" eaLnBrk="1" latinLnBrk="0" hangingPunct="1">
      <a:defRPr kern="1200">
        <a:solidFill>
          <a:schemeClr val="tx1"/>
        </a:solidFill>
        <a:latin typeface="Verdana" pitchFamily="34" charset="0"/>
        <a:ea typeface="Geneva" charset="-128"/>
        <a:cs typeface="+mn-cs"/>
      </a:defRPr>
    </a:lvl7pPr>
    <a:lvl8pPr marL="3200400" algn="l" defTabSz="914400" rtl="0" eaLnBrk="1" latinLnBrk="0" hangingPunct="1">
      <a:defRPr kern="1200">
        <a:solidFill>
          <a:schemeClr val="tx1"/>
        </a:solidFill>
        <a:latin typeface="Verdana" pitchFamily="34" charset="0"/>
        <a:ea typeface="Geneva" charset="-128"/>
        <a:cs typeface="+mn-cs"/>
      </a:defRPr>
    </a:lvl8pPr>
    <a:lvl9pPr marL="3657600" algn="l" defTabSz="914400" rtl="0" eaLnBrk="1" latinLnBrk="0" hangingPunct="1">
      <a:defRPr kern="1200">
        <a:solidFill>
          <a:schemeClr val="tx1"/>
        </a:solidFill>
        <a:latin typeface="Verdana" pitchFamily="34" charset="0"/>
        <a:ea typeface="Geneva" charset="-128"/>
        <a:cs typeface="+mn-cs"/>
      </a:defRPr>
    </a:lvl9pPr>
  </p:defaultTextStyle>
  <p:extLst>
    <p:ext uri="{EFAFB233-063F-42B5-8137-9DF3F51BA10A}">
      <p15:sldGuideLst xmlns:p15="http://schemas.microsoft.com/office/powerpoint/2012/main">
        <p15:guide id="1" orient="horz" pos="854">
          <p15:clr>
            <a:srgbClr val="A4A3A4"/>
          </p15:clr>
        </p15:guide>
        <p15:guide id="2" orient="horz" pos="3032">
          <p15:clr>
            <a:srgbClr val="A4A3A4"/>
          </p15:clr>
        </p15:guide>
        <p15:guide id="3" orient="horz" pos="209">
          <p15:clr>
            <a:srgbClr val="A4A3A4"/>
          </p15:clr>
        </p15:guide>
        <p15:guide id="4" pos="272">
          <p15:clr>
            <a:srgbClr val="A4A3A4"/>
          </p15:clr>
        </p15:guide>
        <p15:guide id="5" pos="5488">
          <p15:clr>
            <a:srgbClr val="A4A3A4"/>
          </p15:clr>
        </p15:guide>
        <p15:guide id="6" pos="4604">
          <p15:clr>
            <a:srgbClr val="A4A3A4"/>
          </p15:clr>
        </p15:guide>
        <p15:guide id="7" pos="4694">
          <p15:clr>
            <a:srgbClr val="A4A3A4"/>
          </p15:clr>
        </p15:guide>
        <p15:guide id="8" pos="3810">
          <p15:clr>
            <a:srgbClr val="A4A3A4"/>
          </p15:clr>
        </p15:guide>
        <p15:guide id="9" pos="3719">
          <p15:clr>
            <a:srgbClr val="A4A3A4"/>
          </p15:clr>
        </p15:guide>
        <p15:guide id="10" pos="2925">
          <p15:clr>
            <a:srgbClr val="A4A3A4"/>
          </p15:clr>
        </p15:guide>
        <p15:guide id="11" pos="28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imilian Weiß" initials="MW" lastIdx="1" clrIdx="0">
    <p:extLst>
      <p:ext uri="{19B8F6BF-5375-455C-9EA6-DF929625EA0E}">
        <p15:presenceInfo xmlns:p15="http://schemas.microsoft.com/office/powerpoint/2012/main" userId="Maximilian Weiß" providerId="None"/>
      </p:ext>
    </p:extLst>
  </p:cmAuthor>
  <p:cmAuthor id="2" name="Microsoft Office User" initials="MOU" lastIdx="3"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400"/>
    <a:srgbClr val="5AC8F5"/>
    <a:srgbClr val="C8B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83394" autoAdjust="0"/>
  </p:normalViewPr>
  <p:slideViewPr>
    <p:cSldViewPr>
      <p:cViewPr varScale="1">
        <p:scale>
          <a:sx n="111" d="100"/>
          <a:sy n="111" d="100"/>
        </p:scale>
        <p:origin x="643" y="67"/>
      </p:cViewPr>
      <p:guideLst>
        <p:guide orient="horz" pos="854"/>
        <p:guide orient="horz" pos="3032"/>
        <p:guide orient="horz" pos="209"/>
        <p:guide pos="272"/>
        <p:guide pos="5488"/>
        <p:guide pos="4604"/>
        <p:guide pos="4694"/>
        <p:guide pos="3810"/>
        <p:guide pos="3719"/>
        <p:guide pos="2925"/>
        <p:guide pos="2835"/>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8" d="100"/>
          <a:sy n="98" d="100"/>
        </p:scale>
        <p:origin x="-355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942865-01E4-4006-9006-A4D3EEE320A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44154672-77C8-4558-9548-4205661AB3B7}">
      <dgm:prSet phldrT="[Text]"/>
      <dgm:spPr/>
      <dgm:t>
        <a:bodyPr/>
        <a:lstStyle/>
        <a:p>
          <a:r>
            <a:rPr lang="de-DE" dirty="0" smtClean="0"/>
            <a:t>Lebenswelt der </a:t>
          </a:r>
          <a:r>
            <a:rPr lang="de-DE" dirty="0" err="1" smtClean="0"/>
            <a:t>SuS</a:t>
          </a:r>
          <a:endParaRPr lang="de-DE" dirty="0"/>
        </a:p>
      </dgm:t>
    </dgm:pt>
    <dgm:pt modelId="{55C21DCB-3272-4ACD-9E91-4184EC905418}" type="parTrans" cxnId="{D411E038-AA45-4A00-9E59-279AD4C4F6E8}">
      <dgm:prSet/>
      <dgm:spPr/>
      <dgm:t>
        <a:bodyPr/>
        <a:lstStyle/>
        <a:p>
          <a:endParaRPr lang="de-DE"/>
        </a:p>
      </dgm:t>
    </dgm:pt>
    <dgm:pt modelId="{A30EE1A3-9C40-4455-A5F5-8B74B3DED4A1}" type="sibTrans" cxnId="{D411E038-AA45-4A00-9E59-279AD4C4F6E8}">
      <dgm:prSet/>
      <dgm:spPr/>
      <dgm:t>
        <a:bodyPr/>
        <a:lstStyle/>
        <a:p>
          <a:endParaRPr lang="de-DE"/>
        </a:p>
      </dgm:t>
    </dgm:pt>
    <dgm:pt modelId="{71021FA0-5FAD-487B-AFCA-A5DF664011B5}">
      <dgm:prSet phldrT="[Text]"/>
      <dgm:spPr/>
      <dgm:t>
        <a:bodyPr/>
        <a:lstStyle/>
        <a:p>
          <a:r>
            <a:rPr lang="de-DE" dirty="0" smtClean="0"/>
            <a:t>Kommunikations-mittel</a:t>
          </a:r>
          <a:endParaRPr lang="de-DE" dirty="0"/>
        </a:p>
      </dgm:t>
    </dgm:pt>
    <dgm:pt modelId="{55A1F798-7323-4C88-A4AD-63C6F4BC3024}" type="parTrans" cxnId="{E0B2C7F9-3FC4-41F1-AFA7-A1866CEDF683}">
      <dgm:prSet/>
      <dgm:spPr/>
      <dgm:t>
        <a:bodyPr/>
        <a:lstStyle/>
        <a:p>
          <a:endParaRPr lang="de-DE"/>
        </a:p>
      </dgm:t>
    </dgm:pt>
    <dgm:pt modelId="{9B19FEBC-4A76-4CA2-8842-A5530C7D51E3}" type="sibTrans" cxnId="{E0B2C7F9-3FC4-41F1-AFA7-A1866CEDF683}">
      <dgm:prSet/>
      <dgm:spPr/>
      <dgm:t>
        <a:bodyPr/>
        <a:lstStyle/>
        <a:p>
          <a:endParaRPr lang="de-DE"/>
        </a:p>
      </dgm:t>
    </dgm:pt>
    <dgm:pt modelId="{A0A7D062-AC1C-4BBD-85CA-F37685B32E2A}">
      <dgm:prSet phldrT="[Text]"/>
      <dgm:spPr/>
      <dgm:t>
        <a:bodyPr/>
        <a:lstStyle/>
        <a:p>
          <a:r>
            <a:rPr lang="de-DE" dirty="0" smtClean="0"/>
            <a:t>Spaß</a:t>
          </a:r>
          <a:r>
            <a:rPr lang="de-DE" baseline="0" dirty="0" smtClean="0"/>
            <a:t> und Kreativität</a:t>
          </a:r>
          <a:endParaRPr lang="de-DE" dirty="0"/>
        </a:p>
      </dgm:t>
    </dgm:pt>
    <dgm:pt modelId="{35FC57E4-327D-45AE-9084-BC577ED03E46}" type="parTrans" cxnId="{3A2E3139-53D6-4898-83B0-B65F4CAEC8D5}">
      <dgm:prSet/>
      <dgm:spPr/>
      <dgm:t>
        <a:bodyPr/>
        <a:lstStyle/>
        <a:p>
          <a:endParaRPr lang="de-DE"/>
        </a:p>
      </dgm:t>
    </dgm:pt>
    <dgm:pt modelId="{C43C9EE4-2F92-4322-B7C6-B5102E1B82C9}" type="sibTrans" cxnId="{3A2E3139-53D6-4898-83B0-B65F4CAEC8D5}">
      <dgm:prSet/>
      <dgm:spPr/>
      <dgm:t>
        <a:bodyPr/>
        <a:lstStyle/>
        <a:p>
          <a:endParaRPr lang="de-DE"/>
        </a:p>
      </dgm:t>
    </dgm:pt>
    <dgm:pt modelId="{E1D68A85-4A80-4361-9B8E-98627AEB4112}">
      <dgm:prSet phldrT="[Text]"/>
      <dgm:spPr/>
      <dgm:t>
        <a:bodyPr/>
        <a:lstStyle/>
        <a:p>
          <a:r>
            <a:rPr lang="de-DE" dirty="0" smtClean="0"/>
            <a:t>Autonomie der Gestaltung</a:t>
          </a:r>
          <a:endParaRPr lang="de-DE" dirty="0"/>
        </a:p>
      </dgm:t>
    </dgm:pt>
    <dgm:pt modelId="{75756A67-4A6E-47AD-B841-718FF8A6469E}" type="parTrans" cxnId="{8EDB8DF8-51A6-4F73-85BF-A75799DFC933}">
      <dgm:prSet/>
      <dgm:spPr/>
      <dgm:t>
        <a:bodyPr/>
        <a:lstStyle/>
        <a:p>
          <a:endParaRPr lang="de-DE"/>
        </a:p>
      </dgm:t>
    </dgm:pt>
    <dgm:pt modelId="{89447D69-8FFF-42FB-93E8-A1B13FBD8D34}" type="sibTrans" cxnId="{8EDB8DF8-51A6-4F73-85BF-A75799DFC933}">
      <dgm:prSet/>
      <dgm:spPr/>
      <dgm:t>
        <a:bodyPr/>
        <a:lstStyle/>
        <a:p>
          <a:endParaRPr lang="de-DE"/>
        </a:p>
      </dgm:t>
    </dgm:pt>
    <dgm:pt modelId="{50A6B222-36FC-4A8D-8EA6-19719525E06D}">
      <dgm:prSet phldrT="[Text]"/>
      <dgm:spPr/>
      <dgm:t>
        <a:bodyPr/>
        <a:lstStyle/>
        <a:p>
          <a:r>
            <a:rPr lang="de-DE" dirty="0" smtClean="0"/>
            <a:t>„Implizite“ Grammatik</a:t>
          </a:r>
          <a:endParaRPr lang="de-DE" dirty="0"/>
        </a:p>
      </dgm:t>
    </dgm:pt>
    <dgm:pt modelId="{FB4CDA08-7950-48EA-8043-B743A43FC2CC}" type="parTrans" cxnId="{7F70A1AF-94A9-43CB-8653-89AD09B52043}">
      <dgm:prSet/>
      <dgm:spPr/>
      <dgm:t>
        <a:bodyPr/>
        <a:lstStyle/>
        <a:p>
          <a:endParaRPr lang="de-DE"/>
        </a:p>
      </dgm:t>
    </dgm:pt>
    <dgm:pt modelId="{81CBEF7A-C37F-4238-950F-2C2980BE7A61}" type="sibTrans" cxnId="{7F70A1AF-94A9-43CB-8653-89AD09B52043}">
      <dgm:prSet/>
      <dgm:spPr/>
      <dgm:t>
        <a:bodyPr/>
        <a:lstStyle/>
        <a:p>
          <a:endParaRPr lang="de-DE"/>
        </a:p>
      </dgm:t>
    </dgm:pt>
    <dgm:pt modelId="{B3F8B7BD-3BE1-4A9A-A5B3-3B17776B471B}">
      <dgm:prSet/>
      <dgm:spPr/>
      <dgm:t>
        <a:bodyPr/>
        <a:lstStyle/>
        <a:p>
          <a:r>
            <a:rPr lang="de-DE" dirty="0" smtClean="0"/>
            <a:t>Niederschwellig-</a:t>
          </a:r>
          <a:r>
            <a:rPr lang="de-DE" dirty="0" err="1" smtClean="0"/>
            <a:t>keit</a:t>
          </a:r>
          <a:endParaRPr lang="de-DE" dirty="0"/>
        </a:p>
      </dgm:t>
    </dgm:pt>
    <dgm:pt modelId="{E756E6D8-A5DA-4523-8010-3242C0CB1884}" type="parTrans" cxnId="{A69D18B8-2BA9-4401-B9FE-AB88BBE1F298}">
      <dgm:prSet/>
      <dgm:spPr/>
      <dgm:t>
        <a:bodyPr/>
        <a:lstStyle/>
        <a:p>
          <a:endParaRPr lang="de-DE"/>
        </a:p>
      </dgm:t>
    </dgm:pt>
    <dgm:pt modelId="{024184C5-3373-4F60-861C-4B2768467BF1}" type="sibTrans" cxnId="{A69D18B8-2BA9-4401-B9FE-AB88BBE1F298}">
      <dgm:prSet/>
      <dgm:spPr/>
      <dgm:t>
        <a:bodyPr/>
        <a:lstStyle/>
        <a:p>
          <a:endParaRPr lang="de-DE"/>
        </a:p>
      </dgm:t>
    </dgm:pt>
    <dgm:pt modelId="{13B10C90-7718-4BD1-9D48-F7A5F3C2D715}">
      <dgm:prSet/>
      <dgm:spPr/>
      <dgm:t>
        <a:bodyPr/>
        <a:lstStyle/>
        <a:p>
          <a:r>
            <a:rPr lang="de-DE" dirty="0" smtClean="0"/>
            <a:t>Produktions-orientierung</a:t>
          </a:r>
          <a:endParaRPr lang="de-DE" dirty="0"/>
        </a:p>
      </dgm:t>
    </dgm:pt>
    <dgm:pt modelId="{D00AC950-ADEB-4FC3-B1F9-88893D3BA568}" type="parTrans" cxnId="{7FF92C00-DFDA-4732-B060-4777C9770523}">
      <dgm:prSet/>
      <dgm:spPr/>
      <dgm:t>
        <a:bodyPr/>
        <a:lstStyle/>
        <a:p>
          <a:endParaRPr lang="de-DE"/>
        </a:p>
      </dgm:t>
    </dgm:pt>
    <dgm:pt modelId="{393A7BE7-AB90-47DE-9776-219E21F20FB1}" type="sibTrans" cxnId="{7FF92C00-DFDA-4732-B060-4777C9770523}">
      <dgm:prSet/>
      <dgm:spPr/>
      <dgm:t>
        <a:bodyPr/>
        <a:lstStyle/>
        <a:p>
          <a:endParaRPr lang="de-DE"/>
        </a:p>
      </dgm:t>
    </dgm:pt>
    <dgm:pt modelId="{7913B5CC-967D-4FE0-B14A-3B9084641431}">
      <dgm:prSet/>
      <dgm:spPr/>
      <dgm:t>
        <a:bodyPr/>
        <a:lstStyle/>
        <a:p>
          <a:r>
            <a:rPr lang="de-DE" dirty="0" smtClean="0"/>
            <a:t>Medienkompetenz</a:t>
          </a:r>
          <a:endParaRPr lang="de-DE" dirty="0"/>
        </a:p>
      </dgm:t>
    </dgm:pt>
    <dgm:pt modelId="{D2A7935B-84EE-4133-A121-0EB58C00C0FD}" type="parTrans" cxnId="{2B155AB9-05F8-487C-9ACC-BB93C18F24CD}">
      <dgm:prSet/>
      <dgm:spPr/>
      <dgm:t>
        <a:bodyPr/>
        <a:lstStyle/>
        <a:p>
          <a:endParaRPr lang="de-DE"/>
        </a:p>
      </dgm:t>
    </dgm:pt>
    <dgm:pt modelId="{14DDB7BC-9F07-46FC-98ED-04D2A028E81A}" type="sibTrans" cxnId="{2B155AB9-05F8-487C-9ACC-BB93C18F24CD}">
      <dgm:prSet/>
      <dgm:spPr/>
      <dgm:t>
        <a:bodyPr/>
        <a:lstStyle/>
        <a:p>
          <a:endParaRPr lang="de-DE"/>
        </a:p>
      </dgm:t>
    </dgm:pt>
    <dgm:pt modelId="{9D677617-D28C-4EF3-B62B-1BD91BFB0E49}">
      <dgm:prSet/>
      <dgm:spPr/>
      <dgm:t>
        <a:bodyPr/>
        <a:lstStyle/>
        <a:p>
          <a:r>
            <a:rPr lang="de-DE" dirty="0" smtClean="0"/>
            <a:t>Wettbewerbs-charakter / Offenheit</a:t>
          </a:r>
          <a:endParaRPr lang="de-DE" dirty="0"/>
        </a:p>
      </dgm:t>
    </dgm:pt>
    <dgm:pt modelId="{735D7EEA-1B75-4AF6-ADA8-1C79EAD1AC98}" type="parTrans" cxnId="{B4E8277F-58A9-4083-8244-6E06A44463FD}">
      <dgm:prSet/>
      <dgm:spPr/>
      <dgm:t>
        <a:bodyPr/>
        <a:lstStyle/>
        <a:p>
          <a:endParaRPr lang="de-DE"/>
        </a:p>
      </dgm:t>
    </dgm:pt>
    <dgm:pt modelId="{FAE975E3-65C2-4425-81BF-6AB466451C20}" type="sibTrans" cxnId="{B4E8277F-58A9-4083-8244-6E06A44463FD}">
      <dgm:prSet/>
      <dgm:spPr/>
      <dgm:t>
        <a:bodyPr/>
        <a:lstStyle/>
        <a:p>
          <a:endParaRPr lang="de-DE"/>
        </a:p>
      </dgm:t>
    </dgm:pt>
    <dgm:pt modelId="{1AA4FFC7-BD83-48ED-AE11-AED57F8703A4}" type="pres">
      <dgm:prSet presAssocID="{04942865-01E4-4006-9006-A4D3EEE320A5}" presName="diagram" presStyleCnt="0">
        <dgm:presLayoutVars>
          <dgm:dir/>
          <dgm:resizeHandles val="exact"/>
        </dgm:presLayoutVars>
      </dgm:prSet>
      <dgm:spPr/>
      <dgm:t>
        <a:bodyPr/>
        <a:lstStyle/>
        <a:p>
          <a:endParaRPr lang="de-DE"/>
        </a:p>
      </dgm:t>
    </dgm:pt>
    <dgm:pt modelId="{531A0D6A-810E-470C-A020-02AC66A66F39}" type="pres">
      <dgm:prSet presAssocID="{44154672-77C8-4558-9548-4205661AB3B7}" presName="node" presStyleLbl="node1" presStyleIdx="0" presStyleCnt="9">
        <dgm:presLayoutVars>
          <dgm:bulletEnabled val="1"/>
        </dgm:presLayoutVars>
      </dgm:prSet>
      <dgm:spPr/>
      <dgm:t>
        <a:bodyPr/>
        <a:lstStyle/>
        <a:p>
          <a:endParaRPr lang="de-DE"/>
        </a:p>
      </dgm:t>
    </dgm:pt>
    <dgm:pt modelId="{97A95420-4F61-44C2-B754-00D60758EAF4}" type="pres">
      <dgm:prSet presAssocID="{A30EE1A3-9C40-4455-A5F5-8B74B3DED4A1}" presName="sibTrans" presStyleCnt="0"/>
      <dgm:spPr/>
    </dgm:pt>
    <dgm:pt modelId="{B4EE5A64-BF67-40EB-9EE1-F7DF67AD7AAC}" type="pres">
      <dgm:prSet presAssocID="{71021FA0-5FAD-487B-AFCA-A5DF664011B5}" presName="node" presStyleLbl="node1" presStyleIdx="1" presStyleCnt="9">
        <dgm:presLayoutVars>
          <dgm:bulletEnabled val="1"/>
        </dgm:presLayoutVars>
      </dgm:prSet>
      <dgm:spPr/>
      <dgm:t>
        <a:bodyPr/>
        <a:lstStyle/>
        <a:p>
          <a:endParaRPr lang="de-DE"/>
        </a:p>
      </dgm:t>
    </dgm:pt>
    <dgm:pt modelId="{38307F90-FC47-4BF8-9B3F-665970CB5AC4}" type="pres">
      <dgm:prSet presAssocID="{9B19FEBC-4A76-4CA2-8842-A5530C7D51E3}" presName="sibTrans" presStyleCnt="0"/>
      <dgm:spPr/>
    </dgm:pt>
    <dgm:pt modelId="{ECD7AAE5-B3A7-4E9D-9A91-15CD2F885904}" type="pres">
      <dgm:prSet presAssocID="{A0A7D062-AC1C-4BBD-85CA-F37685B32E2A}" presName="node" presStyleLbl="node1" presStyleIdx="2" presStyleCnt="9" custLinFactNeighborX="1754" custLinFactNeighborY="-294">
        <dgm:presLayoutVars>
          <dgm:bulletEnabled val="1"/>
        </dgm:presLayoutVars>
      </dgm:prSet>
      <dgm:spPr/>
      <dgm:t>
        <a:bodyPr/>
        <a:lstStyle/>
        <a:p>
          <a:endParaRPr lang="de-DE"/>
        </a:p>
      </dgm:t>
    </dgm:pt>
    <dgm:pt modelId="{4B3A1538-301F-404B-81C6-895EA3A4F84A}" type="pres">
      <dgm:prSet presAssocID="{C43C9EE4-2F92-4322-B7C6-B5102E1B82C9}" presName="sibTrans" presStyleCnt="0"/>
      <dgm:spPr/>
    </dgm:pt>
    <dgm:pt modelId="{6ED95B8A-2721-4F0F-9E57-832E75129911}" type="pres">
      <dgm:prSet presAssocID="{E1D68A85-4A80-4361-9B8E-98627AEB4112}" presName="node" presStyleLbl="node1" presStyleIdx="3" presStyleCnt="9">
        <dgm:presLayoutVars>
          <dgm:bulletEnabled val="1"/>
        </dgm:presLayoutVars>
      </dgm:prSet>
      <dgm:spPr/>
      <dgm:t>
        <a:bodyPr/>
        <a:lstStyle/>
        <a:p>
          <a:endParaRPr lang="de-DE"/>
        </a:p>
      </dgm:t>
    </dgm:pt>
    <dgm:pt modelId="{C9F77897-3F75-48AC-A3F3-1963E8A9AD6B}" type="pres">
      <dgm:prSet presAssocID="{89447D69-8FFF-42FB-93E8-A1B13FBD8D34}" presName="sibTrans" presStyleCnt="0"/>
      <dgm:spPr/>
    </dgm:pt>
    <dgm:pt modelId="{0A4188DF-EE35-4E49-9D0E-8B7C99C9BA79}" type="pres">
      <dgm:prSet presAssocID="{50A6B222-36FC-4A8D-8EA6-19719525E06D}" presName="node" presStyleLbl="node1" presStyleIdx="4" presStyleCnt="9">
        <dgm:presLayoutVars>
          <dgm:bulletEnabled val="1"/>
        </dgm:presLayoutVars>
      </dgm:prSet>
      <dgm:spPr/>
      <dgm:t>
        <a:bodyPr/>
        <a:lstStyle/>
        <a:p>
          <a:endParaRPr lang="de-DE"/>
        </a:p>
      </dgm:t>
    </dgm:pt>
    <dgm:pt modelId="{B1E7499E-F003-4950-92D2-85FC65BC2703}" type="pres">
      <dgm:prSet presAssocID="{81CBEF7A-C37F-4238-950F-2C2980BE7A61}" presName="sibTrans" presStyleCnt="0"/>
      <dgm:spPr/>
    </dgm:pt>
    <dgm:pt modelId="{4E08BCE3-DDF4-4144-B444-F951D6BFDE96}" type="pres">
      <dgm:prSet presAssocID="{B3F8B7BD-3BE1-4A9A-A5B3-3B17776B471B}" presName="node" presStyleLbl="node1" presStyleIdx="5" presStyleCnt="9">
        <dgm:presLayoutVars>
          <dgm:bulletEnabled val="1"/>
        </dgm:presLayoutVars>
      </dgm:prSet>
      <dgm:spPr/>
      <dgm:t>
        <a:bodyPr/>
        <a:lstStyle/>
        <a:p>
          <a:endParaRPr lang="de-DE"/>
        </a:p>
      </dgm:t>
    </dgm:pt>
    <dgm:pt modelId="{7AC396B7-0CF2-4A0B-ADD9-01EBA345508F}" type="pres">
      <dgm:prSet presAssocID="{024184C5-3373-4F60-861C-4B2768467BF1}" presName="sibTrans" presStyleCnt="0"/>
      <dgm:spPr/>
    </dgm:pt>
    <dgm:pt modelId="{725BD053-17F9-458D-B725-EC2CFDDB0FF9}" type="pres">
      <dgm:prSet presAssocID="{13B10C90-7718-4BD1-9D48-F7A5F3C2D715}" presName="node" presStyleLbl="node1" presStyleIdx="6" presStyleCnt="9">
        <dgm:presLayoutVars>
          <dgm:bulletEnabled val="1"/>
        </dgm:presLayoutVars>
      </dgm:prSet>
      <dgm:spPr/>
      <dgm:t>
        <a:bodyPr/>
        <a:lstStyle/>
        <a:p>
          <a:endParaRPr lang="de-DE"/>
        </a:p>
      </dgm:t>
    </dgm:pt>
    <dgm:pt modelId="{AB0B6073-456A-4014-B1FD-DE2332556846}" type="pres">
      <dgm:prSet presAssocID="{393A7BE7-AB90-47DE-9776-219E21F20FB1}" presName="sibTrans" presStyleCnt="0"/>
      <dgm:spPr/>
    </dgm:pt>
    <dgm:pt modelId="{C8CFF669-48AC-4053-AB20-D190CFB04959}" type="pres">
      <dgm:prSet presAssocID="{7913B5CC-967D-4FE0-B14A-3B9084641431}" presName="node" presStyleLbl="node1" presStyleIdx="7" presStyleCnt="9">
        <dgm:presLayoutVars>
          <dgm:bulletEnabled val="1"/>
        </dgm:presLayoutVars>
      </dgm:prSet>
      <dgm:spPr/>
      <dgm:t>
        <a:bodyPr/>
        <a:lstStyle/>
        <a:p>
          <a:endParaRPr lang="de-DE"/>
        </a:p>
      </dgm:t>
    </dgm:pt>
    <dgm:pt modelId="{86D3A916-617A-4648-801D-AF1D5DD97C34}" type="pres">
      <dgm:prSet presAssocID="{14DDB7BC-9F07-46FC-98ED-04D2A028E81A}" presName="sibTrans" presStyleCnt="0"/>
      <dgm:spPr/>
    </dgm:pt>
    <dgm:pt modelId="{BE359205-8DF5-445F-9BDC-61673ECEA2A5}" type="pres">
      <dgm:prSet presAssocID="{9D677617-D28C-4EF3-B62B-1BD91BFB0E49}" presName="node" presStyleLbl="node1" presStyleIdx="8" presStyleCnt="9">
        <dgm:presLayoutVars>
          <dgm:bulletEnabled val="1"/>
        </dgm:presLayoutVars>
      </dgm:prSet>
      <dgm:spPr/>
      <dgm:t>
        <a:bodyPr/>
        <a:lstStyle/>
        <a:p>
          <a:endParaRPr lang="de-DE"/>
        </a:p>
      </dgm:t>
    </dgm:pt>
  </dgm:ptLst>
  <dgm:cxnLst>
    <dgm:cxn modelId="{D411E038-AA45-4A00-9E59-279AD4C4F6E8}" srcId="{04942865-01E4-4006-9006-A4D3EEE320A5}" destId="{44154672-77C8-4558-9548-4205661AB3B7}" srcOrd="0" destOrd="0" parTransId="{55C21DCB-3272-4ACD-9E91-4184EC905418}" sibTransId="{A30EE1A3-9C40-4455-A5F5-8B74B3DED4A1}"/>
    <dgm:cxn modelId="{2B155AB9-05F8-487C-9ACC-BB93C18F24CD}" srcId="{04942865-01E4-4006-9006-A4D3EEE320A5}" destId="{7913B5CC-967D-4FE0-B14A-3B9084641431}" srcOrd="7" destOrd="0" parTransId="{D2A7935B-84EE-4133-A121-0EB58C00C0FD}" sibTransId="{14DDB7BC-9F07-46FC-98ED-04D2A028E81A}"/>
    <dgm:cxn modelId="{F4A41432-5E8E-4EC8-B986-B79A606D12E8}" type="presOf" srcId="{A0A7D062-AC1C-4BBD-85CA-F37685B32E2A}" destId="{ECD7AAE5-B3A7-4E9D-9A91-15CD2F885904}" srcOrd="0" destOrd="0" presId="urn:microsoft.com/office/officeart/2005/8/layout/default"/>
    <dgm:cxn modelId="{8EDB8DF8-51A6-4F73-85BF-A75799DFC933}" srcId="{04942865-01E4-4006-9006-A4D3EEE320A5}" destId="{E1D68A85-4A80-4361-9B8E-98627AEB4112}" srcOrd="3" destOrd="0" parTransId="{75756A67-4A6E-47AD-B841-718FF8A6469E}" sibTransId="{89447D69-8FFF-42FB-93E8-A1B13FBD8D34}"/>
    <dgm:cxn modelId="{D97E748D-D996-4BEF-88C4-04E62E7B3F7E}" type="presOf" srcId="{9D677617-D28C-4EF3-B62B-1BD91BFB0E49}" destId="{BE359205-8DF5-445F-9BDC-61673ECEA2A5}" srcOrd="0" destOrd="0" presId="urn:microsoft.com/office/officeart/2005/8/layout/default"/>
    <dgm:cxn modelId="{B4E8277F-58A9-4083-8244-6E06A44463FD}" srcId="{04942865-01E4-4006-9006-A4D3EEE320A5}" destId="{9D677617-D28C-4EF3-B62B-1BD91BFB0E49}" srcOrd="8" destOrd="0" parTransId="{735D7EEA-1B75-4AF6-ADA8-1C79EAD1AC98}" sibTransId="{FAE975E3-65C2-4425-81BF-6AB466451C20}"/>
    <dgm:cxn modelId="{7F70A1AF-94A9-43CB-8653-89AD09B52043}" srcId="{04942865-01E4-4006-9006-A4D3EEE320A5}" destId="{50A6B222-36FC-4A8D-8EA6-19719525E06D}" srcOrd="4" destOrd="0" parTransId="{FB4CDA08-7950-48EA-8043-B743A43FC2CC}" sibTransId="{81CBEF7A-C37F-4238-950F-2C2980BE7A61}"/>
    <dgm:cxn modelId="{E0B2C7F9-3FC4-41F1-AFA7-A1866CEDF683}" srcId="{04942865-01E4-4006-9006-A4D3EEE320A5}" destId="{71021FA0-5FAD-487B-AFCA-A5DF664011B5}" srcOrd="1" destOrd="0" parTransId="{55A1F798-7323-4C88-A4AD-63C6F4BC3024}" sibTransId="{9B19FEBC-4A76-4CA2-8842-A5530C7D51E3}"/>
    <dgm:cxn modelId="{7FF92C00-DFDA-4732-B060-4777C9770523}" srcId="{04942865-01E4-4006-9006-A4D3EEE320A5}" destId="{13B10C90-7718-4BD1-9D48-F7A5F3C2D715}" srcOrd="6" destOrd="0" parTransId="{D00AC950-ADEB-4FC3-B1F9-88893D3BA568}" sibTransId="{393A7BE7-AB90-47DE-9776-219E21F20FB1}"/>
    <dgm:cxn modelId="{7ED94759-E160-4007-980B-389B0F49210D}" type="presOf" srcId="{44154672-77C8-4558-9548-4205661AB3B7}" destId="{531A0D6A-810E-470C-A020-02AC66A66F39}" srcOrd="0" destOrd="0" presId="urn:microsoft.com/office/officeart/2005/8/layout/default"/>
    <dgm:cxn modelId="{3A2E3139-53D6-4898-83B0-B65F4CAEC8D5}" srcId="{04942865-01E4-4006-9006-A4D3EEE320A5}" destId="{A0A7D062-AC1C-4BBD-85CA-F37685B32E2A}" srcOrd="2" destOrd="0" parTransId="{35FC57E4-327D-45AE-9084-BC577ED03E46}" sibTransId="{C43C9EE4-2F92-4322-B7C6-B5102E1B82C9}"/>
    <dgm:cxn modelId="{2D4D1DB1-2045-4BD3-B631-DA25AE0CD1B8}" type="presOf" srcId="{B3F8B7BD-3BE1-4A9A-A5B3-3B17776B471B}" destId="{4E08BCE3-DDF4-4144-B444-F951D6BFDE96}" srcOrd="0" destOrd="0" presId="urn:microsoft.com/office/officeart/2005/8/layout/default"/>
    <dgm:cxn modelId="{69D9C3AB-D8C9-4E2F-BC30-CDACF0228BFE}" type="presOf" srcId="{04942865-01E4-4006-9006-A4D3EEE320A5}" destId="{1AA4FFC7-BD83-48ED-AE11-AED57F8703A4}" srcOrd="0" destOrd="0" presId="urn:microsoft.com/office/officeart/2005/8/layout/default"/>
    <dgm:cxn modelId="{09C61CB5-DA30-41A3-910E-82D04BD55824}" type="presOf" srcId="{E1D68A85-4A80-4361-9B8E-98627AEB4112}" destId="{6ED95B8A-2721-4F0F-9E57-832E75129911}" srcOrd="0" destOrd="0" presId="urn:microsoft.com/office/officeart/2005/8/layout/default"/>
    <dgm:cxn modelId="{AB8F3C57-0FA5-4025-A718-E240291FD2D5}" type="presOf" srcId="{7913B5CC-967D-4FE0-B14A-3B9084641431}" destId="{C8CFF669-48AC-4053-AB20-D190CFB04959}" srcOrd="0" destOrd="0" presId="urn:microsoft.com/office/officeart/2005/8/layout/default"/>
    <dgm:cxn modelId="{90A32837-BEBB-420F-85AB-86C2FF65ABB4}" type="presOf" srcId="{50A6B222-36FC-4A8D-8EA6-19719525E06D}" destId="{0A4188DF-EE35-4E49-9D0E-8B7C99C9BA79}" srcOrd="0" destOrd="0" presId="urn:microsoft.com/office/officeart/2005/8/layout/default"/>
    <dgm:cxn modelId="{52D932E2-B6AB-41EA-90FC-861FAED5D925}" type="presOf" srcId="{71021FA0-5FAD-487B-AFCA-A5DF664011B5}" destId="{B4EE5A64-BF67-40EB-9EE1-F7DF67AD7AAC}" srcOrd="0" destOrd="0" presId="urn:microsoft.com/office/officeart/2005/8/layout/default"/>
    <dgm:cxn modelId="{A69D18B8-2BA9-4401-B9FE-AB88BBE1F298}" srcId="{04942865-01E4-4006-9006-A4D3EEE320A5}" destId="{B3F8B7BD-3BE1-4A9A-A5B3-3B17776B471B}" srcOrd="5" destOrd="0" parTransId="{E756E6D8-A5DA-4523-8010-3242C0CB1884}" sibTransId="{024184C5-3373-4F60-861C-4B2768467BF1}"/>
    <dgm:cxn modelId="{CEE76FFF-3B91-4E27-B550-35201211C757}" type="presOf" srcId="{13B10C90-7718-4BD1-9D48-F7A5F3C2D715}" destId="{725BD053-17F9-458D-B725-EC2CFDDB0FF9}" srcOrd="0" destOrd="0" presId="urn:microsoft.com/office/officeart/2005/8/layout/default"/>
    <dgm:cxn modelId="{B70FF759-5132-4B20-AEB0-777F19A8AD94}" type="presParOf" srcId="{1AA4FFC7-BD83-48ED-AE11-AED57F8703A4}" destId="{531A0D6A-810E-470C-A020-02AC66A66F39}" srcOrd="0" destOrd="0" presId="urn:microsoft.com/office/officeart/2005/8/layout/default"/>
    <dgm:cxn modelId="{C18ADED8-B0ED-452F-A88D-9BD71E7AB3A9}" type="presParOf" srcId="{1AA4FFC7-BD83-48ED-AE11-AED57F8703A4}" destId="{97A95420-4F61-44C2-B754-00D60758EAF4}" srcOrd="1" destOrd="0" presId="urn:microsoft.com/office/officeart/2005/8/layout/default"/>
    <dgm:cxn modelId="{FB8E5B3D-B099-43E9-800A-C29D88513CB1}" type="presParOf" srcId="{1AA4FFC7-BD83-48ED-AE11-AED57F8703A4}" destId="{B4EE5A64-BF67-40EB-9EE1-F7DF67AD7AAC}" srcOrd="2" destOrd="0" presId="urn:microsoft.com/office/officeart/2005/8/layout/default"/>
    <dgm:cxn modelId="{93EEF0D6-F865-433C-92E0-11670961E248}" type="presParOf" srcId="{1AA4FFC7-BD83-48ED-AE11-AED57F8703A4}" destId="{38307F90-FC47-4BF8-9B3F-665970CB5AC4}" srcOrd="3" destOrd="0" presId="urn:microsoft.com/office/officeart/2005/8/layout/default"/>
    <dgm:cxn modelId="{A9533C95-8FA3-4200-B604-8B443E4BC24E}" type="presParOf" srcId="{1AA4FFC7-BD83-48ED-AE11-AED57F8703A4}" destId="{ECD7AAE5-B3A7-4E9D-9A91-15CD2F885904}" srcOrd="4" destOrd="0" presId="urn:microsoft.com/office/officeart/2005/8/layout/default"/>
    <dgm:cxn modelId="{B02DDA91-D729-4294-BA29-BD5742619A50}" type="presParOf" srcId="{1AA4FFC7-BD83-48ED-AE11-AED57F8703A4}" destId="{4B3A1538-301F-404B-81C6-895EA3A4F84A}" srcOrd="5" destOrd="0" presId="urn:microsoft.com/office/officeart/2005/8/layout/default"/>
    <dgm:cxn modelId="{907F0D7E-93C9-4BEC-8295-44E1F83C6696}" type="presParOf" srcId="{1AA4FFC7-BD83-48ED-AE11-AED57F8703A4}" destId="{6ED95B8A-2721-4F0F-9E57-832E75129911}" srcOrd="6" destOrd="0" presId="urn:microsoft.com/office/officeart/2005/8/layout/default"/>
    <dgm:cxn modelId="{E223E7EB-0B00-4D0C-8EE2-2CD5F434E780}" type="presParOf" srcId="{1AA4FFC7-BD83-48ED-AE11-AED57F8703A4}" destId="{C9F77897-3F75-48AC-A3F3-1963E8A9AD6B}" srcOrd="7" destOrd="0" presId="urn:microsoft.com/office/officeart/2005/8/layout/default"/>
    <dgm:cxn modelId="{06B50F9A-287C-4862-A28C-BA9C95E113C0}" type="presParOf" srcId="{1AA4FFC7-BD83-48ED-AE11-AED57F8703A4}" destId="{0A4188DF-EE35-4E49-9D0E-8B7C99C9BA79}" srcOrd="8" destOrd="0" presId="urn:microsoft.com/office/officeart/2005/8/layout/default"/>
    <dgm:cxn modelId="{E7E96C1F-46ED-4760-B448-B3D19F4A9A2A}" type="presParOf" srcId="{1AA4FFC7-BD83-48ED-AE11-AED57F8703A4}" destId="{B1E7499E-F003-4950-92D2-85FC65BC2703}" srcOrd="9" destOrd="0" presId="urn:microsoft.com/office/officeart/2005/8/layout/default"/>
    <dgm:cxn modelId="{52A999B9-37DE-4972-BC84-94C01185F239}" type="presParOf" srcId="{1AA4FFC7-BD83-48ED-AE11-AED57F8703A4}" destId="{4E08BCE3-DDF4-4144-B444-F951D6BFDE96}" srcOrd="10" destOrd="0" presId="urn:microsoft.com/office/officeart/2005/8/layout/default"/>
    <dgm:cxn modelId="{AB1E0B12-0BFD-44FD-B7C7-4F00DD0AE52E}" type="presParOf" srcId="{1AA4FFC7-BD83-48ED-AE11-AED57F8703A4}" destId="{7AC396B7-0CF2-4A0B-ADD9-01EBA345508F}" srcOrd="11" destOrd="0" presId="urn:microsoft.com/office/officeart/2005/8/layout/default"/>
    <dgm:cxn modelId="{10F2A462-FD99-4164-8EE9-30D19FE0E38D}" type="presParOf" srcId="{1AA4FFC7-BD83-48ED-AE11-AED57F8703A4}" destId="{725BD053-17F9-458D-B725-EC2CFDDB0FF9}" srcOrd="12" destOrd="0" presId="urn:microsoft.com/office/officeart/2005/8/layout/default"/>
    <dgm:cxn modelId="{50D98298-685E-4444-A4C4-268DC7C20559}" type="presParOf" srcId="{1AA4FFC7-BD83-48ED-AE11-AED57F8703A4}" destId="{AB0B6073-456A-4014-B1FD-DE2332556846}" srcOrd="13" destOrd="0" presId="urn:microsoft.com/office/officeart/2005/8/layout/default"/>
    <dgm:cxn modelId="{F006E889-E8F1-49EF-BF75-C947CC3632B7}" type="presParOf" srcId="{1AA4FFC7-BD83-48ED-AE11-AED57F8703A4}" destId="{C8CFF669-48AC-4053-AB20-D190CFB04959}" srcOrd="14" destOrd="0" presId="urn:microsoft.com/office/officeart/2005/8/layout/default"/>
    <dgm:cxn modelId="{F6EFD888-A759-4629-B973-E9F4322359D8}" type="presParOf" srcId="{1AA4FFC7-BD83-48ED-AE11-AED57F8703A4}" destId="{86D3A916-617A-4648-801D-AF1D5DD97C34}" srcOrd="15" destOrd="0" presId="urn:microsoft.com/office/officeart/2005/8/layout/default"/>
    <dgm:cxn modelId="{46F2A59A-79F8-4DF9-9952-C01F4D2E29B7}" type="presParOf" srcId="{1AA4FFC7-BD83-48ED-AE11-AED57F8703A4}" destId="{BE359205-8DF5-445F-9BDC-61673ECEA2A5}"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lanNarrowLF-Book" charset="0"/>
              </a:defRPr>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lanNarrowLF-Book" charset="0"/>
              </a:defRPr>
            </a:lvl1pPr>
          </a:lstStyle>
          <a:p>
            <a:fld id="{5DE2F404-E118-4738-B0E0-A2804815B9B2}" type="datetimeFigureOut">
              <a:rPr lang="de-DE"/>
              <a:pPr/>
              <a:t>02.05.2022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lanNarrowLF-Book" charset="0"/>
              </a:defRPr>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lanNarrowLF-Book" charset="0"/>
              </a:defRPr>
            </a:lvl1pPr>
          </a:lstStyle>
          <a:p>
            <a:fld id="{D005B27C-8BF5-4845-B4A9-28334D366EA7}" type="slidenum">
              <a:rPr lang="de-DE"/>
              <a:pPr/>
              <a:t>‹Nr.›</a:t>
            </a:fld>
            <a:endParaRPr lang="de-DE"/>
          </a:p>
        </p:txBody>
      </p:sp>
    </p:spTree>
    <p:extLst>
      <p:ext uri="{BB962C8B-B14F-4D97-AF65-F5344CB8AC3E}">
        <p14:creationId xmlns:p14="http://schemas.microsoft.com/office/powerpoint/2010/main" val="263936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lanNarrowLF-Book" charset="0"/>
              </a:defRPr>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lanNarrowLF-Book" charset="0"/>
              </a:defRPr>
            </a:lvl1pPr>
          </a:lstStyle>
          <a:p>
            <a:fld id="{DF0F50C5-E971-4FF6-BCF9-2A6CA41A1C20}" type="datetimeFigureOut">
              <a:rPr lang="de-DE"/>
              <a:pPr/>
              <a:t>02.05.2022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lanNarrowLF-Book" charset="0"/>
              </a:defRPr>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lanNarrowLF-Book" charset="0"/>
              </a:defRPr>
            </a:lvl1pPr>
          </a:lstStyle>
          <a:p>
            <a:fld id="{3C36366E-571A-4874-B202-EE2528B775D3}" type="slidenum">
              <a:rPr lang="de-DE"/>
              <a:pPr/>
              <a:t>‹Nr.›</a:t>
            </a:fld>
            <a:endParaRPr lang="de-DE"/>
          </a:p>
        </p:txBody>
      </p:sp>
    </p:spTree>
    <p:extLst>
      <p:ext uri="{BB962C8B-B14F-4D97-AF65-F5344CB8AC3E}">
        <p14:creationId xmlns:p14="http://schemas.microsoft.com/office/powerpoint/2010/main" val="17023756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ern="1200">
        <a:solidFill>
          <a:schemeClr val="tx1"/>
        </a:solidFill>
        <a:latin typeface="+mn-lt"/>
        <a:ea typeface="Geneva" charset="-128"/>
        <a:cs typeface="+mn-cs"/>
      </a:defRPr>
    </a:lvl1pPr>
    <a:lvl2pPr marL="174625" indent="-174625" algn="l" rtl="0" fontAlgn="base">
      <a:spcBef>
        <a:spcPct val="30000"/>
      </a:spcBef>
      <a:spcAft>
        <a:spcPct val="0"/>
      </a:spcAft>
      <a:buFont typeface="Arial" pitchFamily="34" charset="0"/>
      <a:buChar char="•"/>
      <a:defRPr kern="1200">
        <a:solidFill>
          <a:schemeClr val="tx1"/>
        </a:solidFill>
        <a:latin typeface="+mn-lt"/>
        <a:ea typeface="Geneva" charset="-128"/>
        <a:cs typeface="+mn-cs"/>
      </a:defRPr>
    </a:lvl2pPr>
    <a:lvl3pPr marL="360363" indent="-185738" algn="l" rtl="0" fontAlgn="base">
      <a:spcBef>
        <a:spcPct val="30000"/>
      </a:spcBef>
      <a:spcAft>
        <a:spcPct val="0"/>
      </a:spcAft>
      <a:buFont typeface="Arial" pitchFamily="34" charset="0"/>
      <a:buChar char="•"/>
      <a:defRPr kern="1200">
        <a:solidFill>
          <a:schemeClr val="tx1"/>
        </a:solidFill>
        <a:latin typeface="+mn-lt"/>
        <a:ea typeface="Geneva" charset="-128"/>
        <a:cs typeface="+mn-cs"/>
      </a:defRPr>
    </a:lvl3pPr>
    <a:lvl4pPr marL="534988" indent="-174625" algn="l" rtl="0" fontAlgn="base">
      <a:spcBef>
        <a:spcPct val="30000"/>
      </a:spcBef>
      <a:spcAft>
        <a:spcPct val="0"/>
      </a:spcAft>
      <a:buFont typeface="Arial" pitchFamily="34" charset="0"/>
      <a:buChar char="•"/>
      <a:defRPr kern="1200">
        <a:solidFill>
          <a:schemeClr val="tx1"/>
        </a:solidFill>
        <a:latin typeface="+mn-lt"/>
        <a:ea typeface="Geneva" charset="-128"/>
        <a:cs typeface="+mn-cs"/>
      </a:defRPr>
    </a:lvl4pPr>
    <a:lvl5pPr marL="719138" indent="-184150" algn="l" rtl="0" fontAlgn="base">
      <a:spcBef>
        <a:spcPct val="30000"/>
      </a:spcBef>
      <a:spcAft>
        <a:spcPct val="0"/>
      </a:spcAft>
      <a:buFont typeface="Arial" pitchFamily="34" charset="0"/>
      <a:buChar char="•"/>
      <a:defRPr kern="1200">
        <a:solidFill>
          <a:schemeClr val="tx1"/>
        </a:solidFill>
        <a:latin typeface="+mn-lt"/>
        <a:ea typeface="Genev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de.wikipedia.org/wiki/Hashtag" TargetMode="External"/><Relationship Id="rId3" Type="http://schemas.openxmlformats.org/officeDocument/2006/relationships/hyperlink" Target="https://de.wikipedia.org/wiki/Kritik" TargetMode="External"/><Relationship Id="rId7" Type="http://schemas.openxmlformats.org/officeDocument/2006/relationships/hyperlink" Target="https://de.wikipedia.org/wiki/Ver%C3%B6ffentlichun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e.wikipedia.org/wiki/Upload-Filter" TargetMode="External"/><Relationship Id="rId5" Type="http://schemas.openxmlformats.org/officeDocument/2006/relationships/hyperlink" Target="https://de.wikipedia.org/wiki/Meme_(Kulturph%C3%A4nomen)?msclkid=98acccecc0ad11ecb184bc8ea6da2751#cite_note-R%C3%B6ttger-14" TargetMode="External"/><Relationship Id="rId4" Type="http://schemas.openxmlformats.org/officeDocument/2006/relationships/hyperlink" Target="https://de.wikipedia.org/wiki/Urheberrech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a:t>
            </a:fld>
            <a:endParaRPr lang="de-DE"/>
          </a:p>
        </p:txBody>
      </p:sp>
    </p:spTree>
    <p:extLst>
      <p:ext uri="{BB962C8B-B14F-4D97-AF65-F5344CB8AC3E}">
        <p14:creationId xmlns:p14="http://schemas.microsoft.com/office/powerpoint/2010/main" val="2073222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Memes</a:t>
            </a:r>
            <a:r>
              <a:rPr lang="de-DE" baseline="0" dirty="0" smtClean="0"/>
              <a:t> streben qua Definition nach Rückmeldung, also wieso nicht bewerten lassen oder in Wettbewerben nutzen.</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17</a:t>
            </a:fld>
            <a:endParaRPr lang="de-DE"/>
          </a:p>
        </p:txBody>
      </p:sp>
    </p:spTree>
    <p:extLst>
      <p:ext uri="{BB962C8B-B14F-4D97-AF65-F5344CB8AC3E}">
        <p14:creationId xmlns:p14="http://schemas.microsoft.com/office/powerpoint/2010/main" val="237319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r>
              <a:rPr lang="de-DE" dirty="0" smtClean="0"/>
              <a:t>Laut Wikipedia: </a:t>
            </a:r>
            <a:r>
              <a:rPr lang="de-DE" b="0" i="0" kern="1200" dirty="0" smtClean="0">
                <a:solidFill>
                  <a:schemeClr val="tx1"/>
                </a:solidFill>
                <a:effectLst/>
                <a:latin typeface="+mn-lt"/>
                <a:ea typeface="Geneva" charset="-128"/>
                <a:cs typeface="+mn-cs"/>
              </a:rPr>
              <a:t>Immer wieder wird </a:t>
            </a:r>
            <a:r>
              <a:rPr lang="de-DE" b="0" i="0" u="none" strike="noStrike" kern="1200" dirty="0" smtClean="0">
                <a:solidFill>
                  <a:schemeClr val="tx1"/>
                </a:solidFill>
                <a:effectLst/>
                <a:latin typeface="+mn-lt"/>
                <a:ea typeface="Geneva" charset="-128"/>
                <a:cs typeface="+mn-cs"/>
                <a:hlinkClick r:id="rId3" tooltip="Kritik"/>
              </a:rPr>
              <a:t>Kritik</a:t>
            </a:r>
            <a:r>
              <a:rPr lang="de-DE" b="0" i="0" kern="1200" dirty="0" smtClean="0">
                <a:solidFill>
                  <a:schemeClr val="tx1"/>
                </a:solidFill>
                <a:effectLst/>
                <a:latin typeface="+mn-lt"/>
                <a:ea typeface="Geneva" charset="-128"/>
                <a:cs typeface="+mn-cs"/>
              </a:rPr>
              <a:t> laut, mit dem Erstellen und Verbreiten von </a:t>
            </a:r>
            <a:r>
              <a:rPr lang="de-DE" b="0" i="0" kern="1200" dirty="0" err="1" smtClean="0">
                <a:solidFill>
                  <a:schemeClr val="tx1"/>
                </a:solidFill>
                <a:effectLst/>
                <a:latin typeface="+mn-lt"/>
                <a:ea typeface="Geneva" charset="-128"/>
                <a:cs typeface="+mn-cs"/>
              </a:rPr>
              <a:t>Memes</a:t>
            </a:r>
            <a:r>
              <a:rPr lang="de-DE" b="0" i="0" kern="1200" dirty="0" smtClean="0">
                <a:solidFill>
                  <a:schemeClr val="tx1"/>
                </a:solidFill>
                <a:effectLst/>
                <a:latin typeface="+mn-lt"/>
                <a:ea typeface="Geneva" charset="-128"/>
                <a:cs typeface="+mn-cs"/>
              </a:rPr>
              <a:t> werde gegen das </a:t>
            </a:r>
            <a:r>
              <a:rPr lang="de-DE" b="0" i="0" u="none" strike="noStrike" kern="1200" dirty="0" smtClean="0">
                <a:solidFill>
                  <a:schemeClr val="tx1"/>
                </a:solidFill>
                <a:effectLst/>
                <a:latin typeface="+mn-lt"/>
                <a:ea typeface="Geneva" charset="-128"/>
                <a:cs typeface="+mn-cs"/>
                <a:hlinkClick r:id="rId4" tooltip="Urheberrecht"/>
              </a:rPr>
              <a:t>Urheberrecht</a:t>
            </a:r>
            <a:r>
              <a:rPr lang="de-DE" b="0" i="0" kern="1200" dirty="0" smtClean="0">
                <a:solidFill>
                  <a:schemeClr val="tx1"/>
                </a:solidFill>
                <a:effectLst/>
                <a:latin typeface="+mn-lt"/>
                <a:ea typeface="Geneva" charset="-128"/>
                <a:cs typeface="+mn-cs"/>
              </a:rPr>
              <a:t> verstoßen. </a:t>
            </a:r>
            <a:r>
              <a:rPr lang="de-DE" b="0" i="0" kern="1200" dirty="0" err="1" smtClean="0">
                <a:solidFill>
                  <a:schemeClr val="tx1"/>
                </a:solidFill>
                <a:effectLst/>
                <a:latin typeface="+mn-lt"/>
                <a:ea typeface="Geneva" charset="-128"/>
                <a:cs typeface="+mn-cs"/>
              </a:rPr>
              <a:t>Memes</a:t>
            </a:r>
            <a:r>
              <a:rPr lang="de-DE" b="0" i="0" kern="1200" dirty="0" smtClean="0">
                <a:solidFill>
                  <a:schemeClr val="tx1"/>
                </a:solidFill>
                <a:effectLst/>
                <a:latin typeface="+mn-lt"/>
                <a:ea typeface="Geneva" charset="-128"/>
                <a:cs typeface="+mn-cs"/>
              </a:rPr>
              <a:t>, die auf urheberrechtlich geschützten Inhalten basieren, stellen in den meisten Fällen eine illegitime Weiterverwendung des entsprechenden Originalwerkes dar. Grundsätzlich gilt, dass bei Veröffentlichung eines </a:t>
            </a:r>
            <a:r>
              <a:rPr lang="de-DE" b="0" i="0" kern="1200" dirty="0" err="1" smtClean="0">
                <a:solidFill>
                  <a:schemeClr val="tx1"/>
                </a:solidFill>
                <a:effectLst/>
                <a:latin typeface="+mn-lt"/>
                <a:ea typeface="Geneva" charset="-128"/>
                <a:cs typeface="+mn-cs"/>
              </a:rPr>
              <a:t>Memes</a:t>
            </a:r>
            <a:r>
              <a:rPr lang="de-DE" b="0" i="0" kern="1200" dirty="0" smtClean="0">
                <a:solidFill>
                  <a:schemeClr val="tx1"/>
                </a:solidFill>
                <a:effectLst/>
                <a:latin typeface="+mn-lt"/>
                <a:ea typeface="Geneva" charset="-128"/>
                <a:cs typeface="+mn-cs"/>
              </a:rPr>
              <a:t>, egal ob es durch einen Schriftzug verändert worden ist oder nicht, das Urheberrecht greift und die Zustimmung des Inhabers eingeholt werden muss. In der Praxis ist dies jedoch selten der Fall, und mit Stand vom März 2020 gab es noch keine Verurteilung einer Privatperson, die ein </a:t>
            </a:r>
            <a:r>
              <a:rPr lang="de-DE" b="0" i="0" kern="1200" dirty="0" err="1" smtClean="0">
                <a:solidFill>
                  <a:schemeClr val="tx1"/>
                </a:solidFill>
                <a:effectLst/>
                <a:latin typeface="+mn-lt"/>
                <a:ea typeface="Geneva" charset="-128"/>
                <a:cs typeface="+mn-cs"/>
              </a:rPr>
              <a:t>Meme</a:t>
            </a:r>
            <a:r>
              <a:rPr lang="de-DE" b="0" i="0" kern="1200" dirty="0" smtClean="0">
                <a:solidFill>
                  <a:schemeClr val="tx1"/>
                </a:solidFill>
                <a:effectLst/>
                <a:latin typeface="+mn-lt"/>
                <a:ea typeface="Geneva" charset="-128"/>
                <a:cs typeface="+mn-cs"/>
              </a:rPr>
              <a:t> veröffentlicht hat.</a:t>
            </a:r>
          </a:p>
          <a:p>
            <a:r>
              <a:rPr lang="de-DE" b="0" i="0" kern="1200" dirty="0" smtClean="0">
                <a:solidFill>
                  <a:schemeClr val="tx1"/>
                </a:solidFill>
                <a:effectLst/>
                <a:latin typeface="+mn-lt"/>
                <a:ea typeface="Geneva" charset="-128"/>
                <a:cs typeface="+mn-cs"/>
              </a:rPr>
              <a:t>Bei </a:t>
            </a:r>
            <a:r>
              <a:rPr lang="de-DE" b="0" i="0" kern="1200" dirty="0" err="1" smtClean="0">
                <a:solidFill>
                  <a:schemeClr val="tx1"/>
                </a:solidFill>
                <a:effectLst/>
                <a:latin typeface="+mn-lt"/>
                <a:ea typeface="Geneva" charset="-128"/>
                <a:cs typeface="+mn-cs"/>
              </a:rPr>
              <a:t>Memes</a:t>
            </a:r>
            <a:r>
              <a:rPr lang="de-DE" b="0" i="0" kern="1200" dirty="0" smtClean="0">
                <a:solidFill>
                  <a:schemeClr val="tx1"/>
                </a:solidFill>
                <a:effectLst/>
                <a:latin typeface="+mn-lt"/>
                <a:ea typeface="Geneva" charset="-128"/>
                <a:cs typeface="+mn-cs"/>
              </a:rPr>
              <a:t>, auf denen Privatpersonen zu sehen sind, greift zusätzlich noch das Recht am eigenen Bild, wodurch eine Veröffentlichung schwerwiegender ist. Die meisten </a:t>
            </a:r>
            <a:r>
              <a:rPr lang="de-DE" b="0" i="0" kern="1200" dirty="0" err="1" smtClean="0">
                <a:solidFill>
                  <a:schemeClr val="tx1"/>
                </a:solidFill>
                <a:effectLst/>
                <a:latin typeface="+mn-lt"/>
                <a:ea typeface="Geneva" charset="-128"/>
                <a:cs typeface="+mn-cs"/>
              </a:rPr>
              <a:t>Memes</a:t>
            </a:r>
            <a:r>
              <a:rPr lang="de-DE" b="0" i="0" kern="1200" dirty="0" smtClean="0">
                <a:solidFill>
                  <a:schemeClr val="tx1"/>
                </a:solidFill>
                <a:effectLst/>
                <a:latin typeface="+mn-lt"/>
                <a:ea typeface="Geneva" charset="-128"/>
                <a:cs typeface="+mn-cs"/>
              </a:rPr>
              <a:t> zeigen jedoch Personen des öffentlichen Lebens oder Comic-Figuren, bei denen die Urheberrechte direkt bei den Produzenten liegen.</a:t>
            </a:r>
            <a:r>
              <a:rPr lang="de-DE" b="0" i="0" u="none" strike="noStrike" kern="1200" baseline="30000" dirty="0" smtClean="0">
                <a:solidFill>
                  <a:schemeClr val="tx1"/>
                </a:solidFill>
                <a:effectLst/>
                <a:latin typeface="+mn-lt"/>
                <a:ea typeface="Geneva" charset="-128"/>
                <a:cs typeface="+mn-cs"/>
                <a:hlinkClick r:id="rId5"/>
              </a:rPr>
              <a:t>[14]</a:t>
            </a:r>
            <a:endParaRPr lang="de-DE" b="0" i="0" kern="1200" dirty="0" smtClean="0">
              <a:solidFill>
                <a:schemeClr val="tx1"/>
              </a:solidFill>
              <a:effectLst/>
              <a:latin typeface="+mn-lt"/>
              <a:ea typeface="Geneva" charset="-128"/>
              <a:cs typeface="+mn-cs"/>
            </a:endParaRPr>
          </a:p>
          <a:p>
            <a:r>
              <a:rPr lang="de-DE" b="0" i="0" kern="1200" dirty="0" smtClean="0">
                <a:solidFill>
                  <a:schemeClr val="tx1"/>
                </a:solidFill>
                <a:effectLst/>
                <a:latin typeface="+mn-lt"/>
                <a:ea typeface="Geneva" charset="-128"/>
                <a:cs typeface="+mn-cs"/>
              </a:rPr>
              <a:t>Einige Kritiker fordern, dass auf für die Verbreitung von </a:t>
            </a:r>
            <a:r>
              <a:rPr lang="de-DE" b="0" i="0" kern="1200" dirty="0" err="1" smtClean="0">
                <a:solidFill>
                  <a:schemeClr val="tx1"/>
                </a:solidFill>
                <a:effectLst/>
                <a:latin typeface="+mn-lt"/>
                <a:ea typeface="Geneva" charset="-128"/>
                <a:cs typeface="+mn-cs"/>
              </a:rPr>
              <a:t>Memes</a:t>
            </a:r>
            <a:r>
              <a:rPr lang="de-DE" b="0" i="0" kern="1200" dirty="0" smtClean="0">
                <a:solidFill>
                  <a:schemeClr val="tx1"/>
                </a:solidFill>
                <a:effectLst/>
                <a:latin typeface="+mn-lt"/>
                <a:ea typeface="Geneva" charset="-128"/>
                <a:cs typeface="+mn-cs"/>
              </a:rPr>
              <a:t> geeigneten Plattformen </a:t>
            </a:r>
            <a:r>
              <a:rPr lang="de-DE" b="0" i="0" u="none" strike="noStrike" kern="1200" dirty="0" smtClean="0">
                <a:solidFill>
                  <a:schemeClr val="tx1"/>
                </a:solidFill>
                <a:effectLst/>
                <a:latin typeface="+mn-lt"/>
                <a:ea typeface="Geneva" charset="-128"/>
                <a:cs typeface="+mn-cs"/>
                <a:hlinkClick r:id="rId6" tooltip="Upload-Filter"/>
              </a:rPr>
              <a:t>Upload-Filter</a:t>
            </a:r>
            <a:r>
              <a:rPr lang="de-DE" b="0" i="0" kern="1200" dirty="0" smtClean="0">
                <a:solidFill>
                  <a:schemeClr val="tx1"/>
                </a:solidFill>
                <a:effectLst/>
                <a:latin typeface="+mn-lt"/>
                <a:ea typeface="Geneva" charset="-128"/>
                <a:cs typeface="+mn-cs"/>
              </a:rPr>
              <a:t> zum Einsatz kommen, um Medieninhalte bereits vor der </a:t>
            </a:r>
            <a:r>
              <a:rPr lang="de-DE" b="0" i="0" u="none" strike="noStrike" kern="1200" dirty="0" smtClean="0">
                <a:solidFill>
                  <a:schemeClr val="tx1"/>
                </a:solidFill>
                <a:effectLst/>
                <a:latin typeface="+mn-lt"/>
                <a:ea typeface="Geneva" charset="-128"/>
                <a:cs typeface="+mn-cs"/>
                <a:hlinkClick r:id="rId7" tooltip="Veröffentlichung"/>
              </a:rPr>
              <a:t>Veröffentlichung</a:t>
            </a:r>
            <a:r>
              <a:rPr lang="de-DE" b="0" i="0" kern="1200" dirty="0" smtClean="0">
                <a:solidFill>
                  <a:schemeClr val="tx1"/>
                </a:solidFill>
                <a:effectLst/>
                <a:latin typeface="+mn-lt"/>
                <a:ea typeface="Geneva" charset="-128"/>
                <a:cs typeface="+mn-cs"/>
              </a:rPr>
              <a:t> auf möglicherweise vorhandene Urheberrechtsverletzungen zu überprüfen. Andere sehen in solchen Maßnahmen einen ungerechtfertigten Eingriff in die Ausdrucksfreiheit und kritisieren diese deshalb unter dem </a:t>
            </a:r>
            <a:r>
              <a:rPr lang="de-DE" b="0" i="0" u="none" strike="noStrike" kern="1200" dirty="0" smtClean="0">
                <a:solidFill>
                  <a:schemeClr val="tx1"/>
                </a:solidFill>
                <a:effectLst/>
                <a:latin typeface="+mn-lt"/>
                <a:ea typeface="Geneva" charset="-128"/>
                <a:cs typeface="+mn-cs"/>
                <a:hlinkClick r:id="rId8" tooltip="Hashtag"/>
              </a:rPr>
              <a:t>Hashtag</a:t>
            </a:r>
            <a:r>
              <a:rPr lang="de-DE" b="0" i="0" kern="1200" dirty="0" smtClean="0">
                <a:solidFill>
                  <a:schemeClr val="tx1"/>
                </a:solidFill>
                <a:effectLst/>
                <a:latin typeface="+mn-lt"/>
                <a:ea typeface="Geneva" charset="-128"/>
                <a:cs typeface="+mn-cs"/>
              </a:rPr>
              <a:t> </a:t>
            </a:r>
            <a:r>
              <a:rPr lang="de-DE" b="0" i="1" kern="1200" dirty="0" smtClean="0">
                <a:solidFill>
                  <a:schemeClr val="tx1"/>
                </a:solidFill>
                <a:effectLst/>
                <a:latin typeface="+mn-lt"/>
                <a:ea typeface="Geneva" charset="-128"/>
                <a:cs typeface="+mn-cs"/>
              </a:rPr>
              <a:t>#</a:t>
            </a:r>
            <a:r>
              <a:rPr lang="de-DE" b="0" i="1" kern="1200" dirty="0" err="1" smtClean="0">
                <a:solidFill>
                  <a:schemeClr val="tx1"/>
                </a:solidFill>
                <a:effectLst/>
                <a:latin typeface="+mn-lt"/>
                <a:ea typeface="Geneva" charset="-128"/>
                <a:cs typeface="+mn-cs"/>
              </a:rPr>
              <a:t>SaveTheMeme</a:t>
            </a:r>
            <a:r>
              <a:rPr lang="de-DE" b="0" i="0" kern="1200" dirty="0" smtClean="0">
                <a:solidFill>
                  <a:schemeClr val="tx1"/>
                </a:solidFill>
                <a:effectLst/>
                <a:latin typeface="+mn-lt"/>
                <a:ea typeface="Geneva" charset="-128"/>
                <a:cs typeface="+mn-cs"/>
              </a:rPr>
              <a:t> in den sozialen Medien</a:t>
            </a:r>
          </a:p>
          <a:p>
            <a:endParaRPr lang="de-DE" dirty="0" smtClean="0"/>
          </a:p>
        </p:txBody>
      </p:sp>
      <p:sp>
        <p:nvSpPr>
          <p:cNvPr id="4" name="Foliennummernplatzhalter 3"/>
          <p:cNvSpPr>
            <a:spLocks noGrp="1"/>
          </p:cNvSpPr>
          <p:nvPr>
            <p:ph type="sldNum" sz="quarter" idx="10"/>
          </p:nvPr>
        </p:nvSpPr>
        <p:spPr/>
        <p:txBody>
          <a:bodyPr/>
          <a:lstStyle/>
          <a:p>
            <a:fld id="{3C36366E-571A-4874-B202-EE2528B775D3}" type="slidenum">
              <a:rPr lang="de-DE" smtClean="0"/>
              <a:pPr/>
              <a:t>18</a:t>
            </a:fld>
            <a:endParaRPr lang="de-DE"/>
          </a:p>
        </p:txBody>
      </p:sp>
    </p:spTree>
    <p:extLst>
      <p:ext uri="{BB962C8B-B14F-4D97-AF65-F5344CB8AC3E}">
        <p14:creationId xmlns:p14="http://schemas.microsoft.com/office/powerpoint/2010/main" val="310729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19</a:t>
            </a:fld>
            <a:endParaRPr lang="de-DE"/>
          </a:p>
        </p:txBody>
      </p:sp>
    </p:spTree>
    <p:extLst>
      <p:ext uri="{BB962C8B-B14F-4D97-AF65-F5344CB8AC3E}">
        <p14:creationId xmlns:p14="http://schemas.microsoft.com/office/powerpoint/2010/main" val="136949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a:t>
            </a:r>
            <a:r>
              <a:rPr lang="de-DE" baseline="0" dirty="0" smtClean="0"/>
              <a:t> Gruppenaufteilung in den Chat schicken –Aufgaben und Links</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20</a:t>
            </a:fld>
            <a:endParaRPr lang="de-DE"/>
          </a:p>
        </p:txBody>
      </p:sp>
    </p:spTree>
    <p:extLst>
      <p:ext uri="{BB962C8B-B14F-4D97-AF65-F5344CB8AC3E}">
        <p14:creationId xmlns:p14="http://schemas.microsoft.com/office/powerpoint/2010/main" val="382969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21</a:t>
            </a:fld>
            <a:endParaRPr lang="de-DE"/>
          </a:p>
        </p:txBody>
      </p:sp>
    </p:spTree>
    <p:extLst>
      <p:ext uri="{BB962C8B-B14F-4D97-AF65-F5344CB8AC3E}">
        <p14:creationId xmlns:p14="http://schemas.microsoft.com/office/powerpoint/2010/main" val="387796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Doch zuerst einmal – welcher Internettyp</a:t>
            </a:r>
            <a:r>
              <a:rPr lang="de-DE" baseline="0" dirty="0" smtClean="0"/>
              <a:t> sind sie? Wie nutzen Sie das Internet?</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4</a:t>
            </a:fld>
            <a:endParaRPr lang="de-DE"/>
          </a:p>
        </p:txBody>
      </p:sp>
    </p:spTree>
    <p:extLst>
      <p:ext uri="{BB962C8B-B14F-4D97-AF65-F5344CB8AC3E}">
        <p14:creationId xmlns:p14="http://schemas.microsoft.com/office/powerpoint/2010/main" val="152410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de-DE" dirty="0" smtClean="0"/>
              <a:t>Mögliche Definition des </a:t>
            </a:r>
            <a:r>
              <a:rPr lang="de-DE" dirty="0" err="1" smtClean="0"/>
              <a:t>Memes</a:t>
            </a:r>
            <a:r>
              <a:rPr lang="de-DE" dirty="0" smtClean="0"/>
              <a:t>: „Ein Internet-</a:t>
            </a:r>
            <a:r>
              <a:rPr lang="de-DE" dirty="0" err="1" smtClean="0"/>
              <a:t>Meme</a:t>
            </a:r>
            <a:r>
              <a:rPr lang="de-DE" dirty="0" smtClean="0"/>
              <a:t> ist ein stück einer kulturellen Kommunikation, üblicherweise ein Scherz, der durch seine </a:t>
            </a:r>
            <a:r>
              <a:rPr lang="de-DE" dirty="0" err="1" smtClean="0"/>
              <a:t>Verbeitung</a:t>
            </a:r>
            <a:r>
              <a:rPr lang="de-DE" dirty="0" smtClean="0"/>
              <a:t> online</a:t>
            </a:r>
            <a:r>
              <a:rPr lang="de-DE" baseline="0" dirty="0" smtClean="0"/>
              <a:t> an Einfluss gewinnt. </a:t>
            </a:r>
          </a:p>
          <a:p>
            <a:r>
              <a:rPr lang="de-DE" baseline="0" dirty="0" err="1" smtClean="0"/>
              <a:t>Meme</a:t>
            </a:r>
            <a:r>
              <a:rPr lang="de-DE" baseline="0" dirty="0" smtClean="0"/>
              <a:t> = Gen / Einheit, in der Kultur weitergegeben wird / soziales Lernen / Richard </a:t>
            </a:r>
            <a:r>
              <a:rPr lang="de-DE" baseline="0" dirty="0" err="1" smtClean="0"/>
              <a:t>Dawkins</a:t>
            </a:r>
            <a:r>
              <a:rPr lang="de-DE" baseline="0" dirty="0" smtClean="0"/>
              <a:t> 1976: The </a:t>
            </a:r>
            <a:r>
              <a:rPr lang="de-DE" baseline="0" dirty="0" err="1" smtClean="0"/>
              <a:t>Selfish</a:t>
            </a:r>
            <a:r>
              <a:rPr lang="de-DE" baseline="0" dirty="0" smtClean="0"/>
              <a:t> Gene</a:t>
            </a:r>
            <a:r>
              <a:rPr lang="de-DE" dirty="0" smtClean="0"/>
              <a:t> </a:t>
            </a:r>
          </a:p>
          <a:p>
            <a:endParaRPr lang="de-DE"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smtClean="0"/>
              <a:t>Weiter </a:t>
            </a:r>
            <a:r>
              <a:rPr lang="de-DE" dirty="0" err="1" smtClean="0"/>
              <a:t>Meme</a:t>
            </a:r>
            <a:r>
              <a:rPr lang="de-DE" dirty="0" smtClean="0"/>
              <a:t>-Begriff</a:t>
            </a:r>
            <a:r>
              <a:rPr lang="de-DE" b="0" dirty="0" smtClean="0"/>
              <a:t>: </a:t>
            </a:r>
            <a:r>
              <a:rPr lang="de-DE" b="0" dirty="0" err="1" smtClean="0"/>
              <a:t>Memes</a:t>
            </a:r>
            <a:r>
              <a:rPr lang="de-DE" b="0" dirty="0" smtClean="0"/>
              <a:t> sind Informationen, die vervielfältig werden können und so einen Evolutionsprozess durchlaufen: Sie werden durch die Replikation verändert, danach erfolgt eine Selektion. Ein gutes Beispiel dafür ist ein Witz: Er wird mit jedem Erzählen verändert, aber nur dann bleibt er bestehen, wenn er als lustig und erzählenswert empfunden wird.</a:t>
            </a:r>
            <a:br>
              <a:rPr lang="de-DE" b="0" dirty="0" smtClean="0"/>
            </a:br>
            <a:r>
              <a:rPr lang="de-DE" b="0" dirty="0" smtClean="0"/>
              <a:t>In diesem Sinne sind alle Arten von Idee oder Informationen </a:t>
            </a:r>
            <a:r>
              <a:rPr lang="de-DE" b="0" dirty="0" err="1" smtClean="0"/>
              <a:t>Memes</a:t>
            </a:r>
            <a:r>
              <a:rPr lang="de-DE" b="0" dirty="0" smtClean="0"/>
              <a:t>, die sich haben durchsetzen können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de-DE" b="0" dirty="0" smtClean="0"/>
              <a:t>Aussprache:</a:t>
            </a:r>
            <a:r>
              <a:rPr lang="de-DE" b="0" baseline="0" dirty="0" smtClean="0"/>
              <a:t> </a:t>
            </a:r>
            <a:r>
              <a:rPr lang="de-DE" b="0" baseline="0" dirty="0" err="1" smtClean="0"/>
              <a:t>Mi:m</a:t>
            </a:r>
            <a:r>
              <a:rPr lang="de-DE" b="0" baseline="0" dirty="0" smtClean="0"/>
              <a:t> / </a:t>
            </a:r>
            <a:r>
              <a:rPr lang="de-DE" b="0" baseline="0" dirty="0" err="1" smtClean="0"/>
              <a:t>Mi:ms</a:t>
            </a:r>
            <a:endParaRPr lang="de-DE" b="0" dirty="0" smtClean="0"/>
          </a:p>
          <a:p>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5</a:t>
            </a:fld>
            <a:endParaRPr lang="de-DE"/>
          </a:p>
        </p:txBody>
      </p:sp>
    </p:spTree>
    <p:extLst>
      <p:ext uri="{BB962C8B-B14F-4D97-AF65-F5344CB8AC3E}">
        <p14:creationId xmlns:p14="http://schemas.microsoft.com/office/powerpoint/2010/main" val="8830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800" kern="1200" dirty="0" smtClean="0">
                <a:solidFill>
                  <a:schemeClr val="tx1"/>
                </a:solidFill>
                <a:effectLst/>
                <a:latin typeface="+mn-lt"/>
                <a:ea typeface="Geneva" charset="-128"/>
                <a:cs typeface="+mn-cs"/>
              </a:rPr>
              <a:t>Das bedeutet aber nicht, dass ein </a:t>
            </a:r>
            <a:r>
              <a:rPr lang="de-DE" sz="1800" kern="1200" dirty="0" err="1" smtClean="0">
                <a:solidFill>
                  <a:schemeClr val="tx1"/>
                </a:solidFill>
                <a:effectLst/>
                <a:latin typeface="+mn-lt"/>
                <a:ea typeface="Geneva" charset="-128"/>
                <a:cs typeface="+mn-cs"/>
              </a:rPr>
              <a:t>Meme</a:t>
            </a:r>
            <a:r>
              <a:rPr lang="de-DE" sz="1800" kern="1200" dirty="0" smtClean="0">
                <a:solidFill>
                  <a:schemeClr val="tx1"/>
                </a:solidFill>
                <a:effectLst/>
                <a:latin typeface="+mn-lt"/>
                <a:ea typeface="Geneva" charset="-128"/>
                <a:cs typeface="+mn-cs"/>
              </a:rPr>
              <a:t> gänzlich auf Struktur verzichten würde. Am oberen und unteren Rand eines Bildes eine gut zu lesende, serifenlose Schrift. Der erste Textteil schafft eine Erwartung, die im zweiten als Pointe verletzt wird oder um einen witzigen oder kritischen Aspekt ergänzt wird. Das Bild hingegen hat eher eine </a:t>
            </a:r>
            <a:r>
              <a:rPr lang="de-DE" sz="1800" kern="1200" dirty="0" err="1" smtClean="0">
                <a:solidFill>
                  <a:schemeClr val="tx1"/>
                </a:solidFill>
                <a:effectLst/>
                <a:latin typeface="+mn-lt"/>
                <a:ea typeface="Geneva" charset="-128"/>
                <a:cs typeface="+mn-cs"/>
              </a:rPr>
              <a:t>text­unterstützende</a:t>
            </a:r>
            <a:r>
              <a:rPr lang="de-DE" sz="1800" kern="1200" dirty="0" smtClean="0">
                <a:solidFill>
                  <a:schemeClr val="tx1"/>
                </a:solidFill>
                <a:effectLst/>
                <a:latin typeface="+mn-lt"/>
                <a:ea typeface="Geneva" charset="-128"/>
                <a:cs typeface="+mn-cs"/>
              </a:rPr>
              <a:t> Funktion, indem es den beschriebenen Sachverhalt visualisiert oder auf emotionaler Ebene die Aussage verstärkt bzw. konterkariert. Im Falle des Goethes ergibt</a:t>
            </a:r>
            <a:r>
              <a:rPr lang="de-DE" sz="1800" kern="1200" baseline="0" dirty="0" smtClean="0">
                <a:solidFill>
                  <a:schemeClr val="tx1"/>
                </a:solidFill>
                <a:effectLst/>
                <a:latin typeface="+mn-lt"/>
                <a:ea typeface="Geneva" charset="-128"/>
                <a:cs typeface="+mn-cs"/>
              </a:rPr>
              <a:t> sich die Spannung aus dem distinguierten Blick mit leichter Verzweiflung und Tadel ob des schlechten Wortspiels</a:t>
            </a:r>
            <a:r>
              <a:rPr lang="de-DE" sz="1800" kern="1200" dirty="0" smtClean="0">
                <a:solidFill>
                  <a:schemeClr val="tx1"/>
                </a:solidFill>
                <a:effectLst/>
                <a:latin typeface="+mn-lt"/>
                <a:ea typeface="Geneva" charset="-128"/>
                <a:cs typeface="+mn-cs"/>
              </a:rPr>
              <a:t>.</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6</a:t>
            </a:fld>
            <a:endParaRPr lang="de-DE"/>
          </a:p>
        </p:txBody>
      </p:sp>
    </p:spTree>
    <p:extLst>
      <p:ext uri="{BB962C8B-B14F-4D97-AF65-F5344CB8AC3E}">
        <p14:creationId xmlns:p14="http://schemas.microsoft.com/office/powerpoint/2010/main" val="1389221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7</a:t>
            </a:fld>
            <a:endParaRPr lang="de-DE"/>
          </a:p>
        </p:txBody>
      </p:sp>
    </p:spTree>
    <p:extLst>
      <p:ext uri="{BB962C8B-B14F-4D97-AF65-F5344CB8AC3E}">
        <p14:creationId xmlns:p14="http://schemas.microsoft.com/office/powerpoint/2010/main" val="399038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10</a:t>
            </a:fld>
            <a:endParaRPr lang="de-DE"/>
          </a:p>
        </p:txBody>
      </p:sp>
    </p:spTree>
    <p:extLst>
      <p:ext uri="{BB962C8B-B14F-4D97-AF65-F5344CB8AC3E}">
        <p14:creationId xmlns:p14="http://schemas.microsoft.com/office/powerpoint/2010/main" val="283076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Einsatz als Hausaufgaben</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12</a:t>
            </a:fld>
            <a:endParaRPr lang="de-DE"/>
          </a:p>
        </p:txBody>
      </p:sp>
    </p:spTree>
    <p:extLst>
      <p:ext uri="{BB962C8B-B14F-4D97-AF65-F5344CB8AC3E}">
        <p14:creationId xmlns:p14="http://schemas.microsoft.com/office/powerpoint/2010/main" val="18014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Klassenzimmer wird ein fester Raum abgeklebt,</a:t>
            </a:r>
            <a:r>
              <a:rPr lang="de-DE" baseline="0" dirty="0" smtClean="0"/>
              <a:t> in dem der DU evaluiert werden kann mittels </a:t>
            </a:r>
            <a:r>
              <a:rPr lang="de-DE" baseline="0" dirty="0" err="1" smtClean="0"/>
              <a:t>Memes</a:t>
            </a:r>
            <a:r>
              <a:rPr lang="de-DE" baseline="0" dirty="0" smtClean="0"/>
              <a:t>, die wiederum aufeinander Bezug nehmen können, sodass ein Geflecht und ein Gespräch entsteht. Das Thema kann auch monatlich vorgegeben werden (z. B. Zusammensetzungen im Deutschen, Umweltschutz, Begrüßung, meine Familie)</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14</a:t>
            </a:fld>
            <a:endParaRPr lang="de-DE"/>
          </a:p>
        </p:txBody>
      </p:sp>
    </p:spTree>
    <p:extLst>
      <p:ext uri="{BB962C8B-B14F-4D97-AF65-F5344CB8AC3E}">
        <p14:creationId xmlns:p14="http://schemas.microsoft.com/office/powerpoint/2010/main" val="416994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SuS</a:t>
            </a:r>
            <a:r>
              <a:rPr lang="de-DE" dirty="0" smtClean="0"/>
              <a:t> müssen zu Themenvorgabe</a:t>
            </a:r>
            <a:r>
              <a:rPr lang="de-DE" baseline="0" dirty="0" smtClean="0"/>
              <a:t> der LK ein Bild zuordnen oder andersherum zum Bild einen Text zum Thema finden.</a:t>
            </a:r>
            <a:endParaRPr lang="de-DE" dirty="0"/>
          </a:p>
        </p:txBody>
      </p:sp>
      <p:sp>
        <p:nvSpPr>
          <p:cNvPr id="4" name="Foliennummernplatzhalter 3"/>
          <p:cNvSpPr>
            <a:spLocks noGrp="1"/>
          </p:cNvSpPr>
          <p:nvPr>
            <p:ph type="sldNum" sz="quarter" idx="10"/>
          </p:nvPr>
        </p:nvSpPr>
        <p:spPr/>
        <p:txBody>
          <a:bodyPr/>
          <a:lstStyle/>
          <a:p>
            <a:fld id="{3C36366E-571A-4874-B202-EE2528B775D3}" type="slidenum">
              <a:rPr lang="de-DE" smtClean="0"/>
              <a:pPr/>
              <a:t>16</a:t>
            </a:fld>
            <a:endParaRPr lang="de-DE"/>
          </a:p>
        </p:txBody>
      </p:sp>
    </p:spTree>
    <p:extLst>
      <p:ext uri="{BB962C8B-B14F-4D97-AF65-F5344CB8AC3E}">
        <p14:creationId xmlns:p14="http://schemas.microsoft.com/office/powerpoint/2010/main" val="1181709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bwMode="gray">
          <a:xfrm>
            <a:off x="431800" y="330994"/>
            <a:ext cx="6877050" cy="4481513"/>
          </a:xfrm>
        </p:spPr>
        <p:txBody>
          <a:bodyPr anchor="ctr"/>
          <a:lstStyle>
            <a:lvl1pPr>
              <a:lnSpc>
                <a:spcPct val="85000"/>
              </a:lnSpc>
              <a:defRPr sz="3500" cap="all" baseline="0">
                <a:solidFill>
                  <a:schemeClr val="bg1"/>
                </a:solidFill>
              </a:defRPr>
            </a:lvl1pPr>
          </a:lstStyle>
          <a:p>
            <a:r>
              <a:rPr lang="de-DE"/>
              <a:t>Mastertitelformat bearbeiten</a:t>
            </a:r>
            <a:endParaRPr lang="de-DE" dirty="0"/>
          </a:p>
        </p:txBody>
      </p:sp>
    </p:spTree>
    <p:extLst>
      <p:ext uri="{BB962C8B-B14F-4D97-AF65-F5344CB8AC3E}">
        <p14:creationId xmlns:p14="http://schemas.microsoft.com/office/powerpoint/2010/main" val="1250424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OLETT: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5E7D4EB4-E4FB-4597-95CA-8B86E02233B6}"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15497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OLETT: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F86709B8-6854-4F91-91FA-185415335F85}"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380302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1A1EA73D-930C-48F3-BACD-BCBCE5E1F18D}"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146138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B35A9B26-87A8-415C-AD8E-3537F248E1C8}"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120029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88601C24-C9B7-4A78-8CF9-3E5872284BAF}"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262893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NKE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EB2D4367-C88D-447D-B4E9-3E7CB28C0DC0}"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4125096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NKE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7B10ECD4-F152-4FDD-A148-EA1DC808A316}"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2280495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UNKE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7ACE8AAC-E401-45AE-B80F-02B7D9C3B4F5}"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3195214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D1E4FBCC-B48D-41AD-A798-6D1078445C15}"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1611129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C940AC2B-92D2-4278-A1EF-683D95C60CD9}"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162055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marL="355600" indent="-355600">
              <a:spcBef>
                <a:spcPts val="1200"/>
              </a:spcBef>
              <a:buFont typeface="+mj-lt"/>
              <a:buAutoNum type="arabicPeriod"/>
              <a:defRPr sz="1800" cap="all" baseline="0"/>
            </a:lvl1pPr>
            <a:lvl2pPr marL="625475" indent="-273050">
              <a:lnSpc>
                <a:spcPct val="120000"/>
              </a:lnSpc>
              <a:buFont typeface="+mj-lt"/>
              <a:buAutoNum type="arabicPeriod"/>
              <a:defRPr sz="1400" cap="none" baseline="0"/>
            </a:lvl2pPr>
            <a:lvl3pPr marL="808038" indent="-182563">
              <a:lnSpc>
                <a:spcPct val="120000"/>
              </a:lnSpc>
              <a:tabLst/>
              <a:defRPr sz="1400" cap="none" baseline="0"/>
            </a:lvl3pPr>
            <a:lvl4pPr marL="984250" indent="-176213" defTabSz="987425">
              <a:lnSpc>
                <a:spcPct val="120000"/>
              </a:lnSpc>
              <a:defRPr sz="1400" cap="none" baseline="0"/>
            </a:lvl4pPr>
            <a:lvl5pPr marL="1166813" indent="-182563">
              <a:lnSpc>
                <a:spcPct val="120000"/>
              </a:lnSpc>
              <a:defRPr sz="1400"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70EEAC55-6B40-44B8-92A7-0AFAFD7B365D}"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3325867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24666843-9F5D-4750-826D-132C3D461059}"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1968569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U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8B426294-DA2B-4F44-94DD-DDE36BB29ECC}"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336502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U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4A6621F5-2CE0-4B97-B0D2-24005D23AF86}"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1884869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U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08F5C51A-5FAB-4941-870B-9F832984B356}"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259333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5913C248-F4E9-4879-984E-13C7117BC806}"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2404906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4AAA5F8F-39AC-47BB-8913-7FE7979D75CF}"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2163502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B04283A7-5548-48EC-960D-07DA0BD8C419}"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349096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3" name="Rechteck 2"/>
          <p:cNvSpPr/>
          <p:nvPr userDrawn="1"/>
        </p:nvSpPr>
        <p:spPr bwMode="gray">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solidFill>
                <a:srgbClr val="FFFFFF"/>
              </a:solidFill>
              <a:ea typeface="Geneva" charset="-128"/>
            </a:endParaRPr>
          </a:p>
        </p:txBody>
      </p:sp>
      <p:sp>
        <p:nvSpPr>
          <p:cNvPr id="2" name="Titel 1"/>
          <p:cNvSpPr>
            <a:spLocks noGrp="1"/>
          </p:cNvSpPr>
          <p:nvPr>
            <p:ph type="title"/>
          </p:nvPr>
        </p:nvSpPr>
        <p:spPr bwMode="gray">
          <a:xfrm>
            <a:off x="431800" y="331788"/>
            <a:ext cx="6877050" cy="4476272"/>
          </a:xfrm>
        </p:spPr>
        <p:txBody>
          <a:bodyPr anchor="ctr"/>
          <a:lstStyle>
            <a:lvl1pPr>
              <a:lnSpc>
                <a:spcPct val="85000"/>
              </a:lnSpc>
              <a:defRPr sz="3500" cap="all" baseline="0">
                <a:solidFill>
                  <a:schemeClr val="bg1"/>
                </a:solidFill>
              </a:defRPr>
            </a:lvl1pPr>
          </a:lstStyle>
          <a:p>
            <a:r>
              <a:rPr lang="de-DE"/>
              <a:t>Mastertitelformat bearbeiten</a:t>
            </a:r>
            <a:endParaRPr lang="de-DE" dirty="0"/>
          </a:p>
        </p:txBody>
      </p:sp>
    </p:spTree>
    <p:extLst>
      <p:ext uri="{BB962C8B-B14F-4D97-AF65-F5344CB8AC3E}">
        <p14:creationId xmlns:p14="http://schemas.microsoft.com/office/powerpoint/2010/main" val="134112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E4367BD1-2B7F-41A8-B0F2-5CEF7B7857DD}"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315745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1678C4BE-F613-4065-AE50-A5F3A19306F1}"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259773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D739C8AD-9518-46BC-8E40-AB5D268E2678}"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49112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NKEL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4B99BC0F-59CE-4AE0-8EEF-E4B87A641444}"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327311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UNKEL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6877051"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3"/>
          </p:nvPr>
        </p:nvSpPr>
        <p:spPr/>
        <p:txBody>
          <a:bodyPr/>
          <a:lstStyle>
            <a:lvl1pPr>
              <a:defRPr/>
            </a:lvl1pPr>
          </a:lstStyle>
          <a:p>
            <a:fld id="{F2CA6B09-6182-431A-812D-ADF7C628CB10}" type="datetime1">
              <a:rPr lang="de-DE" smtClean="0"/>
              <a:t>02.05.2022</a:t>
            </a:fld>
            <a:endParaRPr lang="de-DE"/>
          </a:p>
        </p:txBody>
      </p:sp>
      <p:sp>
        <p:nvSpPr>
          <p:cNvPr id="5" name="Fußzeilenplatzhalter 4"/>
          <p:cNvSpPr>
            <a:spLocks noGrp="1"/>
          </p:cNvSpPr>
          <p:nvPr>
            <p:ph type="ftr" sz="quarter" idx="14"/>
          </p:nvPr>
        </p:nvSpPr>
        <p:spPr/>
        <p:txBody>
          <a:bodyPr/>
          <a:lstStyle>
            <a:lvl1pPr>
              <a:defRPr/>
            </a:lvl1pPr>
          </a:lstStyle>
          <a:p>
            <a:endParaRPr lang="de-DE"/>
          </a:p>
        </p:txBody>
      </p:sp>
    </p:spTree>
    <p:extLst>
      <p:ext uri="{BB962C8B-B14F-4D97-AF65-F5344CB8AC3E}">
        <p14:creationId xmlns:p14="http://schemas.microsoft.com/office/powerpoint/2010/main" val="161745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NKEL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a:t>Mastertitelformat bearbeiten</a:t>
            </a:r>
            <a:endParaRPr lang="de-DE" dirty="0"/>
          </a:p>
        </p:txBody>
      </p:sp>
      <p:sp>
        <p:nvSpPr>
          <p:cNvPr id="8" name="Textplatzhalter 7"/>
          <p:cNvSpPr>
            <a:spLocks noGrp="1"/>
          </p:cNvSpPr>
          <p:nvPr>
            <p:ph type="body" sz="quarter" idx="12"/>
          </p:nvPr>
        </p:nvSpPr>
        <p:spPr bwMode="gray">
          <a:xfrm>
            <a:off x="431801" y="1291723"/>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7"/>
          <p:cNvSpPr>
            <a:spLocks noGrp="1"/>
          </p:cNvSpPr>
          <p:nvPr>
            <p:ph type="body" sz="quarter" idx="13"/>
          </p:nvPr>
        </p:nvSpPr>
        <p:spPr bwMode="gray">
          <a:xfrm>
            <a:off x="4643439" y="1291724"/>
            <a:ext cx="4068763" cy="3520783"/>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4"/>
          </p:nvPr>
        </p:nvSpPr>
        <p:spPr/>
        <p:txBody>
          <a:bodyPr/>
          <a:lstStyle>
            <a:lvl1pPr>
              <a:defRPr/>
            </a:lvl1pPr>
          </a:lstStyle>
          <a:p>
            <a:fld id="{F1C1BDD6-C0BA-48B2-B88E-AF23E33FDF86}" type="datetime1">
              <a:rPr lang="de-DE" smtClean="0"/>
              <a:t>02.05.2022</a:t>
            </a:fld>
            <a:endParaRPr lang="de-DE"/>
          </a:p>
        </p:txBody>
      </p:sp>
      <p:sp>
        <p:nvSpPr>
          <p:cNvPr id="7" name="Fußzeilenplatzhalter 4"/>
          <p:cNvSpPr>
            <a:spLocks noGrp="1"/>
          </p:cNvSpPr>
          <p:nvPr>
            <p:ph type="ftr" sz="quarter" idx="15"/>
          </p:nvPr>
        </p:nvSpPr>
        <p:spPr/>
        <p:txBody>
          <a:bodyPr/>
          <a:lstStyle>
            <a:lvl1pPr>
              <a:defRPr/>
            </a:lvl1pPr>
          </a:lstStyle>
          <a:p>
            <a:endParaRPr lang="de-DE"/>
          </a:p>
        </p:txBody>
      </p:sp>
    </p:spTree>
    <p:extLst>
      <p:ext uri="{BB962C8B-B14F-4D97-AF65-F5344CB8AC3E}">
        <p14:creationId xmlns:p14="http://schemas.microsoft.com/office/powerpoint/2010/main" val="226453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OLETT: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a:t>Mastertitelformat bearbeiten</a:t>
            </a:r>
            <a:endParaRPr lang="de-DE" dirty="0"/>
          </a:p>
        </p:txBody>
      </p:sp>
      <p:sp>
        <p:nvSpPr>
          <p:cNvPr id="3" name="Datumsplatzhalter 3"/>
          <p:cNvSpPr>
            <a:spLocks noGrp="1"/>
          </p:cNvSpPr>
          <p:nvPr>
            <p:ph type="dt" sz="half" idx="10"/>
          </p:nvPr>
        </p:nvSpPr>
        <p:spPr/>
        <p:txBody>
          <a:bodyPr/>
          <a:lstStyle>
            <a:lvl1pPr>
              <a:defRPr/>
            </a:lvl1pPr>
          </a:lstStyle>
          <a:p>
            <a:fld id="{989B0F9E-C262-4C6E-9C03-61282E74BE92}" type="datetime1">
              <a:rPr lang="de-DE" smtClean="0"/>
              <a:t>02.05.2022</a:t>
            </a:fld>
            <a:endParaRPr lang="de-DE"/>
          </a:p>
        </p:txBody>
      </p:sp>
      <p:sp>
        <p:nvSpPr>
          <p:cNvPr id="4" name="Fußzeilenplatzhalter 4"/>
          <p:cNvSpPr>
            <a:spLocks noGrp="1"/>
          </p:cNvSpPr>
          <p:nvPr>
            <p:ph type="ftr" sz="quarter" idx="11"/>
          </p:nvPr>
        </p:nvSpPr>
        <p:spPr/>
        <p:txBody>
          <a:bodyPr/>
          <a:lstStyle>
            <a:lvl1pPr>
              <a:defRPr/>
            </a:lvl1pPr>
          </a:lstStyle>
          <a:p>
            <a:endParaRPr lang="de-DE"/>
          </a:p>
        </p:txBody>
      </p:sp>
    </p:spTree>
    <p:extLst>
      <p:ext uri="{BB962C8B-B14F-4D97-AF65-F5344CB8AC3E}">
        <p14:creationId xmlns:p14="http://schemas.microsoft.com/office/powerpoint/2010/main" val="65143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431800" y="315913"/>
            <a:ext cx="6119813" cy="906462"/>
          </a:xfrm>
          <a:prstGeom prst="rect">
            <a:avLst/>
          </a:prstGeom>
        </p:spPr>
        <p:txBody>
          <a:bodyPr vert="horz" lIns="0" tIns="0" rIns="0" bIns="0" rtlCol="0" anchor="t" anchorCtr="0">
            <a:noAutofit/>
          </a:bodyPr>
          <a:lstStyle/>
          <a:p>
            <a:r>
              <a:rPr lang="de-DE" noProof="0" dirty="0"/>
              <a:t>TITELMASTERFORMAT DURCH KLICKEN BEARBEITEN</a:t>
            </a:r>
          </a:p>
        </p:txBody>
      </p:sp>
      <p:sp>
        <p:nvSpPr>
          <p:cNvPr id="3" name="Textplatzhalter 2"/>
          <p:cNvSpPr>
            <a:spLocks noGrp="1"/>
          </p:cNvSpPr>
          <p:nvPr>
            <p:ph type="body" idx="1"/>
          </p:nvPr>
        </p:nvSpPr>
        <p:spPr bwMode="gray">
          <a:xfrm>
            <a:off x="431800" y="1292225"/>
            <a:ext cx="6877050" cy="3521075"/>
          </a:xfrm>
          <a:prstGeom prst="rect">
            <a:avLst/>
          </a:prstGeom>
        </p:spPr>
        <p:txBody>
          <a:bodyPr vert="horz" wrap="square" lIns="0" tIns="0" rIns="0" bIns="0" numCol="1" anchor="t" anchorCtr="0" compatLnSpc="1">
            <a:prstTxWarp prst="textNoShape">
              <a:avLst/>
            </a:prstTxWarp>
            <a:no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bwMode="gray">
          <a:xfrm>
            <a:off x="6696075" y="552450"/>
            <a:ext cx="2016125" cy="107950"/>
          </a:xfrm>
          <a:prstGeom prst="rect">
            <a:avLst/>
          </a:prstGeom>
        </p:spPr>
        <p:txBody>
          <a:bodyPr vert="horz" wrap="none" lIns="0" tIns="0" rIns="0" bIns="0" numCol="1" anchor="ctr" anchorCtr="0" compatLnSpc="1">
            <a:prstTxWarp prst="textNoShape">
              <a:avLst/>
            </a:prstTxWarp>
          </a:bodyPr>
          <a:lstStyle>
            <a:lvl1pPr algn="r">
              <a:defRPr sz="800"/>
            </a:lvl1pPr>
          </a:lstStyle>
          <a:p>
            <a:fld id="{2C398767-B3C8-4914-ABD7-249EE7F4E1CD}" type="datetime1">
              <a:rPr lang="de-DE" smtClean="0"/>
              <a:t>02.05.2022</a:t>
            </a:fld>
            <a:endParaRPr lang="de-DE"/>
          </a:p>
        </p:txBody>
      </p:sp>
      <p:sp>
        <p:nvSpPr>
          <p:cNvPr id="5" name="Fußzeilenplatzhalter 4"/>
          <p:cNvSpPr>
            <a:spLocks noGrp="1"/>
          </p:cNvSpPr>
          <p:nvPr>
            <p:ph type="ftr" sz="quarter" idx="3"/>
          </p:nvPr>
        </p:nvSpPr>
        <p:spPr bwMode="gray">
          <a:xfrm>
            <a:off x="6696075" y="433388"/>
            <a:ext cx="2016125" cy="107950"/>
          </a:xfrm>
          <a:prstGeom prst="rect">
            <a:avLst/>
          </a:prstGeom>
        </p:spPr>
        <p:txBody>
          <a:bodyPr vert="horz" wrap="none" lIns="0" tIns="0" rIns="0" bIns="0" numCol="1" anchor="ctr" anchorCtr="0" compatLnSpc="1">
            <a:prstTxWarp prst="textNoShape">
              <a:avLst/>
            </a:prstTxWarp>
          </a:bodyPr>
          <a:lstStyle>
            <a:lvl1pPr algn="r">
              <a:defRPr sz="800"/>
            </a:lvl1pPr>
          </a:lstStyle>
          <a:p>
            <a:endParaRPr lang="de-DE"/>
          </a:p>
        </p:txBody>
      </p:sp>
      <p:sp>
        <p:nvSpPr>
          <p:cNvPr id="1030" name="Textfeld 9"/>
          <p:cNvSpPr txBox="1">
            <a:spLocks noChangeArrowheads="1"/>
          </p:cNvSpPr>
          <p:nvPr/>
        </p:nvSpPr>
        <p:spPr bwMode="gray">
          <a:xfrm>
            <a:off x="6696075" y="314325"/>
            <a:ext cx="20161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Verdana" pitchFamily="34" charset="0"/>
                <a:ea typeface="Geneva" charset="-128"/>
              </a:defRPr>
            </a:lvl1pPr>
            <a:lvl2pPr marL="742950" indent="-285750">
              <a:defRPr>
                <a:solidFill>
                  <a:schemeClr val="tx1"/>
                </a:solidFill>
                <a:latin typeface="Verdana" pitchFamily="34" charset="0"/>
                <a:ea typeface="Geneva" charset="-128"/>
              </a:defRPr>
            </a:lvl2pPr>
            <a:lvl3pPr marL="1143000" indent="-228600">
              <a:defRPr>
                <a:solidFill>
                  <a:schemeClr val="tx1"/>
                </a:solidFill>
                <a:latin typeface="Verdana" pitchFamily="34" charset="0"/>
                <a:ea typeface="Geneva" charset="-128"/>
              </a:defRPr>
            </a:lvl3pPr>
            <a:lvl4pPr marL="1600200" indent="-228600">
              <a:defRPr>
                <a:solidFill>
                  <a:schemeClr val="tx1"/>
                </a:solidFill>
                <a:latin typeface="Verdana" pitchFamily="34" charset="0"/>
                <a:ea typeface="Geneva" charset="-128"/>
              </a:defRPr>
            </a:lvl4pPr>
            <a:lvl5pPr marL="2057400" indent="-228600">
              <a:defRPr>
                <a:solidFill>
                  <a:schemeClr val="tx1"/>
                </a:solidFill>
                <a:latin typeface="Verdana" pitchFamily="34" charset="0"/>
                <a:ea typeface="Geneva" charset="-128"/>
              </a:defRPr>
            </a:lvl5pPr>
            <a:lvl6pPr marL="2514600" indent="-228600" fontAlgn="base">
              <a:spcBef>
                <a:spcPct val="0"/>
              </a:spcBef>
              <a:spcAft>
                <a:spcPct val="0"/>
              </a:spcAft>
              <a:defRPr>
                <a:solidFill>
                  <a:schemeClr val="tx1"/>
                </a:solidFill>
                <a:latin typeface="Verdana" pitchFamily="34" charset="0"/>
                <a:ea typeface="Geneva" charset="-128"/>
              </a:defRPr>
            </a:lvl6pPr>
            <a:lvl7pPr marL="2971800" indent="-228600" fontAlgn="base">
              <a:spcBef>
                <a:spcPct val="0"/>
              </a:spcBef>
              <a:spcAft>
                <a:spcPct val="0"/>
              </a:spcAft>
              <a:defRPr>
                <a:solidFill>
                  <a:schemeClr val="tx1"/>
                </a:solidFill>
                <a:latin typeface="Verdana" pitchFamily="34" charset="0"/>
                <a:ea typeface="Geneva" charset="-128"/>
              </a:defRPr>
            </a:lvl7pPr>
            <a:lvl8pPr marL="3429000" indent="-228600" fontAlgn="base">
              <a:spcBef>
                <a:spcPct val="0"/>
              </a:spcBef>
              <a:spcAft>
                <a:spcPct val="0"/>
              </a:spcAft>
              <a:defRPr>
                <a:solidFill>
                  <a:schemeClr val="tx1"/>
                </a:solidFill>
                <a:latin typeface="Verdana" pitchFamily="34" charset="0"/>
                <a:ea typeface="Geneva" charset="-128"/>
              </a:defRPr>
            </a:lvl8pPr>
            <a:lvl9pPr marL="3886200" indent="-228600" fontAlgn="base">
              <a:spcBef>
                <a:spcPct val="0"/>
              </a:spcBef>
              <a:spcAft>
                <a:spcPct val="0"/>
              </a:spcAft>
              <a:defRPr>
                <a:solidFill>
                  <a:schemeClr val="tx1"/>
                </a:solidFill>
                <a:latin typeface="Verdana" pitchFamily="34" charset="0"/>
                <a:ea typeface="Geneva" charset="-128"/>
              </a:defRPr>
            </a:lvl9pPr>
          </a:lstStyle>
          <a:p>
            <a:pPr algn="r"/>
            <a:r>
              <a:rPr lang="de-DE" sz="800"/>
              <a:t>Seite </a:t>
            </a:r>
            <a:fld id="{2724F50F-FB45-47D6-8DB9-8380E2E50507}" type="slidenum">
              <a:rPr lang="de-DE" sz="800"/>
              <a:pPr algn="r"/>
              <a:t>‹Nr.›</a:t>
            </a:fld>
            <a:endParaRPr lang="de-DE" sz="80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Lst>
  <p:hf sldNum="0" hdr="0" ftr="0" dt="0"/>
  <p:txStyles>
    <p:titleStyle>
      <a:lvl1pPr algn="l" rtl="0" eaLnBrk="1" fontAlgn="base" hangingPunct="1">
        <a:lnSpc>
          <a:spcPct val="85000"/>
        </a:lnSpc>
        <a:spcBef>
          <a:spcPct val="0"/>
        </a:spcBef>
        <a:spcAft>
          <a:spcPct val="0"/>
        </a:spcAft>
        <a:defRPr sz="2000" b="1" kern="1200" cap="all">
          <a:solidFill>
            <a:schemeClr val="accent1"/>
          </a:solidFill>
          <a:latin typeface="+mj-lt"/>
          <a:ea typeface="Geneva" charset="-128"/>
          <a:cs typeface="+mj-cs"/>
        </a:defRPr>
      </a:lvl1pPr>
      <a:lvl2pPr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2pPr>
      <a:lvl3pPr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3pPr>
      <a:lvl4pPr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4pPr>
      <a:lvl5pPr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5pPr>
      <a:lvl6pPr marL="457200"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6pPr>
      <a:lvl7pPr marL="914400"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7pPr>
      <a:lvl8pPr marL="1371600"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8pPr>
      <a:lvl9pPr marL="1828800" algn="l" rtl="0" eaLnBrk="1" fontAlgn="base" hangingPunct="1">
        <a:lnSpc>
          <a:spcPct val="85000"/>
        </a:lnSpc>
        <a:spcBef>
          <a:spcPct val="0"/>
        </a:spcBef>
        <a:spcAft>
          <a:spcPct val="0"/>
        </a:spcAft>
        <a:defRPr sz="2000" b="1">
          <a:solidFill>
            <a:schemeClr val="accent1"/>
          </a:solidFill>
          <a:latin typeface="Verdana" pitchFamily="34" charset="0"/>
          <a:ea typeface="Geneva" charset="-128"/>
        </a:defRPr>
      </a:lvl9pPr>
    </p:titleStyle>
    <p:bodyStyle>
      <a:lvl1pPr algn="l" rtl="0" eaLnBrk="1" fontAlgn="base" hangingPunct="1">
        <a:spcBef>
          <a:spcPct val="0"/>
        </a:spcBef>
        <a:spcAft>
          <a:spcPct val="0"/>
        </a:spcAft>
        <a:buFont typeface="Arial" pitchFamily="34" charset="0"/>
        <a:defRPr b="1" kern="1200" cap="all">
          <a:solidFill>
            <a:schemeClr val="tx1"/>
          </a:solidFill>
          <a:latin typeface="+mj-lt"/>
          <a:ea typeface="Geneva" charset="-128"/>
          <a:cs typeface="+mn-cs"/>
        </a:defRPr>
      </a:lvl1pPr>
      <a:lvl2pPr algn="l" rtl="0" eaLnBrk="1" fontAlgn="base" hangingPunct="1">
        <a:lnSpc>
          <a:spcPct val="120000"/>
        </a:lnSpc>
        <a:spcBef>
          <a:spcPct val="0"/>
        </a:spcBef>
        <a:spcAft>
          <a:spcPct val="0"/>
        </a:spcAft>
        <a:buFont typeface="Arial" pitchFamily="34" charset="0"/>
        <a:defRPr sz="1400" kern="1200">
          <a:solidFill>
            <a:schemeClr val="tx1"/>
          </a:solidFill>
          <a:latin typeface="+mn-lt"/>
          <a:ea typeface="Geneva" charset="-128"/>
          <a:cs typeface="+mn-cs"/>
        </a:defRPr>
      </a:lvl2pPr>
      <a:lvl3pPr marL="182563" indent="-182563" algn="l" rtl="0" eaLnBrk="1" fontAlgn="base" hangingPunct="1">
        <a:lnSpc>
          <a:spcPct val="120000"/>
        </a:lnSpc>
        <a:spcBef>
          <a:spcPct val="0"/>
        </a:spcBef>
        <a:spcAft>
          <a:spcPct val="0"/>
        </a:spcAft>
        <a:buFont typeface="Arial" pitchFamily="34" charset="0"/>
        <a:buChar char="•"/>
        <a:defRPr sz="1400" kern="1200">
          <a:solidFill>
            <a:schemeClr val="tx1"/>
          </a:solidFill>
          <a:latin typeface="+mn-lt"/>
          <a:ea typeface="Geneva" charset="-128"/>
          <a:cs typeface="+mn-cs"/>
        </a:defRPr>
      </a:lvl3pPr>
      <a:lvl4pPr marL="358775" indent="-176213" algn="l" rtl="0" eaLnBrk="1" fontAlgn="base" hangingPunct="1">
        <a:lnSpc>
          <a:spcPct val="120000"/>
        </a:lnSpc>
        <a:spcBef>
          <a:spcPct val="0"/>
        </a:spcBef>
        <a:spcAft>
          <a:spcPct val="0"/>
        </a:spcAft>
        <a:buFont typeface="Arial" pitchFamily="34" charset="0"/>
        <a:buChar char="•"/>
        <a:defRPr sz="1400" kern="1200">
          <a:solidFill>
            <a:schemeClr val="tx1"/>
          </a:solidFill>
          <a:latin typeface="+mn-lt"/>
          <a:ea typeface="Geneva" charset="-128"/>
          <a:cs typeface="+mn-cs"/>
        </a:defRPr>
      </a:lvl4pPr>
      <a:lvl5pPr marL="541338" indent="-182563" algn="l" rtl="0" eaLnBrk="1" fontAlgn="base" hangingPunct="1">
        <a:lnSpc>
          <a:spcPct val="120000"/>
        </a:lnSpc>
        <a:spcBef>
          <a:spcPct val="0"/>
        </a:spcBef>
        <a:spcAft>
          <a:spcPct val="0"/>
        </a:spcAft>
        <a:buFont typeface="Arial" pitchFamily="34" charset="0"/>
        <a:buChar char="•"/>
        <a:defRPr sz="1400" kern="1200">
          <a:solidFill>
            <a:schemeClr val="tx1"/>
          </a:solidFill>
          <a:latin typeface="+mn-lt"/>
          <a:ea typeface="Geneva"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kms-b.de/2020/07/24/memes-im-unterricht-einsetzen-erstelle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vice.com/de/article/evbz7z/techniker-ist-informiert-hinter-der-viralsten-tur-deutschlands-steckt-eine-grosse-lu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hyperlink" Target="https://www.wuerfelonline.de/?msclkid=d1f29821c0b111ec940096cf8caecbba"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einmeme.d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meme-generator.com/" TargetMode="External"/><Relationship Id="rId5" Type="http://schemas.openxmlformats.org/officeDocument/2006/relationships/hyperlink" Target="https://imgflip.com/memegenerator" TargetMode="External"/><Relationship Id="rId4" Type="http://schemas.openxmlformats.org/officeDocument/2006/relationships/hyperlink" Target="https://www.iloveimg.com/de/meme-generato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www.youtube-nocookie.com/embed/a3WnvDtDD2M?playlist=a3WnvDtDD2M&amp;autoplay=1&amp;iv_load_policy=3&amp;loop=1&amp;modestbranding=1&amp;start=204" TargetMode="External"/><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hyperlink" Target="https://www.researchgate.net/publication/330737773_Memes_im_Unterrich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bobblume.de/2019/07/12/unterricht-memes-im-deutschunterricht/" TargetMode="External"/><Relationship Id="rId2" Type="http://schemas.openxmlformats.org/officeDocument/2006/relationships/hyperlink" Target="https://knowyourmeme.com/" TargetMode="External"/><Relationship Id="rId1" Type="http://schemas.openxmlformats.org/officeDocument/2006/relationships/slideLayout" Target="../slideLayouts/slideLayout4.xml"/><Relationship Id="rId4" Type="http://schemas.openxmlformats.org/officeDocument/2006/relationships/hyperlink" Target="https://www.youtube.com/watch?v=SA8dxPtMAjk&amp;t=2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maximilian.weiss@goethe.de"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Meme</a:t>
            </a:r>
            <a:r>
              <a:rPr lang="de-DE" dirty="0"/>
              <a:t>-tisches Lehren</a:t>
            </a:r>
            <a:br>
              <a:rPr lang="de-DE" dirty="0"/>
            </a:br>
            <a:r>
              <a:rPr lang="de-DE" sz="2400" cap="none" dirty="0" err="1"/>
              <a:t>Memes</a:t>
            </a:r>
            <a:r>
              <a:rPr lang="de-DE" sz="2400" cap="none" dirty="0"/>
              <a:t> im </a:t>
            </a:r>
            <a:r>
              <a:rPr lang="de-DE" sz="2400" cap="none" dirty="0" smtClean="0"/>
              <a:t>Deutschunterricht</a:t>
            </a:r>
            <a:br>
              <a:rPr lang="de-DE" sz="2400" cap="none" dirty="0" smtClean="0"/>
            </a:br>
            <a:r>
              <a:rPr lang="de-DE" sz="2400" cap="none" dirty="0"/>
              <a:t/>
            </a:r>
            <a:br>
              <a:rPr lang="de-DE" sz="2400" cap="none" dirty="0"/>
            </a:br>
            <a:r>
              <a:rPr lang="de-DE" sz="2400" cap="none" dirty="0" smtClean="0"/>
              <a:t/>
            </a:r>
            <a:br>
              <a:rPr lang="de-DE" sz="2400" cap="none" dirty="0" smtClean="0"/>
            </a:br>
            <a:r>
              <a:rPr lang="de-DE" sz="2400" cap="none" dirty="0" smtClean="0"/>
              <a:t/>
            </a:r>
            <a:br>
              <a:rPr lang="de-DE" sz="2400" cap="none" dirty="0" smtClean="0"/>
            </a:br>
            <a:r>
              <a:rPr lang="de-DE" sz="2400" cap="none" dirty="0" smtClean="0"/>
              <a:t/>
            </a:r>
            <a:br>
              <a:rPr lang="de-DE" sz="2400" cap="none" dirty="0" smtClean="0"/>
            </a:br>
            <a:r>
              <a:rPr lang="de-DE" sz="2400" cap="none" dirty="0"/>
              <a:t/>
            </a:r>
            <a:br>
              <a:rPr lang="de-DE" sz="2400" cap="none" dirty="0"/>
            </a:br>
            <a:r>
              <a:rPr lang="de-DE" sz="2400" cap="none" dirty="0" smtClean="0"/>
              <a:t/>
            </a:r>
            <a:br>
              <a:rPr lang="de-DE" sz="2400" cap="none" dirty="0" smtClean="0"/>
            </a:br>
            <a:r>
              <a:rPr lang="de-DE" sz="1400" cap="none" dirty="0" smtClean="0"/>
              <a:t>Maximilian Weiß</a:t>
            </a:r>
            <a:r>
              <a:rPr lang="de-DE" sz="1400" cap="none" dirty="0"/>
              <a:t/>
            </a:r>
            <a:br>
              <a:rPr lang="de-DE" sz="1400" cap="none" dirty="0"/>
            </a:br>
            <a:r>
              <a:rPr lang="de-DE" sz="1400" b="0" cap="none" dirty="0" smtClean="0"/>
              <a:t>Experte für Unterricht</a:t>
            </a:r>
            <a:br>
              <a:rPr lang="de-DE" sz="1400" b="0" cap="none" dirty="0" smtClean="0"/>
            </a:br>
            <a:r>
              <a:rPr lang="de-DE" sz="1400" b="0" cap="none" dirty="0" smtClean="0"/>
              <a:t>Goethe-Institut Warschau</a:t>
            </a:r>
            <a:endParaRPr lang="de-DE" sz="1800" b="0" cap="none" dirty="0"/>
          </a:p>
        </p:txBody>
      </p:sp>
      <p:pic>
        <p:nvPicPr>
          <p:cNvPr id="3" name="Grafik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779662"/>
            <a:ext cx="2304256" cy="3080435"/>
          </a:xfrm>
          <a:prstGeom prst="rect">
            <a:avLst/>
          </a:prstGeom>
          <a:noFill/>
          <a:ln>
            <a:noFill/>
          </a:ln>
        </p:spPr>
      </p:pic>
    </p:spTree>
    <p:extLst>
      <p:ext uri="{BB962C8B-B14F-4D97-AF65-F5344CB8AC3E}">
        <p14:creationId xmlns:p14="http://schemas.microsoft.com/office/powerpoint/2010/main" val="833407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sp>
        <p:nvSpPr>
          <p:cNvPr id="3" name="Textplatzhalter 2"/>
          <p:cNvSpPr>
            <a:spLocks noGrp="1"/>
          </p:cNvSpPr>
          <p:nvPr>
            <p:ph type="body" sz="quarter" idx="12"/>
          </p:nvPr>
        </p:nvSpPr>
        <p:spPr>
          <a:xfrm>
            <a:off x="431800" y="1121020"/>
            <a:ext cx="6877051" cy="3520783"/>
          </a:xfrm>
        </p:spPr>
        <p:txBody>
          <a:bodyPr/>
          <a:lstStyle/>
          <a:p>
            <a:pPr marL="285750" indent="-285750">
              <a:buFont typeface="Arial" panose="020B0604020202020204" pitchFamily="34" charset="0"/>
              <a:buChar char="•"/>
            </a:pPr>
            <a:r>
              <a:rPr lang="de-DE" dirty="0" smtClean="0"/>
              <a:t>(Bild-)</a:t>
            </a:r>
            <a:r>
              <a:rPr lang="de-DE" dirty="0" err="1" smtClean="0"/>
              <a:t>impuls</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solidFill>
                  <a:schemeClr val="bg2">
                    <a:lumMod val="20000"/>
                    <a:lumOff val="80000"/>
                  </a:schemeClr>
                </a:solidFill>
              </a:rPr>
              <a:t>Evaluationsmöglichkeit</a:t>
            </a:r>
          </a:p>
          <a:p>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Analysemittel </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a:solidFill>
                  <a:schemeClr val="bg2">
                    <a:lumMod val="20000"/>
                    <a:lumOff val="80000"/>
                  </a:schemeClr>
                </a:solidFill>
              </a:rPr>
              <a:t>Element Sozialen Lernens</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Ort der Kommunikation / </a:t>
            </a:r>
          </a:p>
          <a:p>
            <a:r>
              <a:rPr lang="de-DE" dirty="0">
                <a:solidFill>
                  <a:schemeClr val="bg2">
                    <a:lumMod val="20000"/>
                    <a:lumOff val="80000"/>
                  </a:schemeClr>
                </a:solidFill>
              </a:rPr>
              <a:t>	</a:t>
            </a:r>
            <a:r>
              <a:rPr lang="de-DE" dirty="0" err="1" smtClean="0">
                <a:solidFill>
                  <a:schemeClr val="bg2">
                    <a:lumMod val="20000"/>
                    <a:lumOff val="80000"/>
                  </a:schemeClr>
                </a:solidFill>
              </a:rPr>
              <a:t>Meme</a:t>
            </a:r>
            <a:r>
              <a:rPr lang="de-DE" dirty="0" smtClean="0">
                <a:solidFill>
                  <a:schemeClr val="bg2">
                    <a:lumMod val="20000"/>
                    <a:lumOff val="80000"/>
                  </a:schemeClr>
                </a:solidFill>
              </a:rPr>
              <a:t>-Wand</a:t>
            </a: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Spielerische Zuordnung / </a:t>
            </a:r>
          </a:p>
          <a:p>
            <a:r>
              <a:rPr lang="de-DE" dirty="0" smtClean="0">
                <a:solidFill>
                  <a:schemeClr val="bg2">
                    <a:lumMod val="20000"/>
                    <a:lumOff val="80000"/>
                  </a:schemeClr>
                </a:solidFill>
              </a:rPr>
              <a:t>	</a:t>
            </a:r>
            <a:r>
              <a:rPr lang="de-DE" dirty="0" err="1" smtClean="0">
                <a:solidFill>
                  <a:schemeClr val="bg2">
                    <a:lumMod val="20000"/>
                    <a:lumOff val="80000"/>
                  </a:schemeClr>
                </a:solidFill>
              </a:rPr>
              <a:t>Meme-Ory</a:t>
            </a:r>
            <a:endParaRPr lang="de-DE" dirty="0">
              <a:solidFill>
                <a:schemeClr val="bg2">
                  <a:lumMod val="20000"/>
                  <a:lumOff val="80000"/>
                </a:schemeClr>
              </a:solidFill>
            </a:endParaRPr>
          </a:p>
          <a:p>
            <a:pPr marL="285750" indent="-285750">
              <a:buFont typeface="Arial" panose="020B0604020202020204" pitchFamily="34" charset="0"/>
              <a:buChar char="•"/>
            </a:pPr>
            <a:endParaRPr lang="de-DE" dirty="0" smtClean="0"/>
          </a:p>
          <a:p>
            <a:endParaRPr lang="de-DE" dirty="0"/>
          </a:p>
          <a:p>
            <a:endParaRPr lang="de-DE" dirty="0"/>
          </a:p>
        </p:txBody>
      </p:sp>
      <p:pic>
        <p:nvPicPr>
          <p:cNvPr id="7" name="Grafik 6"/>
          <p:cNvPicPr>
            <a:picLocks noChangeAspect="1"/>
          </p:cNvPicPr>
          <p:nvPr/>
        </p:nvPicPr>
        <p:blipFill>
          <a:blip r:embed="rId3"/>
          <a:stretch>
            <a:fillRect/>
          </a:stretch>
        </p:blipFill>
        <p:spPr>
          <a:xfrm>
            <a:off x="4932040" y="915566"/>
            <a:ext cx="3707904" cy="2402304"/>
          </a:xfrm>
          <a:prstGeom prst="rect">
            <a:avLst/>
          </a:prstGeom>
        </p:spPr>
      </p:pic>
      <p:sp>
        <p:nvSpPr>
          <p:cNvPr id="8" name="Textfeld 7"/>
          <p:cNvSpPr txBox="1"/>
          <p:nvPr/>
        </p:nvSpPr>
        <p:spPr>
          <a:xfrm>
            <a:off x="4841776" y="3371163"/>
            <a:ext cx="3888432" cy="523220"/>
          </a:xfrm>
          <a:prstGeom prst="rect">
            <a:avLst/>
          </a:prstGeom>
          <a:noFill/>
        </p:spPr>
        <p:txBody>
          <a:bodyPr wrap="square" rtlCol="0">
            <a:spAutoFit/>
          </a:bodyPr>
          <a:lstStyle/>
          <a:p>
            <a:r>
              <a:rPr lang="de-DE" sz="1400" dirty="0" err="1">
                <a:hlinkClick r:id="rId4"/>
              </a:rPr>
              <a:t>Memes</a:t>
            </a:r>
            <a:r>
              <a:rPr lang="de-DE" sz="1400" dirty="0">
                <a:hlinkClick r:id="rId4"/>
              </a:rPr>
              <a:t> im Unterricht – Einsetzen &amp; Erstellen – </a:t>
            </a:r>
            <a:r>
              <a:rPr lang="de-DE" sz="1400" dirty="0" err="1">
                <a:hlinkClick r:id="rId4"/>
              </a:rPr>
              <a:t>kms</a:t>
            </a:r>
            <a:r>
              <a:rPr lang="de-DE" sz="1400" dirty="0">
                <a:hlinkClick r:id="rId4"/>
              </a:rPr>
              <a:t>-b (kms-b.de)</a:t>
            </a:r>
            <a:endParaRPr lang="de-DE" sz="1400" dirty="0" smtClean="0"/>
          </a:p>
        </p:txBody>
      </p:sp>
    </p:spTree>
    <p:extLst>
      <p:ext uri="{BB962C8B-B14F-4D97-AF65-F5344CB8AC3E}">
        <p14:creationId xmlns:p14="http://schemas.microsoft.com/office/powerpoint/2010/main" val="413951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sp>
        <p:nvSpPr>
          <p:cNvPr id="3" name="Textplatzhalter 2"/>
          <p:cNvSpPr>
            <a:spLocks noGrp="1"/>
          </p:cNvSpPr>
          <p:nvPr>
            <p:ph type="body" sz="quarter" idx="12"/>
          </p:nvPr>
        </p:nvSpPr>
        <p:spPr>
          <a:xfrm>
            <a:off x="431800" y="1121020"/>
            <a:ext cx="6877051" cy="3520783"/>
          </a:xfrm>
        </p:spPr>
        <p:txBody>
          <a:bodyPr/>
          <a:lstStyle/>
          <a:p>
            <a:pPr marL="285750" indent="-285750">
              <a:buFont typeface="Arial" panose="020B0604020202020204" pitchFamily="34" charset="0"/>
              <a:buChar char="•"/>
            </a:pPr>
            <a:r>
              <a:rPr lang="de-DE" dirty="0" smtClean="0">
                <a:solidFill>
                  <a:schemeClr val="bg2">
                    <a:lumMod val="20000"/>
                    <a:lumOff val="80000"/>
                  </a:schemeClr>
                </a:solidFill>
              </a:rPr>
              <a:t>(Bild-)</a:t>
            </a:r>
            <a:r>
              <a:rPr lang="de-DE" dirty="0" err="1" smtClean="0">
                <a:solidFill>
                  <a:schemeClr val="bg2">
                    <a:lumMod val="20000"/>
                    <a:lumOff val="80000"/>
                  </a:schemeClr>
                </a:solidFill>
              </a:rPr>
              <a:t>impuls</a:t>
            </a:r>
            <a:endParaRPr lang="de-DE" dirty="0" smtClean="0">
              <a:solidFill>
                <a:schemeClr val="bg2">
                  <a:lumMod val="20000"/>
                  <a:lumOff val="80000"/>
                </a:schemeClr>
              </a:solidFill>
            </a:endParaRP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Evaluationsmöglichkeit</a:t>
            </a:r>
          </a:p>
          <a:p>
            <a:endParaRPr lang="de-DE" dirty="0"/>
          </a:p>
          <a:p>
            <a:pPr marL="285750" indent="-285750">
              <a:buFont typeface="Arial" panose="020B0604020202020204" pitchFamily="34" charset="0"/>
              <a:buChar char="•"/>
            </a:pPr>
            <a:r>
              <a:rPr lang="de-DE" dirty="0" smtClean="0">
                <a:solidFill>
                  <a:schemeClr val="bg2">
                    <a:lumMod val="20000"/>
                    <a:lumOff val="80000"/>
                  </a:schemeClr>
                </a:solidFill>
              </a:rPr>
              <a:t>Analysemittel </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a:solidFill>
                  <a:schemeClr val="bg2">
                    <a:lumMod val="20000"/>
                    <a:lumOff val="80000"/>
                  </a:schemeClr>
                </a:solidFill>
              </a:rPr>
              <a:t>Element Sozialen Lernens</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Ort der Kommunikation / </a:t>
            </a:r>
          </a:p>
          <a:p>
            <a:r>
              <a:rPr lang="de-DE" dirty="0">
                <a:solidFill>
                  <a:schemeClr val="bg2">
                    <a:lumMod val="20000"/>
                    <a:lumOff val="80000"/>
                  </a:schemeClr>
                </a:solidFill>
              </a:rPr>
              <a:t>	</a:t>
            </a:r>
            <a:r>
              <a:rPr lang="de-DE" dirty="0" err="1" smtClean="0">
                <a:solidFill>
                  <a:schemeClr val="bg2">
                    <a:lumMod val="20000"/>
                    <a:lumOff val="80000"/>
                  </a:schemeClr>
                </a:solidFill>
              </a:rPr>
              <a:t>Meme</a:t>
            </a:r>
            <a:r>
              <a:rPr lang="de-DE" dirty="0" smtClean="0">
                <a:solidFill>
                  <a:schemeClr val="bg2">
                    <a:lumMod val="20000"/>
                    <a:lumOff val="80000"/>
                  </a:schemeClr>
                </a:solidFill>
              </a:rPr>
              <a:t>-Wand</a:t>
            </a: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Spielerische Zuordnung / </a:t>
            </a:r>
          </a:p>
          <a:p>
            <a:r>
              <a:rPr lang="de-DE" dirty="0" smtClean="0">
                <a:solidFill>
                  <a:schemeClr val="bg2">
                    <a:lumMod val="20000"/>
                    <a:lumOff val="80000"/>
                  </a:schemeClr>
                </a:solidFill>
              </a:rPr>
              <a:t>	</a:t>
            </a:r>
            <a:r>
              <a:rPr lang="de-DE" dirty="0" err="1" smtClean="0">
                <a:solidFill>
                  <a:schemeClr val="bg2">
                    <a:lumMod val="20000"/>
                    <a:lumOff val="80000"/>
                  </a:schemeClr>
                </a:solidFill>
              </a:rPr>
              <a:t>Meme-Ory</a:t>
            </a:r>
            <a:endParaRPr lang="de-DE" dirty="0">
              <a:solidFill>
                <a:schemeClr val="bg2">
                  <a:lumMod val="20000"/>
                  <a:lumOff val="80000"/>
                </a:schemeClr>
              </a:solidFill>
            </a:endParaRPr>
          </a:p>
          <a:p>
            <a:pPr marL="285750" indent="-285750">
              <a:buFont typeface="Arial" panose="020B0604020202020204" pitchFamily="34" charset="0"/>
              <a:buChar char="•"/>
            </a:pPr>
            <a:endParaRPr lang="de-DE" dirty="0" smtClean="0"/>
          </a:p>
          <a:p>
            <a:endParaRPr lang="de-DE" dirty="0"/>
          </a:p>
          <a:p>
            <a:endParaRPr lang="de-DE" dirty="0"/>
          </a:p>
        </p:txBody>
      </p:sp>
      <p:pic>
        <p:nvPicPr>
          <p:cNvPr id="5" name="Grafik 4" descr="C:\Users\maxim\Downloads\4t1jq3.jpg"/>
          <p:cNvPicPr/>
          <p:nvPr/>
        </p:nvPicPr>
        <p:blipFill>
          <a:blip r:embed="rId2">
            <a:extLst>
              <a:ext uri="{28A0092B-C50C-407E-A947-70E740481C1C}">
                <a14:useLocalDpi xmlns:a14="http://schemas.microsoft.com/office/drawing/2010/main" val="0"/>
              </a:ext>
            </a:extLst>
          </a:blip>
          <a:srcRect/>
          <a:stretch>
            <a:fillRect/>
          </a:stretch>
        </p:blipFill>
        <p:spPr bwMode="auto">
          <a:xfrm>
            <a:off x="5148064" y="956522"/>
            <a:ext cx="3275209" cy="3849778"/>
          </a:xfrm>
          <a:prstGeom prst="rect">
            <a:avLst/>
          </a:prstGeom>
          <a:noFill/>
          <a:ln>
            <a:noFill/>
          </a:ln>
        </p:spPr>
      </p:pic>
    </p:spTree>
    <p:extLst>
      <p:ext uri="{BB962C8B-B14F-4D97-AF65-F5344CB8AC3E}">
        <p14:creationId xmlns:p14="http://schemas.microsoft.com/office/powerpoint/2010/main" val="236709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sp>
        <p:nvSpPr>
          <p:cNvPr id="3" name="Textplatzhalter 2"/>
          <p:cNvSpPr>
            <a:spLocks noGrp="1"/>
          </p:cNvSpPr>
          <p:nvPr>
            <p:ph type="body" sz="quarter" idx="12"/>
          </p:nvPr>
        </p:nvSpPr>
        <p:spPr>
          <a:xfrm>
            <a:off x="431800" y="1121020"/>
            <a:ext cx="6877051" cy="3520783"/>
          </a:xfrm>
        </p:spPr>
        <p:txBody>
          <a:bodyPr/>
          <a:lstStyle/>
          <a:p>
            <a:pPr marL="285750" indent="-285750">
              <a:buFont typeface="Arial" panose="020B0604020202020204" pitchFamily="34" charset="0"/>
              <a:buChar char="•"/>
            </a:pPr>
            <a:r>
              <a:rPr lang="de-DE" dirty="0" smtClean="0">
                <a:solidFill>
                  <a:schemeClr val="bg2">
                    <a:lumMod val="20000"/>
                    <a:lumOff val="80000"/>
                  </a:schemeClr>
                </a:solidFill>
              </a:rPr>
              <a:t>(Bild-)</a:t>
            </a:r>
            <a:r>
              <a:rPr lang="de-DE" dirty="0" err="1" smtClean="0">
                <a:solidFill>
                  <a:schemeClr val="bg2">
                    <a:lumMod val="20000"/>
                    <a:lumOff val="80000"/>
                  </a:schemeClr>
                </a:solidFill>
              </a:rPr>
              <a:t>impuls</a:t>
            </a:r>
            <a:endParaRPr lang="de-DE" dirty="0" smtClean="0">
              <a:solidFill>
                <a:schemeClr val="bg2">
                  <a:lumMod val="20000"/>
                  <a:lumOff val="80000"/>
                </a:schemeClr>
              </a:solidFill>
            </a:endParaRP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Evaluationsmöglichkeit</a:t>
            </a:r>
          </a:p>
          <a:p>
            <a:endParaRPr lang="de-DE" dirty="0"/>
          </a:p>
          <a:p>
            <a:pPr marL="285750" indent="-285750">
              <a:buFont typeface="Arial" panose="020B0604020202020204" pitchFamily="34" charset="0"/>
              <a:buChar char="•"/>
            </a:pPr>
            <a:r>
              <a:rPr lang="de-DE" dirty="0" smtClean="0"/>
              <a:t>Analysemittel </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a:solidFill>
                  <a:schemeClr val="bg2">
                    <a:lumMod val="20000"/>
                    <a:lumOff val="80000"/>
                  </a:schemeClr>
                </a:solidFill>
              </a:rPr>
              <a:t>Element Sozialen Lernens</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Ort der Kommunikation / </a:t>
            </a:r>
          </a:p>
          <a:p>
            <a:r>
              <a:rPr lang="de-DE" dirty="0">
                <a:solidFill>
                  <a:schemeClr val="bg2">
                    <a:lumMod val="20000"/>
                    <a:lumOff val="80000"/>
                  </a:schemeClr>
                </a:solidFill>
              </a:rPr>
              <a:t>	</a:t>
            </a:r>
            <a:r>
              <a:rPr lang="de-DE" dirty="0" err="1" smtClean="0">
                <a:solidFill>
                  <a:schemeClr val="bg2">
                    <a:lumMod val="20000"/>
                    <a:lumOff val="80000"/>
                  </a:schemeClr>
                </a:solidFill>
              </a:rPr>
              <a:t>Meme</a:t>
            </a:r>
            <a:r>
              <a:rPr lang="de-DE" dirty="0" smtClean="0">
                <a:solidFill>
                  <a:schemeClr val="bg2">
                    <a:lumMod val="20000"/>
                    <a:lumOff val="80000"/>
                  </a:schemeClr>
                </a:solidFill>
              </a:rPr>
              <a:t>-Wand</a:t>
            </a: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Spielerische Zuordnung / </a:t>
            </a:r>
          </a:p>
          <a:p>
            <a:r>
              <a:rPr lang="de-DE" dirty="0" smtClean="0">
                <a:solidFill>
                  <a:schemeClr val="bg2">
                    <a:lumMod val="20000"/>
                    <a:lumOff val="80000"/>
                  </a:schemeClr>
                </a:solidFill>
              </a:rPr>
              <a:t>	</a:t>
            </a:r>
            <a:r>
              <a:rPr lang="de-DE" dirty="0" err="1" smtClean="0">
                <a:solidFill>
                  <a:schemeClr val="bg2">
                    <a:lumMod val="20000"/>
                    <a:lumOff val="80000"/>
                  </a:schemeClr>
                </a:solidFill>
              </a:rPr>
              <a:t>Meme-Ory</a:t>
            </a:r>
            <a:endParaRPr lang="de-DE" dirty="0">
              <a:solidFill>
                <a:schemeClr val="bg2">
                  <a:lumMod val="20000"/>
                  <a:lumOff val="80000"/>
                </a:schemeClr>
              </a:solidFill>
            </a:endParaRPr>
          </a:p>
          <a:p>
            <a:pPr marL="285750" indent="-285750">
              <a:buFont typeface="Arial" panose="020B0604020202020204" pitchFamily="34" charset="0"/>
              <a:buChar char="•"/>
            </a:pPr>
            <a:endParaRPr lang="de-DE" dirty="0" smtClean="0"/>
          </a:p>
          <a:p>
            <a:endParaRPr lang="de-DE" dirty="0"/>
          </a:p>
          <a:p>
            <a:endParaRPr lang="de-DE" dirty="0"/>
          </a:p>
        </p:txBody>
      </p:sp>
      <p:pic>
        <p:nvPicPr>
          <p:cNvPr id="7" name="Grafik 6"/>
          <p:cNvPicPr>
            <a:picLocks noChangeAspect="1"/>
          </p:cNvPicPr>
          <p:nvPr/>
        </p:nvPicPr>
        <p:blipFill>
          <a:blip r:embed="rId3"/>
          <a:stretch>
            <a:fillRect/>
          </a:stretch>
        </p:blipFill>
        <p:spPr>
          <a:xfrm>
            <a:off x="5148064" y="957956"/>
            <a:ext cx="3279932" cy="3846909"/>
          </a:xfrm>
          <a:prstGeom prst="rect">
            <a:avLst/>
          </a:prstGeom>
        </p:spPr>
      </p:pic>
    </p:spTree>
    <p:extLst>
      <p:ext uri="{BB962C8B-B14F-4D97-AF65-F5344CB8AC3E}">
        <p14:creationId xmlns:p14="http://schemas.microsoft.com/office/powerpoint/2010/main" val="70300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pic>
        <p:nvPicPr>
          <p:cNvPr id="4" name="Grafik 3"/>
          <p:cNvPicPr>
            <a:picLocks noChangeAspect="1"/>
          </p:cNvPicPr>
          <p:nvPr/>
        </p:nvPicPr>
        <p:blipFill>
          <a:blip r:embed="rId2"/>
          <a:stretch>
            <a:fillRect/>
          </a:stretch>
        </p:blipFill>
        <p:spPr>
          <a:xfrm>
            <a:off x="5364088" y="627534"/>
            <a:ext cx="3559541" cy="4381606"/>
          </a:xfrm>
          <a:prstGeom prst="rect">
            <a:avLst/>
          </a:prstGeom>
        </p:spPr>
      </p:pic>
      <p:sp>
        <p:nvSpPr>
          <p:cNvPr id="3" name="Textplatzhalter 2"/>
          <p:cNvSpPr>
            <a:spLocks noGrp="1"/>
          </p:cNvSpPr>
          <p:nvPr>
            <p:ph type="body" sz="quarter" idx="12"/>
          </p:nvPr>
        </p:nvSpPr>
        <p:spPr>
          <a:xfrm>
            <a:off x="431800" y="1121020"/>
            <a:ext cx="6877051" cy="3520783"/>
          </a:xfrm>
        </p:spPr>
        <p:txBody>
          <a:bodyPr/>
          <a:lstStyle/>
          <a:p>
            <a:pPr marL="285750" indent="-285750">
              <a:buFont typeface="Arial" panose="020B0604020202020204" pitchFamily="34" charset="0"/>
              <a:buChar char="•"/>
            </a:pPr>
            <a:r>
              <a:rPr lang="de-DE" dirty="0" smtClean="0">
                <a:solidFill>
                  <a:schemeClr val="bg2">
                    <a:lumMod val="20000"/>
                    <a:lumOff val="80000"/>
                  </a:schemeClr>
                </a:solidFill>
              </a:rPr>
              <a:t>(Bild-)</a:t>
            </a:r>
            <a:r>
              <a:rPr lang="de-DE" dirty="0" err="1" smtClean="0">
                <a:solidFill>
                  <a:schemeClr val="bg2">
                    <a:lumMod val="20000"/>
                    <a:lumOff val="80000"/>
                  </a:schemeClr>
                </a:solidFill>
              </a:rPr>
              <a:t>impuls</a:t>
            </a:r>
            <a:endParaRPr lang="de-DE" dirty="0" smtClean="0">
              <a:solidFill>
                <a:schemeClr val="bg2">
                  <a:lumMod val="20000"/>
                  <a:lumOff val="80000"/>
                </a:schemeClr>
              </a:solidFill>
            </a:endParaRP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Evaluationsmöglichkeit</a:t>
            </a:r>
          </a:p>
          <a:p>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Analysemittel </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a:t>Element Sozialen Lernens</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solidFill>
                  <a:schemeClr val="bg2">
                    <a:lumMod val="20000"/>
                    <a:lumOff val="80000"/>
                  </a:schemeClr>
                </a:solidFill>
              </a:rPr>
              <a:t>Ort der Kommunikation / </a:t>
            </a:r>
          </a:p>
          <a:p>
            <a:r>
              <a:rPr lang="de-DE" dirty="0">
                <a:solidFill>
                  <a:schemeClr val="bg2">
                    <a:lumMod val="20000"/>
                    <a:lumOff val="80000"/>
                  </a:schemeClr>
                </a:solidFill>
              </a:rPr>
              <a:t>	</a:t>
            </a:r>
            <a:r>
              <a:rPr lang="de-DE" dirty="0" err="1" smtClean="0">
                <a:solidFill>
                  <a:schemeClr val="bg2">
                    <a:lumMod val="20000"/>
                    <a:lumOff val="80000"/>
                  </a:schemeClr>
                </a:solidFill>
              </a:rPr>
              <a:t>Meme</a:t>
            </a:r>
            <a:r>
              <a:rPr lang="de-DE" dirty="0" smtClean="0">
                <a:solidFill>
                  <a:schemeClr val="bg2">
                    <a:lumMod val="20000"/>
                    <a:lumOff val="80000"/>
                  </a:schemeClr>
                </a:solidFill>
              </a:rPr>
              <a:t>-Wand</a:t>
            </a: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Spielerische Zuordnung / </a:t>
            </a:r>
          </a:p>
          <a:p>
            <a:r>
              <a:rPr lang="de-DE" dirty="0" smtClean="0">
                <a:solidFill>
                  <a:schemeClr val="bg2">
                    <a:lumMod val="20000"/>
                    <a:lumOff val="80000"/>
                  </a:schemeClr>
                </a:solidFill>
              </a:rPr>
              <a:t>	</a:t>
            </a:r>
            <a:r>
              <a:rPr lang="de-DE" dirty="0" err="1" smtClean="0">
                <a:solidFill>
                  <a:schemeClr val="bg2">
                    <a:lumMod val="20000"/>
                    <a:lumOff val="80000"/>
                  </a:schemeClr>
                </a:solidFill>
              </a:rPr>
              <a:t>Meme-Ory</a:t>
            </a:r>
            <a:endParaRPr lang="de-DE" dirty="0">
              <a:solidFill>
                <a:schemeClr val="bg2">
                  <a:lumMod val="20000"/>
                  <a:lumOff val="80000"/>
                </a:schemeClr>
              </a:solidFill>
            </a:endParaRPr>
          </a:p>
          <a:p>
            <a:pPr marL="285750" indent="-285750">
              <a:buFont typeface="Arial" panose="020B0604020202020204" pitchFamily="34" charset="0"/>
              <a:buChar char="•"/>
            </a:pPr>
            <a:endParaRPr lang="de-DE" dirty="0" smtClean="0"/>
          </a:p>
          <a:p>
            <a:endParaRPr lang="de-DE" dirty="0"/>
          </a:p>
          <a:p>
            <a:endParaRPr lang="de-DE" dirty="0"/>
          </a:p>
        </p:txBody>
      </p:sp>
    </p:spTree>
    <p:extLst>
      <p:ext uri="{BB962C8B-B14F-4D97-AF65-F5344CB8AC3E}">
        <p14:creationId xmlns:p14="http://schemas.microsoft.com/office/powerpoint/2010/main" val="22194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sp>
        <p:nvSpPr>
          <p:cNvPr id="3" name="Textplatzhalter 2"/>
          <p:cNvSpPr>
            <a:spLocks noGrp="1"/>
          </p:cNvSpPr>
          <p:nvPr>
            <p:ph type="body" sz="quarter" idx="12"/>
          </p:nvPr>
        </p:nvSpPr>
        <p:spPr>
          <a:xfrm>
            <a:off x="431800" y="1121020"/>
            <a:ext cx="6877051" cy="3520783"/>
          </a:xfrm>
        </p:spPr>
        <p:txBody>
          <a:bodyPr/>
          <a:lstStyle/>
          <a:p>
            <a:pPr marL="285750" indent="-285750">
              <a:buFont typeface="Arial" panose="020B0604020202020204" pitchFamily="34" charset="0"/>
              <a:buChar char="•"/>
            </a:pPr>
            <a:r>
              <a:rPr lang="de-DE" dirty="0" smtClean="0">
                <a:solidFill>
                  <a:schemeClr val="bg2">
                    <a:lumMod val="20000"/>
                    <a:lumOff val="80000"/>
                  </a:schemeClr>
                </a:solidFill>
              </a:rPr>
              <a:t>(Bild-)</a:t>
            </a:r>
            <a:r>
              <a:rPr lang="de-DE" dirty="0" err="1" smtClean="0">
                <a:solidFill>
                  <a:schemeClr val="bg2">
                    <a:lumMod val="20000"/>
                    <a:lumOff val="80000"/>
                  </a:schemeClr>
                </a:solidFill>
              </a:rPr>
              <a:t>impuls</a:t>
            </a:r>
            <a:endParaRPr lang="de-DE" dirty="0" smtClean="0">
              <a:solidFill>
                <a:schemeClr val="bg2">
                  <a:lumMod val="20000"/>
                  <a:lumOff val="80000"/>
                </a:schemeClr>
              </a:solidFill>
            </a:endParaRP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Evaluationsmöglichkeit</a:t>
            </a:r>
          </a:p>
          <a:p>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Analysemittel </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a:solidFill>
                  <a:schemeClr val="bg2">
                    <a:lumMod val="20000"/>
                    <a:lumOff val="80000"/>
                  </a:schemeClr>
                </a:solidFill>
              </a:rPr>
              <a:t>Element Sozialen Lernens</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t>Ort der Kommunikation / </a:t>
            </a:r>
          </a:p>
          <a:p>
            <a:r>
              <a:rPr lang="de-DE" dirty="0"/>
              <a:t>	</a:t>
            </a:r>
            <a:r>
              <a:rPr lang="de-DE" dirty="0" err="1" smtClean="0"/>
              <a:t>Meme</a:t>
            </a:r>
            <a:r>
              <a:rPr lang="de-DE" dirty="0" smtClean="0"/>
              <a:t>-Wand</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solidFill>
                  <a:schemeClr val="bg2">
                    <a:lumMod val="20000"/>
                    <a:lumOff val="80000"/>
                  </a:schemeClr>
                </a:solidFill>
              </a:rPr>
              <a:t>Spielerische Zuordnung / </a:t>
            </a:r>
          </a:p>
          <a:p>
            <a:r>
              <a:rPr lang="de-DE" dirty="0" smtClean="0">
                <a:solidFill>
                  <a:schemeClr val="bg2">
                    <a:lumMod val="20000"/>
                    <a:lumOff val="80000"/>
                  </a:schemeClr>
                </a:solidFill>
              </a:rPr>
              <a:t>	</a:t>
            </a:r>
            <a:r>
              <a:rPr lang="de-DE" dirty="0" err="1" smtClean="0">
                <a:solidFill>
                  <a:schemeClr val="bg2">
                    <a:lumMod val="20000"/>
                    <a:lumOff val="80000"/>
                  </a:schemeClr>
                </a:solidFill>
              </a:rPr>
              <a:t>Meme-Ory</a:t>
            </a:r>
            <a:endParaRPr lang="de-DE" dirty="0">
              <a:solidFill>
                <a:schemeClr val="bg2">
                  <a:lumMod val="20000"/>
                  <a:lumOff val="80000"/>
                </a:schemeClr>
              </a:solidFill>
            </a:endParaRPr>
          </a:p>
          <a:p>
            <a:pPr marL="285750" indent="-285750">
              <a:buFont typeface="Arial" panose="020B0604020202020204" pitchFamily="34" charset="0"/>
              <a:buChar char="•"/>
            </a:pPr>
            <a:endParaRPr lang="de-DE" dirty="0" smtClean="0"/>
          </a:p>
          <a:p>
            <a:endParaRPr lang="de-DE" dirty="0"/>
          </a:p>
          <a:p>
            <a:endParaRPr lang="de-DE" dirty="0"/>
          </a:p>
        </p:txBody>
      </p:sp>
      <p:pic>
        <p:nvPicPr>
          <p:cNvPr id="6" name="Grafik 5"/>
          <p:cNvPicPr>
            <a:picLocks noChangeAspect="1"/>
          </p:cNvPicPr>
          <p:nvPr/>
        </p:nvPicPr>
        <p:blipFill>
          <a:blip r:embed="rId3"/>
          <a:stretch>
            <a:fillRect/>
          </a:stretch>
        </p:blipFill>
        <p:spPr>
          <a:xfrm>
            <a:off x="5076056" y="843558"/>
            <a:ext cx="3954816" cy="2634896"/>
          </a:xfrm>
          <a:prstGeom prst="rect">
            <a:avLst/>
          </a:prstGeom>
        </p:spPr>
      </p:pic>
      <p:sp>
        <p:nvSpPr>
          <p:cNvPr id="7" name="Textfeld 6"/>
          <p:cNvSpPr txBox="1"/>
          <p:nvPr/>
        </p:nvSpPr>
        <p:spPr>
          <a:xfrm>
            <a:off x="5076056" y="3507854"/>
            <a:ext cx="3960440" cy="738664"/>
          </a:xfrm>
          <a:prstGeom prst="rect">
            <a:avLst/>
          </a:prstGeom>
          <a:noFill/>
        </p:spPr>
        <p:txBody>
          <a:bodyPr wrap="square" rtlCol="0">
            <a:spAutoFit/>
          </a:bodyPr>
          <a:lstStyle/>
          <a:p>
            <a:r>
              <a:rPr lang="de-DE" sz="1400" dirty="0">
                <a:hlinkClick r:id="rId4"/>
              </a:rPr>
              <a:t>"Techniker ist informiert": Hinter der </a:t>
            </a:r>
            <a:r>
              <a:rPr lang="de-DE" sz="1400" dirty="0" err="1">
                <a:hlinkClick r:id="rId4"/>
              </a:rPr>
              <a:t>viralsten</a:t>
            </a:r>
            <a:r>
              <a:rPr lang="de-DE" sz="1400" dirty="0">
                <a:hlinkClick r:id="rId4"/>
              </a:rPr>
              <a:t> Tür Deutschlands steckt eine große Lüge (vice.com)</a:t>
            </a:r>
            <a:endParaRPr lang="de-DE" sz="1400" dirty="0" smtClean="0"/>
          </a:p>
        </p:txBody>
      </p:sp>
    </p:spTree>
    <p:extLst>
      <p:ext uri="{BB962C8B-B14F-4D97-AF65-F5344CB8AC3E}">
        <p14:creationId xmlns:p14="http://schemas.microsoft.com/office/powerpoint/2010/main" val="2379091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Beispiele zur </a:t>
            </a:r>
            <a:r>
              <a:rPr lang="de-DE" dirty="0" err="1" smtClean="0"/>
              <a:t>Meme</a:t>
            </a:r>
            <a:r>
              <a:rPr lang="de-DE" dirty="0" smtClean="0"/>
              <a:t>-Wand</a:t>
            </a:r>
            <a:endParaRPr lang="de-DE" dirty="0"/>
          </a:p>
        </p:txBody>
      </p:sp>
      <p:pic>
        <p:nvPicPr>
          <p:cNvPr id="2050" name="Picture 2" descr="Quellbild anze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21" y="699542"/>
            <a:ext cx="3606278" cy="2023523"/>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755576" y="2812854"/>
            <a:ext cx="3483169" cy="2323246"/>
          </a:xfrm>
          <a:prstGeom prst="rect">
            <a:avLst/>
          </a:prstGeom>
        </p:spPr>
      </p:pic>
      <p:pic>
        <p:nvPicPr>
          <p:cNvPr id="5" name="Grafik 4"/>
          <p:cNvPicPr>
            <a:picLocks noChangeAspect="1"/>
          </p:cNvPicPr>
          <p:nvPr/>
        </p:nvPicPr>
        <p:blipFill>
          <a:blip r:embed="rId4"/>
          <a:stretch>
            <a:fillRect/>
          </a:stretch>
        </p:blipFill>
        <p:spPr>
          <a:xfrm rot="602468">
            <a:off x="5252228" y="290812"/>
            <a:ext cx="3571331" cy="2680302"/>
          </a:xfrm>
          <a:prstGeom prst="rect">
            <a:avLst/>
          </a:prstGeom>
        </p:spPr>
      </p:pic>
      <p:pic>
        <p:nvPicPr>
          <p:cNvPr id="6" name="Grafik 5"/>
          <p:cNvPicPr>
            <a:picLocks noChangeAspect="1"/>
          </p:cNvPicPr>
          <p:nvPr/>
        </p:nvPicPr>
        <p:blipFill rotWithShape="1">
          <a:blip r:embed="rId5"/>
          <a:srcRect l="36580" t="3893" b="3970"/>
          <a:stretch/>
        </p:blipFill>
        <p:spPr>
          <a:xfrm>
            <a:off x="4572000" y="2848118"/>
            <a:ext cx="2737148" cy="2052398"/>
          </a:xfrm>
          <a:prstGeom prst="rect">
            <a:avLst/>
          </a:prstGeom>
        </p:spPr>
      </p:pic>
    </p:spTree>
    <p:extLst>
      <p:ext uri="{BB962C8B-B14F-4D97-AF65-F5344CB8AC3E}">
        <p14:creationId xmlns:p14="http://schemas.microsoft.com/office/powerpoint/2010/main" val="2990352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sp>
        <p:nvSpPr>
          <p:cNvPr id="3" name="Textplatzhalter 2"/>
          <p:cNvSpPr>
            <a:spLocks noGrp="1"/>
          </p:cNvSpPr>
          <p:nvPr>
            <p:ph type="body" sz="quarter" idx="12"/>
          </p:nvPr>
        </p:nvSpPr>
        <p:spPr>
          <a:xfrm>
            <a:off x="431800" y="1121020"/>
            <a:ext cx="6877051" cy="3520783"/>
          </a:xfrm>
        </p:spPr>
        <p:txBody>
          <a:bodyPr/>
          <a:lstStyle/>
          <a:p>
            <a:pPr marL="285750" indent="-285750">
              <a:buFont typeface="Arial" panose="020B0604020202020204" pitchFamily="34" charset="0"/>
              <a:buChar char="•"/>
            </a:pPr>
            <a:r>
              <a:rPr lang="de-DE" dirty="0" smtClean="0">
                <a:solidFill>
                  <a:schemeClr val="bg2">
                    <a:lumMod val="20000"/>
                    <a:lumOff val="80000"/>
                  </a:schemeClr>
                </a:solidFill>
              </a:rPr>
              <a:t>(Bild-)</a:t>
            </a:r>
            <a:r>
              <a:rPr lang="de-DE" dirty="0" err="1" smtClean="0">
                <a:solidFill>
                  <a:schemeClr val="bg2">
                    <a:lumMod val="20000"/>
                    <a:lumOff val="80000"/>
                  </a:schemeClr>
                </a:solidFill>
              </a:rPr>
              <a:t>impuls</a:t>
            </a:r>
            <a:endParaRPr lang="de-DE" dirty="0" smtClean="0">
              <a:solidFill>
                <a:schemeClr val="bg2">
                  <a:lumMod val="20000"/>
                  <a:lumOff val="80000"/>
                </a:schemeClr>
              </a:solidFill>
            </a:endParaRP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Evaluationsmöglichkeit</a:t>
            </a:r>
          </a:p>
          <a:p>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Analysemittel </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a:solidFill>
                  <a:schemeClr val="bg2">
                    <a:lumMod val="20000"/>
                    <a:lumOff val="80000"/>
                  </a:schemeClr>
                </a:solidFill>
              </a:rPr>
              <a:t>Element Sozialen Lernens</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solidFill>
                  <a:schemeClr val="bg2">
                    <a:lumMod val="20000"/>
                    <a:lumOff val="80000"/>
                  </a:schemeClr>
                </a:solidFill>
              </a:rPr>
              <a:t>Ort der Kommunikation / </a:t>
            </a:r>
          </a:p>
          <a:p>
            <a:r>
              <a:rPr lang="de-DE" dirty="0">
                <a:solidFill>
                  <a:schemeClr val="bg2">
                    <a:lumMod val="20000"/>
                    <a:lumOff val="80000"/>
                  </a:schemeClr>
                </a:solidFill>
              </a:rPr>
              <a:t>	</a:t>
            </a:r>
            <a:r>
              <a:rPr lang="de-DE" dirty="0" err="1" smtClean="0">
                <a:solidFill>
                  <a:schemeClr val="bg2">
                    <a:lumMod val="20000"/>
                    <a:lumOff val="80000"/>
                  </a:schemeClr>
                </a:solidFill>
              </a:rPr>
              <a:t>Meme</a:t>
            </a:r>
            <a:r>
              <a:rPr lang="de-DE" dirty="0" smtClean="0">
                <a:solidFill>
                  <a:schemeClr val="bg2">
                    <a:lumMod val="20000"/>
                    <a:lumOff val="80000"/>
                  </a:schemeClr>
                </a:solidFill>
              </a:rPr>
              <a:t>-Wand</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Spielerische Zuordnung / </a:t>
            </a:r>
          </a:p>
          <a:p>
            <a:r>
              <a:rPr lang="de-DE" dirty="0" smtClean="0"/>
              <a:t>	</a:t>
            </a:r>
            <a:r>
              <a:rPr lang="de-DE" dirty="0" err="1" smtClean="0"/>
              <a:t>Meme-Ory</a:t>
            </a:r>
            <a:endParaRPr lang="de-DE" dirty="0"/>
          </a:p>
          <a:p>
            <a:pPr marL="285750" indent="-285750">
              <a:buFont typeface="Arial" panose="020B0604020202020204" pitchFamily="34" charset="0"/>
              <a:buChar char="•"/>
            </a:pPr>
            <a:endParaRPr lang="de-DE" dirty="0" smtClean="0"/>
          </a:p>
          <a:p>
            <a:endParaRPr lang="de-DE" dirty="0"/>
          </a:p>
          <a:p>
            <a:endParaRPr lang="de-DE" dirty="0"/>
          </a:p>
        </p:txBody>
      </p:sp>
      <p:sp>
        <p:nvSpPr>
          <p:cNvPr id="8" name="Textfeld 7"/>
          <p:cNvSpPr txBox="1"/>
          <p:nvPr/>
        </p:nvSpPr>
        <p:spPr>
          <a:xfrm>
            <a:off x="4932040" y="2552594"/>
            <a:ext cx="4104456" cy="2462213"/>
          </a:xfrm>
          <a:prstGeom prst="rect">
            <a:avLst/>
          </a:prstGeom>
          <a:noFill/>
        </p:spPr>
        <p:txBody>
          <a:bodyPr wrap="square" rtlCol="0">
            <a:spAutoFit/>
          </a:bodyPr>
          <a:lstStyle/>
          <a:p>
            <a:r>
              <a:rPr lang="de-DE" sz="1400" dirty="0" smtClean="0"/>
              <a:t>Schnelles Beispiel für den Unterricht: </a:t>
            </a:r>
          </a:p>
          <a:p>
            <a:endParaRPr lang="de-DE" sz="1400" dirty="0"/>
          </a:p>
          <a:p>
            <a:r>
              <a:rPr lang="de-DE" sz="1400" dirty="0" smtClean="0"/>
              <a:t>Eine Person wählt drei </a:t>
            </a:r>
            <a:r>
              <a:rPr lang="de-DE" sz="1400" dirty="0" err="1" smtClean="0"/>
              <a:t>Memes</a:t>
            </a:r>
            <a:r>
              <a:rPr lang="de-DE" sz="1400" dirty="0" smtClean="0"/>
              <a:t> aus und erstellt einen Text, die anderen </a:t>
            </a:r>
            <a:r>
              <a:rPr lang="de-DE" sz="1400" dirty="0" err="1" smtClean="0"/>
              <a:t>SuS</a:t>
            </a:r>
            <a:r>
              <a:rPr lang="de-DE" sz="1400" dirty="0" smtClean="0"/>
              <a:t> müssen erraten / ergänzen / einordnen, welches </a:t>
            </a:r>
            <a:r>
              <a:rPr lang="de-DE" sz="1400" dirty="0" err="1" smtClean="0"/>
              <a:t>Meme</a:t>
            </a:r>
            <a:r>
              <a:rPr lang="de-DE" sz="1400" dirty="0" smtClean="0"/>
              <a:t> dazu passt. Danach folgt die Erläuterung / Ergänzung.</a:t>
            </a:r>
          </a:p>
          <a:p>
            <a:endParaRPr lang="de-DE" sz="1400" dirty="0"/>
          </a:p>
          <a:p>
            <a:r>
              <a:rPr lang="de-DE" sz="1400" b="1" dirty="0" smtClean="0"/>
              <a:t>Thema</a:t>
            </a:r>
            <a:r>
              <a:rPr lang="de-DE" sz="1400" dirty="0" smtClean="0"/>
              <a:t>: Hausaufgaben</a:t>
            </a:r>
          </a:p>
          <a:p>
            <a:endParaRPr lang="de-DE" sz="1400" dirty="0"/>
          </a:p>
          <a:p>
            <a:r>
              <a:rPr lang="de-DE" sz="1400" b="1" dirty="0" smtClean="0"/>
              <a:t>Satz</a:t>
            </a:r>
            <a:r>
              <a:rPr lang="de-DE" sz="1400" dirty="0" smtClean="0"/>
              <a:t>: Mein Gefühl nach den Hausaufgaben</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647" y="769144"/>
            <a:ext cx="2312787" cy="1735592"/>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7087" y="769144"/>
            <a:ext cx="2314844" cy="1736133"/>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8584" y="769144"/>
            <a:ext cx="2344444" cy="1759349"/>
          </a:xfrm>
          <a:prstGeom prst="rect">
            <a:avLst/>
          </a:prstGeom>
        </p:spPr>
      </p:pic>
    </p:spTree>
    <p:extLst>
      <p:ext uri="{BB962C8B-B14F-4D97-AF65-F5344CB8AC3E}">
        <p14:creationId xmlns:p14="http://schemas.microsoft.com/office/powerpoint/2010/main" val="38426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Didaktische Impulse – </a:t>
            </a:r>
            <a:r>
              <a:rPr lang="de-DE" dirty="0" err="1" smtClean="0"/>
              <a:t>Meme</a:t>
            </a:r>
            <a:r>
              <a:rPr lang="de-DE" dirty="0" smtClean="0"/>
              <a:t> als</a:t>
            </a:r>
            <a:endParaRPr lang="de-DE" dirty="0"/>
          </a:p>
        </p:txBody>
      </p:sp>
      <p:sp>
        <p:nvSpPr>
          <p:cNvPr id="3" name="Textplatzhalter 2"/>
          <p:cNvSpPr>
            <a:spLocks noGrp="1"/>
          </p:cNvSpPr>
          <p:nvPr>
            <p:ph type="body" sz="quarter" idx="12"/>
          </p:nvPr>
        </p:nvSpPr>
        <p:spPr>
          <a:xfrm>
            <a:off x="454641" y="843558"/>
            <a:ext cx="6877051" cy="3971010"/>
          </a:xfrm>
        </p:spPr>
        <p:txBody>
          <a:bodyPr/>
          <a:lstStyle/>
          <a:p>
            <a:pPr marL="285750" indent="-285750">
              <a:buFont typeface="Arial" panose="020B0604020202020204" pitchFamily="34" charset="0"/>
              <a:buChar char="•"/>
            </a:pPr>
            <a:r>
              <a:rPr lang="de-DE" dirty="0" smtClean="0">
                <a:solidFill>
                  <a:schemeClr val="bg2">
                    <a:lumMod val="20000"/>
                    <a:lumOff val="80000"/>
                  </a:schemeClr>
                </a:solidFill>
              </a:rPr>
              <a:t>(Bild-)</a:t>
            </a:r>
            <a:r>
              <a:rPr lang="de-DE" dirty="0" err="1" smtClean="0">
                <a:solidFill>
                  <a:schemeClr val="bg2">
                    <a:lumMod val="20000"/>
                    <a:lumOff val="80000"/>
                  </a:schemeClr>
                </a:solidFill>
              </a:rPr>
              <a:t>impuls</a:t>
            </a:r>
            <a:endParaRPr lang="de-DE" dirty="0" smtClean="0">
              <a:solidFill>
                <a:schemeClr val="bg2">
                  <a:lumMod val="20000"/>
                  <a:lumOff val="80000"/>
                </a:schemeClr>
              </a:solidFill>
            </a:endParaRPr>
          </a:p>
          <a:p>
            <a:pPr marL="285750" indent="-285750">
              <a:buFont typeface="Arial" panose="020B0604020202020204" pitchFamily="34" charset="0"/>
              <a:buChar char="•"/>
            </a:pPr>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Evaluationsmöglichkeit</a:t>
            </a:r>
          </a:p>
          <a:p>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solidFill>
                  <a:schemeClr val="bg2">
                    <a:lumMod val="20000"/>
                    <a:lumOff val="80000"/>
                  </a:schemeClr>
                </a:solidFill>
              </a:rPr>
              <a:t>Analysemittel </a:t>
            </a:r>
          </a:p>
          <a:p>
            <a:pPr marL="285750" indent="-285750">
              <a:buFont typeface="Arial" panose="020B0604020202020204" pitchFamily="34" charset="0"/>
              <a:buChar char="•"/>
            </a:pPr>
            <a:endParaRPr lang="de-DE" dirty="0" smtClean="0">
              <a:solidFill>
                <a:schemeClr val="bg2">
                  <a:lumMod val="20000"/>
                  <a:lumOff val="80000"/>
                </a:schemeClr>
              </a:solidFill>
            </a:endParaRPr>
          </a:p>
          <a:p>
            <a:pPr marL="285750" indent="-285750">
              <a:buFont typeface="Arial" panose="020B0604020202020204" pitchFamily="34" charset="0"/>
              <a:buChar char="•"/>
            </a:pPr>
            <a:r>
              <a:rPr lang="de-DE" dirty="0">
                <a:solidFill>
                  <a:schemeClr val="bg2">
                    <a:lumMod val="20000"/>
                    <a:lumOff val="80000"/>
                  </a:schemeClr>
                </a:solidFill>
              </a:rPr>
              <a:t>Element Sozialen Lernens</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solidFill>
                  <a:schemeClr val="bg2">
                    <a:lumMod val="20000"/>
                    <a:lumOff val="80000"/>
                  </a:schemeClr>
                </a:solidFill>
              </a:rPr>
              <a:t>Ort der Kommunikation / </a:t>
            </a:r>
          </a:p>
          <a:p>
            <a:r>
              <a:rPr lang="de-DE" dirty="0">
                <a:solidFill>
                  <a:schemeClr val="bg2">
                    <a:lumMod val="20000"/>
                    <a:lumOff val="80000"/>
                  </a:schemeClr>
                </a:solidFill>
              </a:rPr>
              <a:t>	</a:t>
            </a:r>
            <a:r>
              <a:rPr lang="de-DE" dirty="0" err="1" smtClean="0">
                <a:solidFill>
                  <a:schemeClr val="bg2">
                    <a:lumMod val="20000"/>
                    <a:lumOff val="80000"/>
                  </a:schemeClr>
                </a:solidFill>
              </a:rPr>
              <a:t>Meme</a:t>
            </a:r>
            <a:r>
              <a:rPr lang="de-DE" dirty="0" smtClean="0">
                <a:solidFill>
                  <a:schemeClr val="bg2">
                    <a:lumMod val="20000"/>
                    <a:lumOff val="80000"/>
                  </a:schemeClr>
                </a:solidFill>
              </a:rPr>
              <a:t>-Wand</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solidFill>
                  <a:schemeClr val="bg2">
                    <a:lumMod val="20000"/>
                    <a:lumOff val="80000"/>
                  </a:schemeClr>
                </a:solidFill>
              </a:rPr>
              <a:t>Spielerische Zuordnung / </a:t>
            </a:r>
          </a:p>
          <a:p>
            <a:r>
              <a:rPr lang="de-DE" dirty="0" smtClean="0">
                <a:solidFill>
                  <a:schemeClr val="bg2">
                    <a:lumMod val="20000"/>
                    <a:lumOff val="80000"/>
                  </a:schemeClr>
                </a:solidFill>
              </a:rPr>
              <a:t>	</a:t>
            </a:r>
            <a:r>
              <a:rPr lang="de-DE" dirty="0" err="1" smtClean="0">
                <a:solidFill>
                  <a:schemeClr val="bg2">
                    <a:lumMod val="20000"/>
                    <a:lumOff val="80000"/>
                  </a:schemeClr>
                </a:solidFill>
              </a:rPr>
              <a:t>Meme-Ory</a:t>
            </a:r>
            <a:endParaRPr lang="de-DE" dirty="0" smtClean="0">
              <a:solidFill>
                <a:schemeClr val="bg2">
                  <a:lumMod val="20000"/>
                  <a:lumOff val="80000"/>
                </a:schemeClr>
              </a:solidFill>
            </a:endParaRPr>
          </a:p>
          <a:p>
            <a:endParaRPr lang="de-DE" dirty="0">
              <a:solidFill>
                <a:schemeClr val="bg2">
                  <a:lumMod val="20000"/>
                  <a:lumOff val="80000"/>
                </a:schemeClr>
              </a:solidFill>
            </a:endParaRPr>
          </a:p>
          <a:p>
            <a:pPr marL="285750" indent="-285750">
              <a:buFont typeface="Arial" panose="020B0604020202020204" pitchFamily="34" charset="0"/>
              <a:buChar char="•"/>
            </a:pPr>
            <a:r>
              <a:rPr lang="de-DE" dirty="0" smtClean="0"/>
              <a:t>Wettbewerbselement</a:t>
            </a:r>
          </a:p>
          <a:p>
            <a:endParaRPr lang="de-DE" dirty="0"/>
          </a:p>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819" y="1131590"/>
            <a:ext cx="3672425" cy="3497214"/>
          </a:xfrm>
          <a:prstGeom prst="rect">
            <a:avLst/>
          </a:prstGeom>
        </p:spPr>
      </p:pic>
    </p:spTree>
    <p:extLst>
      <p:ext uri="{BB962C8B-B14F-4D97-AF65-F5344CB8AC3E}">
        <p14:creationId xmlns:p14="http://schemas.microsoft.com/office/powerpoint/2010/main" val="2857412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39952" y="139475"/>
            <a:ext cx="4392488" cy="906462"/>
          </a:xfrm>
        </p:spPr>
        <p:txBody>
          <a:bodyPr/>
          <a:lstStyle/>
          <a:p>
            <a:r>
              <a:rPr lang="de-DE" dirty="0" smtClean="0"/>
              <a:t>Stolpersteine des Einsatzes</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815"/>
            <a:ext cx="3827009" cy="514350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275606"/>
            <a:ext cx="4877709" cy="3318169"/>
          </a:xfrm>
          <a:prstGeom prst="rect">
            <a:avLst/>
          </a:prstGeom>
        </p:spPr>
      </p:pic>
    </p:spTree>
    <p:extLst>
      <p:ext uri="{BB962C8B-B14F-4D97-AF65-F5344CB8AC3E}">
        <p14:creationId xmlns:p14="http://schemas.microsoft.com/office/powerpoint/2010/main" val="2151359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 zur Tat – </a:t>
            </a:r>
            <a:r>
              <a:rPr lang="de-DE" dirty="0" err="1" smtClean="0"/>
              <a:t>Würfelmeme</a:t>
            </a:r>
            <a:endParaRPr lang="de-DE" dirty="0"/>
          </a:p>
        </p:txBody>
      </p:sp>
      <p:sp>
        <p:nvSpPr>
          <p:cNvPr id="3" name="Textplatzhalter 2"/>
          <p:cNvSpPr>
            <a:spLocks noGrp="1"/>
          </p:cNvSpPr>
          <p:nvPr>
            <p:ph type="body" sz="quarter" idx="12"/>
          </p:nvPr>
        </p:nvSpPr>
        <p:spPr/>
        <p:txBody>
          <a:bodyPr/>
          <a:lstStyle/>
          <a:p>
            <a:r>
              <a:rPr lang="de-DE" dirty="0" smtClean="0"/>
              <a:t>Was braucht man dafür?</a:t>
            </a:r>
          </a:p>
          <a:p>
            <a:endParaRPr lang="de-DE" dirty="0"/>
          </a:p>
          <a:p>
            <a:pPr marL="342900" indent="-342900">
              <a:buAutoNum type="arabicPeriod"/>
            </a:pPr>
            <a:r>
              <a:rPr lang="de-DE" dirty="0" smtClean="0"/>
              <a:t>Würfel</a:t>
            </a:r>
          </a:p>
          <a:p>
            <a:endParaRPr lang="de-DE" dirty="0"/>
          </a:p>
          <a:p>
            <a:r>
              <a:rPr lang="de-DE" dirty="0" smtClean="0"/>
              <a:t>2. Sechs Bilder (oder fünf + Joker)</a:t>
            </a:r>
          </a:p>
          <a:p>
            <a:endParaRPr lang="de-DE" dirty="0"/>
          </a:p>
          <a:p>
            <a:r>
              <a:rPr lang="de-DE" dirty="0" smtClean="0"/>
              <a:t>3. Thema</a:t>
            </a:r>
          </a:p>
          <a:p>
            <a:r>
              <a:rPr lang="de-DE" dirty="0"/>
              <a:t>	</a:t>
            </a:r>
            <a:r>
              <a:rPr lang="de-DE" dirty="0" smtClean="0">
                <a:sym typeface="Wingdings" panose="05000000000000000000" pitchFamily="2" charset="2"/>
              </a:rPr>
              <a:t> Schreiben Sie es in den Chat :D</a:t>
            </a:r>
            <a:endParaRPr lang="de-DE" dirty="0"/>
          </a:p>
        </p:txBody>
      </p:sp>
      <p:pic>
        <p:nvPicPr>
          <p:cNvPr id="4" name="Grafik 3">
            <a:hlinkClick r:id="rId3"/>
          </p:cNvPr>
          <p:cNvPicPr>
            <a:picLocks noChangeAspect="1"/>
          </p:cNvPicPr>
          <p:nvPr/>
        </p:nvPicPr>
        <p:blipFill>
          <a:blip r:embed="rId4"/>
          <a:stretch>
            <a:fillRect/>
          </a:stretch>
        </p:blipFill>
        <p:spPr>
          <a:xfrm>
            <a:off x="6444208" y="1295161"/>
            <a:ext cx="1080120" cy="1080120"/>
          </a:xfrm>
          <a:prstGeom prst="rect">
            <a:avLst/>
          </a:prstGeom>
        </p:spPr>
      </p:pic>
    </p:spTree>
    <p:extLst>
      <p:ext uri="{BB962C8B-B14F-4D97-AF65-F5344CB8AC3E}">
        <p14:creationId xmlns:p14="http://schemas.microsoft.com/office/powerpoint/2010/main" val="6628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315913"/>
            <a:ext cx="7524576" cy="906462"/>
          </a:xfrm>
        </p:spPr>
        <p:txBody>
          <a:bodyPr/>
          <a:lstStyle/>
          <a:p>
            <a:r>
              <a:rPr lang="de-DE" dirty="0" smtClean="0"/>
              <a:t>Herzlich willkommen im </a:t>
            </a:r>
            <a:r>
              <a:rPr lang="de-DE" strike="dblStrike" dirty="0" err="1" smtClean="0"/>
              <a:t>Dream</a:t>
            </a:r>
            <a:r>
              <a:rPr lang="de-DE" dirty="0" smtClean="0"/>
              <a:t> </a:t>
            </a:r>
            <a:r>
              <a:rPr lang="de-DE" dirty="0" err="1" smtClean="0"/>
              <a:t>Meme</a:t>
            </a:r>
            <a:r>
              <a:rPr lang="de-DE" dirty="0" smtClean="0"/>
              <a:t>-Team!</a:t>
            </a:r>
            <a:endParaRPr lang="de-DE" dirty="0"/>
          </a:p>
        </p:txBody>
      </p:sp>
      <p:sp>
        <p:nvSpPr>
          <p:cNvPr id="3" name="Textplatzhalter 2"/>
          <p:cNvSpPr>
            <a:spLocks noGrp="1"/>
          </p:cNvSpPr>
          <p:nvPr>
            <p:ph type="body" sz="quarter" idx="12"/>
          </p:nvPr>
        </p:nvSpPr>
        <p:spPr/>
        <p:txBody>
          <a:bodyPr/>
          <a:lstStyle/>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987574"/>
            <a:ext cx="6428165" cy="3612629"/>
          </a:xfrm>
          <a:prstGeom prst="rect">
            <a:avLst/>
          </a:prstGeom>
        </p:spPr>
      </p:pic>
    </p:spTree>
    <p:extLst>
      <p:ext uri="{BB962C8B-B14F-4D97-AF65-F5344CB8AC3E}">
        <p14:creationId xmlns:p14="http://schemas.microsoft.com/office/powerpoint/2010/main" val="3965598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Wo kann man </a:t>
            </a:r>
            <a:r>
              <a:rPr lang="de-DE" dirty="0" err="1" smtClean="0"/>
              <a:t>Memes</a:t>
            </a:r>
            <a:r>
              <a:rPr lang="de-DE" dirty="0" smtClean="0"/>
              <a:t> erstellen?</a:t>
            </a:r>
            <a:endParaRPr lang="de-DE" dirty="0"/>
          </a:p>
        </p:txBody>
      </p:sp>
      <p:sp>
        <p:nvSpPr>
          <p:cNvPr id="3" name="Textplatzhalter 2"/>
          <p:cNvSpPr>
            <a:spLocks noGrp="1"/>
          </p:cNvSpPr>
          <p:nvPr>
            <p:ph type="body" sz="quarter" idx="12"/>
          </p:nvPr>
        </p:nvSpPr>
        <p:spPr/>
        <p:txBody>
          <a:bodyPr/>
          <a:lstStyle/>
          <a:p>
            <a:r>
              <a:rPr lang="de-DE" cap="none" dirty="0"/>
              <a:t>Vollständig selbst erstellen ohne Extras/Vorlagen: </a:t>
            </a:r>
            <a:r>
              <a:rPr lang="de-DE" cap="none" dirty="0">
                <a:hlinkClick r:id="rId3"/>
              </a:rPr>
              <a:t>https://meinmeme.de</a:t>
            </a:r>
            <a:r>
              <a:rPr lang="de-DE" cap="none" dirty="0" smtClean="0">
                <a:hlinkClick r:id="rId3"/>
              </a:rPr>
              <a:t>/</a:t>
            </a:r>
            <a:r>
              <a:rPr lang="de-DE" cap="none" dirty="0" smtClean="0"/>
              <a:t> </a:t>
            </a:r>
          </a:p>
          <a:p>
            <a:endParaRPr lang="de-DE" cap="none" dirty="0"/>
          </a:p>
          <a:p>
            <a:r>
              <a:rPr lang="de-DE" cap="none" dirty="0">
                <a:hlinkClick r:id="rId4"/>
              </a:rPr>
              <a:t>https://</a:t>
            </a:r>
            <a:r>
              <a:rPr lang="de-DE" cap="none" dirty="0" smtClean="0">
                <a:hlinkClick r:id="rId4"/>
              </a:rPr>
              <a:t>www.iloveimg.com/de/meme-generator</a:t>
            </a:r>
            <a:endParaRPr lang="de-DE" cap="none" dirty="0" smtClean="0"/>
          </a:p>
          <a:p>
            <a:endParaRPr lang="de-DE" dirty="0" smtClean="0"/>
          </a:p>
          <a:p>
            <a:r>
              <a:rPr lang="de-DE" dirty="0">
                <a:hlinkClick r:id="rId5"/>
              </a:rPr>
              <a:t>https://</a:t>
            </a:r>
            <a:r>
              <a:rPr lang="de-DE" dirty="0" smtClean="0">
                <a:hlinkClick r:id="rId5"/>
              </a:rPr>
              <a:t>imgflip.com/memegenerator</a:t>
            </a:r>
            <a:endParaRPr lang="de-DE" dirty="0" smtClean="0"/>
          </a:p>
          <a:p>
            <a:r>
              <a:rPr lang="de-DE" b="0" cap="none" dirty="0" smtClean="0"/>
              <a:t>(Einstellung „Private“ wählen zum Download)</a:t>
            </a:r>
          </a:p>
          <a:p>
            <a:endParaRPr lang="de-DE" b="0" cap="none" dirty="0" smtClean="0"/>
          </a:p>
          <a:p>
            <a:r>
              <a:rPr lang="de-DE" dirty="0">
                <a:hlinkClick r:id="rId6"/>
              </a:rPr>
              <a:t>https://meme-generator.com</a:t>
            </a:r>
            <a:r>
              <a:rPr lang="de-DE" dirty="0" smtClean="0">
                <a:hlinkClick r:id="rId6"/>
              </a:rPr>
              <a:t>/</a:t>
            </a:r>
            <a:r>
              <a:rPr lang="de-DE" dirty="0" smtClean="0"/>
              <a:t>  </a:t>
            </a:r>
            <a:endParaRPr lang="de-DE" dirty="0"/>
          </a:p>
          <a:p>
            <a:endParaRPr lang="de-DE" dirty="0" smtClean="0"/>
          </a:p>
          <a:p>
            <a:endParaRPr lang="de-DE" dirty="0"/>
          </a:p>
        </p:txBody>
      </p:sp>
    </p:spTree>
    <p:extLst>
      <p:ext uri="{BB962C8B-B14F-4D97-AF65-F5344CB8AC3E}">
        <p14:creationId xmlns:p14="http://schemas.microsoft.com/office/powerpoint/2010/main" val="1691649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Und was denken Sie?</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486" y="1181030"/>
            <a:ext cx="3240360" cy="324036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6" y="1181030"/>
            <a:ext cx="2502418" cy="3209153"/>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033" y="1024580"/>
            <a:ext cx="3057424" cy="3365603"/>
          </a:xfrm>
          <a:prstGeom prst="rect">
            <a:avLst/>
          </a:prstGeom>
        </p:spPr>
      </p:pic>
      <p:sp>
        <p:nvSpPr>
          <p:cNvPr id="7" name="Textfeld 6"/>
          <p:cNvSpPr txBox="1"/>
          <p:nvPr/>
        </p:nvSpPr>
        <p:spPr>
          <a:xfrm>
            <a:off x="107504" y="4515966"/>
            <a:ext cx="2482500" cy="600164"/>
          </a:xfrm>
          <a:prstGeom prst="rect">
            <a:avLst/>
          </a:prstGeom>
          <a:noFill/>
        </p:spPr>
        <p:txBody>
          <a:bodyPr wrap="square" rtlCol="0">
            <a:spAutoFit/>
          </a:bodyPr>
          <a:lstStyle/>
          <a:p>
            <a:r>
              <a:rPr lang="en-US" sz="1100" dirty="0">
                <a:hlinkClick r:id="rId6"/>
              </a:rPr>
              <a:t>I Accidentally Became A Meme: Hide The Pain Harold - YouTube (youtube-nocookie.com)</a:t>
            </a:r>
            <a:endParaRPr lang="de-DE" sz="1100" dirty="0" smtClean="0"/>
          </a:p>
        </p:txBody>
      </p:sp>
    </p:spTree>
    <p:extLst>
      <p:ext uri="{BB962C8B-B14F-4D97-AF65-F5344CB8AC3E}">
        <p14:creationId xmlns:p14="http://schemas.microsoft.com/office/powerpoint/2010/main" val="2132775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1" y="195486"/>
            <a:ext cx="6119813" cy="906462"/>
          </a:xfrm>
        </p:spPr>
        <p:txBody>
          <a:bodyPr/>
          <a:lstStyle/>
          <a:p>
            <a:r>
              <a:rPr lang="de-DE" dirty="0" smtClean="0"/>
              <a:t>Zur Vertiefung und Inspiration</a:t>
            </a:r>
            <a:endParaRPr lang="de-DE" dirty="0"/>
          </a:p>
        </p:txBody>
      </p:sp>
      <p:sp>
        <p:nvSpPr>
          <p:cNvPr id="3" name="Textplatzhalter 2"/>
          <p:cNvSpPr>
            <a:spLocks noGrp="1"/>
          </p:cNvSpPr>
          <p:nvPr>
            <p:ph type="body" sz="quarter" idx="12"/>
          </p:nvPr>
        </p:nvSpPr>
        <p:spPr>
          <a:xfrm>
            <a:off x="431801" y="915566"/>
            <a:ext cx="7740599" cy="3520783"/>
          </a:xfrm>
        </p:spPr>
        <p:txBody>
          <a:bodyPr/>
          <a:lstStyle/>
          <a:p>
            <a:r>
              <a:rPr lang="de-DE" cap="none" dirty="0" err="1"/>
              <a:t>Dagsson</a:t>
            </a:r>
            <a:r>
              <a:rPr lang="de-DE" cap="none" dirty="0"/>
              <a:t> </a:t>
            </a:r>
            <a:r>
              <a:rPr lang="de-DE" cap="none" dirty="0" err="1"/>
              <a:t>Moskopp</a:t>
            </a:r>
            <a:r>
              <a:rPr lang="de-DE" cap="none" dirty="0"/>
              <a:t>, Niels / Christian Heller (2013): Internet-</a:t>
            </a:r>
            <a:r>
              <a:rPr lang="de-DE" cap="none" dirty="0" err="1"/>
              <a:t>Meme</a:t>
            </a:r>
            <a:r>
              <a:rPr lang="de-DE" cap="none" dirty="0"/>
              <a:t>: kurz &amp; </a:t>
            </a:r>
            <a:r>
              <a:rPr lang="de-DE" cap="none" dirty="0" err="1"/>
              <a:t>geek</a:t>
            </a:r>
            <a:r>
              <a:rPr lang="de-DE" cap="none" dirty="0"/>
              <a:t>. Heidelberg: </a:t>
            </a:r>
            <a:r>
              <a:rPr lang="de-DE" cap="none" dirty="0" err="1"/>
              <a:t>O’Reilly</a:t>
            </a:r>
            <a:r>
              <a:rPr lang="de-DE" cap="none" dirty="0"/>
              <a:t>.</a:t>
            </a:r>
          </a:p>
          <a:p>
            <a:endParaRPr lang="de-DE" cap="none" dirty="0" smtClean="0"/>
          </a:p>
          <a:p>
            <a:r>
              <a:rPr lang="de-DE" cap="none" dirty="0" err="1" smtClean="0"/>
              <a:t>Dürscheid</a:t>
            </a:r>
            <a:r>
              <a:rPr lang="de-DE" cap="none" dirty="0"/>
              <a:t>, Christa / Karina Frick (2016): Schreiben digital. Wie das Internet </a:t>
            </a:r>
            <a:r>
              <a:rPr lang="de-DE" cap="none" dirty="0" smtClean="0"/>
              <a:t>unsere Alltagskommunikation </a:t>
            </a:r>
            <a:r>
              <a:rPr lang="de-DE" cap="none" dirty="0"/>
              <a:t>verändert. Stuttgart: Alfred Kröner</a:t>
            </a:r>
            <a:r>
              <a:rPr lang="de-DE" cap="none" dirty="0" smtClean="0"/>
              <a:t>.</a:t>
            </a:r>
          </a:p>
          <a:p>
            <a:endParaRPr lang="de-DE" cap="none" dirty="0"/>
          </a:p>
          <a:p>
            <a:r>
              <a:rPr lang="de-DE" cap="none" dirty="0"/>
              <a:t>Gehlen, Dirk von (2020): </a:t>
            </a:r>
            <a:r>
              <a:rPr lang="de-DE" cap="none" dirty="0" err="1"/>
              <a:t>Meme</a:t>
            </a:r>
            <a:r>
              <a:rPr lang="de-DE" cap="none" dirty="0"/>
              <a:t>. Digitale Bildkulturen. Berlin: Wagenbach</a:t>
            </a:r>
            <a:r>
              <a:rPr lang="de-DE" cap="none" dirty="0" smtClean="0"/>
              <a:t>.</a:t>
            </a:r>
          </a:p>
          <a:p>
            <a:endParaRPr lang="de-DE" cap="none" dirty="0" smtClean="0"/>
          </a:p>
          <a:p>
            <a:r>
              <a:rPr lang="de-DE" cap="none" dirty="0" err="1" smtClean="0"/>
              <a:t>Wampfler</a:t>
            </a:r>
            <a:r>
              <a:rPr lang="de-DE" cap="none" dirty="0" smtClean="0"/>
              <a:t>, Philippe (2019): </a:t>
            </a:r>
            <a:r>
              <a:rPr lang="de-DE" cap="none" dirty="0" err="1" smtClean="0"/>
              <a:t>Memes</a:t>
            </a:r>
            <a:r>
              <a:rPr lang="de-DE" cap="none" dirty="0" smtClean="0"/>
              <a:t> im Unterricht, Sprachunterricht </a:t>
            </a:r>
            <a:r>
              <a:rPr lang="de-DE" cap="none" dirty="0"/>
              <a:t>2.0 (</a:t>
            </a:r>
            <a:r>
              <a:rPr lang="de-DE" cap="none" dirty="0">
                <a:hlinkClick r:id="rId2"/>
              </a:rPr>
              <a:t>https://</a:t>
            </a:r>
            <a:r>
              <a:rPr lang="de-DE" cap="none" dirty="0" smtClean="0">
                <a:hlinkClick r:id="rId2"/>
              </a:rPr>
              <a:t>www.researchgate.net/publication/330737773_Memes_im_Unterricht</a:t>
            </a:r>
            <a:r>
              <a:rPr lang="de-DE" cap="none" dirty="0" smtClean="0"/>
              <a:t>)</a:t>
            </a:r>
            <a:endParaRPr lang="de-DE" cap="none" dirty="0"/>
          </a:p>
          <a:p>
            <a:endParaRPr lang="de-DE" cap="none" dirty="0" smtClean="0"/>
          </a:p>
          <a:p>
            <a:r>
              <a:rPr lang="de-DE" cap="none" dirty="0" smtClean="0"/>
              <a:t> </a:t>
            </a:r>
            <a:endParaRPr lang="de-DE" cap="none" dirty="0"/>
          </a:p>
        </p:txBody>
      </p:sp>
    </p:spTree>
    <p:extLst>
      <p:ext uri="{BB962C8B-B14F-4D97-AF65-F5344CB8AC3E}">
        <p14:creationId xmlns:p14="http://schemas.microsoft.com/office/powerpoint/2010/main" val="3611261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Zur Vertiefung und Inspiration</a:t>
            </a:r>
            <a:endParaRPr lang="de-DE" dirty="0"/>
          </a:p>
        </p:txBody>
      </p:sp>
      <p:sp>
        <p:nvSpPr>
          <p:cNvPr id="3" name="Textplatzhalter 2"/>
          <p:cNvSpPr>
            <a:spLocks noGrp="1"/>
          </p:cNvSpPr>
          <p:nvPr>
            <p:ph type="body" sz="quarter" idx="12"/>
          </p:nvPr>
        </p:nvSpPr>
        <p:spPr>
          <a:xfrm>
            <a:off x="431801" y="1291723"/>
            <a:ext cx="7740599" cy="3520783"/>
          </a:xfrm>
        </p:spPr>
        <p:txBody>
          <a:bodyPr/>
          <a:lstStyle/>
          <a:p>
            <a:r>
              <a:rPr lang="de-DE" i="1" cap="none" dirty="0"/>
              <a:t>Die</a:t>
            </a:r>
            <a:r>
              <a:rPr lang="de-DE" cap="none" dirty="0"/>
              <a:t> </a:t>
            </a:r>
            <a:r>
              <a:rPr lang="de-DE" cap="none" dirty="0" err="1"/>
              <a:t>Meme</a:t>
            </a:r>
            <a:r>
              <a:rPr lang="de-DE" cap="none" dirty="0"/>
              <a:t>-Datenbank im Netz: </a:t>
            </a:r>
            <a:r>
              <a:rPr lang="de-DE" cap="none" dirty="0">
                <a:hlinkClick r:id="rId2"/>
              </a:rPr>
              <a:t>https://knowyourmeme.com/</a:t>
            </a:r>
            <a:r>
              <a:rPr lang="de-DE" cap="none" dirty="0"/>
              <a:t> </a:t>
            </a:r>
          </a:p>
          <a:p>
            <a:endParaRPr lang="de-DE" dirty="0" smtClean="0">
              <a:hlinkClick r:id="rId3"/>
            </a:endParaRPr>
          </a:p>
          <a:p>
            <a:r>
              <a:rPr lang="de-DE" cap="none" dirty="0" smtClean="0">
                <a:hlinkClick r:id="rId3"/>
              </a:rPr>
              <a:t>Wie kann man </a:t>
            </a:r>
            <a:r>
              <a:rPr lang="de-DE" cap="none" dirty="0" err="1" smtClean="0">
                <a:hlinkClick r:id="rId3"/>
              </a:rPr>
              <a:t>Memes</a:t>
            </a:r>
            <a:r>
              <a:rPr lang="de-DE" cap="none" dirty="0" smtClean="0">
                <a:hlinkClick r:id="rId3"/>
              </a:rPr>
              <a:t> in der Literaturvermittlung einsetzen?</a:t>
            </a:r>
          </a:p>
          <a:p>
            <a:r>
              <a:rPr lang="de-DE" dirty="0" smtClean="0">
                <a:hlinkClick r:id="rId3"/>
              </a:rPr>
              <a:t>https</a:t>
            </a:r>
            <a:r>
              <a:rPr lang="de-DE" dirty="0">
                <a:hlinkClick r:id="rId3"/>
              </a:rPr>
              <a:t>://bobblume.de/2019/07/12/unterricht-memes-im-deutschunterricht</a:t>
            </a:r>
            <a:r>
              <a:rPr lang="de-DE" dirty="0" smtClean="0">
                <a:hlinkClick r:id="rId3"/>
              </a:rPr>
              <a:t>/</a:t>
            </a:r>
            <a:r>
              <a:rPr lang="de-DE" dirty="0" smtClean="0"/>
              <a:t> </a:t>
            </a:r>
          </a:p>
          <a:p>
            <a:endParaRPr lang="de-DE" dirty="0" smtClean="0"/>
          </a:p>
          <a:p>
            <a:r>
              <a:rPr lang="de-DE" cap="none" dirty="0"/>
              <a:t>sehr gutes und modernes Video zum Thema „</a:t>
            </a:r>
            <a:r>
              <a:rPr lang="de-DE" cap="none" dirty="0" err="1"/>
              <a:t>Memes</a:t>
            </a:r>
            <a:r>
              <a:rPr lang="de-DE" cap="none" dirty="0"/>
              <a:t>“</a:t>
            </a:r>
          </a:p>
          <a:p>
            <a:r>
              <a:rPr lang="de-DE" dirty="0" smtClean="0">
                <a:hlinkClick r:id="rId4"/>
              </a:rPr>
              <a:t>Was </a:t>
            </a:r>
            <a:r>
              <a:rPr lang="de-DE" dirty="0">
                <a:hlinkClick r:id="rId4"/>
              </a:rPr>
              <a:t>sind MEMES? </a:t>
            </a:r>
            <a:r>
              <a:rPr lang="de-DE" dirty="0" smtClean="0">
                <a:hlinkClick r:id="rId4"/>
              </a:rPr>
              <a:t>– YouTube</a:t>
            </a:r>
            <a:endParaRPr lang="de-DE" dirty="0" smtClean="0"/>
          </a:p>
          <a:p>
            <a:r>
              <a:rPr lang="de-DE" cap="none" dirty="0">
                <a:hlinkClick r:id="rId4"/>
              </a:rPr>
              <a:t>https://</a:t>
            </a:r>
            <a:r>
              <a:rPr lang="de-DE" cap="none" dirty="0" smtClean="0">
                <a:hlinkClick r:id="rId4"/>
              </a:rPr>
              <a:t>www.youtube.com/watch?v=SA8dxPtMAjk&amp;t=2s</a:t>
            </a:r>
            <a:r>
              <a:rPr lang="de-DE" cap="none" dirty="0" smtClean="0"/>
              <a:t> </a:t>
            </a:r>
            <a:endParaRPr lang="de-DE" cap="none" dirty="0"/>
          </a:p>
          <a:p>
            <a:endParaRPr lang="de-DE" dirty="0"/>
          </a:p>
          <a:p>
            <a:endParaRPr lang="de-DE" dirty="0" smtClean="0"/>
          </a:p>
          <a:p>
            <a:endParaRPr lang="de-DE" cap="none" dirty="0"/>
          </a:p>
          <a:p>
            <a:endParaRPr lang="de-DE" cap="none" dirty="0" smtClean="0"/>
          </a:p>
          <a:p>
            <a:r>
              <a:rPr lang="de-DE" cap="none" dirty="0" smtClean="0"/>
              <a:t> </a:t>
            </a:r>
            <a:endParaRPr lang="de-DE" cap="none" dirty="0"/>
          </a:p>
        </p:txBody>
      </p:sp>
    </p:spTree>
    <p:extLst>
      <p:ext uri="{BB962C8B-B14F-4D97-AF65-F5344CB8AC3E}">
        <p14:creationId xmlns:p14="http://schemas.microsoft.com/office/powerpoint/2010/main" val="1986796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067694"/>
            <a:ext cx="2376264" cy="906462"/>
          </a:xfrm>
        </p:spPr>
        <p:txBody>
          <a:bodyPr/>
          <a:lstStyle/>
          <a:p>
            <a:r>
              <a:rPr lang="de-DE" sz="3200" dirty="0" smtClean="0"/>
              <a:t>Noch Fragen?!</a:t>
            </a:r>
            <a:endParaRPr lang="de-DE" sz="32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627534"/>
            <a:ext cx="5318282" cy="3944392"/>
          </a:xfrm>
          <a:prstGeom prst="rect">
            <a:avLst/>
          </a:prstGeom>
        </p:spPr>
      </p:pic>
    </p:spTree>
    <p:extLst>
      <p:ext uri="{BB962C8B-B14F-4D97-AF65-F5344CB8AC3E}">
        <p14:creationId xmlns:p14="http://schemas.microsoft.com/office/powerpoint/2010/main" val="2133872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Herzlichen Dank </a:t>
            </a:r>
            <a:br>
              <a:rPr lang="de-DE" dirty="0" smtClean="0"/>
            </a:br>
            <a:r>
              <a:rPr lang="de-DE" dirty="0" smtClean="0"/>
              <a:t>für Ihre Aufmerk-</a:t>
            </a:r>
            <a:br>
              <a:rPr lang="de-DE" dirty="0" smtClean="0"/>
            </a:br>
            <a:r>
              <a:rPr lang="de-DE" dirty="0" err="1" smtClean="0"/>
              <a:t>samkeit</a:t>
            </a:r>
            <a:r>
              <a:rPr lang="de-DE" dirty="0" smtClean="0"/>
              <a:t>!</a:t>
            </a:r>
            <a:br>
              <a:rPr lang="de-DE" dirty="0" smtClean="0"/>
            </a:br>
            <a:r>
              <a:rPr lang="de-DE" dirty="0"/>
              <a:t/>
            </a:r>
            <a:br>
              <a:rPr lang="de-DE" dirty="0"/>
            </a:br>
            <a:r>
              <a:rPr lang="de-DE" sz="2400" cap="none" dirty="0" smtClean="0"/>
              <a:t>Bei Lob/Kritik:</a:t>
            </a:r>
            <a:br>
              <a:rPr lang="de-DE" sz="2400" cap="none" dirty="0" smtClean="0"/>
            </a:br>
            <a:r>
              <a:rPr lang="de-DE" sz="2400" cap="none" dirty="0" smtClean="0">
                <a:hlinkClick r:id="rId2"/>
              </a:rPr>
              <a:t>maximilian.weiss@goethe.de</a:t>
            </a:r>
            <a:r>
              <a:rPr lang="de-DE" sz="2400" cap="none" dirty="0" smtClean="0"/>
              <a:t> </a:t>
            </a:r>
            <a:endParaRPr lang="de-DE" cap="none" dirty="0"/>
          </a:p>
        </p:txBody>
      </p:sp>
      <p:pic>
        <p:nvPicPr>
          <p:cNvPr id="3" name="Grafik 2"/>
          <p:cNvPicPr>
            <a:picLocks noChangeAspect="1"/>
          </p:cNvPicPr>
          <p:nvPr/>
        </p:nvPicPr>
        <p:blipFill>
          <a:blip r:embed="rId3"/>
          <a:stretch>
            <a:fillRect/>
          </a:stretch>
        </p:blipFill>
        <p:spPr>
          <a:xfrm>
            <a:off x="5796136" y="987574"/>
            <a:ext cx="3237257" cy="3596952"/>
          </a:xfrm>
          <a:prstGeom prst="rect">
            <a:avLst/>
          </a:prstGeom>
        </p:spPr>
      </p:pic>
    </p:spTree>
    <p:extLst>
      <p:ext uri="{BB962C8B-B14F-4D97-AF65-F5344CB8AC3E}">
        <p14:creationId xmlns:p14="http://schemas.microsoft.com/office/powerpoint/2010/main" val="1638479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0" y="315913"/>
            <a:ext cx="6660480" cy="906462"/>
          </a:xfrm>
        </p:spPr>
        <p:txBody>
          <a:bodyPr/>
          <a:lstStyle/>
          <a:p>
            <a:r>
              <a:rPr lang="de-DE" dirty="0" smtClean="0"/>
              <a:t>Was haben wir heute vor?</a:t>
            </a:r>
            <a:endParaRPr lang="de-DE" dirty="0"/>
          </a:p>
        </p:txBody>
      </p:sp>
      <p:sp>
        <p:nvSpPr>
          <p:cNvPr id="3" name="Textplatzhalter 2"/>
          <p:cNvSpPr>
            <a:spLocks noGrp="1"/>
          </p:cNvSpPr>
          <p:nvPr>
            <p:ph type="body" sz="quarter" idx="12"/>
          </p:nvPr>
        </p:nvSpPr>
        <p:spPr>
          <a:xfrm>
            <a:off x="431801" y="987574"/>
            <a:ext cx="5580360" cy="3520783"/>
          </a:xfrm>
        </p:spPr>
        <p:txBody>
          <a:bodyPr/>
          <a:lstStyle/>
          <a:p>
            <a:r>
              <a:rPr lang="de-DE" cap="none" dirty="0" smtClean="0"/>
              <a:t>Unsere W-Fragen</a:t>
            </a:r>
          </a:p>
          <a:p>
            <a:pPr marL="342900" indent="-342900">
              <a:buAutoNum type="arabicPeriod"/>
            </a:pPr>
            <a:endParaRPr lang="de-DE" cap="none" dirty="0" smtClean="0"/>
          </a:p>
          <a:p>
            <a:r>
              <a:rPr lang="de-DE" sz="2800" cap="none" dirty="0" smtClean="0"/>
              <a:t>Was</a:t>
            </a:r>
            <a:r>
              <a:rPr lang="de-DE" sz="2800" b="0" cap="none" dirty="0" smtClean="0"/>
              <a:t> sind eigentlich </a:t>
            </a:r>
            <a:r>
              <a:rPr lang="de-DE" sz="2800" b="0" cap="none" dirty="0" err="1" smtClean="0"/>
              <a:t>Memes</a:t>
            </a:r>
            <a:r>
              <a:rPr lang="de-DE" sz="2800" b="0" cap="none" dirty="0" smtClean="0"/>
              <a:t>?</a:t>
            </a:r>
          </a:p>
          <a:p>
            <a:r>
              <a:rPr lang="de-DE" sz="2800" cap="none" dirty="0" smtClean="0"/>
              <a:t>Warum</a:t>
            </a:r>
            <a:r>
              <a:rPr lang="de-DE" sz="2800" b="0" cap="none" dirty="0" smtClean="0"/>
              <a:t> sollte man </a:t>
            </a:r>
            <a:r>
              <a:rPr lang="de-DE" sz="2800" b="0" cap="none" dirty="0" err="1" smtClean="0"/>
              <a:t>Memes</a:t>
            </a:r>
            <a:r>
              <a:rPr lang="de-DE" sz="2800" b="0" cap="none" dirty="0" smtClean="0"/>
              <a:t> in Unterricht einsetzen?</a:t>
            </a:r>
          </a:p>
          <a:p>
            <a:r>
              <a:rPr lang="de-DE" sz="2800" cap="none" dirty="0" smtClean="0"/>
              <a:t>Wann</a:t>
            </a:r>
            <a:r>
              <a:rPr lang="de-DE" sz="2800" b="0" cap="none" dirty="0" smtClean="0"/>
              <a:t> und </a:t>
            </a:r>
            <a:r>
              <a:rPr lang="de-DE" sz="2800" cap="none" dirty="0"/>
              <a:t>w</a:t>
            </a:r>
            <a:r>
              <a:rPr lang="de-DE" sz="2800" cap="none" dirty="0" smtClean="0"/>
              <a:t>ie</a:t>
            </a:r>
            <a:r>
              <a:rPr lang="de-DE" sz="2800" b="0" cap="none" dirty="0" smtClean="0"/>
              <a:t> kann </a:t>
            </a:r>
            <a:r>
              <a:rPr lang="de-DE" sz="2800" cap="none" dirty="0"/>
              <a:t>w</a:t>
            </a:r>
            <a:r>
              <a:rPr lang="de-DE" sz="2800" cap="none" dirty="0" smtClean="0"/>
              <a:t>er</a:t>
            </a:r>
            <a:r>
              <a:rPr lang="de-DE" sz="2800" b="0" cap="none" dirty="0" smtClean="0"/>
              <a:t> damit arbeiten?</a:t>
            </a:r>
            <a:endParaRPr lang="de-DE" sz="2800" b="0" cap="non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222587"/>
            <a:ext cx="3203549" cy="3096344"/>
          </a:xfrm>
          <a:prstGeom prst="rect">
            <a:avLst/>
          </a:prstGeom>
        </p:spPr>
      </p:pic>
    </p:spTree>
    <p:extLst>
      <p:ext uri="{BB962C8B-B14F-4D97-AF65-F5344CB8AC3E}">
        <p14:creationId xmlns:p14="http://schemas.microsoft.com/office/powerpoint/2010/main" val="16518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48236" y="3147814"/>
            <a:ext cx="3024336" cy="906462"/>
          </a:xfrm>
        </p:spPr>
        <p:txBody>
          <a:bodyPr/>
          <a:lstStyle/>
          <a:p>
            <a:r>
              <a:rPr lang="de-DE" sz="3200" dirty="0" smtClean="0"/>
              <a:t>Wäre ich ein </a:t>
            </a:r>
            <a:r>
              <a:rPr lang="de-DE" sz="3200" dirty="0" err="1" smtClean="0"/>
              <a:t>Meme</a:t>
            </a:r>
            <a:r>
              <a:rPr lang="de-DE" sz="3200" dirty="0" smtClean="0"/>
              <a:t>, wäre ich…</a:t>
            </a:r>
            <a:endParaRPr lang="de-DE" sz="3200"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6" y="101377"/>
            <a:ext cx="3024336" cy="2268252"/>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908" y="101377"/>
            <a:ext cx="2525266" cy="2525266"/>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00" y="101377"/>
            <a:ext cx="2597561" cy="2602756"/>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0490" y="2862503"/>
            <a:ext cx="3076736" cy="2051157"/>
          </a:xfrm>
          <a:prstGeom prst="rect">
            <a:avLst/>
          </a:prstGeom>
        </p:spPr>
      </p:pic>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2499742"/>
            <a:ext cx="2232248" cy="2567085"/>
          </a:xfrm>
          <a:prstGeom prst="rect">
            <a:avLst/>
          </a:prstGeom>
        </p:spPr>
      </p:pic>
      <p:sp>
        <p:nvSpPr>
          <p:cNvPr id="3" name="Textfeld 2"/>
          <p:cNvSpPr txBox="1"/>
          <p:nvPr/>
        </p:nvSpPr>
        <p:spPr>
          <a:xfrm>
            <a:off x="215516" y="121001"/>
            <a:ext cx="360040" cy="461665"/>
          </a:xfrm>
          <a:prstGeom prst="rect">
            <a:avLst/>
          </a:prstGeom>
          <a:noFill/>
        </p:spPr>
        <p:txBody>
          <a:bodyPr wrap="square" rtlCol="0">
            <a:spAutoFit/>
          </a:bodyPr>
          <a:lstStyle/>
          <a:p>
            <a:r>
              <a:rPr lang="de-DE" sz="2400" dirty="0" smtClean="0">
                <a:solidFill>
                  <a:schemeClr val="bg1"/>
                </a:solidFill>
              </a:rPr>
              <a:t>1</a:t>
            </a:r>
          </a:p>
        </p:txBody>
      </p:sp>
      <p:sp>
        <p:nvSpPr>
          <p:cNvPr id="9" name="Textfeld 8"/>
          <p:cNvSpPr txBox="1"/>
          <p:nvPr/>
        </p:nvSpPr>
        <p:spPr>
          <a:xfrm>
            <a:off x="8532440" y="2937272"/>
            <a:ext cx="360040" cy="461665"/>
          </a:xfrm>
          <a:prstGeom prst="rect">
            <a:avLst/>
          </a:prstGeom>
          <a:noFill/>
        </p:spPr>
        <p:txBody>
          <a:bodyPr wrap="square" rtlCol="0">
            <a:spAutoFit/>
          </a:bodyPr>
          <a:lstStyle/>
          <a:p>
            <a:r>
              <a:rPr lang="de-DE" sz="2400" dirty="0" smtClean="0">
                <a:solidFill>
                  <a:schemeClr val="bg1"/>
                </a:solidFill>
              </a:rPr>
              <a:t>5</a:t>
            </a:r>
          </a:p>
        </p:txBody>
      </p:sp>
      <p:sp>
        <p:nvSpPr>
          <p:cNvPr id="10" name="Textfeld 9"/>
          <p:cNvSpPr txBox="1"/>
          <p:nvPr/>
        </p:nvSpPr>
        <p:spPr>
          <a:xfrm>
            <a:off x="8607186" y="273400"/>
            <a:ext cx="360040" cy="461665"/>
          </a:xfrm>
          <a:prstGeom prst="rect">
            <a:avLst/>
          </a:prstGeom>
          <a:noFill/>
        </p:spPr>
        <p:txBody>
          <a:bodyPr wrap="square" rtlCol="0">
            <a:spAutoFit/>
          </a:bodyPr>
          <a:lstStyle/>
          <a:p>
            <a:r>
              <a:rPr lang="de-DE" sz="2400" dirty="0" smtClean="0">
                <a:solidFill>
                  <a:schemeClr val="bg1"/>
                </a:solidFill>
              </a:rPr>
              <a:t>3</a:t>
            </a:r>
          </a:p>
        </p:txBody>
      </p:sp>
      <p:sp>
        <p:nvSpPr>
          <p:cNvPr id="11" name="Textfeld 10"/>
          <p:cNvSpPr txBox="1"/>
          <p:nvPr/>
        </p:nvSpPr>
        <p:spPr>
          <a:xfrm>
            <a:off x="3628966" y="2038077"/>
            <a:ext cx="360040" cy="461665"/>
          </a:xfrm>
          <a:prstGeom prst="rect">
            <a:avLst/>
          </a:prstGeom>
          <a:noFill/>
        </p:spPr>
        <p:txBody>
          <a:bodyPr wrap="square" rtlCol="0">
            <a:spAutoFit/>
          </a:bodyPr>
          <a:lstStyle/>
          <a:p>
            <a:r>
              <a:rPr lang="de-DE" sz="2400" dirty="0"/>
              <a:t>2</a:t>
            </a:r>
            <a:endParaRPr lang="de-DE" sz="2400" dirty="0" smtClean="0"/>
          </a:p>
        </p:txBody>
      </p:sp>
      <p:sp>
        <p:nvSpPr>
          <p:cNvPr id="12" name="Textfeld 11"/>
          <p:cNvSpPr txBox="1"/>
          <p:nvPr/>
        </p:nvSpPr>
        <p:spPr>
          <a:xfrm>
            <a:off x="422121" y="2509512"/>
            <a:ext cx="360040" cy="461665"/>
          </a:xfrm>
          <a:prstGeom prst="rect">
            <a:avLst/>
          </a:prstGeom>
          <a:noFill/>
        </p:spPr>
        <p:txBody>
          <a:bodyPr wrap="square" rtlCol="0">
            <a:spAutoFit/>
          </a:bodyPr>
          <a:lstStyle/>
          <a:p>
            <a:r>
              <a:rPr lang="de-DE" sz="2400" dirty="0" smtClean="0">
                <a:solidFill>
                  <a:schemeClr val="bg1"/>
                </a:solidFill>
              </a:rPr>
              <a:t>4</a:t>
            </a:r>
          </a:p>
        </p:txBody>
      </p:sp>
    </p:spTree>
    <p:extLst>
      <p:ext uri="{BB962C8B-B14F-4D97-AF65-F5344CB8AC3E}">
        <p14:creationId xmlns:p14="http://schemas.microsoft.com/office/powerpoint/2010/main" val="297213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01" y="339502"/>
            <a:ext cx="6119813" cy="906462"/>
          </a:xfrm>
        </p:spPr>
        <p:txBody>
          <a:bodyPr/>
          <a:lstStyle/>
          <a:p>
            <a:r>
              <a:rPr lang="de-DE" cap="none" dirty="0"/>
              <a:t>Kleine </a:t>
            </a:r>
            <a:r>
              <a:rPr lang="de-DE" cap="none" dirty="0" err="1" smtClean="0"/>
              <a:t>Meme-ologie</a:t>
            </a:r>
            <a:r>
              <a:rPr lang="de-DE" cap="none" dirty="0"/>
              <a:t>! </a:t>
            </a:r>
            <a:r>
              <a:rPr lang="de-DE" cap="none" dirty="0" smtClean="0"/>
              <a:t/>
            </a:r>
            <a:br>
              <a:rPr lang="de-DE" cap="none" dirty="0" smtClean="0"/>
            </a:br>
            <a:r>
              <a:rPr lang="de-DE" cap="none" dirty="0" smtClean="0"/>
              <a:t>Woher </a:t>
            </a:r>
            <a:r>
              <a:rPr lang="de-DE" cap="none" dirty="0"/>
              <a:t>kommen und was sind </a:t>
            </a:r>
            <a:r>
              <a:rPr lang="de-DE" cap="none" dirty="0" err="1"/>
              <a:t>Memes</a:t>
            </a:r>
            <a:r>
              <a:rPr lang="de-DE" cap="none" dirty="0"/>
              <a:t> eigentlich? </a:t>
            </a:r>
            <a:br>
              <a:rPr lang="de-DE" cap="none" dirty="0"/>
            </a:br>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915566"/>
            <a:ext cx="5879976" cy="4070046"/>
          </a:xfrm>
          <a:prstGeom prst="rect">
            <a:avLst/>
          </a:prstGeom>
        </p:spPr>
      </p:pic>
    </p:spTree>
    <p:extLst>
      <p:ext uri="{BB962C8B-B14F-4D97-AF65-F5344CB8AC3E}">
        <p14:creationId xmlns:p14="http://schemas.microsoft.com/office/powerpoint/2010/main" val="219296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5552" y="315913"/>
            <a:ext cx="7524576" cy="906462"/>
          </a:xfrm>
        </p:spPr>
        <p:txBody>
          <a:bodyPr/>
          <a:lstStyle/>
          <a:p>
            <a:pPr algn="ctr"/>
            <a:r>
              <a:rPr lang="de-DE" dirty="0" smtClean="0"/>
              <a:t>Kleine </a:t>
            </a:r>
            <a:r>
              <a:rPr lang="de-DE" dirty="0" err="1" smtClean="0"/>
              <a:t>Meme-ologie</a:t>
            </a:r>
            <a:endParaRPr lang="de-DE" dirty="0"/>
          </a:p>
        </p:txBody>
      </p:sp>
      <p:pic>
        <p:nvPicPr>
          <p:cNvPr id="1026" name="Picture 2" descr="ADZ-Online - Memes als Kulturgut des Intern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769144"/>
            <a:ext cx="3456384" cy="4223687"/>
          </a:xfrm>
          <a:prstGeom prst="rect">
            <a:avLst/>
          </a:prstGeom>
          <a:noFill/>
          <a:extLst>
            <a:ext uri="{909E8E84-426E-40DD-AFC4-6F175D3DCCD1}">
              <a14:hiddenFill xmlns:a14="http://schemas.microsoft.com/office/drawing/2010/main">
                <a:solidFill>
                  <a:srgbClr val="FFFFFF"/>
                </a:solidFill>
              </a14:hiddenFill>
            </a:ext>
          </a:extLst>
        </p:spPr>
      </p:pic>
      <p:sp>
        <p:nvSpPr>
          <p:cNvPr id="4" name="Pfeil nach rechts 3"/>
          <p:cNvSpPr/>
          <p:nvPr/>
        </p:nvSpPr>
        <p:spPr>
          <a:xfrm>
            <a:off x="1882488" y="843558"/>
            <a:ext cx="504056" cy="290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6" name="Pfeil nach rechts 5"/>
          <p:cNvSpPr/>
          <p:nvPr/>
        </p:nvSpPr>
        <p:spPr>
          <a:xfrm>
            <a:off x="1892260" y="4443958"/>
            <a:ext cx="504056" cy="290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7" name="Pfeil nach rechts 6"/>
          <p:cNvSpPr/>
          <p:nvPr/>
        </p:nvSpPr>
        <p:spPr>
          <a:xfrm rot="8758707">
            <a:off x="6178839" y="1801416"/>
            <a:ext cx="504056" cy="290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8" name="Textfeld 7"/>
          <p:cNvSpPr txBox="1"/>
          <p:nvPr/>
        </p:nvSpPr>
        <p:spPr>
          <a:xfrm>
            <a:off x="467788" y="804111"/>
            <a:ext cx="1440160" cy="369332"/>
          </a:xfrm>
          <a:prstGeom prst="rect">
            <a:avLst/>
          </a:prstGeom>
          <a:noFill/>
        </p:spPr>
        <p:txBody>
          <a:bodyPr wrap="square" rtlCol="0">
            <a:spAutoFit/>
          </a:bodyPr>
          <a:lstStyle/>
          <a:p>
            <a:r>
              <a:rPr lang="de-DE" dirty="0" smtClean="0"/>
              <a:t>Aussage </a:t>
            </a:r>
          </a:p>
        </p:txBody>
      </p:sp>
      <p:sp>
        <p:nvSpPr>
          <p:cNvPr id="10" name="Textfeld 9"/>
          <p:cNvSpPr txBox="1"/>
          <p:nvPr/>
        </p:nvSpPr>
        <p:spPr>
          <a:xfrm>
            <a:off x="379789" y="4266011"/>
            <a:ext cx="1440160" cy="646331"/>
          </a:xfrm>
          <a:prstGeom prst="rect">
            <a:avLst/>
          </a:prstGeom>
          <a:noFill/>
        </p:spPr>
        <p:txBody>
          <a:bodyPr wrap="square" rtlCol="0">
            <a:spAutoFit/>
          </a:bodyPr>
          <a:lstStyle/>
          <a:p>
            <a:r>
              <a:rPr lang="de-DE" dirty="0" smtClean="0"/>
              <a:t>Antwort / Ergänzung</a:t>
            </a:r>
          </a:p>
        </p:txBody>
      </p:sp>
      <p:sp>
        <p:nvSpPr>
          <p:cNvPr id="11" name="Textfeld 10"/>
          <p:cNvSpPr txBox="1"/>
          <p:nvPr/>
        </p:nvSpPr>
        <p:spPr>
          <a:xfrm>
            <a:off x="6783507" y="1515228"/>
            <a:ext cx="2267744" cy="646331"/>
          </a:xfrm>
          <a:prstGeom prst="rect">
            <a:avLst/>
          </a:prstGeom>
          <a:noFill/>
        </p:spPr>
        <p:txBody>
          <a:bodyPr wrap="square" rtlCol="0">
            <a:spAutoFit/>
          </a:bodyPr>
          <a:lstStyle/>
          <a:p>
            <a:r>
              <a:rPr lang="de-DE" dirty="0" smtClean="0"/>
              <a:t>(</a:t>
            </a:r>
            <a:r>
              <a:rPr lang="de-DE" dirty="0" err="1" smtClean="0"/>
              <a:t>pop</a:t>
            </a:r>
            <a:r>
              <a:rPr lang="de-DE" dirty="0" smtClean="0"/>
              <a:t>)kulturelle(s)Bildelement(e)</a:t>
            </a:r>
          </a:p>
        </p:txBody>
      </p:sp>
      <p:sp>
        <p:nvSpPr>
          <p:cNvPr id="9" name="Gewitterblitz 8"/>
          <p:cNvSpPr/>
          <p:nvPr/>
        </p:nvSpPr>
        <p:spPr>
          <a:xfrm>
            <a:off x="263175" y="1852903"/>
            <a:ext cx="700552" cy="178257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12" name="Textfeld 11"/>
          <p:cNvSpPr txBox="1"/>
          <p:nvPr/>
        </p:nvSpPr>
        <p:spPr>
          <a:xfrm>
            <a:off x="979399" y="1781183"/>
            <a:ext cx="1504066" cy="2462213"/>
          </a:xfrm>
          <a:prstGeom prst="rect">
            <a:avLst/>
          </a:prstGeom>
          <a:noFill/>
        </p:spPr>
        <p:txBody>
          <a:bodyPr wrap="square" rtlCol="0">
            <a:spAutoFit/>
          </a:bodyPr>
          <a:lstStyle/>
          <a:p>
            <a:r>
              <a:rPr lang="de-DE" dirty="0" smtClean="0"/>
              <a:t>Ergänzung </a:t>
            </a:r>
          </a:p>
          <a:p>
            <a:endParaRPr lang="de-DE" dirty="0"/>
          </a:p>
          <a:p>
            <a:r>
              <a:rPr lang="de-DE" dirty="0" smtClean="0"/>
              <a:t>Kontrast </a:t>
            </a:r>
          </a:p>
          <a:p>
            <a:endParaRPr lang="de-DE" dirty="0" smtClean="0"/>
          </a:p>
          <a:p>
            <a:r>
              <a:rPr lang="de-DE" dirty="0" smtClean="0"/>
              <a:t>Differenz</a:t>
            </a:r>
          </a:p>
          <a:p>
            <a:endParaRPr lang="de-DE" dirty="0" smtClean="0"/>
          </a:p>
          <a:p>
            <a:r>
              <a:rPr lang="de-DE" dirty="0" smtClean="0"/>
              <a:t>Ironie</a:t>
            </a:r>
          </a:p>
          <a:p>
            <a:endParaRPr lang="de-DE" sz="1400" dirty="0"/>
          </a:p>
          <a:p>
            <a:endParaRPr lang="de-DE" sz="1400" dirty="0" smtClean="0"/>
          </a:p>
        </p:txBody>
      </p:sp>
      <p:pic>
        <p:nvPicPr>
          <p:cNvPr id="13" name="Grafik 12"/>
          <p:cNvPicPr>
            <a:picLocks noChangeAspect="1"/>
          </p:cNvPicPr>
          <p:nvPr/>
        </p:nvPicPr>
        <p:blipFill>
          <a:blip r:embed="rId4"/>
          <a:stretch>
            <a:fillRect/>
          </a:stretch>
        </p:blipFill>
        <p:spPr>
          <a:xfrm>
            <a:off x="6181392" y="2668342"/>
            <a:ext cx="2804629" cy="2201633"/>
          </a:xfrm>
          <a:prstGeom prst="rect">
            <a:avLst/>
          </a:prstGeom>
        </p:spPr>
      </p:pic>
    </p:spTree>
    <p:extLst>
      <p:ext uri="{BB962C8B-B14F-4D97-AF65-F5344CB8AC3E}">
        <p14:creationId xmlns:p14="http://schemas.microsoft.com/office/powerpoint/2010/main" val="39703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9"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7864" y="174303"/>
            <a:ext cx="6119813" cy="906462"/>
          </a:xfrm>
        </p:spPr>
        <p:txBody>
          <a:bodyPr/>
          <a:lstStyle/>
          <a:p>
            <a:r>
              <a:rPr lang="de-DE" dirty="0" smtClean="0"/>
              <a:t>Warum </a:t>
            </a:r>
            <a:r>
              <a:rPr lang="de-DE" dirty="0" err="1" smtClean="0"/>
              <a:t>Memes</a:t>
            </a:r>
            <a:r>
              <a:rPr lang="de-DE" dirty="0" smtClean="0"/>
              <a:t>?</a:t>
            </a:r>
            <a:endParaRPr lang="de-DE" dirty="0"/>
          </a:p>
        </p:txBody>
      </p:sp>
      <p:graphicFrame>
        <p:nvGraphicFramePr>
          <p:cNvPr id="4" name="Diagramm 3"/>
          <p:cNvGraphicFramePr/>
          <p:nvPr>
            <p:extLst>
              <p:ext uri="{D42A27DB-BD31-4B8C-83A1-F6EECF244321}">
                <p14:modId xmlns:p14="http://schemas.microsoft.com/office/powerpoint/2010/main" val="3301892675"/>
              </p:ext>
            </p:extLst>
          </p:nvPr>
        </p:nvGraphicFramePr>
        <p:xfrm>
          <a:off x="9774" y="627534"/>
          <a:ext cx="9134226"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eck 2"/>
          <p:cNvSpPr/>
          <p:nvPr/>
        </p:nvSpPr>
        <p:spPr>
          <a:xfrm>
            <a:off x="3491880" y="627534"/>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5" name="Rechteck 4"/>
          <p:cNvSpPr/>
          <p:nvPr/>
        </p:nvSpPr>
        <p:spPr>
          <a:xfrm>
            <a:off x="3481843" y="2175706"/>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6" name="Rechteck 5"/>
          <p:cNvSpPr/>
          <p:nvPr/>
        </p:nvSpPr>
        <p:spPr>
          <a:xfrm>
            <a:off x="5955641" y="2175706"/>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7" name="Rechteck 6"/>
          <p:cNvSpPr/>
          <p:nvPr/>
        </p:nvSpPr>
        <p:spPr>
          <a:xfrm>
            <a:off x="1035224" y="3684303"/>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8" name="Rechteck 7"/>
          <p:cNvSpPr/>
          <p:nvPr/>
        </p:nvSpPr>
        <p:spPr>
          <a:xfrm>
            <a:off x="1035224" y="2175706"/>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9" name="Rechteck 8"/>
          <p:cNvSpPr/>
          <p:nvPr/>
        </p:nvSpPr>
        <p:spPr>
          <a:xfrm>
            <a:off x="5979840" y="602986"/>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10" name="Rechteck 9"/>
          <p:cNvSpPr/>
          <p:nvPr/>
        </p:nvSpPr>
        <p:spPr>
          <a:xfrm>
            <a:off x="1035224" y="631387"/>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11" name="Rechteck 10"/>
          <p:cNvSpPr/>
          <p:nvPr/>
        </p:nvSpPr>
        <p:spPr>
          <a:xfrm>
            <a:off x="3507160" y="3723878"/>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
        <p:nvSpPr>
          <p:cNvPr id="12" name="Rechteck 11"/>
          <p:cNvSpPr/>
          <p:nvPr/>
        </p:nvSpPr>
        <p:spPr>
          <a:xfrm>
            <a:off x="5955641" y="3723878"/>
            <a:ext cx="216024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smtClean="0"/>
          </a:p>
        </p:txBody>
      </p:sp>
    </p:spTree>
    <p:extLst>
      <p:ext uri="{BB962C8B-B14F-4D97-AF65-F5344CB8AC3E}">
        <p14:creationId xmlns:p14="http://schemas.microsoft.com/office/powerpoint/2010/main" val="40795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Sind </a:t>
            </a:r>
            <a:r>
              <a:rPr lang="de-DE" dirty="0" err="1" smtClean="0"/>
              <a:t>Memes</a:t>
            </a:r>
            <a:r>
              <a:rPr lang="de-DE" dirty="0" smtClean="0"/>
              <a:t> Aber nicht zu „dumm“ für den Unterricht?</a:t>
            </a:r>
            <a:endParaRPr lang="de-DE" dirty="0"/>
          </a:p>
        </p:txBody>
      </p:sp>
      <p:pic>
        <p:nvPicPr>
          <p:cNvPr id="4" name="Grafik 3"/>
          <p:cNvPicPr>
            <a:picLocks noChangeAspect="1"/>
          </p:cNvPicPr>
          <p:nvPr/>
        </p:nvPicPr>
        <p:blipFill>
          <a:blip r:embed="rId2"/>
          <a:stretch>
            <a:fillRect/>
          </a:stretch>
        </p:blipFill>
        <p:spPr>
          <a:xfrm>
            <a:off x="5868144" y="1048533"/>
            <a:ext cx="3183998" cy="3168352"/>
          </a:xfrm>
          <a:prstGeom prst="rect">
            <a:avLst/>
          </a:prstGeom>
        </p:spPr>
      </p:pic>
      <p:sp>
        <p:nvSpPr>
          <p:cNvPr id="5" name="AutoShape 2" descr="Memes als moderne Bildungsmedien: Humor als Medium pädagogischer  Interaktion zur Wissenskonstruktion im Physikunterricht"/>
          <p:cNvSpPr>
            <a:spLocks noChangeAspect="1" noChangeArrowheads="1"/>
          </p:cNvSpPr>
          <p:nvPr/>
        </p:nvSpPr>
        <p:spPr bwMode="auto">
          <a:xfrm>
            <a:off x="155575" y="-822325"/>
            <a:ext cx="17335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p:cNvPicPr>
            <a:picLocks noChangeAspect="1"/>
          </p:cNvPicPr>
          <p:nvPr/>
        </p:nvPicPr>
        <p:blipFill>
          <a:blip r:embed="rId3"/>
          <a:stretch>
            <a:fillRect/>
          </a:stretch>
        </p:blipFill>
        <p:spPr>
          <a:xfrm>
            <a:off x="70520" y="1224212"/>
            <a:ext cx="2829570" cy="2816994"/>
          </a:xfrm>
          <a:prstGeom prst="rect">
            <a:avLst/>
          </a:prstGeom>
        </p:spPr>
      </p:pic>
      <p:pic>
        <p:nvPicPr>
          <p:cNvPr id="7" name="Grafik 6"/>
          <p:cNvPicPr>
            <a:picLocks noChangeAspect="1"/>
          </p:cNvPicPr>
          <p:nvPr/>
        </p:nvPicPr>
        <p:blipFill>
          <a:blip r:embed="rId4"/>
          <a:stretch>
            <a:fillRect/>
          </a:stretch>
        </p:blipFill>
        <p:spPr>
          <a:xfrm>
            <a:off x="3022246" y="1808796"/>
            <a:ext cx="2762250" cy="1647825"/>
          </a:xfrm>
          <a:prstGeom prst="rect">
            <a:avLst/>
          </a:prstGeom>
        </p:spPr>
      </p:pic>
    </p:spTree>
    <p:extLst>
      <p:ext uri="{BB962C8B-B14F-4D97-AF65-F5344CB8AC3E}">
        <p14:creationId xmlns:p14="http://schemas.microsoft.com/office/powerpoint/2010/main" val="230536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75339"/>
            <a:ext cx="6119813" cy="906462"/>
          </a:xfrm>
        </p:spPr>
        <p:txBody>
          <a:bodyPr/>
          <a:lstStyle/>
          <a:p>
            <a:r>
              <a:rPr lang="de-DE" cap="none" dirty="0"/>
              <a:t>Didaktische Einsatzfelder</a:t>
            </a:r>
            <a:br>
              <a:rPr lang="de-DE" cap="none" dirty="0"/>
            </a:br>
            <a:endParaRPr lang="de-DE" dirty="0"/>
          </a:p>
        </p:txBody>
      </p:sp>
      <p:pic>
        <p:nvPicPr>
          <p:cNvPr id="4" name="Grafi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55526"/>
            <a:ext cx="6840760" cy="4394894"/>
          </a:xfrm>
          <a:prstGeom prst="rect">
            <a:avLst/>
          </a:prstGeom>
          <a:noFill/>
          <a:ln>
            <a:noFill/>
          </a:ln>
        </p:spPr>
      </p:pic>
    </p:spTree>
    <p:extLst>
      <p:ext uri="{BB962C8B-B14F-4D97-AF65-F5344CB8AC3E}">
        <p14:creationId xmlns:p14="http://schemas.microsoft.com/office/powerpoint/2010/main" val="2198391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GI_PowerPoint_16zu9_Extern">
  <a:themeElements>
    <a:clrScheme name="GI Excel 2012-07-02">
      <a:dk1>
        <a:sysClr val="windowText" lastClr="000000"/>
      </a:dk1>
      <a:lt1>
        <a:sysClr val="window" lastClr="FFFFFF"/>
      </a:lt1>
      <a:dk2>
        <a:srgbClr val="502300"/>
      </a:dk2>
      <a:lt2>
        <a:srgbClr val="788287"/>
      </a:lt2>
      <a:accent1>
        <a:srgbClr val="A0C814"/>
      </a:accent1>
      <a:accent2>
        <a:srgbClr val="374105"/>
      </a:accent2>
      <a:accent3>
        <a:srgbClr val="82055F"/>
      </a:accent3>
      <a:accent4>
        <a:srgbClr val="5AC8F5"/>
      </a:accent4>
      <a:accent5>
        <a:srgbClr val="003969"/>
      </a:accent5>
      <a:accent6>
        <a:srgbClr val="EB64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400" smtClean="0"/>
        </a:defPPr>
      </a:lstStyle>
    </a:txDef>
  </a:objectDefaults>
  <a:extraClrSchemeLst/>
</a:theme>
</file>

<file path=ppt/theme/theme2.xml><?xml version="1.0" encoding="utf-8"?>
<a:theme xmlns:a="http://schemas.openxmlformats.org/drawingml/2006/main" name="Larissa-Design">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Goethe Draft ClanNarrow">
      <a:majorFont>
        <a:latin typeface="ClanNarrowLF-Bold"/>
        <a:ea typeface=""/>
        <a:cs typeface=""/>
      </a:majorFont>
      <a:minorFont>
        <a:latin typeface="ClanNarrowLF-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Goethe Draft ClanNarrow">
      <a:majorFont>
        <a:latin typeface="ClanNarrowLF-Bold"/>
        <a:ea typeface=""/>
        <a:cs typeface=""/>
      </a:majorFont>
      <a:minorFont>
        <a:latin typeface="ClanNarrowLF-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1E1E7CB3F740E4FA439DC4DE9965CFB" ma:contentTypeVersion="10" ma:contentTypeDescription="Ein neues Dokument erstellen." ma:contentTypeScope="" ma:versionID="bffeaca54e92c5a767cd298966caf8f9">
  <xsd:schema xmlns:xsd="http://www.w3.org/2001/XMLSchema" xmlns:xs="http://www.w3.org/2001/XMLSchema" xmlns:p="http://schemas.microsoft.com/office/2006/metadata/properties" xmlns:ns2="c216c60e-cf8b-4564-aa4f-56f41349513c" xmlns:ns3="d9d6aa0b-def3-4076-afc9-b5668e48dd53" targetNamespace="http://schemas.microsoft.com/office/2006/metadata/properties" ma:root="true" ma:fieldsID="8fd54bd234423b19b101875f2f71a734" ns2:_="" ns3:_="">
    <xsd:import namespace="c216c60e-cf8b-4564-aa4f-56f41349513c"/>
    <xsd:import namespace="d9d6aa0b-def3-4076-afc9-b5668e48dd53"/>
    <xsd:element name="properties">
      <xsd:complexType>
        <xsd:sequence>
          <xsd:element name="documentManagement">
            <xsd:complexType>
              <xsd:all>
                <xsd:element ref="ns2:TaxCatchAll" minOccurs="0"/>
                <xsd:element ref="ns3:Dateiformat" minOccurs="0"/>
                <xsd:element ref="ns3:Druckformat" minOccurs="0"/>
                <xsd:element ref="ns3:Vorlagentyp" minOccurs="0"/>
                <xsd:element ref="ns3:gimmp_Vor_IntDownloadCount"/>
                <xsd:element ref="ns3:gimmp_Vor_ExtDownloadCou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6c60e-cf8b-4564-aa4f-56f41349513c"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c82ed2df-806c-4193-9531-2d60c0b97f43}" ma:internalName="TaxCatchAll" ma:showField="CatchAllData" ma:web="c216c60e-cf8b-4564-aa4f-56f4134951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d6aa0b-def3-4076-afc9-b5668e48dd53" elementFormDefault="qualified">
    <xsd:import namespace="http://schemas.microsoft.com/office/2006/documentManagement/types"/>
    <xsd:import namespace="http://schemas.microsoft.com/office/infopath/2007/PartnerControls"/>
    <xsd:element name="Dateiformat" ma:index="9" nillable="true" ma:displayName="Dateiformat" ma:format="Dropdown" ma:internalName="Dateiformat">
      <xsd:simpleType>
        <xsd:restriction base="dms:Choice">
          <xsd:enumeration value="AC3 M2V (ZIP)"/>
          <xsd:enumeration value="AVI"/>
          <xsd:enumeration value="Excel 2003-2007"/>
          <xsd:enumeration value="Excel 2010"/>
          <xsd:enumeration value="FLV (ZIP)"/>
          <xsd:enumeration value="GIF"/>
          <xsd:enumeration value="InDesign (ZIP)"/>
          <xsd:enumeration value="JPG"/>
          <xsd:enumeration value="MP4 (ZIP)"/>
          <xsd:enumeration value="PDF (Ansicht)"/>
          <xsd:enumeration value="PDF (druckfähig)"/>
          <xsd:enumeration value="PowerPoint 2003-2007"/>
          <xsd:enumeration value="PowerPoint 2010"/>
          <xsd:enumeration value="PSD (ZIP)"/>
          <xsd:enumeration value="WAV"/>
          <xsd:enumeration value="Word 2003-2007"/>
          <xsd:enumeration value="Word 2010"/>
        </xsd:restriction>
      </xsd:simpleType>
    </xsd:element>
    <xsd:element name="Druckformat" ma:index="10" nillable="true" ma:displayName="Endformat" ma:format="Dropdown" ma:internalName="Druckformat">
      <xsd:simpleType>
        <xsd:restriction base="dms:Choice">
          <xsd:enumeration value="Variabel"/>
          <xsd:enumeration value="DIN A0"/>
          <xsd:enumeration value="DIN A1"/>
          <xsd:enumeration value="DIN A2"/>
          <xsd:enumeration value="DIN A3"/>
          <xsd:enumeration value="DIN A4"/>
          <xsd:enumeration value="DIN A5"/>
          <xsd:enumeration value="DIN A6"/>
          <xsd:enumeration value="DIN A7"/>
          <xsd:enumeration value="DIN LANG"/>
          <xsd:enumeration value="US-Letterformat"/>
          <xsd:enumeration value="CD-/DVD"/>
          <xsd:enumeration value="Sonderformat"/>
          <xsd:enumeration value="4:3"/>
          <xsd:enumeration value="16:9"/>
          <xsd:enumeration value="100 x 65 px"/>
          <xsd:enumeration value="140 x 105 px"/>
          <xsd:enumeration value="180 x 180 px"/>
          <xsd:enumeration value="300 x 250 px"/>
          <xsd:enumeration value="400 x 180 px"/>
          <xsd:enumeration value="403 x 403 px"/>
          <xsd:enumeration value="480 x 62 px"/>
          <xsd:enumeration value="843 x 403 px"/>
          <xsd:enumeration value="1200 x 1200 px"/>
        </xsd:restriction>
      </xsd:simpleType>
    </xsd:element>
    <xsd:element name="Vorlagentyp" ma:index="12" nillable="true" ma:displayName="Vorlagentyp" ma:description="Beschreibt den Vorlagentyp" ma:format="Dropdown" ma:internalName="Vorlagentyp">
      <xsd:simpleType>
        <xsd:restriction base="dms:Choice">
          <xsd:enumeration value="Audio"/>
          <xsd:enumeration value="Bürovorlagen: Briefpapier"/>
          <xsd:enumeration value="Bürovorlagen: DIN-A4-Standardvorlagen"/>
          <xsd:enumeration value="Bürovorlagen: Excel-Tabelle"/>
          <xsd:enumeration value="Bürovorlagen: Präsentation"/>
          <xsd:enumeration value="Bürovorlagen: Sonstige Bürovorlagen"/>
          <xsd:enumeration value="Bürovorlagen: Visitenkarte"/>
          <xsd:enumeration value="Bürovorlagen: Word-Tabelle hoch"/>
          <xsd:enumeration value="Bürovorlagen: Word-Tabelle quer"/>
          <xsd:enumeration value="Film: DVD-/Blu-ray-Erstellung (Authoring): Inlay"/>
          <xsd:enumeration value="Film: DVD-/Blu-ray-Erstellung (Authoring): Label"/>
          <xsd:enumeration value="Film: DVD-/Blu-ray-Erstellung (Authoring): Menu"/>
          <xsd:enumeration value="Film: Video-Produktion: Inserts"/>
          <xsd:enumeration value="Film: Video-Produktion: Intro/Outro"/>
          <xsd:enumeration value="Messen und Veranstaltungen"/>
          <xsd:enumeration value="Messen: Aufstellbanner"/>
          <xsd:enumeration value="Messen: Mobiler Messestand"/>
          <xsd:enumeration value="Messen: Sitzwürfel"/>
          <xsd:enumeration value="Print: ABC der Sprachkurse"/>
          <xsd:enumeration value="Print: Anzeige/Plakat &quot;Sprachkursanzeigen&quot;"/>
          <xsd:enumeration value="Print: Anzeige/Plakat (blanco)"/>
          <xsd:enumeration value="Print: Broschüre (blanco)"/>
          <xsd:enumeration value="Print: CD/DVD (blanco)"/>
          <xsd:enumeration value="Print: Grußkarte (blanco)"/>
          <xsd:enumeration value="Print: Imagebroschüre Prüfungen"/>
          <xsd:enumeration value="Print: Imagebroschüre Sprache"/>
          <xsd:enumeration value="Print: Imageflyer Institute"/>
          <xsd:enumeration value="Print: Infomappe"/>
          <xsd:enumeration value="Print: Kurseinleger"/>
          <xsd:enumeration value="Print: Lesezeichen"/>
          <xsd:enumeration value="Print: Miniwörterbuch &quot;Deutsch im Geschäftsleben&quot;"/>
          <xsd:enumeration value="Print: Posterserie &quot;Ein dicker Hund&quot;"/>
          <xsd:enumeration value="Print: Posterserie Prüfungen"/>
          <xsd:enumeration value="Print: Postkarte BULATS"/>
          <xsd:enumeration value="Print: Postkarte oder DIN A6-Flyer (blanco)"/>
          <xsd:enumeration value="Print: Programmflyer (Leserichtung links nach rechts)"/>
          <xsd:enumeration value="Print: Programmflyer (Leserichtung rechts nach links)"/>
          <xsd:enumeration value="Print: Prüfungsflyer"/>
          <xsd:enumeration value="Print: Sprachkursbroschüre"/>
          <xsd:enumeration value="Print: Sprachkursmappe"/>
          <xsd:enumeration value="Print: TestDaF-Flyer"/>
          <xsd:enumeration value="Print: Weihnachtskarte"/>
          <xsd:enumeration value="Signalisation"/>
          <xsd:enumeration value="Web: Anmeldeformular"/>
          <xsd:enumeration value="Web: Banner dynamisch &quot;Blended Learning&quot;"/>
          <xsd:enumeration value="Web: Facebook"/>
          <xsd:enumeration value="Web: Facebook &quot;Blended Learning&quot;"/>
          <xsd:enumeration value="Web: Facebook &quot;Teilnehmer gewinnen&quot;"/>
          <xsd:enumeration value="Web: Newsletter"/>
          <xsd:enumeration value="Web: Newsletter &quot;Blended Learning&quot;"/>
          <xsd:enumeration value="Web: Newsletter &quot;Teilnehmer gewinnen&quot;"/>
          <xsd:enumeration value="Web: Störer/Banner &quot;Deutsch lernen&quot;"/>
          <xsd:enumeration value="Web: Störer/Banner dynamisch"/>
          <xsd:enumeration value="Web: Störer/Banner statisch"/>
          <xsd:enumeration value="Web: Twitter &quot;Blended Learning&quot;"/>
          <xsd:enumeration value="Web: Website-Störer &quot;Blended Learning&quot;"/>
          <xsd:enumeration value="Web: Website-Störer &quot;Teilnehmer gewinnen&quot;"/>
          <xsd:enumeration value="Werbeartikel"/>
        </xsd:restriction>
      </xsd:simpleType>
    </xsd:element>
    <xsd:element name="gimmp_Vor_IntDownloadCount" ma:index="13" ma:displayName="Downloads Intranet" ma:decimals="0" ma:default="0" ma:internalName="gimmp_Vor_IntDownloadCount" ma:readOnly="true">
      <xsd:simpleType>
        <xsd:restriction base="dms:Number"/>
      </xsd:simpleType>
    </xsd:element>
    <xsd:element name="gimmp_Vor_ExtDownloadCount" ma:index="14" ma:displayName="Downloads Extranet" ma:decimals="0" ma:default="0" ma:internalName="gimmp_Vor_ExtDownloadCount" ma:readOnly="tru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Beschreibung"/>
        <xsd:element ref="dc:subject" minOccurs="0" maxOccurs="1"/>
        <xsd:element ref="dc:description" minOccurs="0" maxOccurs="1"/>
        <xsd:element name="keywords" minOccurs="0" maxOccurs="1" type="xsd:string" ma:index="11" ma:displayName="Schlüsselwörter"/>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iformat xmlns="d9d6aa0b-def3-4076-afc9-b5668e48dd53">PowerPoint 2010</Dateiformat>
    <TaxCatchAll xmlns="c216c60e-cf8b-4564-aa4f-56f41349513c">
      <Value>23</Value>
    </TaxCatchAll>
    <Druckformat xmlns="d9d6aa0b-def3-4076-afc9-b5668e48dd53">16:9</Druckformat>
    <Vorlagentyp xmlns="d9d6aa0b-def3-4076-afc9-b5668e48dd53">Bürovorlagen: Präsentation</Vorlagentyp>
    <gimmp_Vor_IntDownloadCount xmlns="d9d6aa0b-def3-4076-afc9-b5668e48dd53">114</gimmp_Vor_IntDownloadCount>
  </documentManagement>
</p:properties>
</file>

<file path=customXml/itemProps1.xml><?xml version="1.0" encoding="utf-8"?>
<ds:datastoreItem xmlns:ds="http://schemas.openxmlformats.org/officeDocument/2006/customXml" ds:itemID="{8EC504FE-5DDE-4D75-855C-76BA6D5F8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6c60e-cf8b-4564-aa4f-56f41349513c"/>
    <ds:schemaRef ds:uri="d9d6aa0b-def3-4076-afc9-b5668e48dd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0ACABE-6DCF-4208-927B-2192EA52AD2B}">
  <ds:schemaRefs>
    <ds:schemaRef ds:uri="http://schemas.microsoft.com/sharepoint/v3/contenttype/forms"/>
  </ds:schemaRefs>
</ds:datastoreItem>
</file>

<file path=customXml/itemProps3.xml><?xml version="1.0" encoding="utf-8"?>
<ds:datastoreItem xmlns:ds="http://schemas.openxmlformats.org/officeDocument/2006/customXml" ds:itemID="{A54A3089-5B21-4DCD-9187-62243BD7C0E5}">
  <ds:schemaRefs>
    <ds:schemaRef ds:uri="http://schemas.microsoft.com/office/2006/metadata/properties"/>
    <ds:schemaRef ds:uri="http://schemas.microsoft.com/office/infopath/2007/PartnerControls"/>
    <ds:schemaRef ds:uri="d9d6aa0b-def3-4076-afc9-b5668e48dd53"/>
    <ds:schemaRef ds:uri="c216c60e-cf8b-4564-aa4f-56f41349513c"/>
  </ds:schemaRefs>
</ds:datastoreItem>
</file>

<file path=docProps/app.xml><?xml version="1.0" encoding="utf-8"?>
<Properties xmlns="http://schemas.openxmlformats.org/officeDocument/2006/extended-properties" xmlns:vt="http://schemas.openxmlformats.org/officeDocument/2006/docPropsVTypes">
  <Template>PowerPoint_16_9</Template>
  <TotalTime>0</TotalTime>
  <Words>878</Words>
  <Application>Microsoft Office PowerPoint</Application>
  <PresentationFormat>Bildschirmpräsentation (16:9)</PresentationFormat>
  <Paragraphs>231</Paragraphs>
  <Slides>25</Slides>
  <Notes>14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25</vt:i4>
      </vt:variant>
    </vt:vector>
  </HeadingPairs>
  <TitlesOfParts>
    <vt:vector size="31" baseType="lpstr">
      <vt:lpstr>Arial</vt:lpstr>
      <vt:lpstr>ClanNarrowLF-Book</vt:lpstr>
      <vt:lpstr>Geneva</vt:lpstr>
      <vt:lpstr>Verdana</vt:lpstr>
      <vt:lpstr>Wingdings</vt:lpstr>
      <vt:lpstr>GI_PowerPoint_16zu9_Extern</vt:lpstr>
      <vt:lpstr>Meme-tisches Lehren Memes im Deutschunterricht       Maximilian Weiß Experte für Unterricht Goethe-Institut Warschau</vt:lpstr>
      <vt:lpstr>Herzlich willkommen im Dream Meme-Team!</vt:lpstr>
      <vt:lpstr>Was haben wir heute vor?</vt:lpstr>
      <vt:lpstr>Wäre ich ein Meme, wäre ich…</vt:lpstr>
      <vt:lpstr>Kleine Meme-ologie!  Woher kommen und was sind Memes eigentlich?  </vt:lpstr>
      <vt:lpstr>Kleine Meme-ologie</vt:lpstr>
      <vt:lpstr>Warum Memes?</vt:lpstr>
      <vt:lpstr>Sind Memes Aber nicht zu „dumm“ für den Unterricht?</vt:lpstr>
      <vt:lpstr>Didaktische Einsatzfelder </vt:lpstr>
      <vt:lpstr>Didaktische Impulse – Meme als</vt:lpstr>
      <vt:lpstr>Didaktische Impulse – Meme als</vt:lpstr>
      <vt:lpstr>Didaktische Impulse – Meme als</vt:lpstr>
      <vt:lpstr>Didaktische Impulse – Meme als</vt:lpstr>
      <vt:lpstr>Didaktische Impulse – Meme als</vt:lpstr>
      <vt:lpstr>Beispiele zur Meme-Wand</vt:lpstr>
      <vt:lpstr>Didaktische Impulse – Meme als</vt:lpstr>
      <vt:lpstr>Didaktische Impulse – Meme als</vt:lpstr>
      <vt:lpstr>Stolpersteine des Einsatzes</vt:lpstr>
      <vt:lpstr>Auf zur Tat – Würfelmeme</vt:lpstr>
      <vt:lpstr>Wo kann man Memes erstellen?</vt:lpstr>
      <vt:lpstr>Und was denken Sie?</vt:lpstr>
      <vt:lpstr>Zur Vertiefung und Inspiration</vt:lpstr>
      <vt:lpstr>Zur Vertiefung und Inspiration</vt:lpstr>
      <vt:lpstr>Noch Fragen?!</vt:lpstr>
      <vt:lpstr>Herzlichen Dank  für Ihre Aufmerk- samkeit!  Bei Lob/Kritik: maximilian.weiss@goethe.de </vt:lpstr>
    </vt:vector>
  </TitlesOfParts>
  <Company>Goethe-Institut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Deutsche Phonetik was, warum und wie?  Warschau, 26.09.2018</dc:title>
  <dc:creator>Maximilian Weiß</dc:creator>
  <cp:keywords>PowerPoint, PPT, Präsentation, Präsentationsvorlage, Vorlage, Template</cp:keywords>
  <dc:description>Template: 2010-12-22</dc:description>
  <cp:lastModifiedBy>Schneider, Eva Maria</cp:lastModifiedBy>
  <cp:revision>122</cp:revision>
  <dcterms:created xsi:type="dcterms:W3CDTF">2019-09-09T08:15:20Z</dcterms:created>
  <dcterms:modified xsi:type="dcterms:W3CDTF">2022-05-02T10:15:04Z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0x010100F1E1E7CB3F740E4FA439DC4DE9965CFB</vt:lpwstr>
  </property>
  <property fmtid="{D5CDD505-2E9C-101B-9397-08002B2CF9AE}" pid="3" name="Order">
    <vt:r8>6000</vt:r8>
  </property>
  <property fmtid="{D5CDD505-2E9C-101B-9397-08002B2CF9AE}" pid="4" name="Medium">
    <vt:lpwstr>23;#Format 16:9|48b6f884-d71d-4567-8042-440ab8b0b9fb</vt:lpwstr>
  </property>
  <property fmtid="{D5CDD505-2E9C-101B-9397-08002B2CF9AE}" pid="5" name="lbb07e0a8a4e4acd940641544846852e">
    <vt:lpwstr>Format 16:9|48b6f884-d71d-4567-8042-440ab8b0b9fb</vt:lpwstr>
  </property>
</Properties>
</file>