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92" r:id="rId5"/>
    <p:sldId id="298" r:id="rId6"/>
    <p:sldId id="259" r:id="rId7"/>
    <p:sldId id="288" r:id="rId8"/>
    <p:sldId id="290" r:id="rId9"/>
    <p:sldId id="282" r:id="rId10"/>
    <p:sldId id="307" r:id="rId11"/>
    <p:sldId id="284" r:id="rId12"/>
    <p:sldId id="261" r:id="rId13"/>
    <p:sldId id="297" r:id="rId14"/>
    <p:sldId id="296" r:id="rId15"/>
    <p:sldId id="294" r:id="rId16"/>
    <p:sldId id="286" r:id="rId17"/>
    <p:sldId id="280" r:id="rId18"/>
    <p:sldId id="265" r:id="rId19"/>
    <p:sldId id="270" r:id="rId20"/>
    <p:sldId id="268" r:id="rId21"/>
    <p:sldId id="269" r:id="rId22"/>
    <p:sldId id="271" r:id="rId23"/>
    <p:sldId id="272" r:id="rId24"/>
    <p:sldId id="273" r:id="rId25"/>
    <p:sldId id="276" r:id="rId26"/>
    <p:sldId id="3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CD57-8D50-4026-A973-1DE6D11E78B4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CAB-7832-4763-962D-325150FF8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CD57-8D50-4026-A973-1DE6D11E78B4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CAB-7832-4763-962D-325150FF8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0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CD57-8D50-4026-A973-1DE6D11E78B4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CAB-7832-4763-962D-325150FF8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7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CD57-8D50-4026-A973-1DE6D11E78B4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CAB-7832-4763-962D-325150FF8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CD57-8D50-4026-A973-1DE6D11E78B4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CAB-7832-4763-962D-325150FF8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6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CD57-8D50-4026-A973-1DE6D11E78B4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CAB-7832-4763-962D-325150FF8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3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CD57-8D50-4026-A973-1DE6D11E78B4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CAB-7832-4763-962D-325150FF8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CD57-8D50-4026-A973-1DE6D11E78B4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CAB-7832-4763-962D-325150FF8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CD57-8D50-4026-A973-1DE6D11E78B4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CAB-7832-4763-962D-325150FF8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9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CD57-8D50-4026-A973-1DE6D11E78B4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CAB-7832-4763-962D-325150FF8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9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CD57-8D50-4026-A973-1DE6D11E78B4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CAB-7832-4763-962D-325150FF8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2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CD57-8D50-4026-A973-1DE6D11E78B4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73CAB-7832-4763-962D-325150FF8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conqr.com/mindmap/27137579/sportger-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9600" dirty="0" smtClean="0"/>
              <a:t>Das Thema</a:t>
            </a:r>
            <a:r>
              <a:rPr lang="en-US" sz="9600" dirty="0" smtClean="0"/>
              <a:t>: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6000" dirty="0" smtClean="0"/>
              <a:t>Ich suche meine Sportgeräte.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2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571500"/>
            <a:ext cx="965073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5984" y="-2083846"/>
            <a:ext cx="6061804" cy="10959737"/>
          </a:xfrm>
        </p:spPr>
      </p:pic>
    </p:spTree>
    <p:extLst>
      <p:ext uri="{BB962C8B-B14F-4D97-AF65-F5344CB8AC3E}">
        <p14:creationId xmlns:p14="http://schemas.microsoft.com/office/powerpoint/2010/main" val="375497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5"/>
                </a:solidFill>
              </a:rPr>
              <a:t>                                                                              </a:t>
            </a:r>
            <a:br>
              <a:rPr lang="en-US" sz="3600" dirty="0" smtClean="0">
                <a:solidFill>
                  <a:schemeClr val="accent5"/>
                </a:solidFill>
              </a:rPr>
            </a:b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100" dirty="0" smtClean="0">
                <a:solidFill>
                  <a:schemeClr val="accent5"/>
                </a:solidFill>
              </a:rPr>
              <a:t/>
            </a:r>
            <a:br>
              <a:rPr lang="en-US" sz="3100" dirty="0" smtClean="0">
                <a:solidFill>
                  <a:schemeClr val="accent5"/>
                </a:solidFill>
              </a:rPr>
            </a:br>
            <a:r>
              <a:rPr lang="en-US" sz="2800" b="1" dirty="0">
                <a:solidFill>
                  <a:schemeClr val="accent4"/>
                </a:solidFill>
              </a:rPr>
              <a:t>Lest die </a:t>
            </a:r>
            <a:r>
              <a:rPr lang="en-US" sz="2800" b="1" dirty="0" err="1">
                <a:solidFill>
                  <a:schemeClr val="accent4"/>
                </a:solidFill>
              </a:rPr>
              <a:t>Dialogen</a:t>
            </a:r>
            <a:r>
              <a:rPr lang="en-US" sz="2800" b="1" dirty="0">
                <a:solidFill>
                  <a:schemeClr val="accent4"/>
                </a:solidFill>
              </a:rPr>
              <a:t> in </a:t>
            </a:r>
            <a:r>
              <a:rPr lang="en-US" sz="2800" b="1" dirty="0" err="1">
                <a:solidFill>
                  <a:schemeClr val="accent4"/>
                </a:solidFill>
              </a:rPr>
              <a:t>Rollen</a:t>
            </a:r>
            <a:r>
              <a:rPr lang="de-DE" sz="2800" b="1" dirty="0">
                <a:solidFill>
                  <a:schemeClr val="accent4"/>
                </a:solidFill>
              </a:rPr>
              <a:t> nach dem Muster</a:t>
            </a:r>
            <a:r>
              <a:rPr lang="de-DE" sz="2800" b="1" dirty="0" smtClean="0">
                <a:solidFill>
                  <a:schemeClr val="accent4"/>
                </a:solidFill>
              </a:rPr>
              <a:t>,</a:t>
            </a:r>
            <a:br>
              <a:rPr lang="de-DE" sz="2800" b="1" dirty="0" smtClean="0">
                <a:solidFill>
                  <a:schemeClr val="accent4"/>
                </a:solidFill>
              </a:rPr>
            </a:br>
            <a:r>
              <a:rPr lang="de-DE" sz="2800" b="1" dirty="0" smtClean="0">
                <a:solidFill>
                  <a:schemeClr val="accent4"/>
                </a:solidFill>
              </a:rPr>
              <a:t>denkt </a:t>
            </a:r>
            <a:r>
              <a:rPr lang="de-DE" sz="2800" b="1" dirty="0">
                <a:solidFill>
                  <a:schemeClr val="accent4"/>
                </a:solidFill>
              </a:rPr>
              <a:t>an </a:t>
            </a:r>
            <a:r>
              <a:rPr lang="de-DE" sz="2800" b="1" dirty="0" smtClean="0">
                <a:solidFill>
                  <a:schemeClr val="accent4"/>
                </a:solidFill>
              </a:rPr>
              <a:t>den </a:t>
            </a:r>
            <a:r>
              <a:rPr lang="de-DE" sz="2800" b="1" dirty="0">
                <a:solidFill>
                  <a:schemeClr val="accent4"/>
                </a:solidFill>
              </a:rPr>
              <a:t>richtigen </a:t>
            </a:r>
            <a:r>
              <a:rPr lang="de-DE" sz="2800" b="1" dirty="0" smtClean="0">
                <a:solidFill>
                  <a:schemeClr val="accent4"/>
                </a:solidFill>
              </a:rPr>
              <a:t>Possesivartikel </a:t>
            </a:r>
            <a:r>
              <a:rPr lang="de-DE" sz="2800" b="1" dirty="0" smtClean="0">
                <a:solidFill>
                  <a:schemeClr val="accent4"/>
                </a:solidFill>
              </a:rPr>
              <a:t>im Akkusativ!</a:t>
            </a:r>
            <a:r>
              <a:rPr lang="en-US" sz="3100" b="1" dirty="0" smtClean="0">
                <a:solidFill>
                  <a:srgbClr val="FFC000"/>
                </a:solidFill>
              </a:rPr>
              <a:t/>
            </a:r>
            <a:br>
              <a:rPr lang="en-US" sz="3100" b="1" dirty="0" smtClean="0">
                <a:solidFill>
                  <a:srgbClr val="FFC000"/>
                </a:solidFill>
              </a:rPr>
            </a:br>
            <a:endParaRPr lang="en-US" sz="31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  </a:t>
            </a:r>
            <a:r>
              <a:rPr lang="en-US" dirty="0" smtClean="0"/>
              <a:t>1.</a:t>
            </a:r>
          </a:p>
          <a:p>
            <a:pPr marL="0" indent="0">
              <a:buNone/>
            </a:pPr>
            <a:r>
              <a:rPr lang="en-US" dirty="0" smtClean="0"/>
              <a:t>       - Was </a:t>
            </a:r>
            <a:r>
              <a:rPr lang="en-US" dirty="0" err="1" smtClean="0"/>
              <a:t>sucht</a:t>
            </a:r>
            <a:r>
              <a:rPr lang="en-US" dirty="0" smtClean="0"/>
              <a:t> Markus?</a:t>
            </a:r>
          </a:p>
          <a:p>
            <a:pPr marL="0" indent="0">
              <a:buNone/>
            </a:pPr>
            <a:r>
              <a:rPr lang="en-US" dirty="0" smtClean="0"/>
              <a:t>       -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sucht</a:t>
            </a:r>
            <a:r>
              <a:rPr lang="en-US" dirty="0" smtClean="0"/>
              <a:t> …… </a:t>
            </a:r>
            <a:r>
              <a:rPr lang="en-US" dirty="0">
                <a:solidFill>
                  <a:srgbClr val="009900"/>
                </a:solidFill>
              </a:rPr>
              <a:t>Handy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de-DE" dirty="0" smtClean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seinen,</a:t>
            </a:r>
            <a:r>
              <a:rPr lang="de-DE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de-DE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seine/ </a:t>
            </a:r>
            <a:r>
              <a:rPr lang="de-DE" dirty="0" smtClean="0">
                <a:solidFill>
                  <a:srgbClr val="0099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sein).</a:t>
            </a:r>
            <a:endParaRPr lang="en-US" dirty="0">
              <a:solidFill>
                <a:srgbClr val="0099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 smtClean="0"/>
              <a:t>-Was </a:t>
            </a:r>
            <a:r>
              <a:rPr lang="en-US" dirty="0" err="1" smtClean="0"/>
              <a:t>sucht</a:t>
            </a:r>
            <a:r>
              <a:rPr lang="en-US" dirty="0" smtClean="0"/>
              <a:t> Tina?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sucht</a:t>
            </a:r>
            <a:r>
              <a:rPr lang="en-US" dirty="0" smtClean="0"/>
              <a:t>  …….</a:t>
            </a:r>
            <a:r>
              <a:rPr lang="en-US" dirty="0" err="1" smtClean="0"/>
              <a:t>Tennisschlager</a:t>
            </a:r>
            <a:r>
              <a:rPr lang="en-US" dirty="0" smtClean="0"/>
              <a:t> ( </a:t>
            </a:r>
            <a:r>
              <a:rPr lang="en-US" dirty="0" err="1" smtClean="0">
                <a:solidFill>
                  <a:schemeClr val="accent1"/>
                </a:solidFill>
              </a:rPr>
              <a:t>ihren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rgbClr val="FF0000"/>
                </a:solidFill>
              </a:rPr>
              <a:t>ihre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rgbClr val="009900"/>
                </a:solidFill>
              </a:rPr>
              <a:t>ihr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7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Lest die </a:t>
            </a:r>
            <a:r>
              <a:rPr lang="en-US" sz="4000" b="1" dirty="0" err="1">
                <a:solidFill>
                  <a:schemeClr val="accent4"/>
                </a:solidFill>
              </a:rPr>
              <a:t>Dialogen</a:t>
            </a:r>
            <a:r>
              <a:rPr lang="en-US" sz="4000" b="1" dirty="0">
                <a:solidFill>
                  <a:schemeClr val="accent4"/>
                </a:solidFill>
              </a:rPr>
              <a:t> in </a:t>
            </a:r>
            <a:r>
              <a:rPr lang="en-US" sz="4000" b="1" dirty="0" err="1">
                <a:solidFill>
                  <a:schemeClr val="accent4"/>
                </a:solidFill>
              </a:rPr>
              <a:t>Rollen</a:t>
            </a:r>
            <a:r>
              <a:rPr lang="de-DE" sz="4000" b="1" dirty="0">
                <a:solidFill>
                  <a:schemeClr val="accent4"/>
                </a:solidFill>
              </a:rPr>
              <a:t> nach dem Muster,</a:t>
            </a:r>
            <a:br>
              <a:rPr lang="de-DE" sz="4000" b="1" dirty="0">
                <a:solidFill>
                  <a:schemeClr val="accent4"/>
                </a:solidFill>
              </a:rPr>
            </a:br>
            <a:r>
              <a:rPr lang="de-DE" sz="4000" b="1" dirty="0">
                <a:solidFill>
                  <a:schemeClr val="accent4"/>
                </a:solidFill>
              </a:rPr>
              <a:t>denkt an die richtigen </a:t>
            </a:r>
            <a:r>
              <a:rPr lang="de-DE" sz="4000" b="1" dirty="0" smtClean="0">
                <a:solidFill>
                  <a:schemeClr val="accent4"/>
                </a:solidFill>
              </a:rPr>
              <a:t>Possesivartikel </a:t>
            </a:r>
            <a:r>
              <a:rPr lang="de-DE" sz="4000" b="1" dirty="0" smtClean="0">
                <a:solidFill>
                  <a:schemeClr val="accent4"/>
                </a:solidFill>
              </a:rPr>
              <a:t>im Akkusativ!</a:t>
            </a:r>
            <a:r>
              <a:rPr lang="en-US" b="1" dirty="0">
                <a:solidFill>
                  <a:srgbClr val="FFC000"/>
                </a:solidFill>
              </a:rPr>
              <a:t/>
            </a:r>
            <a:br>
              <a:rPr lang="en-US" b="1" dirty="0">
                <a:solidFill>
                  <a:srgbClr val="FFC000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3</a:t>
            </a:r>
            <a:r>
              <a:rPr lang="de-DE" dirty="0" smtClean="0"/>
              <a:t>.        -Was suchst du 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        -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 smtClean="0"/>
              <a:t> …….</a:t>
            </a:r>
            <a:r>
              <a:rPr lang="en-US" dirty="0" err="1" smtClean="0"/>
              <a:t>Inlineskates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chemeClr val="accent1"/>
                </a:solidFill>
              </a:rPr>
              <a:t>meinen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meine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9900"/>
                </a:solidFill>
              </a:rPr>
              <a:t>mein</a:t>
            </a:r>
            <a:r>
              <a:rPr lang="en-US" dirty="0" smtClean="0">
                <a:solidFill>
                  <a:srgbClr val="009900"/>
                </a:solidFill>
              </a:rPr>
              <a:t>/ </a:t>
            </a:r>
            <a:r>
              <a:rPr lang="en-US" dirty="0" err="1" smtClean="0">
                <a:solidFill>
                  <a:schemeClr val="accent2"/>
                </a:solidFill>
              </a:rPr>
              <a:t>meine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</a:p>
          <a:p>
            <a:pPr marL="0" indent="0">
              <a:buNone/>
            </a:pPr>
            <a:r>
              <a:rPr lang="de-DE" dirty="0" smtClean="0"/>
              <a:t>  </a:t>
            </a:r>
            <a:r>
              <a:rPr lang="de-DE" dirty="0"/>
              <a:t>4</a:t>
            </a:r>
            <a:r>
              <a:rPr lang="de-DE" dirty="0" smtClean="0"/>
              <a:t>.        - Was suchst du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          -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 smtClean="0"/>
              <a:t> ……</a:t>
            </a:r>
            <a:r>
              <a:rPr lang="en-US" dirty="0" err="1" smtClean="0"/>
              <a:t>Sporttasche</a:t>
            </a:r>
            <a:r>
              <a:rPr lang="en-US" dirty="0"/>
              <a:t>. (</a:t>
            </a:r>
            <a:r>
              <a:rPr lang="en-US" dirty="0" err="1">
                <a:solidFill>
                  <a:schemeClr val="accent1"/>
                </a:solidFill>
              </a:rPr>
              <a:t>meinen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meine</a:t>
            </a:r>
            <a:r>
              <a:rPr lang="en-US" dirty="0"/>
              <a:t> </a:t>
            </a:r>
            <a:r>
              <a:rPr lang="en-US" dirty="0" err="1">
                <a:solidFill>
                  <a:srgbClr val="009900"/>
                </a:solidFill>
              </a:rPr>
              <a:t>mein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Lest die </a:t>
            </a:r>
            <a:r>
              <a:rPr lang="en-US" sz="4000" b="1" dirty="0" err="1">
                <a:solidFill>
                  <a:schemeClr val="accent4"/>
                </a:solidFill>
              </a:rPr>
              <a:t>Dialogen</a:t>
            </a:r>
            <a:r>
              <a:rPr lang="en-US" sz="4000" b="1" dirty="0">
                <a:solidFill>
                  <a:schemeClr val="accent4"/>
                </a:solidFill>
              </a:rPr>
              <a:t> in </a:t>
            </a:r>
            <a:r>
              <a:rPr lang="en-US" sz="4000" b="1" dirty="0" err="1">
                <a:solidFill>
                  <a:schemeClr val="accent4"/>
                </a:solidFill>
              </a:rPr>
              <a:t>Rollen</a:t>
            </a:r>
            <a:r>
              <a:rPr lang="de-DE" sz="4000" b="1" dirty="0">
                <a:solidFill>
                  <a:schemeClr val="accent4"/>
                </a:solidFill>
              </a:rPr>
              <a:t> nach dem Muster,</a:t>
            </a:r>
            <a:br>
              <a:rPr lang="de-DE" sz="4000" b="1" dirty="0">
                <a:solidFill>
                  <a:schemeClr val="accent4"/>
                </a:solidFill>
              </a:rPr>
            </a:br>
            <a:r>
              <a:rPr lang="de-DE" sz="4000" b="1" dirty="0">
                <a:solidFill>
                  <a:schemeClr val="accent4"/>
                </a:solidFill>
              </a:rPr>
              <a:t>denkt an die richtigen </a:t>
            </a:r>
            <a:r>
              <a:rPr lang="de-DE" sz="4000" b="1" dirty="0" smtClean="0">
                <a:solidFill>
                  <a:schemeClr val="accent4"/>
                </a:solidFill>
              </a:rPr>
              <a:t>Possesivartikel </a:t>
            </a:r>
            <a:r>
              <a:rPr lang="de-DE" sz="4000" b="1" dirty="0" smtClean="0">
                <a:solidFill>
                  <a:schemeClr val="accent4"/>
                </a:solidFill>
              </a:rPr>
              <a:t>im Akkusativ</a:t>
            </a:r>
            <a:r>
              <a:rPr lang="de-DE" sz="4000" b="1" dirty="0" smtClean="0">
                <a:solidFill>
                  <a:schemeClr val="accent4"/>
                </a:solidFill>
              </a:rPr>
              <a:t>!</a:t>
            </a:r>
            <a:r>
              <a:rPr lang="en-US" b="1" dirty="0">
                <a:solidFill>
                  <a:srgbClr val="FFC000"/>
                </a:solidFill>
              </a:rPr>
              <a:t/>
            </a:r>
            <a:br>
              <a:rPr lang="en-US" b="1" dirty="0">
                <a:solidFill>
                  <a:srgbClr val="FFC000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5</a:t>
            </a:r>
            <a:r>
              <a:rPr lang="de-DE" dirty="0" smtClean="0"/>
              <a:t>.        -Was suchst du 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        -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 smtClean="0"/>
              <a:t> …… Ball. (</a:t>
            </a:r>
            <a:r>
              <a:rPr lang="en-US" dirty="0" err="1" smtClean="0">
                <a:solidFill>
                  <a:schemeClr val="accent1"/>
                </a:solidFill>
              </a:rPr>
              <a:t>meinen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meine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9900"/>
                </a:solidFill>
              </a:rPr>
              <a:t>mein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</a:p>
          <a:p>
            <a:pPr marL="0" indent="0">
              <a:buNone/>
            </a:pPr>
            <a:r>
              <a:rPr lang="de-DE" dirty="0" smtClean="0"/>
              <a:t>  </a:t>
            </a:r>
            <a:r>
              <a:rPr lang="de-DE" dirty="0"/>
              <a:t>6</a:t>
            </a:r>
            <a:r>
              <a:rPr lang="de-DE" dirty="0" smtClean="0"/>
              <a:t>.        - Was suchst du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          -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 smtClean="0"/>
              <a:t> ……</a:t>
            </a:r>
            <a:r>
              <a:rPr lang="en-US" dirty="0" err="1" smtClean="0"/>
              <a:t>Sporttasche</a:t>
            </a:r>
            <a:r>
              <a:rPr lang="en-US" dirty="0"/>
              <a:t>. (</a:t>
            </a:r>
            <a:r>
              <a:rPr lang="en-US" dirty="0" err="1">
                <a:solidFill>
                  <a:schemeClr val="accent1"/>
                </a:solidFill>
              </a:rPr>
              <a:t>meinen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meine</a:t>
            </a:r>
            <a:r>
              <a:rPr lang="en-US" dirty="0"/>
              <a:t> </a:t>
            </a:r>
            <a:r>
              <a:rPr lang="en-US" dirty="0" err="1">
                <a:solidFill>
                  <a:srgbClr val="009900"/>
                </a:solidFill>
              </a:rPr>
              <a:t>mein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1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Lest die </a:t>
            </a:r>
            <a:r>
              <a:rPr lang="en-US" sz="4000" b="1" dirty="0" err="1">
                <a:solidFill>
                  <a:schemeClr val="accent4"/>
                </a:solidFill>
              </a:rPr>
              <a:t>Dialogen</a:t>
            </a:r>
            <a:r>
              <a:rPr lang="en-US" sz="4000" b="1" dirty="0">
                <a:solidFill>
                  <a:schemeClr val="accent4"/>
                </a:solidFill>
              </a:rPr>
              <a:t> in </a:t>
            </a:r>
            <a:r>
              <a:rPr lang="en-US" sz="4000" b="1" dirty="0" err="1">
                <a:solidFill>
                  <a:schemeClr val="accent4"/>
                </a:solidFill>
              </a:rPr>
              <a:t>Rollen</a:t>
            </a:r>
            <a:r>
              <a:rPr lang="de-DE" sz="4000" b="1" dirty="0">
                <a:solidFill>
                  <a:schemeClr val="accent4"/>
                </a:solidFill>
              </a:rPr>
              <a:t> nach dem Muster,</a:t>
            </a:r>
            <a:br>
              <a:rPr lang="de-DE" sz="4000" b="1" dirty="0">
                <a:solidFill>
                  <a:schemeClr val="accent4"/>
                </a:solidFill>
              </a:rPr>
            </a:br>
            <a:r>
              <a:rPr lang="de-DE" sz="4000" b="1" dirty="0">
                <a:solidFill>
                  <a:schemeClr val="accent4"/>
                </a:solidFill>
              </a:rPr>
              <a:t>denkt an die richtigen </a:t>
            </a:r>
            <a:r>
              <a:rPr lang="de-DE" sz="4000" b="1" dirty="0" smtClean="0">
                <a:solidFill>
                  <a:schemeClr val="accent4"/>
                </a:solidFill>
              </a:rPr>
              <a:t>Possesivartikel im Akkusativ </a:t>
            </a:r>
            <a:r>
              <a:rPr lang="de-DE" sz="4000" b="1" dirty="0">
                <a:solidFill>
                  <a:schemeClr val="accent4"/>
                </a:solidFill>
              </a:rPr>
              <a:t>!</a:t>
            </a:r>
            <a:r>
              <a:rPr lang="en-US" b="1" dirty="0">
                <a:solidFill>
                  <a:srgbClr val="FFC000"/>
                </a:solidFill>
              </a:rPr>
              <a:t/>
            </a:r>
            <a:br>
              <a:rPr lang="en-US" b="1" dirty="0">
                <a:solidFill>
                  <a:srgbClr val="FFC000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7.        -Was suchst du 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        -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 smtClean="0"/>
              <a:t> …… Roller. (</a:t>
            </a:r>
            <a:r>
              <a:rPr lang="en-US" dirty="0" err="1" smtClean="0">
                <a:solidFill>
                  <a:schemeClr val="accent1"/>
                </a:solidFill>
              </a:rPr>
              <a:t>meinen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meine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9900"/>
                </a:solidFill>
              </a:rPr>
              <a:t>mein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</a:p>
          <a:p>
            <a:pPr marL="0" indent="0">
              <a:buNone/>
            </a:pPr>
            <a:r>
              <a:rPr lang="de-DE" dirty="0" smtClean="0"/>
              <a:t>  8.        - Was suchst du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          -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 smtClean="0"/>
              <a:t> ……</a:t>
            </a:r>
            <a:r>
              <a:rPr lang="en-US" dirty="0" err="1" smtClean="0"/>
              <a:t>Fahrad</a:t>
            </a:r>
            <a:r>
              <a:rPr lang="en-US" dirty="0" smtClean="0"/>
              <a:t>. </a:t>
            </a:r>
            <a:r>
              <a:rPr lang="en-US" dirty="0"/>
              <a:t>(</a:t>
            </a:r>
            <a:r>
              <a:rPr lang="en-US" dirty="0" err="1">
                <a:solidFill>
                  <a:schemeClr val="accent1"/>
                </a:solidFill>
              </a:rPr>
              <a:t>meinen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meine</a:t>
            </a:r>
            <a:r>
              <a:rPr lang="en-US" dirty="0"/>
              <a:t> </a:t>
            </a:r>
            <a:r>
              <a:rPr lang="en-US" dirty="0" err="1">
                <a:solidFill>
                  <a:srgbClr val="009900"/>
                </a:solidFill>
              </a:rPr>
              <a:t>mein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7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71891" y="-1796235"/>
            <a:ext cx="5682161" cy="10267405"/>
          </a:xfrm>
        </p:spPr>
      </p:pic>
    </p:spTree>
    <p:extLst>
      <p:ext uri="{BB962C8B-B14F-4D97-AF65-F5344CB8AC3E}">
        <p14:creationId xmlns:p14="http://schemas.microsoft.com/office/powerpoint/2010/main" val="92459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de-DE" sz="4400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de-DE" sz="44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de-DE" sz="4400" dirty="0" smtClean="0">
                <a:solidFill>
                  <a:srgbClr val="FFC000"/>
                </a:solidFill>
              </a:rPr>
              <a:t>Macht zu zweit kurze Dialoge ,</a:t>
            </a:r>
          </a:p>
          <a:p>
            <a:pPr marL="0" indent="0" algn="ctr">
              <a:buNone/>
            </a:pPr>
            <a:r>
              <a:rPr lang="de-DE" sz="4400" dirty="0" smtClean="0">
                <a:solidFill>
                  <a:srgbClr val="FFC000"/>
                </a:solidFill>
              </a:rPr>
              <a:t> denkt an die richtigen Endungen</a:t>
            </a:r>
            <a:r>
              <a:rPr lang="en-US" sz="4400" dirty="0" smtClean="0">
                <a:solidFill>
                  <a:srgbClr val="FFC000"/>
                </a:solidFill>
              </a:rPr>
              <a:t>!</a:t>
            </a:r>
            <a:endParaRPr lang="ka-GE" sz="4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199" y="586397"/>
            <a:ext cx="8671561" cy="8265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nherit"/>
              </a:rPr>
              <a:t>Schauen Sie sich dieses Muster an und</a:t>
            </a:r>
            <a:b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nherit"/>
              </a:rPr>
            </a:b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nherit"/>
              </a:rPr>
              <a:t> beenden Sie es nach diesem Muster</a:t>
            </a: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 </a:t>
            </a:r>
            <a:endParaRPr kumimoji="0" lang="de-DE" altLang="en-US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9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9" y="3517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 -Was sucht Markus?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/>
              <a:t>-</a:t>
            </a:r>
            <a:r>
              <a:rPr lang="en-US" dirty="0" err="1"/>
              <a:t>E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sucht</a:t>
            </a:r>
            <a:r>
              <a:rPr lang="en-US" dirty="0" smtClean="0"/>
              <a:t> (</a:t>
            </a:r>
            <a:r>
              <a:rPr lang="de-DE" dirty="0">
                <a:solidFill>
                  <a:schemeClr val="accent6"/>
                </a:solidFill>
              </a:rPr>
              <a:t>s</a:t>
            </a:r>
            <a:r>
              <a:rPr lang="en-US" dirty="0" err="1" smtClean="0">
                <a:solidFill>
                  <a:schemeClr val="accent6"/>
                </a:solidFill>
              </a:rPr>
              <a:t>ein</a:t>
            </a:r>
            <a:r>
              <a:rPr lang="en-US" dirty="0" err="1" smtClean="0"/>
              <a:t>,</a:t>
            </a:r>
            <a:r>
              <a:rPr lang="en-US" dirty="0" err="1">
                <a:solidFill>
                  <a:schemeClr val="accent1"/>
                </a:solidFill>
              </a:rPr>
              <a:t>s</a:t>
            </a:r>
            <a:r>
              <a:rPr lang="en-US" dirty="0" err="1" smtClean="0">
                <a:solidFill>
                  <a:schemeClr val="accent1"/>
                </a:solidFill>
              </a:rPr>
              <a:t>einen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eine</a:t>
            </a:r>
            <a:r>
              <a:rPr lang="en-US" dirty="0" smtClean="0"/>
              <a:t>)…….. .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&lt;strong&gt;Fahrrad&lt;/strong&gt; – Wikipedi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02" y="2231015"/>
            <a:ext cx="6355195" cy="478124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 flipV="1">
            <a:off x="6172200" y="6176962"/>
            <a:ext cx="5181600" cy="68103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4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-Was suchst du?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-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6"/>
                </a:solidFill>
              </a:rPr>
              <a:t>mein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1"/>
                </a:solidFill>
              </a:rPr>
              <a:t>meinen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meine</a:t>
            </a:r>
            <a:r>
              <a:rPr lang="en-US" dirty="0"/>
              <a:t>)…….. </a:t>
            </a:r>
            <a:r>
              <a:rPr lang="en-US" dirty="0" smtClean="0"/>
              <a:t> 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iPhone (erste Generation)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2432500"/>
            <a:ext cx="5491692" cy="4118769"/>
          </a:xfrm>
        </p:spPr>
      </p:pic>
      <p:pic>
        <p:nvPicPr>
          <p:cNvPr id="7" name="Content Placeholder 6" descr="Datei:Arabisch Personalpronomen &lt;strong&gt;du&lt;/strong&gt; männlich.svg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33" y="1541979"/>
            <a:ext cx="8388926" cy="6291695"/>
          </a:xfrm>
        </p:spPr>
      </p:pic>
    </p:spTree>
    <p:extLst>
      <p:ext uri="{BB962C8B-B14F-4D97-AF65-F5344CB8AC3E}">
        <p14:creationId xmlns:p14="http://schemas.microsoft.com/office/powerpoint/2010/main" val="256702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ctr"/>
            <a:r>
              <a:rPr lang="de-DE" sz="8800" b="1" dirty="0" smtClean="0"/>
              <a:t>Lernziele</a:t>
            </a:r>
            <a:r>
              <a:rPr lang="en-US" sz="8800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de-DE" dirty="0"/>
              <a:t>Schüler können Wortschatz  zum Tema Sportgeräte mit Possesiv Artikel </a:t>
            </a:r>
            <a:r>
              <a:rPr lang="de-DE" dirty="0" smtClean="0"/>
              <a:t>im Akkusativ und </a:t>
            </a:r>
            <a:r>
              <a:rPr lang="de-DE" dirty="0"/>
              <a:t>das Verb ,,suchen ,, erschließen üben und   Dialoge selbst durchführen.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77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- Was sucht Markus 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-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sucht</a:t>
            </a:r>
            <a:r>
              <a:rPr lang="en-US" dirty="0" smtClean="0"/>
              <a:t> (</a:t>
            </a:r>
            <a:r>
              <a:rPr lang="en-US" dirty="0" err="1">
                <a:solidFill>
                  <a:schemeClr val="accent1"/>
                </a:solidFill>
              </a:rPr>
              <a:t>s</a:t>
            </a:r>
            <a:r>
              <a:rPr lang="en-US" dirty="0" err="1" smtClean="0">
                <a:solidFill>
                  <a:schemeClr val="accent1"/>
                </a:solidFill>
              </a:rPr>
              <a:t>einen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eine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6"/>
                </a:solidFill>
              </a:rPr>
              <a:t>s</a:t>
            </a:r>
            <a:r>
              <a:rPr lang="en-US" dirty="0" smtClean="0">
                <a:solidFill>
                  <a:schemeClr val="accent6"/>
                </a:solidFill>
              </a:rPr>
              <a:t>ein</a:t>
            </a:r>
            <a:r>
              <a:rPr lang="en-US" dirty="0" smtClean="0"/>
              <a:t>) ……. .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Soccer &lt;strong&gt;ball&lt;/strong&gt; 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23" y="3064691"/>
            <a:ext cx="3299896" cy="3300557"/>
          </a:xfrm>
        </p:spPr>
      </p:pic>
      <p:pic>
        <p:nvPicPr>
          <p:cNvPr id="7" name="Content Placeholder 6" descr="Datei:Arabisch Personalpronomen &lt;strong&gt;du&lt;/strong&gt; männlich.svg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78" y="1379393"/>
            <a:ext cx="11091231" cy="4842164"/>
          </a:xfrm>
        </p:spPr>
      </p:pic>
    </p:spTree>
    <p:extLst>
      <p:ext uri="{BB962C8B-B14F-4D97-AF65-F5344CB8AC3E}">
        <p14:creationId xmlns:p14="http://schemas.microsoft.com/office/powerpoint/2010/main" val="407566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 -Was sucht Tina?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-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sucht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chemeClr val="accent6"/>
                </a:solidFill>
              </a:rPr>
              <a:t>mein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meine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meinen</a:t>
            </a:r>
            <a:r>
              <a:rPr lang="en-US" dirty="0" smtClean="0">
                <a:solidFill>
                  <a:schemeClr val="accent1"/>
                </a:solidFill>
              </a:rPr>
              <a:t>) </a:t>
            </a:r>
            <a:r>
              <a:rPr lang="en-US" dirty="0" smtClean="0"/>
              <a:t>……… .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File:Tennis racket owned by Gerald R. Ford.JPG - Wikimedia ...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" y="2753195"/>
            <a:ext cx="4426528" cy="3823421"/>
          </a:xfrm>
        </p:spPr>
      </p:pic>
      <p:pic>
        <p:nvPicPr>
          <p:cNvPr id="6" name="Content Placeholder 5" descr="Datei:Arabisch Personalpronomen &lt;strong&gt;du&lt;/strong&gt; männlich.svg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21" y="2349139"/>
            <a:ext cx="6759272" cy="4508861"/>
          </a:xfrm>
        </p:spPr>
      </p:pic>
    </p:spTree>
    <p:extLst>
      <p:ext uri="{BB962C8B-B14F-4D97-AF65-F5344CB8AC3E}">
        <p14:creationId xmlns:p14="http://schemas.microsoft.com/office/powerpoint/2010/main" val="3963683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 </a:t>
            </a:r>
            <a:r>
              <a:rPr lang="de-DE" dirty="0" smtClean="0"/>
              <a:t> - </a:t>
            </a:r>
            <a:r>
              <a:rPr lang="de-DE" dirty="0"/>
              <a:t>W</a:t>
            </a:r>
            <a:r>
              <a:rPr lang="de-DE" dirty="0" smtClean="0"/>
              <a:t>as sucht Brigitte?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-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sucht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chemeClr val="accent1"/>
                </a:solidFill>
              </a:rPr>
              <a:t>ihren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ihre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ihr</a:t>
            </a:r>
            <a:r>
              <a:rPr lang="en-US" dirty="0" smtClean="0"/>
              <a:t>).</a:t>
            </a:r>
            <a:br>
              <a:rPr lang="en-US" dirty="0" smtClean="0"/>
            </a:b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 descr="&lt;strong&gt;Roller&lt;/strong&gt; – Wikipédia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3" y="1978025"/>
            <a:ext cx="3848923" cy="3813175"/>
          </a:xfrm>
        </p:spPr>
      </p:pic>
      <p:pic>
        <p:nvPicPr>
          <p:cNvPr id="6" name="Content Placeholder 5" descr="Datei:Arabisch Personalpronomen &lt;strong&gt;du&lt;/strong&gt; männlich.svg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01" y="1819847"/>
            <a:ext cx="6320433" cy="4740325"/>
          </a:xfrm>
        </p:spPr>
      </p:pic>
    </p:spTree>
    <p:extLst>
      <p:ext uri="{BB962C8B-B14F-4D97-AF65-F5344CB8AC3E}">
        <p14:creationId xmlns:p14="http://schemas.microsoft.com/office/powerpoint/2010/main" val="3205182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 - Was sucht Tina?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sucht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chemeClr val="accent1"/>
                </a:solidFill>
              </a:rPr>
              <a:t>ihren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ihre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ihr</a:t>
            </a:r>
            <a:r>
              <a:rPr lang="en-US" dirty="0" smtClean="0"/>
              <a:t>)……. 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5" name="Content Placeholder 4" descr="Mingos Commodorepag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2553494"/>
            <a:ext cx="3810000" cy="2895600"/>
          </a:xfrm>
        </p:spPr>
      </p:pic>
      <p:pic>
        <p:nvPicPr>
          <p:cNvPr id="6" name="Content Placeholder 5" descr="Datei:Arabisch Personalpronomen &lt;strong&gt;du&lt;/strong&gt; männlich.svg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1" y="15628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53175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- </a:t>
            </a:r>
            <a:r>
              <a:rPr lang="de-DE" dirty="0" smtClean="0"/>
              <a:t>Was suchst du?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chemeClr val="accent5"/>
                </a:solidFill>
              </a:rPr>
              <a:t>m</a:t>
            </a:r>
            <a:r>
              <a:rPr lang="en-US" dirty="0" err="1" smtClean="0">
                <a:solidFill>
                  <a:schemeClr val="accent1"/>
                </a:solidFill>
              </a:rPr>
              <a:t>einen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rgbClr val="FF0000"/>
                </a:solidFill>
              </a:rPr>
              <a:t>meine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6"/>
                </a:solidFill>
              </a:rPr>
              <a:t>mein</a:t>
            </a:r>
            <a:r>
              <a:rPr lang="en-US" dirty="0" smtClean="0"/>
              <a:t>) ……. 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Kostenloses Foto: Inliner, &lt;strong&gt;Inlineskates&lt;/strong&gt;, Skaten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2" y="2588129"/>
            <a:ext cx="4160369" cy="3588834"/>
          </a:xfrm>
        </p:spPr>
      </p:pic>
      <p:pic>
        <p:nvPicPr>
          <p:cNvPr id="6" name="Content Placeholder 5" descr="Datei:Arabisch Personalpronomen &lt;strong&gt;du&lt;/strong&gt; männlich.svg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63" y="1690687"/>
            <a:ext cx="6501823" cy="4876367"/>
          </a:xfrm>
        </p:spPr>
      </p:pic>
    </p:spTree>
    <p:extLst>
      <p:ext uri="{BB962C8B-B14F-4D97-AF65-F5344CB8AC3E}">
        <p14:creationId xmlns:p14="http://schemas.microsoft.com/office/powerpoint/2010/main" val="3974436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60042"/>
              </p:ext>
            </p:extLst>
          </p:nvPr>
        </p:nvGraphicFramePr>
        <p:xfrm>
          <a:off x="387928" y="1052946"/>
          <a:ext cx="10335490" cy="5909056"/>
        </p:xfrm>
        <a:graphic>
          <a:graphicData uri="http://schemas.openxmlformats.org/drawingml/2006/table">
            <a:tbl>
              <a:tblPr firstRow="1" firstCol="1" bandRow="1"/>
              <a:tblGrid>
                <a:gridCol w="3553861">
                  <a:extLst>
                    <a:ext uri="{9D8B030D-6E8A-4147-A177-3AD203B41FA5}">
                      <a16:colId xmlns:a16="http://schemas.microsoft.com/office/drawing/2014/main" val="2748771085"/>
                    </a:ext>
                  </a:extLst>
                </a:gridCol>
                <a:gridCol w="2260543">
                  <a:extLst>
                    <a:ext uri="{9D8B030D-6E8A-4147-A177-3AD203B41FA5}">
                      <a16:colId xmlns:a16="http://schemas.microsoft.com/office/drawing/2014/main" val="2853688623"/>
                    </a:ext>
                  </a:extLst>
                </a:gridCol>
                <a:gridCol w="2248384">
                  <a:extLst>
                    <a:ext uri="{9D8B030D-6E8A-4147-A177-3AD203B41FA5}">
                      <a16:colId xmlns:a16="http://schemas.microsoft.com/office/drawing/2014/main" val="2082293430"/>
                    </a:ext>
                  </a:extLst>
                </a:gridCol>
                <a:gridCol w="2272702">
                  <a:extLst>
                    <a:ext uri="{9D8B030D-6E8A-4147-A177-3AD203B41FA5}">
                      <a16:colId xmlns:a16="http://schemas.microsoft.com/office/drawing/2014/main" val="514477055"/>
                    </a:ext>
                  </a:extLst>
                </a:gridCol>
              </a:tblGrid>
              <a:tr h="352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400" b="1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Kriterien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sehr gut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gut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nicht so gut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253002"/>
                  </a:ext>
                </a:extLst>
              </a:tr>
              <a:tr h="712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Ich</a:t>
                      </a:r>
                      <a:r>
                        <a:rPr lang="en-US" sz="24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habe</a:t>
                      </a:r>
                      <a:r>
                        <a:rPr lang="en-US" sz="24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lang="en-US" sz="24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gemacht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075151"/>
                  </a:ext>
                </a:extLst>
              </a:tr>
              <a:tr h="2038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Ich kann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Posssesiv</a:t>
                      </a:r>
                      <a:r>
                        <a:rPr lang="en-US" sz="24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Artik</a:t>
                      </a:r>
                      <a:r>
                        <a:rPr lang="de-DE" sz="24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de-DE" sz="2400" baseline="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im Akkusativ er</a:t>
                      </a:r>
                      <a:r>
                        <a:rPr lang="de-DE" sz="24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kennen</a:t>
                      </a:r>
                      <a:r>
                        <a:rPr lang="de-DE" sz="24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495900"/>
                  </a:ext>
                </a:extLst>
              </a:tr>
              <a:tr h="2539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/>
                        <a:t> Ich kann mit dem  Verb ,,suchen,, Dialoge selbst erschließen üben und durchführen.</a:t>
                      </a:r>
                      <a:endParaRPr lang="de-DE" sz="2400" dirty="0" smtClean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400" dirty="0" smtClean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649664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27375" y="2533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04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en-US" dirty="0">
                <a:latin typeface="inherit"/>
              </a:rPr>
              <a:t>Unterrichtsbewertung</a:t>
            </a:r>
            <a:r>
              <a:rPr lang="de-DE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https://answergarden.ch/create/</a:t>
            </a:r>
            <a:endParaRPr lang="ka-GE" dirty="0" smtClean="0"/>
          </a:p>
          <a:p>
            <a:pPr marL="0" indent="0">
              <a:buNone/>
            </a:pP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166271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dirty="0" smtClean="0"/>
              <a:t>Welche Sportgeräte kennt euch?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3" y="3100909"/>
            <a:ext cx="3717780" cy="1222897"/>
          </a:xfrm>
        </p:spPr>
      </p:pic>
    </p:spTree>
    <p:extLst>
      <p:ext uri="{BB962C8B-B14F-4D97-AF65-F5344CB8AC3E}">
        <p14:creationId xmlns:p14="http://schemas.microsoft.com/office/powerpoint/2010/main" val="293753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www.goconqr.com/mindmap/27137579/sportger-te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2214905"/>
            <a:ext cx="8894618" cy="3742549"/>
          </a:xfrm>
        </p:spPr>
      </p:pic>
    </p:spTree>
    <p:extLst>
      <p:ext uri="{BB962C8B-B14F-4D97-AF65-F5344CB8AC3E}">
        <p14:creationId xmlns:p14="http://schemas.microsoft.com/office/powerpoint/2010/main" val="78798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dirty="0" smtClean="0"/>
              <a:t>Seht euch diese Grammatikkasten,mit den Posseiv Artikeln im Nominativ und Akkusativ!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9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Possesiv </a:t>
            </a:r>
            <a:r>
              <a:rPr lang="ka-GE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Artikel,Nominativ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en-US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Akkusativ</a:t>
            </a:r>
            <a:r>
              <a:rPr lang="ka-GE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ea typeface="Calibri" panose="020F0502020204030204" pitchFamily="34" charset="0"/>
                <a:cs typeface="Times New Roman" panose="02020603050405020304" pitchFamily="18" charset="0"/>
              </a:rPr>
              <a:t>I und II Person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ka-GE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ka-GE" sz="3500" dirty="0" smtClean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de-DE" sz="3500" dirty="0" smtClean="0">
                <a:solidFill>
                  <a:srgbClr val="2E74B5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 </a:t>
            </a:r>
            <a:r>
              <a:rPr lang="de-DE" sz="3500" dirty="0" smtClean="0">
                <a:ln>
                  <a:noFill/>
                </a:ln>
                <a:solidFill>
                  <a:srgbClr val="2E74B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ka-GE" sz="3500" dirty="0" smtClean="0">
                <a:ln>
                  <a:noFill/>
                </a:ln>
                <a:solidFill>
                  <a:srgbClr val="2E74B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de-DE" sz="35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             </a:t>
            </a:r>
            <a:r>
              <a:rPr lang="ka-GE" sz="35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de-DE" sz="35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de-DE" sz="3500" dirty="0" smtClean="0">
                <a:ln>
                  <a:noFill/>
                </a:ln>
                <a:solidFill>
                  <a:srgbClr val="70AD47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3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ka-G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</a:t>
            </a:r>
            <a:r>
              <a:rPr lang="ka-G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mein   </a:t>
            </a:r>
            <a:r>
              <a:rPr lang="ka-GE" sz="3000" dirty="0" smtClean="0">
                <a:solidFill>
                  <a:schemeClr val="accent1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600" dirty="0" smtClean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  <a:r>
              <a:rPr lang="ka-GE" sz="2600" dirty="0" smtClean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de-DE" sz="2600" dirty="0" smtClean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Roller</a:t>
            </a:r>
            <a:r>
              <a:rPr lang="ka-GE" sz="2600" dirty="0" smtClean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de-DE" sz="2600" dirty="0" smtClean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mein</a:t>
            </a:r>
            <a:r>
              <a:rPr lang="de-DE" sz="35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ka-G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6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31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ka-GE" sz="31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de-DE" sz="31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Tasche</a:t>
            </a:r>
            <a:r>
              <a:rPr lang="ka-GE" sz="31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de-DE" sz="32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mein</a:t>
            </a:r>
            <a:r>
              <a:rPr lang="ka-GE" sz="32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dirty="0">
                <a:solidFill>
                  <a:schemeClr val="accent6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3200" dirty="0" smtClean="0">
                <a:solidFill>
                  <a:srgbClr val="70AD47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das) </a:t>
            </a:r>
            <a:r>
              <a:rPr lang="de-DE" sz="3200" dirty="0">
                <a:solidFill>
                  <a:srgbClr val="70AD47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Händy </a:t>
            </a:r>
            <a:endParaRPr lang="en-US" sz="3100" dirty="0"/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ka-G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Akk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3500" dirty="0" err="1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meinen</a:t>
            </a:r>
            <a:r>
              <a:rPr lang="en-US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dirty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DE" sz="3200" dirty="0" smtClean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Roller     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meine</a:t>
            </a:r>
            <a:r>
              <a:rPr lang="ka-GE" sz="32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3600" dirty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ka-GE" sz="3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de-DE" sz="3600" dirty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Tasche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mein </a:t>
            </a:r>
            <a:r>
              <a:rPr lang="de-DE" sz="3600" dirty="0">
                <a:solidFill>
                  <a:schemeClr val="accent6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3600" dirty="0">
                <a:solidFill>
                  <a:srgbClr val="70AD47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das) Händy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ka-G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</a:t>
            </a:r>
            <a:r>
              <a:rPr lang="ka-G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dein </a:t>
            </a:r>
            <a:r>
              <a:rPr lang="de-DE" sz="3100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Roller 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ka-G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dein</a:t>
            </a:r>
            <a:r>
              <a:rPr lang="de-DE" sz="35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5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Tasche  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dein </a:t>
            </a:r>
            <a:r>
              <a:rPr lang="de-DE" sz="3500" dirty="0" smtClean="0">
                <a:solidFill>
                  <a:schemeClr val="accent6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Händy 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5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Akk</a:t>
            </a:r>
            <a:r>
              <a:rPr lang="en-US" sz="3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35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deinen</a:t>
            </a:r>
            <a:r>
              <a:rPr lang="en-US" sz="3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35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deine</a:t>
            </a:r>
            <a:r>
              <a:rPr lang="en-US" sz="3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en-US" sz="35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dein</a:t>
            </a:r>
            <a:endParaRPr lang="en-US" sz="3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35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5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de-DE" sz="3600" dirty="0" smtClean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 Händy , </a:t>
            </a:r>
            <a:r>
              <a:rPr lang="de-DE" sz="3600" dirty="0" smtClean="0">
                <a:solidFill>
                  <a:srgbClr val="2E74B5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Roller, </a:t>
            </a:r>
            <a:r>
              <a:rPr lang="de-DE" sz="3600" dirty="0" smtClean="0">
                <a:solidFill>
                  <a:srgbClr val="FF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die Tasche</a:t>
            </a:r>
            <a:endParaRPr lang="en-US" sz="3600" dirty="0"/>
          </a:p>
        </p:txBody>
      </p:sp>
      <p:sp>
        <p:nvSpPr>
          <p:cNvPr id="8" name="Right Arrow 7"/>
          <p:cNvSpPr/>
          <p:nvPr/>
        </p:nvSpPr>
        <p:spPr>
          <a:xfrm>
            <a:off x="1788025" y="3130231"/>
            <a:ext cx="563287" cy="2399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88025" y="4518068"/>
            <a:ext cx="669572" cy="18288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Possesiv </a:t>
            </a:r>
            <a:r>
              <a:rPr lang="ka-GE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Artikel,Nominativ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en-US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Akkusativ</a:t>
            </a:r>
            <a:r>
              <a:rPr lang="ka-GE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ka-GE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ea typeface="Calibri" panose="020F0502020204030204" pitchFamily="34" charset="0"/>
                <a:cs typeface="Times New Roman" panose="02020603050405020304" pitchFamily="18" charset="0"/>
              </a:rPr>
              <a:t>Person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ka-GE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ka-GE" sz="3500" dirty="0" smtClean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a-GE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a-GE" sz="3500" dirty="0" smtClean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ka-GE" sz="3500" dirty="0" smtClean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3500" dirty="0" smtClean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ka-GE" sz="3500" dirty="0" smtClean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3400" dirty="0" smtClean="0">
                <a:solidFill>
                  <a:srgbClr val="2E74B5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 </a:t>
            </a:r>
            <a:r>
              <a:rPr lang="de-DE" sz="3400" dirty="0" smtClean="0">
                <a:ln>
                  <a:noFill/>
                </a:ln>
                <a:solidFill>
                  <a:srgbClr val="2E74B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ka-GE" sz="3400" dirty="0" smtClean="0">
                <a:ln>
                  <a:noFill/>
                </a:ln>
                <a:solidFill>
                  <a:srgbClr val="2E74B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de-DE" sz="3400" dirty="0" smtClean="0">
                <a:ln>
                  <a:noFill/>
                </a:ln>
                <a:solidFill>
                  <a:srgbClr val="2E74B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de-DE" sz="34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             </a:t>
            </a:r>
            <a:r>
              <a:rPr lang="ka-GE" sz="34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de-DE" sz="34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de-DE" sz="3400" dirty="0" smtClean="0">
                <a:ln>
                  <a:noFill/>
                </a:ln>
                <a:solidFill>
                  <a:srgbClr val="70AD47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3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ka-G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</a:t>
            </a:r>
            <a:r>
              <a:rPr lang="ka-G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sein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ka-GE" sz="3400" dirty="0" smtClean="0">
                <a:solidFill>
                  <a:schemeClr val="accent1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3400" dirty="0" smtClean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  <a:r>
              <a:rPr lang="ka-GE" sz="3400" dirty="0" smtClean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de-DE" sz="3400" dirty="0" smtClean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Roller</a:t>
            </a:r>
            <a:r>
              <a:rPr lang="ka-GE" sz="3400" dirty="0" smtClean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de-DE" sz="3400" dirty="0" smtClean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de-DE" sz="3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de-DE" sz="34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ka-G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34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34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ka-GE" sz="34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de-DE" sz="34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Tasche</a:t>
            </a:r>
            <a:r>
              <a:rPr lang="ka-GE" sz="34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de-DE" sz="3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ka-G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400" dirty="0">
                <a:solidFill>
                  <a:schemeClr val="accent6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3400" dirty="0" smtClean="0">
                <a:solidFill>
                  <a:srgbClr val="70AD47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das) </a:t>
            </a:r>
            <a:r>
              <a:rPr lang="de-DE" sz="3400" dirty="0">
                <a:solidFill>
                  <a:srgbClr val="70AD47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Händy </a:t>
            </a:r>
            <a:endParaRPr lang="en-US" sz="3400" dirty="0"/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ka-G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Akk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400" dirty="0" err="1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seinen</a:t>
            </a:r>
            <a:r>
              <a:rPr lang="en-US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400" dirty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DE" sz="3400" dirty="0" smtClean="0">
                <a:solidFill>
                  <a:srgbClr val="2E74B5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Roller           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seine</a:t>
            </a:r>
            <a:r>
              <a:rPr lang="ka-GE" sz="34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3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3400" dirty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ka-GE" sz="3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de-DE" sz="3400" dirty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Tasche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sein </a:t>
            </a:r>
            <a:r>
              <a:rPr lang="de-DE" sz="3400" dirty="0">
                <a:solidFill>
                  <a:schemeClr val="accent6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3400" dirty="0">
                <a:solidFill>
                  <a:srgbClr val="70AD47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das) Händy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ka-GE" sz="3400" dirty="0" smtClean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</a:t>
            </a:r>
            <a:endParaRPr lang="en-US" sz="3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ka-G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</a:t>
            </a:r>
            <a:r>
              <a:rPr lang="ka-G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ihr </a:t>
            </a:r>
            <a:r>
              <a:rPr lang="de-DE" sz="3400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Roller 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ka-G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ihr</a:t>
            </a:r>
            <a:r>
              <a:rPr lang="de-DE" sz="34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400" dirty="0" smtClean="0">
                <a:solidFill>
                  <a:srgbClr val="FF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Tasche  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ihr </a:t>
            </a:r>
            <a:r>
              <a:rPr lang="de-DE" sz="3400" dirty="0" smtClean="0">
                <a:solidFill>
                  <a:schemeClr val="accent6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Händy 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Akk</a:t>
            </a:r>
            <a:r>
              <a:rPr lang="en-US" sz="3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3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ihren</a:t>
            </a:r>
            <a:r>
              <a:rPr lang="en-US" sz="3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Roller  </a:t>
            </a:r>
            <a:r>
              <a:rPr lang="en-US" sz="3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n-US" sz="3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</a:t>
            </a:r>
            <a:r>
              <a:rPr lang="en-US" sz="3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3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Tasche</a:t>
            </a:r>
            <a:r>
              <a:rPr lang="en-US" sz="3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3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</a:t>
            </a:r>
            <a:r>
              <a:rPr lang="en-US" sz="3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400" dirty="0" smtClean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de-DE" sz="3400" dirty="0" smtClean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ändy</a:t>
            </a:r>
            <a:endParaRPr lang="en-US" sz="3400" dirty="0" smtClean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3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de-DE" sz="3400" dirty="0" smtClean="0">
                <a:solidFill>
                  <a:srgbClr val="70AD47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 Händy , </a:t>
            </a:r>
            <a:r>
              <a:rPr lang="de-DE" sz="3400" dirty="0" smtClean="0">
                <a:solidFill>
                  <a:srgbClr val="2E74B5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 Roller, </a:t>
            </a:r>
            <a:r>
              <a:rPr lang="de-DE" sz="3400" dirty="0" smtClean="0">
                <a:solidFill>
                  <a:srgbClr val="FF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die Tasche</a:t>
            </a:r>
            <a:endParaRPr lang="en-US" sz="3400" dirty="0"/>
          </a:p>
        </p:txBody>
      </p:sp>
      <p:sp>
        <p:nvSpPr>
          <p:cNvPr id="8" name="Right Arrow 7"/>
          <p:cNvSpPr/>
          <p:nvPr/>
        </p:nvSpPr>
        <p:spPr>
          <a:xfrm>
            <a:off x="1782481" y="3162047"/>
            <a:ext cx="563287" cy="2399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676196" y="4342932"/>
            <a:ext cx="669572" cy="242131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0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Possesiv –Artikel : Nominativ und Akkusativ</a:t>
            </a:r>
            <a:br>
              <a:rPr lang="de-DE" b="1" dirty="0" smtClean="0"/>
            </a:br>
            <a:r>
              <a:rPr lang="de-DE" b="1" dirty="0" smtClean="0"/>
              <a:t>III Person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                                m</a:t>
            </a:r>
            <a:r>
              <a:rPr lang="de-DE" dirty="0" smtClean="0"/>
              <a:t>                  </a:t>
            </a:r>
            <a:r>
              <a:rPr lang="de-DE" b="1" dirty="0" smtClean="0"/>
              <a:t> </a:t>
            </a:r>
            <a:r>
              <a:rPr lang="de-DE" dirty="0" smtClean="0"/>
              <a:t>f                      n                 Plural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</a:t>
            </a:r>
            <a:r>
              <a:rPr lang="de-DE" b="1" dirty="0"/>
              <a:t>N</a:t>
            </a:r>
            <a:r>
              <a:rPr lang="de-DE" b="1" dirty="0" smtClean="0"/>
              <a:t>      AKK          N       Akk        N     AKK                                               </a:t>
            </a:r>
          </a:p>
          <a:p>
            <a:pPr marL="0" indent="0">
              <a:buNone/>
            </a:pPr>
            <a:r>
              <a:rPr lang="de-DE" b="1" dirty="0" smtClean="0"/>
              <a:t>    er</a:t>
            </a:r>
            <a:r>
              <a:rPr lang="de-DE" dirty="0" smtClean="0"/>
              <a:t>               </a:t>
            </a:r>
            <a:r>
              <a:rPr lang="de-DE" b="1" dirty="0" smtClean="0"/>
              <a:t>sein</a:t>
            </a:r>
            <a:r>
              <a:rPr lang="en-US" b="1" dirty="0" smtClean="0"/>
              <a:t>/</a:t>
            </a:r>
            <a:r>
              <a:rPr lang="en-US" b="1" dirty="0" err="1" smtClean="0"/>
              <a:t>seinen</a:t>
            </a:r>
            <a:r>
              <a:rPr lang="de-DE" dirty="0" smtClean="0"/>
              <a:t>    </a:t>
            </a:r>
            <a:r>
              <a:rPr lang="de-DE" b="1" dirty="0" smtClean="0"/>
              <a:t>seine/seine </a:t>
            </a:r>
            <a:r>
              <a:rPr lang="de-DE" dirty="0" smtClean="0"/>
              <a:t>    </a:t>
            </a:r>
            <a:r>
              <a:rPr lang="de-DE" b="1" dirty="0" smtClean="0"/>
              <a:t>sein</a:t>
            </a:r>
            <a:r>
              <a:rPr lang="de-DE" dirty="0" smtClean="0"/>
              <a:t>/</a:t>
            </a:r>
            <a:r>
              <a:rPr lang="de-DE" b="1" dirty="0" smtClean="0"/>
              <a:t>sein</a:t>
            </a:r>
            <a:r>
              <a:rPr lang="de-DE" dirty="0" smtClean="0"/>
              <a:t>         </a:t>
            </a:r>
            <a:r>
              <a:rPr lang="de-DE" b="1" dirty="0" smtClean="0"/>
              <a:t>seine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b="1" dirty="0" smtClean="0"/>
              <a:t>sie               ihr/ihren        ihre/ihre        ihr/ihr              ihre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b="1" dirty="0" smtClean="0"/>
              <a:t>es              sein/sein         seine/seine     sein/ sein       seine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325090" y="2511136"/>
            <a:ext cx="831273" cy="578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80708" y="2479963"/>
            <a:ext cx="872837" cy="640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45036" y="2533995"/>
            <a:ext cx="789709" cy="609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737265" y="3089564"/>
            <a:ext cx="3462" cy="336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 flipH="1">
            <a:off x="5371408" y="3120735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8" idx="4"/>
          </p:cNvCxnSpPr>
          <p:nvPr/>
        </p:nvCxnSpPr>
        <p:spPr>
          <a:xfrm>
            <a:off x="7439891" y="3143595"/>
            <a:ext cx="32063" cy="409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71408" y="3089564"/>
            <a:ext cx="45719" cy="463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1727524" y="3998156"/>
            <a:ext cx="978408" cy="22434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727524" y="4476825"/>
            <a:ext cx="978408" cy="22528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727524" y="4956434"/>
            <a:ext cx="978408" cy="21555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790708" y="2582830"/>
            <a:ext cx="803564" cy="58708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192490" y="3166454"/>
            <a:ext cx="0" cy="518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06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C000"/>
                </a:solidFill>
              </a:rPr>
              <a:t>Verben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mit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Akkusativ</a:t>
            </a:r>
            <a:r>
              <a:rPr lang="en-US" sz="3600" b="1" dirty="0" smtClean="0">
                <a:solidFill>
                  <a:srgbClr val="FFC000"/>
                </a:solidFill>
              </a:rPr>
              <a:t> !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haben</a:t>
            </a:r>
            <a:r>
              <a:rPr lang="en-US" dirty="0" smtClean="0"/>
              <a:t>                                      </a:t>
            </a:r>
          </a:p>
          <a:p>
            <a:r>
              <a:rPr lang="en-US" dirty="0" err="1" smtClean="0"/>
              <a:t>brauchen</a:t>
            </a:r>
            <a:r>
              <a:rPr lang="en-US" dirty="0" smtClean="0"/>
              <a:t>                                         (</a:t>
            </a:r>
            <a:r>
              <a:rPr lang="en-US" dirty="0" err="1" smtClean="0"/>
              <a:t>Akkusativ</a:t>
            </a:r>
            <a:r>
              <a:rPr lang="en-US" dirty="0" smtClean="0"/>
              <a:t>)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uchen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finden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</a:t>
            </a:r>
            <a:r>
              <a:rPr lang="en-US" dirty="0" err="1" smtClean="0"/>
              <a:t>Nominativ</a:t>
            </a:r>
            <a:endParaRPr lang="en-US" dirty="0" smtClean="0"/>
          </a:p>
          <a:p>
            <a:r>
              <a:rPr lang="en-US" dirty="0" smtClean="0"/>
              <a:t> sein                                 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( 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</a:rPr>
              <a:t>ich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bin, du 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</a:rPr>
              <a:t>bist,er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/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</a:rPr>
              <a:t>sie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/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</a:rPr>
              <a:t>es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</a:rPr>
              <a:t>ist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187338" y="2403565"/>
            <a:ext cx="1946366" cy="62701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547</Words>
  <Application>Microsoft Office PowerPoint</Application>
  <PresentationFormat>Widescreen</PresentationFormat>
  <Paragraphs>109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inherit</vt:lpstr>
      <vt:lpstr>Sylfaen</vt:lpstr>
      <vt:lpstr>Times New Roman</vt:lpstr>
      <vt:lpstr>Office Theme</vt:lpstr>
      <vt:lpstr>Das Thema:</vt:lpstr>
      <vt:lpstr>Lernziele:</vt:lpstr>
      <vt:lpstr>Welche Sportgeräte kennt euch?</vt:lpstr>
      <vt:lpstr>https://www.goconqr.com/mindmap/27137579/sportger-te </vt:lpstr>
      <vt:lpstr>Seht euch diese Grammatikkasten,mit den Posseiv Artikeln im Nominativ und Akkusativ!</vt:lpstr>
      <vt:lpstr>Possesiv Artikel,Nominativ und Akkusativ I und II Person  </vt:lpstr>
      <vt:lpstr>Possesiv Artikel,Nominativ und Akkusativ  III Person  </vt:lpstr>
      <vt:lpstr>Possesiv –Artikel : Nominativ und Akkusativ III Person</vt:lpstr>
      <vt:lpstr>Verben mit Akkusativ !</vt:lpstr>
      <vt:lpstr>PowerPoint Presentation</vt:lpstr>
      <vt:lpstr>PowerPoint Presentation</vt:lpstr>
      <vt:lpstr>                                                                                 Lest die Dialogen in Rollen nach dem Muster, denkt an den richtigen Possesivartikel im Akkusativ! </vt:lpstr>
      <vt:lpstr>Lest die Dialogen in Rollen nach dem Muster, denkt an die richtigen Possesivartikel im Akkusativ! </vt:lpstr>
      <vt:lpstr>Lest die Dialogen in Rollen nach dem Muster, denkt an die richtigen Possesivartikel im Akkusativ! </vt:lpstr>
      <vt:lpstr>Lest die Dialogen in Rollen nach dem Muster, denkt an die richtigen Possesivartikel im Akkusativ ! </vt:lpstr>
      <vt:lpstr>PowerPoint Presentation</vt:lpstr>
      <vt:lpstr>Schauen Sie sich dieses Muster an und  beenden Sie es nach diesem Muster </vt:lpstr>
      <vt:lpstr>  -Was sucht Markus?   -Er sucht (sein,seinen seine)…….. .  </vt:lpstr>
      <vt:lpstr>    -Was suchst du?  -Ich suche (mein,meinen meine)……..  .   </vt:lpstr>
      <vt:lpstr>  - Was sucht Markus ?   -Er sucht (seinen seine sein) ……. .  </vt:lpstr>
      <vt:lpstr> -Was sucht Tina?  -Sie sucht (mein meine meinen) ……… .  </vt:lpstr>
      <vt:lpstr>  - Was sucht Brigitte?   -Sie sucht (ihren ihre ihr).   </vt:lpstr>
      <vt:lpstr> - Was sucht Tina?  - sie sucht (ihren ihre ihr)……. .  </vt:lpstr>
      <vt:lpstr>- Was suchst du?  -Ich suche (meinen,meine,mein) ……. .  .</vt:lpstr>
      <vt:lpstr>PowerPoint Presentation</vt:lpstr>
      <vt:lpstr>Unterrichtsbewertung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Thema:</dc:title>
  <dc:creator>ADMIN</dc:creator>
  <cp:lastModifiedBy>ADMIN</cp:lastModifiedBy>
  <cp:revision>175</cp:revision>
  <dcterms:created xsi:type="dcterms:W3CDTF">2020-10-28T20:49:44Z</dcterms:created>
  <dcterms:modified xsi:type="dcterms:W3CDTF">2020-12-12T13:26:22Z</dcterms:modified>
</cp:coreProperties>
</file>