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9563-BD00-44BB-8960-10FF8E01AA52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96C-01C3-4EF0-B560-57C542769F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51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9563-BD00-44BB-8960-10FF8E01AA52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96C-01C3-4EF0-B560-57C542769F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80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9563-BD00-44BB-8960-10FF8E01AA52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96C-01C3-4EF0-B560-57C542769F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852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9563-BD00-44BB-8960-10FF8E01AA52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96C-01C3-4EF0-B560-57C542769F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71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9563-BD00-44BB-8960-10FF8E01AA52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96C-01C3-4EF0-B560-57C542769F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08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9563-BD00-44BB-8960-10FF8E01AA52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96C-01C3-4EF0-B560-57C542769F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11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9563-BD00-44BB-8960-10FF8E01AA52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96C-01C3-4EF0-B560-57C542769F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65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9563-BD00-44BB-8960-10FF8E01AA52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96C-01C3-4EF0-B560-57C542769F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4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9563-BD00-44BB-8960-10FF8E01AA52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96C-01C3-4EF0-B560-57C542769F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17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9563-BD00-44BB-8960-10FF8E01AA52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96C-01C3-4EF0-B560-57C542769F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00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9563-BD00-44BB-8960-10FF8E01AA52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F96C-01C3-4EF0-B560-57C542769F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84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59563-BD00-44BB-8960-10FF8E01AA52}" type="datetimeFigureOut">
              <a:rPr lang="en-GB" smtClean="0"/>
              <a:t>04/07/2017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F96C-01C3-4EF0-B560-57C542769F0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36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s://www.google.co.uk/url?sa=i&amp;rct=j&amp;q=&amp;esrc=s&amp;source=images&amp;cd=&amp;cad=rja&amp;uact=8&amp;ved=0ahUKEwj1uNGR4fPRAhUEbxQKHQO8BYkQjRwIBw&amp;url=https://organised-chaos.net/sad-emoji/&amp;bvm=bv.146094739,d.ZGg&amp;psig=AFQjCNE_-w9U2REmsKnzWbMX0XllYhrj_g&amp;ust=148620551243120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.uk/url?sa=i&amp;rct=j&amp;q=&amp;esrc=s&amp;source=images&amp;cd=&amp;cad=rja&amp;uact=8&amp;ved=0ahUKEwiHo-nu0vPRAhXIWhQKHSO_DaAQjRwIBw&amp;url=https://www.eckersleys.com.au/products/art/paints/acrylic-paints/derivan-student-acrylic-paint&amp;bvm=bv.146094739,d.ZGg&amp;psig=AFQjCNF4g1ePIYkLWEOs7D-YkL7hHLSNTQ&amp;ust=1486201615714262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://www.google.co.uk/url?sa=i&amp;rct=j&amp;q=&amp;esrc=s&amp;source=images&amp;cd=&amp;cad=rja&amp;uact=8&amp;ved=0ahUKEwiu4tyg1fPRAhVD7BQKHSqGBvAQjRwIBw&amp;url=http://www.keoneulaes.org/1d1e35-art-sponge-fashion-women&amp;bvm=bv.146094739,d.ZGg&amp;psig=AFQjCNHWP-j6RKO1fpXlQeu7Li7uQYrBXA&amp;ust=1486202287287642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1.jpeg"/><Relationship Id="rId7" Type="http://schemas.openxmlformats.org/officeDocument/2006/relationships/image" Target="../media/image4.jpeg"/><Relationship Id="rId12" Type="http://schemas.openxmlformats.org/officeDocument/2006/relationships/hyperlink" Target="https://www.google.co.uk/url?sa=i&amp;rct=j&amp;q=&amp;esrc=s&amp;source=images&amp;cd=&amp;cad=rja&amp;uact=8&amp;ved=0ahUKEwjDq4bs0_PRAhVF1hQKHXokAdoQjRwIBw&amp;url=https://pencilsandotherthings.wordpress.com/category/brands/eberhard-faber/&amp;bvm=bv.146094739,d.ZGg&amp;psig=AFQjCNGp7DwSlUxW9YBZK_2RZjZAxi5uLg&amp;ust=1486201923559133" TargetMode="External"/><Relationship Id="rId17" Type="http://schemas.openxmlformats.org/officeDocument/2006/relationships/image" Target="../media/image9.jpeg"/><Relationship Id="rId2" Type="http://schemas.openxmlformats.org/officeDocument/2006/relationships/hyperlink" Target="http://media.bakerross.co.uk/media/catalog/product/cache/1/image/9df78eab33525d08d6e5fb8d27136e95/E/T/ET980Q_51.jpg" TargetMode="External"/><Relationship Id="rId16" Type="http://schemas.openxmlformats.org/officeDocument/2006/relationships/hyperlink" Target="https://www.google.co.uk/url?sa=i&amp;rct=j&amp;q=&amp;esrc=s&amp;source=images&amp;cd=&amp;cad=rja&amp;uact=8&amp;ved=0ahUKEwjzw-T21PPRAhXMuhQKHV9GBCIQjRwIBw&amp;url=https://www.whsmith.co.uk/products/whsmith-junior-scissors/856218&amp;bvm=bv.146094739,d.ZGg&amp;psig=AFQjCNFGMKnlBSK-B3F03AZKlHMDm51faA&amp;ust=1486202237878683" TargetMode="External"/><Relationship Id="rId20" Type="http://schemas.openxmlformats.org/officeDocument/2006/relationships/hyperlink" Target="http://www.google.co.uk/url?sa=i&amp;rct=j&amp;q=&amp;esrc=s&amp;source=images&amp;cd=&amp;cad=rja&amp;uact=8&amp;ved=0ahUKEwjasrXb1fPRAhVH1hQKHSi2CpkQjRwIBw&amp;url=http://www.123rf.com/photo_26343170_mosaic-with-pictures-of-different-places-and-landscapes-snapshots-uploaded-to-social-networking-serv.html&amp;bvm=bv.146094739,d.ZGg&amp;psig=AFQjCNEX4BqyLQ1RBiwy4HBgFoQkA_pxJA&amp;ust=1486202407439159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google.co.uk/url?sa=i&amp;rct=j&amp;q=&amp;esrc=s&amp;source=images&amp;cd=&amp;cad=rja&amp;uact=8&amp;ved=0ahUKEwilvp6r0vPRAhXCvhQKHQ33BekQjRwIBw&amp;url=https://www.pinterest.com/pin/147915168984797748/&amp;bvm=bv.146094739,d.ZGg&amp;psig=AFQjCNFgDGpOEFMa_Yavn64hzpPhDcAi0Q&amp;ust=1486201467849442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image" Target="../media/image8.jpeg"/><Relationship Id="rId10" Type="http://schemas.openxmlformats.org/officeDocument/2006/relationships/hyperlink" Target="http://www.google.co.uk/url?sa=i&amp;rct=j&amp;q=&amp;esrc=s&amp;source=images&amp;cd=&amp;cad=rja&amp;uact=8&amp;ved=0ahUKEwjIqISl0_PRAhVEuBQKHWKRAJsQjRwIBw&amp;url=http://www.orientaltrading.com/paint-palettes-a2-56_3019.fltr&amp;bvm=bv.146094739,d.ZGg&amp;psig=AFQjCNHxRwgRNw0XZdS7e0AwPlAft4WEBw&amp;ust=1486201780549670" TargetMode="External"/><Relationship Id="rId19" Type="http://schemas.openxmlformats.org/officeDocument/2006/relationships/image" Target="../media/image10.jpeg"/><Relationship Id="rId4" Type="http://schemas.openxmlformats.org/officeDocument/2006/relationships/hyperlink" Target="https://www.google.co.uk/url?sa=i&amp;rct=j&amp;q=&amp;esrc=s&amp;source=images&amp;cd=&amp;cad=rja&amp;uact=8&amp;ved=0ahUKEwjE59rM0fPRAhXJaxQKHZouAk0QjRwIBw&amp;url=https://www.pinterest.com/pin/373235887842280425/&amp;bvm=bv.146094739,d.ZGg&amp;psig=AFQjCNHU4RZM0rzj47EFcSeHOv-zoqKZQg&amp;ust=1486201305234092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://www.google.co.uk/url?sa=i&amp;rct=j&amp;q=&amp;esrc=s&amp;source=images&amp;cd=&amp;cad=rja&amp;uact=8&amp;ved=0ahUKEwiBp7fA1PPRAhUJwxQKHQwwALkQjRwIBw&amp;url=http://www.qypingan.com/cpzs1/156.html&amp;bvm=bv.146094739,d.ZGg&amp;psig=AFQjCNFpBJrvvwH5syaHW3suS8qVXyiAQQ&amp;ust=148620206724519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.uk/url?sa=i&amp;rct=j&amp;q=&amp;esrc=s&amp;source=images&amp;cd=&amp;cad=rja&amp;uact=8&amp;ved=0ahUKEwjbpojE2fPRAhWB8RQKHZFuB74QjRwIBw&amp;url=http://www.wikihow.com/Glue-a-Puzzle&amp;bvm=bv.146094739,d.ZGg&amp;psig=AFQjCNHbipqx-kmpZNW0_lsJQYVRfNtw7w&amp;ust=148620346636992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www.google.co.uk/url?sa=i&amp;rct=j&amp;q=&amp;esrc=s&amp;source=images&amp;cd=&amp;cad=rja&amp;uact=8&amp;ved=0ahUKEwjljImN2fPRAhXDuxQKHQ3DB74QjRwIBw&amp;url=https://uk.pinterest.com/explore/stencils/&amp;bvm=bv.146094739,d.ZGg&amp;psig=AFQjCNENXh06GlAxEZtf_knNyoodUCHQgg&amp;ust=148620333712493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.uk/url?sa=i&amp;rct=j&amp;q=&amp;esrc=s&amp;source=images&amp;cd=&amp;cad=rja&amp;uact=8&amp;ved=0ahUKEwjT4rWH2vPRAhVIsBQKHTstBrEQjRwIBw&amp;url=http://www.handprinted.co.uk/ramblings/printing-a-christmas-star&amp;bvm=bv.146094739,d.ZGg&amp;psig=AFQjCNHfcoo0BOM3yRnbenBB-Fnb5ZG_zw&amp;ust=148620358803934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www.google.co.uk/url?sa=i&amp;rct=j&amp;q=&amp;esrc=s&amp;source=images&amp;cd=&amp;cad=rja&amp;uact=8&amp;ved=0ahUKEwjljImN2fPRAhXDuxQKHQ3DB74QjRwIBw&amp;url=https://uk.pinterest.com/explore/stencils/&amp;bvm=bv.146094739,d.ZGg&amp;psig=AFQjCNENXh06GlAxEZtf_knNyoodUCHQgg&amp;ust=148620333712493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co.uk/url?sa=i&amp;rct=j&amp;q=&amp;esrc=s&amp;source=images&amp;cd=&amp;cad=rja&amp;uact=8&amp;ved=0ahUKEwjHtInK3PPRAhXEsxQKHajsDC0QjRwIBw&amp;url=http://www.auntannie.com/greetingcards/SpongedCards/&amp;bvm=bv.146094739,d.ZGg&amp;psig=AFQjCNHq8kbzi1JKdqQG4WRF38GMlfSrpw&amp;ust=148620420644824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701988"/>
            <a:ext cx="82089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anose="030F0702030302020204" pitchFamily="66" charset="0"/>
              </a:rPr>
              <a:t>1)	</a:t>
            </a:r>
            <a:r>
              <a:rPr lang="en-GB" sz="1400" dirty="0" err="1" smtClean="0">
                <a:latin typeface="Comic Sans MS" panose="030F0702030302020204" pitchFamily="66" charset="0"/>
              </a:rPr>
              <a:t>Geboren</a:t>
            </a:r>
            <a:r>
              <a:rPr lang="en-GB" sz="1400" dirty="0" smtClean="0">
                <a:latin typeface="Comic Sans MS" panose="030F0702030302020204" pitchFamily="66" charset="0"/>
              </a:rPr>
              <a:t>  - </a:t>
            </a:r>
            <a:r>
              <a:rPr lang="en-GB" sz="1400" dirty="0" err="1" smtClean="0">
                <a:latin typeface="Comic Sans MS" panose="030F0702030302020204" pitchFamily="66" charset="0"/>
              </a:rPr>
              <a:t>im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Jahr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achtzehnhundertdreiundachtzig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2)	</a:t>
            </a:r>
            <a:r>
              <a:rPr lang="en-GB" sz="1400" dirty="0" err="1" smtClean="0">
                <a:latin typeface="Comic Sans MS" panose="030F0702030302020204" pitchFamily="66" charset="0"/>
              </a:rPr>
              <a:t>Gestorben</a:t>
            </a:r>
            <a:r>
              <a:rPr lang="en-GB" sz="1400" dirty="0" smtClean="0">
                <a:latin typeface="Comic Sans MS" panose="030F0702030302020204" pitchFamily="66" charset="0"/>
              </a:rPr>
              <a:t> – </a:t>
            </a:r>
            <a:r>
              <a:rPr lang="en-GB" sz="1400" dirty="0" err="1" smtClean="0">
                <a:latin typeface="Comic Sans MS" panose="030F0702030302020204" pitchFamily="66" charset="0"/>
              </a:rPr>
              <a:t>im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Jahr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neunzehnhundertsiebzig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3)	</a:t>
            </a:r>
            <a:r>
              <a:rPr lang="en-GB" sz="1400" dirty="0" err="1" smtClean="0">
                <a:latin typeface="Comic Sans MS" panose="030F0702030302020204" pitchFamily="66" charset="0"/>
              </a:rPr>
              <a:t>Er</a:t>
            </a:r>
            <a:r>
              <a:rPr lang="en-GB" sz="1400" dirty="0" smtClean="0">
                <a:latin typeface="Comic Sans MS" panose="030F0702030302020204" pitchFamily="66" charset="0"/>
              </a:rPr>
              <a:t> war </a:t>
            </a:r>
            <a:r>
              <a:rPr lang="en-GB" sz="1400" dirty="0" err="1" smtClean="0">
                <a:latin typeface="Comic Sans MS" panose="030F0702030302020204" pitchFamily="66" charset="0"/>
              </a:rPr>
              <a:t>ein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deutscher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Künstler</a:t>
            </a:r>
            <a:r>
              <a:rPr lang="en-GB" sz="1400" dirty="0" smtClean="0">
                <a:latin typeface="Comic Sans MS" panose="030F0702030302020204" pitchFamily="66" charset="0"/>
              </a:rPr>
              <a:t> des </a:t>
            </a:r>
            <a:r>
              <a:rPr lang="en-GB" sz="1400" dirty="0" err="1" smtClean="0">
                <a:latin typeface="Comic Sans MS" panose="030F0702030302020204" pitchFamily="66" charset="0"/>
              </a:rPr>
              <a:t>deutschen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 err="1" smtClean="0">
                <a:latin typeface="Comic Sans MS" panose="030F0702030302020204" pitchFamily="66" charset="0"/>
              </a:rPr>
              <a:t>Expressionismus</a:t>
            </a:r>
            <a:r>
              <a:rPr lang="en-GB" sz="14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de-DE" sz="1400" dirty="0" smtClean="0">
                <a:latin typeface="Comic Sans MS" panose="030F0702030302020204" pitchFamily="66" charset="0"/>
              </a:rPr>
              <a:t>4)	Im Juni 1905 gründete Heckel mit anderen Künstlern die Künstlergruppe „die Brücke</a:t>
            </a:r>
            <a:r>
              <a:rPr lang="de-DE" sz="1400" i="1" dirty="0" smtClean="0">
                <a:latin typeface="Comic Sans MS" panose="030F0702030302020204" pitchFamily="66" charset="0"/>
              </a:rPr>
              <a:t>“</a:t>
            </a: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r>
              <a:rPr lang="de-DE" sz="1400" dirty="0" smtClean="0">
                <a:latin typeface="Comic Sans MS" panose="030F0702030302020204" pitchFamily="66" charset="0"/>
              </a:rPr>
              <a:t>5)	Er war Maler, Grafiker und Bildhauer.</a:t>
            </a:r>
          </a:p>
          <a:p>
            <a:endParaRPr lang="de-DE" sz="1400" dirty="0">
              <a:latin typeface="Comic Sans MS" panose="030F0702030302020204" pitchFamily="66" charset="0"/>
            </a:endParaRPr>
          </a:p>
          <a:p>
            <a:r>
              <a:rPr lang="de-DE" sz="1400" dirty="0" smtClean="0">
                <a:latin typeface="Comic Sans MS" panose="030F0702030302020204" pitchFamily="66" charset="0"/>
              </a:rPr>
              <a:t>6)	Er konzentrierte sich auf Drucktechniken wie Holzschnitt, Linolschnitt und Gravur.</a:t>
            </a:r>
            <a:endParaRPr lang="en-GB" sz="1400" dirty="0" smtClean="0">
              <a:latin typeface="Comic Sans MS" panose="030F0702030302020204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03848" y="188640"/>
            <a:ext cx="288032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Ein</a:t>
            </a:r>
            <a:r>
              <a:rPr lang="en-GB" dirty="0" smtClean="0"/>
              <a:t> Quiz!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3717032"/>
            <a:ext cx="849694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He was born in the year  a)  1880  b)  1882  c)  1883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He died in the year 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smtClean="0">
                <a:latin typeface="Comic Sans MS" panose="030F0702030302020204" pitchFamily="66" charset="0"/>
              </a:rPr>
              <a:t>       a)  1960  b)  1970  c)  1972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He was a German artist of   a)  Expressionism  b) Romanticism  c) Classicism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In  a)  July  b) June  c) August 1905 he formed an art group with other artists which was called </a:t>
            </a:r>
            <a:r>
              <a:rPr lang="de-DE" sz="1400" dirty="0" smtClean="0">
                <a:latin typeface="Comic Sans MS" panose="030F0702030302020204" pitchFamily="66" charset="0"/>
              </a:rPr>
              <a:t>„die Brücke</a:t>
            </a:r>
            <a:r>
              <a:rPr lang="de-DE" sz="1400" i="1" dirty="0" smtClean="0">
                <a:latin typeface="Comic Sans MS" panose="030F0702030302020204" pitchFamily="66" charset="0"/>
              </a:rPr>
              <a:t>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omic Sans MS" panose="030F0702030302020204" pitchFamily="66" charset="0"/>
              </a:rPr>
              <a:t>He was a painter, graphic artist and  a) poet  b)  author  c)  sculptor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omic Sans MS" panose="030F0702030302020204" pitchFamily="66" charset="0"/>
              </a:rPr>
              <a:t>He focussed on printing techniques such as wood and lino cutting and a) engraving  b) model making c) photography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 smtClean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i="1" dirty="0" smtClean="0">
              <a:latin typeface="Comic Sans MS" panose="030F0702030302020204" pitchFamily="66" charset="0"/>
            </a:endParaRPr>
          </a:p>
          <a:p>
            <a:r>
              <a:rPr lang="en-GB" dirty="0" smtClean="0"/>
              <a:t>	</a:t>
            </a:r>
            <a:endParaRPr lang="en-GB" dirty="0"/>
          </a:p>
        </p:txBody>
      </p:sp>
      <p:pic>
        <p:nvPicPr>
          <p:cNvPr id="8" name="Picture 2" descr="\\bs-fs-01\staffdata$\CCross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61445"/>
            <a:ext cx="1251624" cy="1539364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0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r>
              <a:rPr lang="en-GB" sz="7200" dirty="0" err="1" smtClean="0"/>
              <a:t>Kannst</a:t>
            </a:r>
            <a:r>
              <a:rPr lang="en-GB" sz="7200" dirty="0" smtClean="0"/>
              <a:t> du/</a:t>
            </a:r>
            <a:r>
              <a:rPr lang="en-GB" sz="7200" dirty="0" err="1" smtClean="0"/>
              <a:t>Können</a:t>
            </a:r>
            <a:r>
              <a:rPr lang="en-GB" sz="7200" dirty="0" smtClean="0"/>
              <a:t> </a:t>
            </a:r>
            <a:r>
              <a:rPr lang="en-GB" sz="7200" dirty="0" err="1" smtClean="0"/>
              <a:t>Sie</a:t>
            </a:r>
            <a:r>
              <a:rPr lang="en-GB" sz="7200" dirty="0" smtClean="0"/>
              <a:t> </a:t>
            </a:r>
            <a:r>
              <a:rPr lang="en-GB" sz="7200" dirty="0" err="1" smtClean="0"/>
              <a:t>mir</a:t>
            </a:r>
            <a:r>
              <a:rPr lang="en-GB" sz="7200" dirty="0" smtClean="0"/>
              <a:t> </a:t>
            </a:r>
            <a:r>
              <a:rPr lang="en-GB" sz="7200" dirty="0" err="1" smtClean="0"/>
              <a:t>bitte</a:t>
            </a:r>
            <a:r>
              <a:rPr lang="en-GB" sz="7200" dirty="0" smtClean="0"/>
              <a:t> </a:t>
            </a:r>
            <a:r>
              <a:rPr lang="en-GB" sz="7200" dirty="0" err="1" smtClean="0"/>
              <a:t>helfen</a:t>
            </a:r>
            <a:r>
              <a:rPr lang="en-GB" sz="7200" dirty="0" smtClean="0"/>
              <a:t>?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3074" name="Picture 2" descr="G:\Internet\Temporary Internet Files\IE\ZE240V44\Here_to_Help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92896"/>
            <a:ext cx="4900494" cy="311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08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n-GB" sz="5400" dirty="0" err="1" smtClean="0"/>
              <a:t>fantastisch</a:t>
            </a:r>
            <a:endParaRPr lang="en-GB" sz="5400" dirty="0" smtClean="0"/>
          </a:p>
          <a:p>
            <a:r>
              <a:rPr lang="en-GB" sz="5400" dirty="0" err="1" smtClean="0"/>
              <a:t>interessant</a:t>
            </a:r>
            <a:endParaRPr lang="en-GB" sz="5400" dirty="0" smtClean="0"/>
          </a:p>
          <a:p>
            <a:r>
              <a:rPr lang="en-GB" sz="5400" dirty="0" err="1"/>
              <a:t>w</a:t>
            </a:r>
            <a:r>
              <a:rPr lang="en-GB" sz="5400" dirty="0" err="1" smtClean="0"/>
              <a:t>underschön</a:t>
            </a:r>
            <a:endParaRPr lang="en-GB" sz="5400" dirty="0" smtClean="0"/>
          </a:p>
          <a:p>
            <a:r>
              <a:rPr lang="en-GB" sz="5400" dirty="0" smtClean="0"/>
              <a:t>toll</a:t>
            </a:r>
          </a:p>
          <a:p>
            <a:r>
              <a:rPr lang="en-GB" sz="5400" dirty="0" err="1" smtClean="0"/>
              <a:t>grossartig</a:t>
            </a:r>
            <a:endParaRPr lang="en-GB" sz="5400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098" name="Picture 2" descr="G:\Internet\Temporary Internet Files\IE\RLRZVIO0\original_smiley_fac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691" y="116632"/>
            <a:ext cx="158417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sz="5400" dirty="0" smtClean="0"/>
              <a:t>hart/</a:t>
            </a:r>
            <a:r>
              <a:rPr lang="en-GB" sz="5400" dirty="0" err="1" smtClean="0"/>
              <a:t>schwierig</a:t>
            </a:r>
            <a:endParaRPr lang="en-GB" sz="5400" dirty="0" smtClean="0"/>
          </a:p>
          <a:p>
            <a:r>
              <a:rPr lang="en-GB" sz="5400" dirty="0" err="1" smtClean="0"/>
              <a:t>langweilig</a:t>
            </a:r>
            <a:endParaRPr lang="en-GB" sz="5400" dirty="0" smtClean="0"/>
          </a:p>
          <a:p>
            <a:r>
              <a:rPr lang="en-GB" sz="5400" dirty="0" err="1"/>
              <a:t>s</a:t>
            </a:r>
            <a:r>
              <a:rPr lang="en-GB" sz="5400" dirty="0" err="1" smtClean="0"/>
              <a:t>chlecht</a:t>
            </a:r>
            <a:endParaRPr lang="en-GB" sz="5400" dirty="0" smtClean="0"/>
          </a:p>
          <a:p>
            <a:r>
              <a:rPr lang="en-GB" sz="5400" dirty="0" err="1"/>
              <a:t>f</a:t>
            </a:r>
            <a:r>
              <a:rPr lang="en-GB" sz="5400" dirty="0" err="1" smtClean="0"/>
              <a:t>urchtbar</a:t>
            </a:r>
            <a:endParaRPr lang="en-GB" sz="5400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irc_mi" descr="Image result for sad emoji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16632"/>
            <a:ext cx="2385060" cy="1781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941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Autofit/>
          </a:bodyPr>
          <a:lstStyle/>
          <a:p>
            <a:r>
              <a:rPr lang="en-GB" sz="2400" dirty="0" err="1" smtClean="0">
                <a:solidFill>
                  <a:srgbClr val="7030A0"/>
                </a:solidFill>
                <a:latin typeface="Kristen ITC" panose="03050502040202030202" pitchFamily="66" charset="0"/>
              </a:rPr>
              <a:t>Ich</a:t>
            </a:r>
            <a:r>
              <a:rPr lang="en-GB" sz="2400" dirty="0" smtClean="0">
                <a:solidFill>
                  <a:srgbClr val="7030A0"/>
                </a:solidFill>
                <a:latin typeface="Kristen ITC" panose="03050502040202030202" pitchFamily="66" charset="0"/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  <a:latin typeface="Kristen ITC" panose="03050502040202030202" pitchFamily="66" charset="0"/>
              </a:rPr>
              <a:t>brauche</a:t>
            </a:r>
            <a:r>
              <a:rPr lang="en-GB" sz="2400" dirty="0" smtClean="0">
                <a:solidFill>
                  <a:srgbClr val="7030A0"/>
                </a:solidFill>
                <a:latin typeface="Kristen ITC" panose="03050502040202030202" pitchFamily="66" charset="0"/>
              </a:rPr>
              <a:t>… = I need</a:t>
            </a:r>
            <a:br>
              <a:rPr lang="en-GB" sz="2400" dirty="0" smtClean="0">
                <a:solidFill>
                  <a:srgbClr val="7030A0"/>
                </a:solidFill>
                <a:latin typeface="Kristen ITC" panose="03050502040202030202" pitchFamily="66" charset="0"/>
              </a:rPr>
            </a:br>
            <a:r>
              <a:rPr lang="en-GB" sz="2400" dirty="0" smtClean="0">
                <a:solidFill>
                  <a:srgbClr val="7030A0"/>
                </a:solidFill>
                <a:latin typeface="Kristen ITC" panose="03050502040202030202" pitchFamily="66" charset="0"/>
              </a:rPr>
              <a:t>Hast du…?/</a:t>
            </a:r>
            <a:r>
              <a:rPr lang="en-GB" sz="2400" dirty="0" err="1" smtClean="0">
                <a:solidFill>
                  <a:srgbClr val="7030A0"/>
                </a:solidFill>
                <a:latin typeface="Kristen ITC" panose="03050502040202030202" pitchFamily="66" charset="0"/>
              </a:rPr>
              <a:t>Haben</a:t>
            </a:r>
            <a:r>
              <a:rPr lang="en-GB" sz="2400" dirty="0" smtClean="0">
                <a:solidFill>
                  <a:srgbClr val="7030A0"/>
                </a:solidFill>
                <a:latin typeface="Kristen ITC" panose="03050502040202030202" pitchFamily="66" charset="0"/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  <a:latin typeface="Kristen ITC" panose="03050502040202030202" pitchFamily="66" charset="0"/>
              </a:rPr>
              <a:t>Sie</a:t>
            </a:r>
            <a:r>
              <a:rPr lang="en-GB" sz="2400" dirty="0" smtClean="0">
                <a:solidFill>
                  <a:srgbClr val="7030A0"/>
                </a:solidFill>
                <a:latin typeface="Kristen ITC" panose="03050502040202030202" pitchFamily="66" charset="0"/>
              </a:rPr>
              <a:t>…? = Do you have…?</a:t>
            </a:r>
            <a:endParaRPr lang="en-GB" sz="2400" dirty="0">
              <a:solidFill>
                <a:srgbClr val="7030A0"/>
              </a:solidFill>
              <a:latin typeface="Kristen ITC" panose="03050502040202030202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 smtClean="0">
                <a:latin typeface="Kristen ITC" panose="03050502040202030202" pitchFamily="66" charset="0"/>
              </a:rPr>
              <a:t>Karton</a:t>
            </a:r>
            <a:r>
              <a:rPr lang="en-GB" sz="2400" dirty="0" smtClean="0">
                <a:effectLst/>
                <a:latin typeface="Kristen ITC" panose="03050502040202030202" pitchFamily="66" charset="0"/>
              </a:rPr>
              <a:t/>
            </a:r>
            <a:br>
              <a:rPr lang="en-GB" sz="2400" dirty="0" smtClean="0">
                <a:effectLst/>
                <a:latin typeface="Kristen ITC" panose="03050502040202030202" pitchFamily="66" charset="0"/>
              </a:rPr>
            </a:br>
            <a:endParaRPr lang="en-GB" sz="2400" dirty="0" smtClean="0">
              <a:effectLst/>
              <a:latin typeface="Kristen ITC" panose="03050502040202030202" pitchFamily="66" charset="0"/>
            </a:endParaRPr>
          </a:p>
          <a:p>
            <a:pPr marL="0" indent="0">
              <a:buNone/>
            </a:pPr>
            <a:r>
              <a:rPr lang="en-GB" sz="2400" dirty="0" err="1">
                <a:latin typeface="Kristen ITC" panose="03050502040202030202" pitchFamily="66" charset="0"/>
              </a:rPr>
              <a:t>e</a:t>
            </a:r>
            <a:r>
              <a:rPr lang="en-GB" sz="2400" dirty="0" err="1" smtClean="0">
                <a:latin typeface="Kristen ITC" panose="03050502040202030202" pitchFamily="66" charset="0"/>
              </a:rPr>
              <a:t>in</a:t>
            </a:r>
            <a:r>
              <a:rPr lang="en-GB" sz="2400" dirty="0" smtClean="0">
                <a:latin typeface="Kristen ITC" panose="03050502040202030202" pitchFamily="66" charset="0"/>
              </a:rPr>
              <a:t> </a:t>
            </a:r>
            <a:r>
              <a:rPr lang="en-GB" sz="2400" dirty="0" err="1" smtClean="0">
                <a:effectLst/>
                <a:latin typeface="Kristen ITC" panose="03050502040202030202" pitchFamily="66" charset="0"/>
              </a:rPr>
              <a:t>Skalpell</a:t>
            </a:r>
            <a:r>
              <a:rPr lang="en-GB" sz="2400" dirty="0" smtClean="0">
                <a:effectLst/>
                <a:latin typeface="Kristen ITC" panose="03050502040202030202" pitchFamily="66" charset="0"/>
              </a:rPr>
              <a:t/>
            </a:r>
            <a:br>
              <a:rPr lang="en-GB" sz="2400" dirty="0" smtClean="0">
                <a:effectLst/>
                <a:latin typeface="Kristen ITC" panose="03050502040202030202" pitchFamily="66" charset="0"/>
              </a:rPr>
            </a:br>
            <a:endParaRPr lang="en-GB" sz="2400" dirty="0" smtClean="0">
              <a:effectLst/>
              <a:latin typeface="Kristen ITC" panose="03050502040202030202" pitchFamily="66" charset="0"/>
            </a:endParaRPr>
          </a:p>
          <a:p>
            <a:pPr marL="0" indent="0">
              <a:buNone/>
            </a:pPr>
            <a:r>
              <a:rPr lang="en-GB" sz="2400" dirty="0" err="1" smtClean="0">
                <a:effectLst/>
                <a:latin typeface="Kristen ITC" panose="03050502040202030202" pitchFamily="66" charset="0"/>
              </a:rPr>
              <a:t>eine</a:t>
            </a:r>
            <a:r>
              <a:rPr lang="en-GB" sz="2400" dirty="0" smtClean="0">
                <a:effectLst/>
                <a:latin typeface="Kristen ITC" panose="03050502040202030202" pitchFamily="66" charset="0"/>
              </a:rPr>
              <a:t> </a:t>
            </a:r>
            <a:r>
              <a:rPr lang="en-GB" sz="2400" dirty="0" err="1" smtClean="0">
                <a:effectLst/>
                <a:latin typeface="Kristen ITC" panose="03050502040202030202" pitchFamily="66" charset="0"/>
              </a:rPr>
              <a:t>Schneidematte</a:t>
            </a:r>
            <a:r>
              <a:rPr lang="en-GB" sz="2400" dirty="0" smtClean="0">
                <a:effectLst/>
                <a:latin typeface="Kristen ITC" panose="03050502040202030202" pitchFamily="66" charset="0"/>
              </a:rPr>
              <a:t/>
            </a:r>
            <a:br>
              <a:rPr lang="en-GB" sz="2400" dirty="0" smtClean="0">
                <a:effectLst/>
                <a:latin typeface="Kristen ITC" panose="03050502040202030202" pitchFamily="66" charset="0"/>
              </a:rPr>
            </a:br>
            <a:endParaRPr lang="en-GB" sz="2400" dirty="0">
              <a:latin typeface="Kristen ITC" panose="03050502040202030202" pitchFamily="66" charset="0"/>
            </a:endParaRPr>
          </a:p>
          <a:p>
            <a:pPr marL="0" indent="0">
              <a:buNone/>
            </a:pPr>
            <a:r>
              <a:rPr lang="en-GB" sz="2400" dirty="0" err="1" smtClean="0">
                <a:effectLst/>
                <a:latin typeface="Kristen ITC" panose="03050502040202030202" pitchFamily="66" charset="0"/>
              </a:rPr>
              <a:t>Farben</a:t>
            </a:r>
            <a:endParaRPr lang="en-GB" sz="2400" dirty="0" smtClean="0">
              <a:effectLst/>
              <a:latin typeface="Kristen ITC" panose="03050502040202030202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effectLst/>
                <a:latin typeface="Kristen ITC" panose="03050502040202030202" pitchFamily="66" charset="0"/>
              </a:rPr>
              <a:t/>
            </a:r>
            <a:br>
              <a:rPr lang="en-GB" sz="2400" dirty="0" smtClean="0">
                <a:effectLst/>
                <a:latin typeface="Kristen ITC" panose="03050502040202030202" pitchFamily="66" charset="0"/>
              </a:rPr>
            </a:br>
            <a:r>
              <a:rPr lang="en-GB" sz="2400" dirty="0" err="1" smtClean="0">
                <a:effectLst/>
                <a:latin typeface="Kristen ITC" panose="03050502040202030202" pitchFamily="66" charset="0"/>
              </a:rPr>
              <a:t>Farbpaletten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endParaRPr lang="en-GB" dirty="0" smtClean="0">
              <a:effectLst/>
            </a:endParaRPr>
          </a:p>
          <a:p>
            <a:pPr marL="0" indent="0">
              <a:buNone/>
            </a:pPr>
            <a:r>
              <a:rPr lang="en-GB" sz="2400" dirty="0" smtClean="0">
                <a:latin typeface="Kristen ITC" panose="03050502040202030202" pitchFamily="66" charset="0"/>
              </a:rPr>
              <a:t>Papier</a:t>
            </a:r>
            <a:endParaRPr lang="en-GB" sz="2400" dirty="0">
              <a:latin typeface="Kristen ITC" panose="03050502040202030202" pitchFamily="66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932040" y="1412776"/>
            <a:ext cx="396044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>
                <a:latin typeface="Kristen ITC" panose="03050502040202030202" pitchFamily="66" charset="0"/>
              </a:rPr>
              <a:t>e</a:t>
            </a:r>
            <a:r>
              <a:rPr lang="en-GB" sz="2400" dirty="0" err="1" smtClean="0">
                <a:effectLst/>
                <a:latin typeface="Kristen ITC" panose="03050502040202030202" pitchFamily="66" charset="0"/>
              </a:rPr>
              <a:t>inen</a:t>
            </a:r>
            <a:r>
              <a:rPr lang="en-GB" sz="2400" dirty="0" smtClean="0">
                <a:effectLst/>
                <a:latin typeface="Kristen ITC" panose="03050502040202030202" pitchFamily="66" charset="0"/>
              </a:rPr>
              <a:t> </a:t>
            </a:r>
            <a:r>
              <a:rPr lang="en-GB" sz="2400" dirty="0" err="1" smtClean="0">
                <a:effectLst/>
                <a:latin typeface="Kristen ITC" panose="03050502040202030202" pitchFamily="66" charset="0"/>
              </a:rPr>
              <a:t>Schwamm</a:t>
            </a:r>
            <a:r>
              <a:rPr lang="en-GB" sz="2400" dirty="0" smtClean="0">
                <a:effectLst/>
                <a:latin typeface="Kristen ITC" panose="03050502040202030202" pitchFamily="66" charset="0"/>
              </a:rPr>
              <a:t/>
            </a:r>
            <a:br>
              <a:rPr lang="en-GB" sz="2400" dirty="0" smtClean="0">
                <a:effectLst/>
                <a:latin typeface="Kristen ITC" panose="03050502040202030202" pitchFamily="66" charset="0"/>
              </a:rPr>
            </a:br>
            <a:r>
              <a:rPr lang="en-GB" sz="2400" dirty="0" smtClean="0">
                <a:effectLst/>
                <a:latin typeface="Kristen ITC" panose="03050502040202030202" pitchFamily="66" charset="0"/>
              </a:rPr>
              <a:t/>
            </a:r>
            <a:br>
              <a:rPr lang="en-GB" sz="2400" dirty="0" smtClean="0">
                <a:effectLst/>
                <a:latin typeface="Kristen ITC" panose="03050502040202030202" pitchFamily="66" charset="0"/>
              </a:rPr>
            </a:br>
            <a:endParaRPr lang="en-GB" sz="2400" dirty="0" smtClean="0">
              <a:effectLst/>
              <a:latin typeface="Kristen ITC" panose="03050502040202030202" pitchFamily="66" charset="0"/>
            </a:endParaRPr>
          </a:p>
          <a:p>
            <a:pPr marL="0" indent="0">
              <a:buNone/>
            </a:pPr>
            <a:r>
              <a:rPr lang="en-GB" sz="2400" dirty="0" err="1" smtClean="0">
                <a:effectLst/>
                <a:latin typeface="Kristen ITC" panose="03050502040202030202" pitchFamily="66" charset="0"/>
              </a:rPr>
              <a:t>Bleistifte</a:t>
            </a:r>
            <a:r>
              <a:rPr lang="en-GB" sz="2400" dirty="0" smtClean="0">
                <a:effectLst/>
                <a:latin typeface="Kristen ITC" panose="03050502040202030202" pitchFamily="66" charset="0"/>
              </a:rPr>
              <a:t/>
            </a:r>
            <a:br>
              <a:rPr lang="en-GB" sz="2400" dirty="0" smtClean="0">
                <a:effectLst/>
                <a:latin typeface="Kristen ITC" panose="03050502040202030202" pitchFamily="66" charset="0"/>
              </a:rPr>
            </a:br>
            <a:endParaRPr lang="en-GB" sz="2400" dirty="0" smtClean="0">
              <a:effectLst/>
              <a:latin typeface="Kristen ITC" panose="03050502040202030202" pitchFamily="66" charset="0"/>
            </a:endParaRPr>
          </a:p>
          <a:p>
            <a:pPr marL="0" indent="0">
              <a:buNone/>
            </a:pPr>
            <a:r>
              <a:rPr lang="en-GB" sz="2400" dirty="0" err="1" smtClean="0">
                <a:latin typeface="Kristen ITC" panose="03050502040202030202" pitchFamily="66" charset="0"/>
              </a:rPr>
              <a:t>eine</a:t>
            </a:r>
            <a:r>
              <a:rPr lang="en-GB" sz="2400" dirty="0" smtClean="0">
                <a:latin typeface="Kristen ITC" panose="03050502040202030202" pitchFamily="66" charset="0"/>
              </a:rPr>
              <a:t> </a:t>
            </a:r>
            <a:r>
              <a:rPr lang="en-GB" sz="2400" dirty="0" err="1" smtClean="0">
                <a:effectLst/>
                <a:latin typeface="Kristen ITC" panose="03050502040202030202" pitchFamily="66" charset="0"/>
              </a:rPr>
              <a:t>Schere</a:t>
            </a:r>
            <a:r>
              <a:rPr lang="en-GB" sz="2400" dirty="0" smtClean="0">
                <a:effectLst/>
                <a:latin typeface="Kristen ITC" panose="03050502040202030202" pitchFamily="66" charset="0"/>
              </a:rPr>
              <a:t/>
            </a:r>
            <a:br>
              <a:rPr lang="en-GB" sz="2400" dirty="0" smtClean="0">
                <a:effectLst/>
                <a:latin typeface="Kristen ITC" panose="03050502040202030202" pitchFamily="66" charset="0"/>
              </a:rPr>
            </a:br>
            <a:endParaRPr lang="en-GB" sz="2400" dirty="0" smtClean="0">
              <a:effectLst/>
              <a:latin typeface="Kristen ITC" panose="03050502040202030202" pitchFamily="66" charset="0"/>
            </a:endParaRPr>
          </a:p>
          <a:p>
            <a:pPr marL="0" indent="0">
              <a:buNone/>
            </a:pPr>
            <a:r>
              <a:rPr lang="en-GB" sz="2400" dirty="0" err="1" smtClean="0">
                <a:effectLst/>
                <a:latin typeface="Kristen ITC" panose="03050502040202030202" pitchFamily="66" charset="0"/>
              </a:rPr>
              <a:t>Fotos</a:t>
            </a:r>
            <a:r>
              <a:rPr lang="en-GB" sz="2400" dirty="0" smtClean="0">
                <a:effectLst/>
                <a:latin typeface="Kristen ITC" panose="03050502040202030202" pitchFamily="66" charset="0"/>
              </a:rPr>
              <a:t>/</a:t>
            </a:r>
            <a:r>
              <a:rPr lang="en-GB" sz="2400" dirty="0" err="1" smtClean="0">
                <a:effectLst/>
                <a:latin typeface="Kristen ITC" panose="03050502040202030202" pitchFamily="66" charset="0"/>
              </a:rPr>
              <a:t>Fotos</a:t>
            </a:r>
            <a:r>
              <a:rPr lang="en-GB" sz="2400" dirty="0" smtClean="0">
                <a:effectLst/>
                <a:latin typeface="Kristen ITC" panose="03050502040202030202" pitchFamily="66" charset="0"/>
              </a:rPr>
              <a:t> von </a:t>
            </a:r>
            <a:r>
              <a:rPr lang="en-GB" sz="2400" dirty="0" err="1" smtClean="0">
                <a:effectLst/>
                <a:latin typeface="Kristen ITC" panose="03050502040202030202" pitchFamily="66" charset="0"/>
              </a:rPr>
              <a:t>berühmten</a:t>
            </a:r>
            <a:r>
              <a:rPr lang="en-GB" sz="2400" dirty="0" smtClean="0">
                <a:effectLst/>
                <a:latin typeface="Kristen ITC" panose="03050502040202030202" pitchFamily="66" charset="0"/>
              </a:rPr>
              <a:t> </a:t>
            </a:r>
            <a:r>
              <a:rPr lang="en-GB" sz="2400" dirty="0" err="1" smtClean="0">
                <a:effectLst/>
                <a:latin typeface="Kristen ITC" panose="03050502040202030202" pitchFamily="66" charset="0"/>
              </a:rPr>
              <a:t>Personen</a:t>
            </a:r>
            <a:endParaRPr lang="en-GB" sz="2400" dirty="0" smtClean="0">
              <a:latin typeface="Kristen ITC" panose="03050502040202030202" pitchFamily="66" charset="0"/>
            </a:endParaRPr>
          </a:p>
          <a:p>
            <a:endParaRPr lang="en-GB" dirty="0"/>
          </a:p>
        </p:txBody>
      </p:sp>
      <p:pic>
        <p:nvPicPr>
          <p:cNvPr id="7" name="Picture 6" descr="http://media.bakerross.co.uk/media/catalog/product/cache/1/image/385x/9df78eab33525d08d6e5fb8d27136e95/E/T/ET980Q_51.jpg">
            <a:hlinkClick r:id="rId2" tooltip="&quot;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361" y="1181267"/>
            <a:ext cx="936104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rc_mi" descr="Image result for scalpel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84" y="2060848"/>
            <a:ext cx="1017587" cy="63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rc_mi" descr="Image result for art cutting mat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201" y="2564545"/>
            <a:ext cx="1296144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Related image">
            <a:hlinkClick r:id="rId8" tgtFrame="&quot;_blank&quot;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058" y="3213373"/>
            <a:ext cx="1212726" cy="12847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rc_mi" descr="Image result for plastic paint palette">
            <a:hlinkClick r:id="rId10"/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747" y="4041068"/>
            <a:ext cx="1773308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rc_mi" descr="Image result for pencils">
            <a:hlinkClick r:id="rId12"/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924" y="2377348"/>
            <a:ext cx="1368152" cy="791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Image result for paper">
            <a:hlinkClick r:id="rId14" tgtFrame="&quot;_blank&quot;"/>
          </p:cNvPr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512" y="5229200"/>
            <a:ext cx="1205865" cy="9292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rc_mi" descr="Image result for scissors">
            <a:hlinkClick r:id="rId16"/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850" y="3356992"/>
            <a:ext cx="1728192" cy="8237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rc_mi" descr="Image result for sponge for art">
            <a:hlinkClick r:id="rId18"/>
          </p:cNvPr>
          <p:cNvPicPr/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941" y="1041815"/>
            <a:ext cx="128397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rc_mi" descr="Image result for picture of photos">
            <a:hlinkClick r:id="rId20"/>
          </p:cNvPr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686" y="4966023"/>
            <a:ext cx="1038225" cy="1192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50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65500" y="260648"/>
            <a:ext cx="4038600" cy="1224136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marL="457200" indent="-457200" algn="ctr">
              <a:buAutoNum type="arabicParenR"/>
            </a:pPr>
            <a:r>
              <a:rPr lang="en-GB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r>
              <a:rPr lang="en-GB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as </a:t>
            </a:r>
            <a:r>
              <a:rPr lang="en-GB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schablonierte</a:t>
            </a:r>
            <a:r>
              <a:rPr lang="en-GB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Foto</a:t>
            </a:r>
            <a:r>
              <a:rPr lang="en-GB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auf </a:t>
            </a:r>
            <a:r>
              <a:rPr lang="en-GB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ein</a:t>
            </a:r>
            <a:r>
              <a:rPr lang="en-GB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Stück</a:t>
            </a:r>
            <a:r>
              <a:rPr lang="en-GB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Karton</a:t>
            </a:r>
            <a:r>
              <a:rPr lang="en-GB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kleben</a:t>
            </a:r>
            <a:r>
              <a:rPr lang="en-GB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</a:p>
          <a:p>
            <a:pPr algn="ctr"/>
            <a:r>
              <a:rPr lang="en-GB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Das </a:t>
            </a:r>
            <a:r>
              <a:rPr lang="en-GB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ist</a:t>
            </a:r>
            <a:r>
              <a:rPr lang="en-GB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jetzt</a:t>
            </a:r>
            <a:r>
              <a:rPr lang="en-GB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eure</a:t>
            </a:r>
            <a:r>
              <a:rPr lang="en-GB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Schablone</a:t>
            </a:r>
            <a:r>
              <a:rPr lang="en-GB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!</a:t>
            </a:r>
            <a:r>
              <a:rPr lang="en-GB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1227" y="1535706"/>
            <a:ext cx="4104456" cy="1101206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2) Alle </a:t>
            </a:r>
            <a:r>
              <a:rPr lang="de-DE" dirty="0">
                <a:solidFill>
                  <a:schemeClr val="tx1"/>
                </a:solidFill>
                <a:latin typeface="Comic Sans MS" panose="030F0702030302020204" pitchFamily="66" charset="0"/>
              </a:rPr>
              <a:t>weißen Bereiche mit einem </a:t>
            </a:r>
            <a:r>
              <a:rPr lang="de-DE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Skalpell ausschneiden. </a:t>
            </a:r>
          </a:p>
          <a:p>
            <a:pPr marL="457200" indent="-457200" algn="ctr">
              <a:buFont typeface="Courier New" panose="02070309020205020404" pitchFamily="49" charset="0"/>
              <a:buChar char="o"/>
            </a:pPr>
            <a:r>
              <a:rPr lang="de-DE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Schneidematte unter dem Karton!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2" descr="\\bs-fs-01\staffdata$\CCross\Desktop\stencil-cut-tut-image_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2117"/>
            <a:ext cx="2808312" cy="2106234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301227" y="2708920"/>
            <a:ext cx="4018468" cy="1661705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3) …… </a:t>
            </a:r>
            <a:r>
              <a:rPr lang="en-GB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sammeln</a:t>
            </a:r>
            <a:endParaRPr lang="en-GB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457200" indent="-457200">
              <a:buAutoNum type="alphaLcParenR"/>
            </a:pPr>
            <a:r>
              <a:rPr lang="de-DE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eine Farbpalette</a:t>
            </a:r>
          </a:p>
          <a:p>
            <a:pPr marL="457200" indent="-457200">
              <a:buAutoNum type="alphaLcParenR"/>
            </a:pPr>
            <a:r>
              <a:rPr lang="de-DE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ein bisschen schwarze Farbe </a:t>
            </a:r>
          </a:p>
          <a:p>
            <a:pPr marL="457200" indent="-457200">
              <a:buAutoNum type="alphaLcParenR"/>
            </a:pPr>
            <a:r>
              <a:rPr lang="de-DE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einen Schwamm</a:t>
            </a:r>
          </a:p>
          <a:p>
            <a:pPr marL="457200" indent="-457200">
              <a:buAutoNum type="alphaLcParenR"/>
            </a:pPr>
            <a:r>
              <a:rPr lang="de-DE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ein </a:t>
            </a:r>
            <a:r>
              <a:rPr lang="de-DE" dirty="0">
                <a:solidFill>
                  <a:schemeClr val="tx1"/>
                </a:solidFill>
                <a:latin typeface="Comic Sans MS" panose="030F0702030302020204" pitchFamily="66" charset="0"/>
              </a:rPr>
              <a:t>neues Stück </a:t>
            </a:r>
            <a:r>
              <a:rPr lang="de-DE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Papier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4191" y="4509120"/>
            <a:ext cx="5009849" cy="792088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4) </a:t>
            </a:r>
            <a:r>
              <a:rPr lang="de-DE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Die </a:t>
            </a:r>
            <a:r>
              <a:rPr lang="de-DE" dirty="0">
                <a:solidFill>
                  <a:schemeClr val="tx1"/>
                </a:solidFill>
                <a:latin typeface="Comic Sans MS" panose="030F0702030302020204" pitchFamily="66" charset="0"/>
              </a:rPr>
              <a:t>Schablone über das neue Blatt </a:t>
            </a:r>
            <a:r>
              <a:rPr lang="de-DE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Papier legen. 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52653" y="5432648"/>
            <a:ext cx="3779912" cy="1092696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5) </a:t>
            </a:r>
            <a:r>
              <a:rPr lang="de-DE" dirty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r>
              <a:rPr lang="de-DE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ie schwarze Farbe auf dem Schwamm sorgfältig </a:t>
            </a:r>
            <a:r>
              <a:rPr lang="de-DE" dirty="0">
                <a:solidFill>
                  <a:schemeClr val="tx1"/>
                </a:solidFill>
                <a:latin typeface="Comic Sans MS" panose="030F0702030302020204" pitchFamily="66" charset="0"/>
              </a:rPr>
              <a:t>in die </a:t>
            </a:r>
            <a:r>
              <a:rPr lang="de-DE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Lücken tupfen.</a:t>
            </a:r>
            <a:endParaRPr lang="en-GB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4" name="Picture 2" descr="\\bs-fs-01\staffdata$\CCross\Desktop\xacto stencil applying paint with daub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167177"/>
            <a:ext cx="2832062" cy="2124046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Down Arrow 16"/>
          <p:cNvSpPr/>
          <p:nvPr/>
        </p:nvSpPr>
        <p:spPr>
          <a:xfrm>
            <a:off x="2310461" y="1268760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Down Arrow 17"/>
          <p:cNvSpPr/>
          <p:nvPr/>
        </p:nvSpPr>
        <p:spPr>
          <a:xfrm>
            <a:off x="2310461" y="2492896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Down Arrow 19"/>
          <p:cNvSpPr/>
          <p:nvPr/>
        </p:nvSpPr>
        <p:spPr>
          <a:xfrm>
            <a:off x="2356180" y="4221088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Down Arrow 20"/>
          <p:cNvSpPr/>
          <p:nvPr/>
        </p:nvSpPr>
        <p:spPr>
          <a:xfrm>
            <a:off x="2356180" y="5229200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 rot="20212657">
            <a:off x="4268513" y="1800876"/>
            <a:ext cx="1245332" cy="3134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Arrow 22"/>
          <p:cNvSpPr/>
          <p:nvPr/>
        </p:nvSpPr>
        <p:spPr>
          <a:xfrm rot="20499835">
            <a:off x="4273371" y="5654616"/>
            <a:ext cx="159361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81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800" dirty="0" err="1"/>
              <a:t>k</a:t>
            </a:r>
            <a:r>
              <a:rPr lang="en-GB" sz="8800" dirty="0" err="1" smtClean="0"/>
              <a:t>leben</a:t>
            </a:r>
            <a:endParaRPr lang="en-GB" sz="8800" dirty="0"/>
          </a:p>
        </p:txBody>
      </p:sp>
      <p:pic>
        <p:nvPicPr>
          <p:cNvPr id="4" name="irc_mi" descr="Image result for glue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6192688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796136" y="5517232"/>
            <a:ext cx="22322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94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en-GB" sz="8800" dirty="0" err="1" smtClean="0"/>
              <a:t>Schablone</a:t>
            </a:r>
            <a:endParaRPr lang="en-GB" sz="8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irc_mi" descr="Image result for stencil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060847"/>
            <a:ext cx="2670224" cy="3720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359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Autofit/>
          </a:bodyPr>
          <a:lstStyle/>
          <a:p>
            <a:r>
              <a:rPr lang="en-GB" sz="7200" dirty="0" err="1" smtClean="0"/>
              <a:t>mit</a:t>
            </a:r>
            <a:r>
              <a:rPr lang="en-GB" sz="7200" dirty="0" smtClean="0"/>
              <a:t> </a:t>
            </a:r>
            <a:r>
              <a:rPr lang="en-GB" sz="7200" dirty="0" err="1" smtClean="0"/>
              <a:t>einem</a:t>
            </a:r>
            <a:r>
              <a:rPr lang="en-GB" sz="7200" dirty="0" smtClean="0"/>
              <a:t> </a:t>
            </a:r>
            <a:r>
              <a:rPr lang="en-GB" sz="7200" dirty="0" err="1" smtClean="0"/>
              <a:t>Skalpell</a:t>
            </a:r>
            <a:r>
              <a:rPr lang="en-GB" sz="7200" dirty="0" smtClean="0"/>
              <a:t> </a:t>
            </a:r>
            <a:r>
              <a:rPr lang="en-GB" sz="7200" dirty="0" err="1" smtClean="0"/>
              <a:t>ausschneiden</a:t>
            </a:r>
            <a:endParaRPr lang="en-GB" sz="7200" dirty="0"/>
          </a:p>
        </p:txBody>
      </p:sp>
      <p:pic>
        <p:nvPicPr>
          <p:cNvPr id="4" name="irc_mi" descr="Image result for cutting stencil with scalpel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140968"/>
            <a:ext cx="4248472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445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800" dirty="0" smtClean="0"/>
              <a:t>…</a:t>
            </a:r>
            <a:r>
              <a:rPr lang="en-GB" sz="8800" dirty="0" err="1" smtClean="0"/>
              <a:t>sammeln</a:t>
            </a:r>
            <a:endParaRPr lang="en-GB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195736" y="2636912"/>
            <a:ext cx="5187639" cy="221599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Collect</a:t>
            </a:r>
            <a:endParaRPr lang="en-US" sz="13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647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800" dirty="0" err="1" smtClean="0"/>
              <a:t>legen</a:t>
            </a:r>
            <a:endParaRPr lang="en-GB" sz="8800" dirty="0"/>
          </a:p>
        </p:txBody>
      </p:sp>
      <p:pic>
        <p:nvPicPr>
          <p:cNvPr id="7" name="irc_mi" descr="Image result for stencil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3956">
            <a:off x="962462" y="1109904"/>
            <a:ext cx="2140242" cy="283799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ight Arrow 7"/>
          <p:cNvSpPr/>
          <p:nvPr/>
        </p:nvSpPr>
        <p:spPr>
          <a:xfrm rot="2088099">
            <a:off x="3210814" y="3192839"/>
            <a:ext cx="1872208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Image result for one sheet of A4 pap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155" y="3136027"/>
            <a:ext cx="3751637" cy="266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5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800" dirty="0" err="1" smtClean="0"/>
              <a:t>tupfen</a:t>
            </a:r>
            <a:endParaRPr lang="en-GB" sz="8800" dirty="0"/>
          </a:p>
        </p:txBody>
      </p:sp>
      <p:pic>
        <p:nvPicPr>
          <p:cNvPr id="4" name="irc_mi" descr="Image result for to dab with art sponge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8840"/>
            <a:ext cx="5904656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346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Bildschirmpräsentation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Courier New</vt:lpstr>
      <vt:lpstr>Kristen ITC</vt:lpstr>
      <vt:lpstr>Office Theme</vt:lpstr>
      <vt:lpstr>PowerPoint-Präsentation</vt:lpstr>
      <vt:lpstr>Ich brauche… = I need Hast du…?/Haben Sie…? = Do you have…?</vt:lpstr>
      <vt:lpstr>PowerPoint-Präsentation</vt:lpstr>
      <vt:lpstr>kleben</vt:lpstr>
      <vt:lpstr>Schablone</vt:lpstr>
      <vt:lpstr>mit einem Skalpell ausschneiden</vt:lpstr>
      <vt:lpstr>…sammeln</vt:lpstr>
      <vt:lpstr>legen</vt:lpstr>
      <vt:lpstr>tupfen</vt:lpstr>
      <vt:lpstr>Kannst du/Können Sie mir bitte helfen?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&amp; Tracey</dc:creator>
  <cp:lastModifiedBy>Helmke Lara (Praktikum)</cp:lastModifiedBy>
  <cp:revision>19</cp:revision>
  <dcterms:created xsi:type="dcterms:W3CDTF">2017-02-03T08:47:18Z</dcterms:created>
  <dcterms:modified xsi:type="dcterms:W3CDTF">2017-07-04T10:03:51Z</dcterms:modified>
</cp:coreProperties>
</file>