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7" r:id="rId4"/>
    <p:sldId id="264" r:id="rId5"/>
    <p:sldId id="266" r:id="rId6"/>
    <p:sldId id="263" r:id="rId7"/>
    <p:sldId id="260" r:id="rId8"/>
    <p:sldId id="258" r:id="rId9"/>
    <p:sldId id="259" r:id="rId10"/>
    <p:sldId id="261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sow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CBF294-B18B-4480-8E65-E80C817D0A1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934AEAC-48DA-407D-9ED5-A0C78C736EBA}">
      <dgm:prSet/>
      <dgm:spPr/>
      <dgm:t>
        <a:bodyPr/>
        <a:lstStyle/>
        <a:p>
          <a:pPr rtl="0"/>
          <a:r>
            <a:rPr lang="fr-FR" b="1" dirty="0" err="1"/>
            <a:t>Regulieren</a:t>
          </a:r>
          <a:r>
            <a:rPr lang="fr-FR" b="1" dirty="0"/>
            <a:t> des </a:t>
          </a:r>
          <a:r>
            <a:rPr lang="fr-FR" b="1" dirty="0" err="1"/>
            <a:t>Lernprozesses</a:t>
          </a:r>
          <a:endParaRPr lang="fr-FR" b="1" dirty="0"/>
        </a:p>
      </dgm:t>
    </dgm:pt>
    <dgm:pt modelId="{DC50EDB9-F0D5-43B2-8E84-4245B2D84492}" type="parTrans" cxnId="{1F2D2B02-5672-4ECC-A4A0-C7F0E99F1FCF}">
      <dgm:prSet/>
      <dgm:spPr/>
      <dgm:t>
        <a:bodyPr/>
        <a:lstStyle/>
        <a:p>
          <a:endParaRPr lang="fr-FR"/>
        </a:p>
      </dgm:t>
    </dgm:pt>
    <dgm:pt modelId="{1D9EAB85-4591-49AB-AD6A-D36A1DFCF595}" type="sibTrans" cxnId="{1F2D2B02-5672-4ECC-A4A0-C7F0E99F1FCF}">
      <dgm:prSet/>
      <dgm:spPr/>
      <dgm:t>
        <a:bodyPr/>
        <a:lstStyle/>
        <a:p>
          <a:endParaRPr lang="fr-FR"/>
        </a:p>
      </dgm:t>
    </dgm:pt>
    <dgm:pt modelId="{6655581C-8DD3-422C-9A9F-83093F2FA926}" type="pres">
      <dgm:prSet presAssocID="{90CBF294-B18B-4480-8E65-E80C817D0A1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F26F88-27E0-4C1D-A529-668B58ED94B9}" type="pres">
      <dgm:prSet presAssocID="{D934AEAC-48DA-407D-9ED5-A0C78C736EBA}" presName="hierRoot1" presStyleCnt="0">
        <dgm:presLayoutVars>
          <dgm:hierBranch val="init"/>
        </dgm:presLayoutVars>
      </dgm:prSet>
      <dgm:spPr/>
    </dgm:pt>
    <dgm:pt modelId="{FF94B671-8EE8-4673-8BDA-48B2CA3BC0DE}" type="pres">
      <dgm:prSet presAssocID="{D934AEAC-48DA-407D-9ED5-A0C78C736EBA}" presName="rootComposite1" presStyleCnt="0"/>
      <dgm:spPr/>
    </dgm:pt>
    <dgm:pt modelId="{9D523D1C-EF4A-4C4D-A1DB-1AE58A37891D}" type="pres">
      <dgm:prSet presAssocID="{D934AEAC-48DA-407D-9ED5-A0C78C736EBA}" presName="rootText1" presStyleLbl="node0" presStyleIdx="0" presStyleCnt="1" custScaleX="124498">
        <dgm:presLayoutVars>
          <dgm:chPref val="3"/>
        </dgm:presLayoutVars>
      </dgm:prSet>
      <dgm:spPr/>
    </dgm:pt>
    <dgm:pt modelId="{DB14911E-B605-467E-9697-1AC01DEC8DFB}" type="pres">
      <dgm:prSet presAssocID="{D934AEAC-48DA-407D-9ED5-A0C78C736EBA}" presName="rootConnector1" presStyleLbl="node1" presStyleIdx="0" presStyleCnt="0"/>
      <dgm:spPr/>
    </dgm:pt>
    <dgm:pt modelId="{52A34373-90F6-4159-84D3-DF15C72C1B43}" type="pres">
      <dgm:prSet presAssocID="{D934AEAC-48DA-407D-9ED5-A0C78C736EBA}" presName="hierChild2" presStyleCnt="0"/>
      <dgm:spPr/>
    </dgm:pt>
    <dgm:pt modelId="{ADB9ADE3-F301-42F7-A4C6-3F94C32F3CBA}" type="pres">
      <dgm:prSet presAssocID="{D934AEAC-48DA-407D-9ED5-A0C78C736EBA}" presName="hierChild3" presStyleCnt="0"/>
      <dgm:spPr/>
    </dgm:pt>
  </dgm:ptLst>
  <dgm:cxnLst>
    <dgm:cxn modelId="{1F2D2B02-5672-4ECC-A4A0-C7F0E99F1FCF}" srcId="{90CBF294-B18B-4480-8E65-E80C817D0A1D}" destId="{D934AEAC-48DA-407D-9ED5-A0C78C736EBA}" srcOrd="0" destOrd="0" parTransId="{DC50EDB9-F0D5-43B2-8E84-4245B2D84492}" sibTransId="{1D9EAB85-4591-49AB-AD6A-D36A1DFCF595}"/>
    <dgm:cxn modelId="{1BA9CD37-C022-4CD4-81CD-BD48D7CF552E}" type="presOf" srcId="{90CBF294-B18B-4480-8E65-E80C817D0A1D}" destId="{6655581C-8DD3-422C-9A9F-83093F2FA926}" srcOrd="0" destOrd="0" presId="urn:microsoft.com/office/officeart/2005/8/layout/orgChart1"/>
    <dgm:cxn modelId="{B1818694-2FE0-4D77-8355-DE4013470D8E}" type="presOf" srcId="{D934AEAC-48DA-407D-9ED5-A0C78C736EBA}" destId="{DB14911E-B605-467E-9697-1AC01DEC8DFB}" srcOrd="1" destOrd="0" presId="urn:microsoft.com/office/officeart/2005/8/layout/orgChart1"/>
    <dgm:cxn modelId="{F2F245BC-0018-4F45-9B56-43FD7FFE5AE6}" type="presOf" srcId="{D934AEAC-48DA-407D-9ED5-A0C78C736EBA}" destId="{9D523D1C-EF4A-4C4D-A1DB-1AE58A37891D}" srcOrd="0" destOrd="0" presId="urn:microsoft.com/office/officeart/2005/8/layout/orgChart1"/>
    <dgm:cxn modelId="{54362CD5-CC20-4123-A098-A6B627D0557F}" type="presParOf" srcId="{6655581C-8DD3-422C-9A9F-83093F2FA926}" destId="{DCF26F88-27E0-4C1D-A529-668B58ED94B9}" srcOrd="0" destOrd="0" presId="urn:microsoft.com/office/officeart/2005/8/layout/orgChart1"/>
    <dgm:cxn modelId="{F2237E79-A64F-415F-8165-EAFACE2A4484}" type="presParOf" srcId="{DCF26F88-27E0-4C1D-A529-668B58ED94B9}" destId="{FF94B671-8EE8-4673-8BDA-48B2CA3BC0DE}" srcOrd="0" destOrd="0" presId="urn:microsoft.com/office/officeart/2005/8/layout/orgChart1"/>
    <dgm:cxn modelId="{B8972D1A-1A83-4ECA-A028-8A1E1A397555}" type="presParOf" srcId="{FF94B671-8EE8-4673-8BDA-48B2CA3BC0DE}" destId="{9D523D1C-EF4A-4C4D-A1DB-1AE58A37891D}" srcOrd="0" destOrd="0" presId="urn:microsoft.com/office/officeart/2005/8/layout/orgChart1"/>
    <dgm:cxn modelId="{1BC6029D-78A5-4CF7-BDF1-9E2AFA8661CF}" type="presParOf" srcId="{FF94B671-8EE8-4673-8BDA-48B2CA3BC0DE}" destId="{DB14911E-B605-467E-9697-1AC01DEC8DFB}" srcOrd="1" destOrd="0" presId="urn:microsoft.com/office/officeart/2005/8/layout/orgChart1"/>
    <dgm:cxn modelId="{48013F19-6594-44E4-A5EF-B61ED72A0C47}" type="presParOf" srcId="{DCF26F88-27E0-4C1D-A529-668B58ED94B9}" destId="{52A34373-90F6-4159-84D3-DF15C72C1B43}" srcOrd="1" destOrd="0" presId="urn:microsoft.com/office/officeart/2005/8/layout/orgChart1"/>
    <dgm:cxn modelId="{94C7D763-62E6-4F1B-9A4D-63E31BF9200E}" type="presParOf" srcId="{DCF26F88-27E0-4C1D-A529-668B58ED94B9}" destId="{ADB9ADE3-F301-42F7-A4C6-3F94C32F3CB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23D1C-EF4A-4C4D-A1DB-1AE58A37891D}">
      <dsp:nvSpPr>
        <dsp:cNvPr id="0" name=""/>
        <dsp:cNvSpPr/>
      </dsp:nvSpPr>
      <dsp:spPr>
        <a:xfrm>
          <a:off x="4" y="534"/>
          <a:ext cx="2400647" cy="964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b="1" kern="1200" dirty="0" err="1"/>
            <a:t>Regulieren</a:t>
          </a:r>
          <a:r>
            <a:rPr lang="fr-FR" sz="2600" b="1" kern="1200" dirty="0"/>
            <a:t> des </a:t>
          </a:r>
          <a:r>
            <a:rPr lang="fr-FR" sz="2600" b="1" kern="1200" dirty="0" err="1"/>
            <a:t>Lernprozesses</a:t>
          </a:r>
          <a:endParaRPr lang="fr-FR" sz="2600" b="1" kern="1200" dirty="0"/>
        </a:p>
      </dsp:txBody>
      <dsp:txXfrm>
        <a:off x="4" y="534"/>
        <a:ext cx="2400647" cy="964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关系图"/>
          <p:cNvPicPr>
            <a:picLocks noChangeAspect="1"/>
          </p:cNvPicPr>
          <p:nvPr/>
        </p:nvPicPr>
        <p:blipFill>
          <a:blip r:embed="rId2" cstate="print"/>
          <a:srcRect r="2528" b="10909"/>
          <a:stretch>
            <a:fillRect/>
          </a:stretch>
        </p:blipFill>
        <p:spPr>
          <a:xfrm>
            <a:off x="239184" y="692150"/>
            <a:ext cx="11885083" cy="6110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117" y="549275"/>
            <a:ext cx="12192000" cy="15113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4233" y="2492375"/>
            <a:ext cx="7393517" cy="12223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007533" y="620713"/>
            <a:ext cx="103632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17" y="333375"/>
            <a:ext cx="12192000" cy="100965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27" name="Picture 3" descr="关系图"/>
          <p:cNvPicPr>
            <a:picLocks noChangeAspect="1"/>
          </p:cNvPicPr>
          <p:nvPr/>
        </p:nvPicPr>
        <p:blipFill>
          <a:blip r:embed="rId13" cstate="print"/>
          <a:srcRect t="1094" r="8122" b="13318"/>
          <a:stretch>
            <a:fillRect/>
          </a:stretch>
        </p:blipFill>
        <p:spPr>
          <a:xfrm>
            <a:off x="7730067" y="4438650"/>
            <a:ext cx="4453467" cy="2333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" name="Rectang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9" name="Rectangle 5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ldLvl="0" animBg="1"/>
      <p:bldP spid="1028" grpId="0" bldLvl="0"/>
    </p:bld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package" Target="../embeddings/Microsoft_Word_Document.docx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emf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en-US"/>
              <a:t>autonomiefördernder Unterricht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72105"/>
            <a:ext cx="9128125" cy="2385695"/>
          </a:xfrm>
        </p:spPr>
        <p:txBody>
          <a:bodyPr/>
          <a:lstStyle/>
          <a:p>
            <a:pPr marL="457200" lvl="1" indent="0">
              <a:buNone/>
            </a:pPr>
            <a:r>
              <a:rPr lang="fr-FR" altLang="en-US"/>
              <a:t>                                                             </a:t>
            </a:r>
            <a:r>
              <a:rPr lang="fr-FR" altLang="en-US" b="1"/>
              <a:t>Ein Ziel </a:t>
            </a:r>
          </a:p>
          <a:p>
            <a:pPr marL="457200" lvl="1" indent="0">
              <a:buNone/>
            </a:pPr>
            <a:endParaRPr lang="fr-FR" altLang="en-US" b="1"/>
          </a:p>
        </p:txBody>
      </p:sp>
      <p:sp>
        <p:nvSpPr>
          <p:cNvPr id="4" name="Right Arrow Callout 3"/>
          <p:cNvSpPr/>
          <p:nvPr/>
        </p:nvSpPr>
        <p:spPr>
          <a:xfrm>
            <a:off x="1524001" y="2872292"/>
            <a:ext cx="6124686" cy="1880683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en-US" sz="2400" b="1"/>
              <a:t>Viele Methoden und Strategien</a:t>
            </a:r>
            <a:r>
              <a:rPr lang="fr-FR" altLang="en-US" sz="2400"/>
              <a:t>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974215" y="2091055"/>
            <a:ext cx="6581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en-US"/>
              <a:t>.</a:t>
            </a:r>
          </a:p>
        </p:txBody>
      </p:sp>
      <p:pic>
        <p:nvPicPr>
          <p:cNvPr id="6" name="Selbstgesteuertes_Lernen__Projektarbeit_mit_p%C3%A4dagogischen_Instrumenten(36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593056" y="5794872"/>
            <a:ext cx="2642491" cy="1063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/>
              <a:t>Lehrerrolle??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86429"/>
            <a:ext cx="7697118" cy="4540051"/>
          </a:xfrm>
        </p:spPr>
        <p:txBody>
          <a:bodyPr/>
          <a:lstStyle/>
          <a:p>
            <a:r>
              <a:rPr lang="fr-FR" altLang="en-US" dirty="0">
                <a:sym typeface="+mn-ea"/>
              </a:rPr>
              <a:t>.. </a:t>
            </a:r>
            <a:r>
              <a:rPr lang="fr-FR" altLang="en-US" dirty="0" err="1">
                <a:sym typeface="+mn-ea"/>
              </a:rPr>
              <a:t>zielt</a:t>
            </a:r>
            <a:r>
              <a:rPr lang="fr-FR" altLang="en-US" dirty="0">
                <a:sym typeface="+mn-ea"/>
              </a:rPr>
              <a:t> </a:t>
            </a:r>
            <a:r>
              <a:rPr lang="fr-FR" altLang="en-US" dirty="0" err="1">
                <a:sym typeface="+mn-ea"/>
              </a:rPr>
              <a:t>darauf</a:t>
            </a:r>
            <a:r>
              <a:rPr lang="fr-FR" altLang="en-US" dirty="0">
                <a:sym typeface="+mn-ea"/>
              </a:rPr>
              <a:t> ab, </a:t>
            </a:r>
            <a:r>
              <a:rPr lang="fr-FR" altLang="en-US" dirty="0" err="1">
                <a:sym typeface="+mn-ea"/>
              </a:rPr>
              <a:t>Lernende</a:t>
            </a:r>
            <a:r>
              <a:rPr lang="fr-FR" altLang="en-US" dirty="0">
                <a:sym typeface="+mn-ea"/>
              </a:rPr>
              <a:t> </a:t>
            </a:r>
            <a:r>
              <a:rPr lang="fr-FR" altLang="en-US" dirty="0" err="1">
                <a:sym typeface="+mn-ea"/>
              </a:rPr>
              <a:t>lernen</a:t>
            </a:r>
            <a:r>
              <a:rPr lang="fr-FR" altLang="en-US" dirty="0">
                <a:sym typeface="+mn-ea"/>
              </a:rPr>
              <a:t> </a:t>
            </a:r>
            <a:r>
              <a:rPr lang="fr-FR" altLang="en-US" dirty="0" err="1">
                <a:sym typeface="+mn-ea"/>
              </a:rPr>
              <a:t>zu</a:t>
            </a:r>
            <a:r>
              <a:rPr lang="fr-FR" altLang="en-US" dirty="0">
                <a:sym typeface="+mn-ea"/>
              </a:rPr>
              <a:t> </a:t>
            </a:r>
            <a:r>
              <a:rPr lang="fr-FR" altLang="en-US" dirty="0" err="1">
                <a:sym typeface="+mn-ea"/>
              </a:rPr>
              <a:t>lassen</a:t>
            </a:r>
            <a:r>
              <a:rPr lang="fr-FR" altLang="en-US" dirty="0">
                <a:sym typeface="+mn-ea"/>
              </a:rPr>
              <a:t>.</a:t>
            </a:r>
          </a:p>
          <a:p>
            <a:pPr>
              <a:buNone/>
            </a:pPr>
            <a:endParaRPr lang="fr-FR" altLang="en-US" dirty="0"/>
          </a:p>
          <a:p>
            <a:r>
              <a:rPr lang="fr-FR" altLang="en-US" dirty="0">
                <a:sym typeface="+mn-ea"/>
              </a:rPr>
              <a:t>Er </a:t>
            </a:r>
            <a:r>
              <a:rPr lang="fr-FR" altLang="en-US" dirty="0" err="1">
                <a:sym typeface="+mn-ea"/>
              </a:rPr>
              <a:t>muss</a:t>
            </a:r>
            <a:r>
              <a:rPr lang="fr-FR" altLang="en-US" dirty="0">
                <a:sym typeface="+mn-ea"/>
              </a:rPr>
              <a:t> Deutsch </a:t>
            </a:r>
            <a:r>
              <a:rPr lang="fr-FR" altLang="en-US" dirty="0" err="1">
                <a:sym typeface="+mn-ea"/>
              </a:rPr>
              <a:t>lehren</a:t>
            </a:r>
            <a:r>
              <a:rPr lang="fr-FR" altLang="en-US" dirty="0">
                <a:sym typeface="+mn-ea"/>
              </a:rPr>
              <a:t> </a:t>
            </a:r>
            <a:r>
              <a:rPr lang="fr-FR" altLang="en-US" dirty="0" err="1">
                <a:sym typeface="+mn-ea"/>
              </a:rPr>
              <a:t>lernen</a:t>
            </a:r>
            <a:r>
              <a:rPr lang="fr-FR" altLang="en-US" dirty="0">
                <a:sym typeface="+mn-ea"/>
              </a:rPr>
              <a:t> </a:t>
            </a:r>
            <a:r>
              <a:rPr lang="fr-FR" altLang="en-US" dirty="0" err="1">
                <a:sym typeface="+mn-ea"/>
              </a:rPr>
              <a:t>oder</a:t>
            </a:r>
            <a:r>
              <a:rPr lang="fr-FR" altLang="en-US" dirty="0">
                <a:sym typeface="+mn-ea"/>
              </a:rPr>
              <a:t> Deutsch </a:t>
            </a:r>
            <a:r>
              <a:rPr lang="fr-FR" altLang="en-US" dirty="0" err="1">
                <a:sym typeface="+mn-ea"/>
              </a:rPr>
              <a:t>lernen</a:t>
            </a:r>
            <a:r>
              <a:rPr lang="fr-FR" altLang="en-US" dirty="0">
                <a:sym typeface="+mn-ea"/>
              </a:rPr>
              <a:t> </a:t>
            </a:r>
            <a:r>
              <a:rPr lang="fr-FR" altLang="en-US" dirty="0" err="1">
                <a:sym typeface="+mn-ea"/>
              </a:rPr>
              <a:t>lehren</a:t>
            </a:r>
            <a:r>
              <a:rPr lang="fr-FR" altLang="en-US" dirty="0">
                <a:sym typeface="+mn-ea"/>
              </a:rPr>
              <a:t>/</a:t>
            </a:r>
            <a:r>
              <a:rPr lang="fr-FR" altLang="en-US" dirty="0" err="1">
                <a:sym typeface="+mn-ea"/>
              </a:rPr>
              <a:t>lassen</a:t>
            </a:r>
            <a:endParaRPr lang="fr-FR" altLang="en-US" dirty="0">
              <a:sym typeface="+mn-ea"/>
            </a:endParaRPr>
          </a:p>
          <a:p>
            <a:r>
              <a:rPr lang="fr-FR" altLang="en-US" dirty="0" err="1"/>
              <a:t>Helfer</a:t>
            </a:r>
            <a:r>
              <a:rPr lang="fr-FR" altLang="en-US" dirty="0"/>
              <a:t>, Coach….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76765" y="1842770"/>
            <a:ext cx="1905635" cy="4283710"/>
          </a:xfrm>
        </p:spPr>
        <p:txBody>
          <a:bodyPr/>
          <a:lstStyle/>
          <a:p>
            <a:endParaRPr lang="fr-FR" altLang="en-US"/>
          </a:p>
        </p:txBody>
      </p:sp>
      <p:sp>
        <p:nvSpPr>
          <p:cNvPr id="5" name="Text Box 4"/>
          <p:cNvSpPr txBox="1"/>
          <p:nvPr/>
        </p:nvSpPr>
        <p:spPr>
          <a:xfrm>
            <a:off x="7485380" y="8439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43954" y="2280621"/>
            <a:ext cx="5292762" cy="415498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Was</a:t>
            </a:r>
            <a:r>
              <a:rPr lang="fr-F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fr-FR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habe</a:t>
            </a:r>
            <a:r>
              <a:rPr lang="fr-F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fr-FR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ich</a:t>
            </a:r>
            <a:r>
              <a:rPr lang="fr-F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fr-FR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mitgenommen</a:t>
            </a:r>
            <a:r>
              <a:rPr lang="fr-F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?</a:t>
            </a:r>
          </a:p>
          <a:p>
            <a:endParaRPr lang="fr-FR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lgerian" pitchFamily="82" charset="0"/>
            </a:endParaRPr>
          </a:p>
          <a:p>
            <a:endParaRPr lang="fr-FR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lgerian" pitchFamily="82" charset="0"/>
            </a:endParaRPr>
          </a:p>
          <a:p>
            <a:endParaRPr lang="fr-FR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lgerian" pitchFamily="82" charset="0"/>
            </a:endParaRPr>
          </a:p>
          <a:p>
            <a:r>
              <a:rPr lang="fr-FR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Danke</a:t>
            </a:r>
            <a:r>
              <a:rPr lang="fr-F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fr-FR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schön</a:t>
            </a:r>
            <a:r>
              <a:rPr lang="fr-F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!  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4146359" y="4328693"/>
          <a:ext cx="394335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Objet d’environnement du Gestionnaire de liaisons" showAsIcon="1" r:id="rId3" imgW="3943800" imgH="491040" progId="Package">
                  <p:embed/>
                </p:oleObj>
              </mc:Choice>
              <mc:Fallback>
                <p:oleObj name="Objet d’environnement du Gestionnaire de liaisons" showAsIcon="1" r:id="rId3" imgW="3943800" imgH="49104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6359" y="4328693"/>
                        <a:ext cx="3943350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err="1"/>
              <a:t>Begriffserschließung</a:t>
            </a:r>
            <a:r>
              <a:rPr lang="fr-FR" altLang="en-US" dirty="0"/>
              <a:t> </a:t>
            </a:r>
            <a:r>
              <a:rPr lang="fr-FR" altLang="en-US" dirty="0" err="1"/>
              <a:t>und</a:t>
            </a:r>
            <a:r>
              <a:rPr lang="fr-FR" altLang="en-US" dirty="0"/>
              <a:t> </a:t>
            </a:r>
            <a:r>
              <a:rPr lang="fr-FR" altLang="en-US" dirty="0" err="1"/>
              <a:t>Diskussion</a:t>
            </a:r>
            <a:r>
              <a:rPr lang="fr-FR" altLang="en-US" dirty="0"/>
              <a:t> </a:t>
            </a:r>
            <a:r>
              <a:rPr lang="fr-FR" altLang="en-US" dirty="0" err="1"/>
              <a:t>über</a:t>
            </a:r>
            <a:r>
              <a:rPr lang="fr-FR" altLang="en-US" dirty="0"/>
              <a:t> den </a:t>
            </a:r>
            <a:r>
              <a:rPr lang="fr-FR" altLang="en-US" dirty="0" err="1"/>
              <a:t>Begriff</a:t>
            </a:r>
            <a:endParaRPr lang="fr-F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43" y="1377108"/>
            <a:ext cx="11031557" cy="4749055"/>
          </a:xfrm>
        </p:spPr>
        <p:txBody>
          <a:bodyPr/>
          <a:lstStyle/>
          <a:p>
            <a:pPr marL="0" indent="0">
              <a:buNone/>
            </a:pPr>
            <a:endParaRPr lang="fr-FR" altLang="en-US" dirty="0">
              <a:sym typeface="Wingdings 2" panose="05020102010507070707" charset="0"/>
            </a:endParaRPr>
          </a:p>
          <a:p>
            <a:pPr marL="0" indent="0">
              <a:buFont typeface="Wingdings" pitchFamily="2" charset="2"/>
              <a:buChar char="q"/>
            </a:pPr>
            <a:r>
              <a:rPr lang="fr-FR" altLang="en-US" b="1" dirty="0"/>
              <a:t> </a:t>
            </a:r>
            <a:r>
              <a:rPr lang="fr-FR" altLang="en-US" b="1" dirty="0" err="1"/>
              <a:t>Lernerautonomie</a:t>
            </a:r>
            <a:r>
              <a:rPr lang="fr-FR" altLang="en-US" b="1" dirty="0"/>
              <a:t>/ autonomes </a:t>
            </a:r>
            <a:r>
              <a:rPr lang="fr-FR" altLang="en-US" b="1" dirty="0" err="1"/>
              <a:t>Lernen</a:t>
            </a:r>
            <a:r>
              <a:rPr lang="fr-FR" altLang="en-US" b="1" dirty="0"/>
              <a:t> </a:t>
            </a:r>
            <a:r>
              <a:rPr lang="fr-FR" altLang="en-US" dirty="0"/>
              <a:t>......</a:t>
            </a:r>
          </a:p>
          <a:p>
            <a:pPr marL="0" indent="0">
              <a:buNone/>
            </a:pPr>
            <a:r>
              <a:rPr lang="fr-FR" altLang="en-US" dirty="0" err="1">
                <a:highlight>
                  <a:srgbClr val="00FFFF"/>
                </a:highlight>
              </a:rPr>
              <a:t>das</a:t>
            </a:r>
            <a:r>
              <a:rPr lang="fr-FR" altLang="en-US" dirty="0">
                <a:highlight>
                  <a:srgbClr val="00FFFF"/>
                </a:highlight>
              </a:rPr>
              <a:t> </a:t>
            </a:r>
            <a:r>
              <a:rPr lang="fr-FR" altLang="en-US" dirty="0" err="1">
                <a:highlight>
                  <a:srgbClr val="00FFFF"/>
                </a:highlight>
              </a:rPr>
              <a:t>eigene</a:t>
            </a:r>
            <a:r>
              <a:rPr lang="fr-FR" altLang="en-US" dirty="0">
                <a:highlight>
                  <a:srgbClr val="00FFFF"/>
                </a:highlight>
              </a:rPr>
              <a:t> </a:t>
            </a:r>
            <a:r>
              <a:rPr lang="fr-FR" altLang="en-US" dirty="0" err="1">
                <a:highlight>
                  <a:srgbClr val="00FFFF"/>
                </a:highlight>
              </a:rPr>
              <a:t>Lernen</a:t>
            </a:r>
            <a:r>
              <a:rPr lang="fr-FR" altLang="en-US" dirty="0">
                <a:highlight>
                  <a:srgbClr val="00FFFF"/>
                </a:highlight>
              </a:rPr>
              <a:t> </a:t>
            </a:r>
            <a:r>
              <a:rPr lang="fr-FR" altLang="en-US" dirty="0" err="1">
                <a:highlight>
                  <a:srgbClr val="00FFFF"/>
                </a:highlight>
              </a:rPr>
              <a:t>gestalten</a:t>
            </a:r>
            <a:r>
              <a:rPr lang="fr-FR" altLang="en-US" dirty="0">
                <a:highlight>
                  <a:srgbClr val="00FFFF"/>
                </a:highlight>
              </a:rPr>
              <a:t>/</a:t>
            </a:r>
            <a:r>
              <a:rPr lang="fr-FR" altLang="en-US" dirty="0" err="1">
                <a:highlight>
                  <a:srgbClr val="00FFFF"/>
                </a:highlight>
              </a:rPr>
              <a:t>mitgestalten</a:t>
            </a:r>
            <a:r>
              <a:rPr lang="fr-FR" altLang="en-US" dirty="0"/>
              <a:t> - </a:t>
            </a:r>
            <a:r>
              <a:rPr lang="fr-FR" altLang="en-US" dirty="0" err="1">
                <a:highlight>
                  <a:srgbClr val="FFFF00"/>
                </a:highlight>
              </a:rPr>
              <a:t>mehr</a:t>
            </a:r>
            <a:r>
              <a:rPr lang="fr-FR" altLang="en-US" dirty="0">
                <a:highlight>
                  <a:srgbClr val="FFFF00"/>
                </a:highlight>
              </a:rPr>
              <a:t> </a:t>
            </a:r>
            <a:r>
              <a:rPr lang="fr-FR" altLang="en-US" dirty="0" err="1">
                <a:highlight>
                  <a:srgbClr val="FFFF00"/>
                </a:highlight>
              </a:rPr>
              <a:t>kreative</a:t>
            </a:r>
            <a:r>
              <a:rPr lang="fr-FR" altLang="en-US" dirty="0">
                <a:highlight>
                  <a:srgbClr val="FFFF00"/>
                </a:highlight>
              </a:rPr>
              <a:t> </a:t>
            </a:r>
            <a:r>
              <a:rPr lang="fr-FR" altLang="en-US" dirty="0" err="1">
                <a:highlight>
                  <a:srgbClr val="FFFF00"/>
                </a:highlight>
              </a:rPr>
              <a:t>Freiräume</a:t>
            </a:r>
            <a:r>
              <a:rPr lang="fr-FR" altLang="en-US" dirty="0">
                <a:highlight>
                  <a:srgbClr val="FFFF00"/>
                </a:highlight>
              </a:rPr>
              <a:t> </a:t>
            </a:r>
            <a:r>
              <a:rPr lang="fr-FR" altLang="en-US" dirty="0" err="1">
                <a:highlight>
                  <a:srgbClr val="FFFF00"/>
                </a:highlight>
              </a:rPr>
              <a:t>für</a:t>
            </a:r>
            <a:r>
              <a:rPr lang="fr-FR" altLang="en-US" dirty="0">
                <a:highlight>
                  <a:srgbClr val="FFFF00"/>
                </a:highlight>
              </a:rPr>
              <a:t> </a:t>
            </a:r>
            <a:r>
              <a:rPr lang="fr-FR" altLang="en-US" dirty="0" err="1">
                <a:highlight>
                  <a:srgbClr val="FFFF00"/>
                </a:highlight>
              </a:rPr>
              <a:t>Lernende</a:t>
            </a:r>
            <a:r>
              <a:rPr lang="fr-FR" altLang="en-US" dirty="0">
                <a:highlight>
                  <a:srgbClr val="FFFF00"/>
                </a:highlight>
              </a:rPr>
              <a:t> </a:t>
            </a:r>
            <a:r>
              <a:rPr lang="fr-FR" altLang="en-US" dirty="0"/>
              <a:t>- </a:t>
            </a:r>
            <a:r>
              <a:rPr lang="fr-FR" altLang="en-US" dirty="0" err="1">
                <a:highlight>
                  <a:srgbClr val="FF00FF"/>
                </a:highlight>
              </a:rPr>
              <a:t>Schüleraktivitäten</a:t>
            </a:r>
            <a:r>
              <a:rPr lang="fr-FR" altLang="en-US" dirty="0">
                <a:highlight>
                  <a:srgbClr val="FF00FF"/>
                </a:highlight>
              </a:rPr>
              <a:t> </a:t>
            </a:r>
            <a:r>
              <a:rPr lang="fr-FR" altLang="en-US" dirty="0" err="1">
                <a:highlight>
                  <a:srgbClr val="FF00FF"/>
                </a:highlight>
              </a:rPr>
              <a:t>von</a:t>
            </a:r>
            <a:r>
              <a:rPr lang="fr-FR" altLang="en-US" dirty="0">
                <a:highlight>
                  <a:srgbClr val="FF00FF"/>
                </a:highlight>
              </a:rPr>
              <a:t> </a:t>
            </a:r>
            <a:r>
              <a:rPr lang="fr-FR" altLang="en-US" dirty="0" err="1">
                <a:highlight>
                  <a:srgbClr val="FF00FF"/>
                </a:highlight>
              </a:rPr>
              <a:t>Schülern</a:t>
            </a:r>
            <a:r>
              <a:rPr lang="fr-FR" altLang="en-US" dirty="0">
                <a:highlight>
                  <a:srgbClr val="FF00FF"/>
                </a:highlight>
              </a:rPr>
              <a:t> </a:t>
            </a:r>
            <a:r>
              <a:rPr lang="fr-FR" altLang="en-US" dirty="0" err="1">
                <a:highlight>
                  <a:srgbClr val="FF00FF"/>
                </a:highlight>
              </a:rPr>
              <a:t>gewählt</a:t>
            </a:r>
            <a:r>
              <a:rPr lang="fr-FR" altLang="en-US" dirty="0"/>
              <a:t> - </a:t>
            </a:r>
            <a:r>
              <a:rPr lang="fr-FR" altLang="en-US" dirty="0" err="1">
                <a:highlight>
                  <a:srgbClr val="00FFFF"/>
                </a:highlight>
              </a:rPr>
              <a:t>Aktvitäten</a:t>
            </a:r>
            <a:r>
              <a:rPr lang="fr-FR" altLang="en-US" dirty="0">
                <a:highlight>
                  <a:srgbClr val="00FFFF"/>
                </a:highlight>
              </a:rPr>
              <a:t> </a:t>
            </a:r>
            <a:r>
              <a:rPr lang="fr-FR" altLang="en-US" dirty="0" err="1">
                <a:highlight>
                  <a:srgbClr val="00FFFF"/>
                </a:highlight>
              </a:rPr>
              <a:t>durchplanen</a:t>
            </a:r>
            <a:r>
              <a:rPr lang="fr-FR" altLang="en-US" dirty="0">
                <a:highlight>
                  <a:srgbClr val="00FFFF"/>
                </a:highlight>
              </a:rPr>
              <a:t> </a:t>
            </a:r>
            <a:r>
              <a:rPr lang="fr-FR" altLang="en-US" dirty="0"/>
              <a:t>- </a:t>
            </a:r>
            <a:r>
              <a:rPr lang="fr-FR" altLang="en-US" dirty="0" err="1">
                <a:highlight>
                  <a:srgbClr val="00FF00"/>
                </a:highlight>
              </a:rPr>
              <a:t>Verantwortung</a:t>
            </a:r>
            <a:r>
              <a:rPr lang="fr-FR" altLang="en-US" dirty="0">
                <a:highlight>
                  <a:srgbClr val="00FF00"/>
                </a:highlight>
              </a:rPr>
              <a:t> </a:t>
            </a:r>
            <a:r>
              <a:rPr lang="fr-FR" altLang="en-US" dirty="0" err="1">
                <a:highlight>
                  <a:srgbClr val="00FF00"/>
                </a:highlight>
              </a:rPr>
              <a:t>für</a:t>
            </a:r>
            <a:r>
              <a:rPr lang="fr-FR" altLang="en-US" dirty="0">
                <a:highlight>
                  <a:srgbClr val="00FF00"/>
                </a:highlight>
              </a:rPr>
              <a:t> </a:t>
            </a:r>
            <a:r>
              <a:rPr lang="fr-FR" altLang="en-US" dirty="0" err="1">
                <a:highlight>
                  <a:srgbClr val="00FF00"/>
                </a:highlight>
              </a:rPr>
              <a:t>das</a:t>
            </a:r>
            <a:r>
              <a:rPr lang="fr-FR" altLang="en-US" dirty="0">
                <a:highlight>
                  <a:srgbClr val="00FF00"/>
                </a:highlight>
              </a:rPr>
              <a:t> </a:t>
            </a:r>
            <a:r>
              <a:rPr lang="fr-FR" altLang="en-US" dirty="0" err="1">
                <a:highlight>
                  <a:srgbClr val="00FF00"/>
                </a:highlight>
              </a:rPr>
              <a:t>eigene</a:t>
            </a:r>
            <a:r>
              <a:rPr lang="fr-FR" altLang="en-US" dirty="0">
                <a:highlight>
                  <a:srgbClr val="00FF00"/>
                </a:highlight>
              </a:rPr>
              <a:t> </a:t>
            </a:r>
            <a:r>
              <a:rPr lang="fr-FR" altLang="en-US" dirty="0" err="1">
                <a:highlight>
                  <a:srgbClr val="00FF00"/>
                </a:highlight>
              </a:rPr>
              <a:t>Lernen</a:t>
            </a:r>
            <a:r>
              <a:rPr lang="fr-FR" altLang="en-US" dirty="0">
                <a:highlight>
                  <a:srgbClr val="00FF00"/>
                </a:highlight>
              </a:rPr>
              <a:t> </a:t>
            </a:r>
            <a:r>
              <a:rPr lang="fr-FR" altLang="en-US" dirty="0" err="1">
                <a:highlight>
                  <a:srgbClr val="00FF00"/>
                </a:highlight>
              </a:rPr>
              <a:t>übernehmen</a:t>
            </a:r>
            <a:r>
              <a:rPr lang="fr-FR" altLang="en-US" dirty="0"/>
              <a:t> – </a:t>
            </a:r>
          </a:p>
          <a:p>
            <a:pPr marL="0" indent="0">
              <a:buFont typeface="Wingdings" pitchFamily="2" charset="2"/>
              <a:buChar char="q"/>
            </a:pPr>
            <a:r>
              <a:rPr lang="fr-FR" altLang="en-US" b="1" dirty="0">
                <a:sym typeface="Wingdings 2" panose="05020102010507070707" charset="0"/>
              </a:rPr>
              <a:t> </a:t>
            </a:r>
            <a:r>
              <a:rPr lang="fr-FR" altLang="en-US" b="1" dirty="0" err="1">
                <a:sym typeface="Wingdings 2" panose="05020102010507070707" charset="0"/>
              </a:rPr>
              <a:t>Andere</a:t>
            </a:r>
            <a:r>
              <a:rPr lang="fr-FR" altLang="en-US" b="1" dirty="0">
                <a:sym typeface="Wingdings 2" panose="05020102010507070707" charset="0"/>
              </a:rPr>
              <a:t> </a:t>
            </a:r>
            <a:r>
              <a:rPr lang="fr-FR" altLang="en-US" b="1" dirty="0" err="1">
                <a:sym typeface="Wingdings 2" panose="05020102010507070707" charset="0"/>
              </a:rPr>
              <a:t>Begriffe</a:t>
            </a:r>
            <a:r>
              <a:rPr lang="fr-FR" altLang="en-US" dirty="0">
                <a:sym typeface="Wingdings 2" panose="05020102010507070707" charset="0"/>
              </a:rPr>
              <a:t> </a:t>
            </a:r>
            <a:r>
              <a:rPr lang="fr-FR" altLang="en-US" sz="1200" dirty="0">
                <a:sym typeface="Wingdings 2" panose="05020102010507070707" charset="0"/>
              </a:rPr>
              <a:t>(</a:t>
            </a:r>
            <a:r>
              <a:rPr lang="fr-FR" altLang="en-US" sz="1200" dirty="0" err="1">
                <a:sym typeface="Wingdings 2" panose="05020102010507070707" charset="0"/>
              </a:rPr>
              <a:t>von</a:t>
            </a:r>
            <a:r>
              <a:rPr lang="fr-FR" altLang="en-US" sz="1200" dirty="0">
                <a:sym typeface="Wingdings 2" panose="05020102010507070707" charset="0"/>
              </a:rPr>
              <a:t> </a:t>
            </a:r>
            <a:r>
              <a:rPr lang="fr-FR" altLang="en-US" sz="1200" dirty="0" err="1">
                <a:sym typeface="Wingdings 2" panose="05020102010507070707" charset="0"/>
              </a:rPr>
              <a:t>TeilnehmerInnen</a:t>
            </a:r>
            <a:r>
              <a:rPr lang="fr-FR" altLang="en-US" sz="1200" dirty="0">
                <a:sym typeface="Wingdings 2" panose="05020102010507070707" charset="0"/>
              </a:rPr>
              <a:t>), </a:t>
            </a:r>
            <a:r>
              <a:rPr lang="fr-FR" altLang="en-US" sz="2800" b="1" dirty="0">
                <a:sym typeface="Wingdings 2" panose="05020102010507070707" charset="0"/>
              </a:rPr>
              <a:t>die </a:t>
            </a:r>
            <a:r>
              <a:rPr lang="fr-FR" altLang="en-US" sz="2800" b="1" dirty="0" err="1">
                <a:sym typeface="Wingdings 2" panose="05020102010507070707" charset="0"/>
              </a:rPr>
              <a:t>damit</a:t>
            </a:r>
            <a:r>
              <a:rPr lang="fr-FR" altLang="en-US" sz="2800" b="1" dirty="0">
                <a:sym typeface="Wingdings 2" panose="05020102010507070707" charset="0"/>
              </a:rPr>
              <a:t> </a:t>
            </a:r>
            <a:r>
              <a:rPr lang="fr-FR" altLang="en-US" sz="2800" b="1" dirty="0" err="1">
                <a:sym typeface="Wingdings 2" panose="05020102010507070707" charset="0"/>
              </a:rPr>
              <a:t>assoziert</a:t>
            </a:r>
            <a:r>
              <a:rPr lang="fr-FR" altLang="en-US" sz="2800" b="1" dirty="0">
                <a:sym typeface="Wingdings 2" panose="05020102010507070707" charset="0"/>
              </a:rPr>
              <a:t> </a:t>
            </a:r>
            <a:r>
              <a:rPr lang="fr-FR" altLang="en-US" sz="2800" b="1" dirty="0" err="1">
                <a:sym typeface="Wingdings 2" panose="05020102010507070707" charset="0"/>
              </a:rPr>
              <a:t>sind</a:t>
            </a:r>
            <a:r>
              <a:rPr lang="fr-FR" altLang="en-US" sz="2800" b="1" dirty="0">
                <a:sym typeface="Wingdings 2" panose="05020102010507070707" charset="0"/>
              </a:rPr>
              <a:t>: .....</a:t>
            </a:r>
          </a:p>
          <a:p>
            <a:pPr marL="0" indent="0">
              <a:buNone/>
            </a:pPr>
            <a:endParaRPr lang="fr-FR" altLang="en-US" dirty="0">
              <a:sym typeface="Wingdings 2" panose="05020102010507070707" charset="0"/>
            </a:endParaRPr>
          </a:p>
          <a:p>
            <a:pPr marL="0" indent="0">
              <a:buNone/>
            </a:pPr>
            <a:endParaRPr lang="fr-FR" altLang="en-US" dirty="0">
              <a:sym typeface="Wingdings 2" panose="05020102010507070707" charset="0"/>
            </a:endParaRPr>
          </a:p>
          <a:p>
            <a:pPr marL="0" indent="0">
              <a:buNone/>
            </a:pPr>
            <a:endParaRPr lang="fr-FR" altLang="en-US" dirty="0">
              <a:sym typeface="Wingdings 2" panose="05020102010507070707" charset="0"/>
            </a:endParaRPr>
          </a:p>
          <a:p>
            <a:pPr marL="0" indent="0">
              <a:buNone/>
            </a:pPr>
            <a:endParaRPr lang="fr-FR" altLang="en-US" dirty="0">
              <a:sym typeface="Wingdings 2" panose="05020102010507070707" charset="0"/>
            </a:endParaRPr>
          </a:p>
          <a:p>
            <a:pPr marL="0" indent="0">
              <a:buNone/>
            </a:pPr>
            <a:endParaRPr lang="fr-FR" altLang="en-US" dirty="0">
              <a:sym typeface="Wingdings 2" panose="05020102010507070707" charset="0"/>
            </a:endParaRPr>
          </a:p>
          <a:p>
            <a:pPr marL="0" indent="0">
              <a:buNone/>
            </a:pPr>
            <a:endParaRPr lang="fr-FR" altLang="en-US" dirty="0">
              <a:sym typeface="Wingdings 2" panose="05020102010507070707" charset="0"/>
            </a:endParaRPr>
          </a:p>
          <a:p>
            <a:pPr marL="0" indent="0">
              <a:buNone/>
            </a:pPr>
            <a:endParaRPr lang="fr-FR" altLang="en-US" dirty="0">
              <a:sym typeface="Wingdings 2" panose="05020102010507070707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2247441" y="1575412"/>
            <a:ext cx="7690309" cy="3800819"/>
          </a:xfrm>
        </p:spPr>
        <p:txBody>
          <a:bodyPr/>
          <a:lstStyle/>
          <a:p>
            <a:endParaRPr lang="fr-FR" sz="1800" b="1" dirty="0"/>
          </a:p>
          <a:p>
            <a:r>
              <a:rPr lang="fr-FR" sz="1800" b="1" dirty="0"/>
              <a:t>EIGENVERANTWORTLICHES ARBEITEN UND LERNEN</a:t>
            </a:r>
          </a:p>
          <a:p>
            <a:pPr>
              <a:buFont typeface="Wingdings" pitchFamily="2" charset="2"/>
              <a:buChar char="ü"/>
            </a:pPr>
            <a:r>
              <a:rPr lang="de-DE" sz="1800" i="1" dirty="0"/>
              <a:t>Der Unterricht wird so gestaltet, dass Lernende </a:t>
            </a:r>
            <a:r>
              <a:rPr lang="de-DE" sz="1800" b="1" i="1" dirty="0"/>
              <a:t>selbstreflexive Lernstrategien, transversale</a:t>
            </a:r>
          </a:p>
          <a:p>
            <a:r>
              <a:rPr lang="de-DE" sz="1800" b="1" i="1" dirty="0"/>
              <a:t>Kompetenzen sowie Methodenkompetenz erwerben können. </a:t>
            </a:r>
          </a:p>
          <a:p>
            <a:r>
              <a:rPr lang="de-DE" sz="1800" b="1" i="1" dirty="0"/>
              <a:t>Ihr Wissen aktiv zu konstruieren</a:t>
            </a:r>
          </a:p>
          <a:p>
            <a:r>
              <a:rPr lang="de-DE" sz="1800" i="1" dirty="0"/>
              <a:t>befähigt sie zu einem </a:t>
            </a:r>
            <a:r>
              <a:rPr lang="de-DE" sz="1800" b="1" i="1" dirty="0"/>
              <a:t>nachhaltigen, autonomen und lebenslangen Lernen</a:t>
            </a:r>
          </a:p>
          <a:p>
            <a:endParaRPr lang="de-DE" sz="1800" b="1" i="1" dirty="0"/>
          </a:p>
          <a:p>
            <a:pPr algn="l">
              <a:buFont typeface="Wingdings" pitchFamily="2" charset="2"/>
              <a:buChar char="ü"/>
            </a:pPr>
            <a:r>
              <a:rPr lang="de-DE" sz="1800" dirty="0">
                <a:latin typeface="Yu Gothic UI Semibold" pitchFamily="34" charset="-128"/>
                <a:ea typeface="Yu Gothic UI Semibold" pitchFamily="34" charset="-128"/>
              </a:rPr>
              <a:t>Autonomes Lernen bedeutet in der Tat nicht, dass Sie sich auf das Lernen alleine beschränken</a:t>
            </a:r>
          </a:p>
          <a:p>
            <a:pPr algn="l">
              <a:buFont typeface="Wingdings" pitchFamily="2" charset="2"/>
              <a:buChar char="ü"/>
            </a:pPr>
            <a:r>
              <a:rPr lang="de-DE" sz="1800" dirty="0">
                <a:latin typeface="Yu Gothic UI Semibold" pitchFamily="34" charset="-128"/>
                <a:ea typeface="Yu Gothic UI Semibold" pitchFamily="34" charset="-128"/>
              </a:rPr>
              <a:t> Interaktion mit anderen Lernenden, </a:t>
            </a:r>
            <a:r>
              <a:rPr lang="fr-FR" sz="1800" dirty="0" err="1">
                <a:latin typeface="Yu Gothic UI Semibold" pitchFamily="34" charset="-128"/>
                <a:ea typeface="Yu Gothic UI Semibold" pitchFamily="34" charset="-128"/>
              </a:rPr>
              <a:t>Lehrern</a:t>
            </a:r>
            <a:r>
              <a:rPr lang="fr-FR" sz="1800" dirty="0">
                <a:latin typeface="Yu Gothic UI Semibold" pitchFamily="34" charset="-128"/>
                <a:ea typeface="Yu Gothic UI Semibold" pitchFamily="34" charset="-128"/>
              </a:rPr>
              <a:t>, </a:t>
            </a:r>
            <a:r>
              <a:rPr lang="fr-FR" sz="1800" dirty="0" err="1">
                <a:latin typeface="Yu Gothic UI Semibold" pitchFamily="34" charset="-128"/>
                <a:ea typeface="Yu Gothic UI Semibold" pitchFamily="34" charset="-128"/>
              </a:rPr>
              <a:t>Beratern</a:t>
            </a:r>
            <a:r>
              <a:rPr lang="fr-FR" sz="1800" dirty="0">
                <a:latin typeface="Yu Gothic UI Semibold" pitchFamily="34" charset="-128"/>
                <a:ea typeface="Yu Gothic UI Semibold" pitchFamily="34" charset="-128"/>
              </a:rPr>
              <a:t>, </a:t>
            </a:r>
            <a:r>
              <a:rPr lang="fr-FR" sz="1800" dirty="0" err="1">
                <a:latin typeface="Yu Gothic UI Semibold" pitchFamily="34" charset="-128"/>
                <a:ea typeface="Yu Gothic UI Semibold" pitchFamily="34" charset="-128"/>
              </a:rPr>
              <a:t>Muttersprachlern</a:t>
            </a:r>
            <a:r>
              <a:rPr lang="fr-FR" sz="1800" dirty="0">
                <a:latin typeface="Yu Gothic UI Semibold" pitchFamily="34" charset="-128"/>
                <a:ea typeface="Yu Gothic UI Semibold" pitchFamily="34" charset="-128"/>
              </a:rPr>
              <a:t>.</a:t>
            </a:r>
          </a:p>
          <a:p>
            <a:endParaRPr lang="fr-FR" sz="1800" dirty="0"/>
          </a:p>
        </p:txBody>
      </p:sp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007533" y="620713"/>
            <a:ext cx="9921200" cy="976733"/>
          </a:xfrm>
        </p:spPr>
        <p:txBody>
          <a:bodyPr/>
          <a:lstStyle/>
          <a:p>
            <a:br>
              <a:rPr lang="fr-FR" dirty="0"/>
            </a:br>
            <a:r>
              <a:rPr lang="fr-FR" dirty="0"/>
              <a:t>Autonomes </a:t>
            </a:r>
            <a:r>
              <a:rPr lang="fr-FR" dirty="0" err="1"/>
              <a:t>Lernen</a:t>
            </a:r>
            <a:r>
              <a:rPr lang="fr-FR" dirty="0"/>
              <a:t>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749300" y="2222500"/>
            <a:ext cx="10185400" cy="2997200"/>
          </a:xfrm>
        </p:spPr>
        <p:txBody>
          <a:bodyPr/>
          <a:lstStyle/>
          <a:p>
            <a:pPr algn="l">
              <a:buFont typeface="Wingdings" pitchFamily="2" charset="2"/>
              <a:buChar char="ü"/>
            </a:pPr>
            <a:r>
              <a:rPr lang="de-DE" sz="1800" dirty="0"/>
              <a:t>  Technologien ermöglichen eine neue Herangehensweise an das Lernen von</a:t>
            </a:r>
          </a:p>
          <a:p>
            <a:pPr algn="l"/>
            <a:r>
              <a:rPr lang="de-DE" sz="1800" dirty="0"/>
              <a:t>      Fremdsprachen, die direkter und abwechslungsreicher ist. </a:t>
            </a:r>
          </a:p>
          <a:p>
            <a:pPr algn="l"/>
            <a:endParaRPr lang="de-DE" sz="1800" dirty="0"/>
          </a:p>
          <a:p>
            <a:pPr algn="l">
              <a:buFont typeface="Wingdings" pitchFamily="2" charset="2"/>
              <a:buChar char="ü"/>
            </a:pPr>
            <a:r>
              <a:rPr lang="de-DE" sz="1800" dirty="0"/>
              <a:t>  Unterlagen selbst zusammenstellen können und nach </a:t>
            </a:r>
            <a:r>
              <a:rPr lang="de-DE" sz="1800" dirty="0">
                <a:latin typeface="Yu Gothic UI Semibold" pitchFamily="34" charset="-128"/>
                <a:ea typeface="Yu Gothic UI Semibold" pitchFamily="34" charset="-128"/>
              </a:rPr>
              <a:t>Menschen</a:t>
            </a:r>
          </a:p>
          <a:p>
            <a:pPr algn="l"/>
            <a:r>
              <a:rPr lang="de-DE" sz="1800" dirty="0">
                <a:latin typeface="Yu Gothic UI Semibold" pitchFamily="34" charset="-128"/>
                <a:ea typeface="Yu Gothic UI Semibold" pitchFamily="34" charset="-128"/>
              </a:rPr>
              <a:t>suchen, mit denen wir gemeinsam lernen können. </a:t>
            </a:r>
          </a:p>
          <a:p>
            <a:pPr algn="l">
              <a:buFont typeface="Wingdings" pitchFamily="2" charset="2"/>
              <a:buChar char="ü"/>
            </a:pPr>
            <a:endParaRPr lang="fr-FR" sz="1800" dirty="0">
              <a:latin typeface="Yu Gothic UI Semibold" pitchFamily="34" charset="-128"/>
              <a:ea typeface="Yu Gothic UI Semibold" pitchFamily="34" charset="-128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237129" y="620714"/>
            <a:ext cx="10133604" cy="130490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kann</a:t>
            </a:r>
            <a:r>
              <a:rPr lang="fr-FR" dirty="0"/>
              <a:t> Autonomie </a:t>
            </a:r>
            <a:r>
              <a:rPr lang="fr-FR" dirty="0" err="1"/>
              <a:t>fördern</a:t>
            </a:r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Zusammengefasst</a:t>
            </a:r>
            <a:r>
              <a:rPr lang="fr-FR" dirty="0"/>
              <a:t>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de-DE" sz="2000" dirty="0"/>
              <a:t>Autonomes Lernen ist dem Menschen angeboren.</a:t>
            </a:r>
          </a:p>
          <a:p>
            <a:r>
              <a:rPr lang="de-DE" sz="2000" dirty="0"/>
              <a:t>Von den ersten Lebenstagen an investiert</a:t>
            </a:r>
          </a:p>
          <a:p>
            <a:pPr>
              <a:buNone/>
            </a:pPr>
            <a:r>
              <a:rPr lang="de-DE" sz="2000" dirty="0"/>
              <a:t>jeder von uns in sprachliche und andere Lernprozesse.</a:t>
            </a:r>
          </a:p>
          <a:p>
            <a:r>
              <a:rPr lang="de-DE" sz="2000" dirty="0"/>
              <a:t>Dabei sind wir teilweise autonom,</a:t>
            </a:r>
          </a:p>
          <a:p>
            <a:pPr>
              <a:buNone/>
            </a:pPr>
            <a:r>
              <a:rPr lang="de-DE" sz="2000" dirty="0"/>
              <a:t>indem wir uns Themen und Tätigkeiten zuwenden,</a:t>
            </a:r>
          </a:p>
          <a:p>
            <a:pPr>
              <a:buNone/>
            </a:pPr>
            <a:r>
              <a:rPr lang="de-DE" sz="2000" dirty="0"/>
              <a:t>die uns interessieren, teilweise abhängig von</a:t>
            </a:r>
          </a:p>
          <a:p>
            <a:pPr>
              <a:buNone/>
            </a:pPr>
            <a:r>
              <a:rPr lang="de-DE" sz="2000" dirty="0"/>
              <a:t>der sozialen Interaktion mit anderen Menschen,</a:t>
            </a:r>
          </a:p>
          <a:p>
            <a:pPr>
              <a:buNone/>
            </a:pPr>
            <a:r>
              <a:rPr lang="de-DE" sz="2000" dirty="0"/>
              <a:t>die kompetenter sind als wir, von denen und mit</a:t>
            </a:r>
          </a:p>
          <a:p>
            <a:pPr>
              <a:buNone/>
            </a:pPr>
            <a:r>
              <a:rPr lang="de-DE" sz="2000" dirty="0"/>
              <a:t>denen wir lernen. Autonomes Lernen ist immer</a:t>
            </a:r>
          </a:p>
          <a:p>
            <a:pPr>
              <a:buNone/>
            </a:pPr>
            <a:r>
              <a:rPr lang="de-DE" sz="2000" dirty="0"/>
              <a:t>auch soziales Lernen, es beeinflusst unsere</a:t>
            </a:r>
          </a:p>
          <a:p>
            <a:pPr>
              <a:buNone/>
            </a:pPr>
            <a:r>
              <a:rPr lang="de-DE" sz="2000" dirty="0"/>
              <a:t>Identität und ermöglicht deren Wachstum und</a:t>
            </a:r>
          </a:p>
          <a:p>
            <a:pPr>
              <a:buNone/>
            </a:pPr>
            <a:r>
              <a:rPr lang="fr-FR" sz="2000" dirty="0" err="1"/>
              <a:t>Entwicklung</a:t>
            </a:r>
            <a:r>
              <a:rPr lang="fr-FR" sz="2000" dirty="0"/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/>
              <a:t>Le</a:t>
            </a:r>
            <a:r>
              <a:rPr lang="fr-FR" altLang="en-US" sz="1050" dirty="0"/>
              <a:t>(h)</a:t>
            </a:r>
            <a:r>
              <a:rPr lang="fr-FR" altLang="en-US" dirty="0" err="1"/>
              <a:t>r</a:t>
            </a:r>
            <a:r>
              <a:rPr lang="fr-FR" altLang="en-US" i="1" dirty="0" err="1"/>
              <a:t>n</a:t>
            </a:r>
            <a:r>
              <a:rPr lang="fr-FR" altLang="en-US" dirty="0" err="1"/>
              <a:t>ende</a:t>
            </a:r>
            <a:endParaRPr lang="fr-F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9659" y="2302525"/>
            <a:ext cx="6819440" cy="4737253"/>
          </a:xfrm>
        </p:spPr>
        <p:txBody>
          <a:bodyPr/>
          <a:lstStyle/>
          <a:p>
            <a:r>
              <a:rPr lang="fr-FR" altLang="en-US" dirty="0"/>
              <a:t>- </a:t>
            </a:r>
            <a:r>
              <a:rPr lang="fr-FR" altLang="en-US" dirty="0" err="1"/>
              <a:t>Eigenverantwortung</a:t>
            </a:r>
            <a:endParaRPr lang="fr-FR" altLang="en-US" dirty="0"/>
          </a:p>
          <a:p>
            <a:r>
              <a:rPr lang="fr-FR" altLang="en-US" dirty="0"/>
              <a:t>- seine </a:t>
            </a:r>
            <a:r>
              <a:rPr lang="fr-FR" altLang="en-US" dirty="0" err="1"/>
              <a:t>Lernziele</a:t>
            </a:r>
            <a:r>
              <a:rPr lang="fr-FR" altLang="en-US" dirty="0"/>
              <a:t> </a:t>
            </a:r>
            <a:r>
              <a:rPr lang="fr-FR" altLang="en-US" sz="2800" dirty="0" err="1"/>
              <a:t>bestimmen</a:t>
            </a:r>
            <a:endParaRPr lang="fr-FR" altLang="en-US" sz="2800" dirty="0"/>
          </a:p>
          <a:p>
            <a:r>
              <a:rPr lang="fr-FR" altLang="en-US" sz="2800" dirty="0"/>
              <a:t>- </a:t>
            </a:r>
            <a:r>
              <a:rPr lang="fr-FR" altLang="en-US" sz="2800" dirty="0" err="1"/>
              <a:t>Lernstrategie</a:t>
            </a:r>
            <a:r>
              <a:rPr lang="fr-FR" altLang="en-US" sz="2800" dirty="0"/>
              <a:t> </a:t>
            </a:r>
            <a:r>
              <a:rPr lang="fr-FR" altLang="en-US" sz="2800" dirty="0" err="1"/>
              <a:t>selbst</a:t>
            </a:r>
            <a:r>
              <a:rPr lang="fr-FR" altLang="en-US" sz="2800" dirty="0"/>
              <a:t> </a:t>
            </a:r>
            <a:r>
              <a:rPr lang="fr-FR" altLang="en-US" sz="2800" dirty="0" err="1"/>
              <a:t>entwickeln</a:t>
            </a:r>
            <a:r>
              <a:rPr lang="fr-FR" altLang="en-US" sz="2800" dirty="0"/>
              <a:t> </a:t>
            </a:r>
            <a:r>
              <a:rPr lang="fr-FR" altLang="en-US" sz="2800" dirty="0" err="1"/>
              <a:t>und</a:t>
            </a:r>
            <a:r>
              <a:rPr lang="fr-FR" altLang="en-US" sz="2800" dirty="0"/>
              <a:t> </a:t>
            </a:r>
            <a:r>
              <a:rPr lang="fr-FR" altLang="en-US" sz="2800" dirty="0" err="1"/>
              <a:t>planen</a:t>
            </a:r>
            <a:endParaRPr lang="fr-FR" altLang="en-US" sz="2800" dirty="0"/>
          </a:p>
          <a:p>
            <a:r>
              <a:rPr lang="fr-FR" altLang="en-US" sz="2800" dirty="0"/>
              <a:t>- seine </a:t>
            </a:r>
            <a:r>
              <a:rPr lang="fr-FR" altLang="en-US" sz="2800" dirty="0" err="1"/>
              <a:t>Lerngeschwindigkeit</a:t>
            </a:r>
            <a:r>
              <a:rPr lang="fr-FR" altLang="en-US" sz="2800" dirty="0"/>
              <a:t> </a:t>
            </a:r>
            <a:r>
              <a:rPr lang="fr-FR" altLang="en-US" sz="2800" dirty="0" err="1"/>
              <a:t>regulieren</a:t>
            </a:r>
            <a:endParaRPr lang="fr-FR" altLang="en-US" sz="2800" dirty="0"/>
          </a:p>
          <a:p>
            <a:r>
              <a:rPr lang="fr-FR" altLang="en-US" sz="2800" dirty="0"/>
              <a:t>- den </a:t>
            </a:r>
            <a:r>
              <a:rPr lang="fr-FR" altLang="en-US" sz="2800" dirty="0" err="1"/>
              <a:t>Lernstoff</a:t>
            </a:r>
            <a:r>
              <a:rPr lang="fr-FR" altLang="en-US" sz="2800" dirty="0"/>
              <a:t> </a:t>
            </a:r>
            <a:r>
              <a:rPr lang="fr-FR" altLang="en-US" sz="2400" dirty="0" err="1"/>
              <a:t>mitgestalten</a:t>
            </a:r>
            <a:r>
              <a:rPr lang="fr-FR" altLang="en-US" sz="2400" dirty="0"/>
              <a:t>/</a:t>
            </a:r>
            <a:r>
              <a:rPr lang="fr-FR" altLang="en-US" sz="2400" dirty="0" err="1"/>
              <a:t>auswählen</a:t>
            </a:r>
            <a:endParaRPr lang="fr-FR" altLang="en-US" sz="2400" dirty="0"/>
          </a:p>
          <a:p>
            <a:r>
              <a:rPr lang="fr-FR" altLang="en-US" sz="2400" dirty="0"/>
              <a:t>- in </a:t>
            </a:r>
            <a:r>
              <a:rPr lang="fr-FR" altLang="en-US" sz="2400" dirty="0" err="1"/>
              <a:t>Einzel</a:t>
            </a:r>
            <a:r>
              <a:rPr lang="fr-FR" altLang="en-US" sz="2400" dirty="0"/>
              <a:t> - Partner-</a:t>
            </a:r>
            <a:r>
              <a:rPr lang="fr-FR" altLang="en-US" sz="2400" dirty="0" err="1"/>
              <a:t>oder</a:t>
            </a:r>
            <a:r>
              <a:rPr lang="fr-FR" altLang="en-US" sz="2400" dirty="0"/>
              <a:t> </a:t>
            </a:r>
            <a:r>
              <a:rPr lang="fr-FR" altLang="en-US" sz="2400" dirty="0" err="1"/>
              <a:t>Gruppenarbeit</a:t>
            </a:r>
            <a:r>
              <a:rPr lang="fr-FR" altLang="en-US" sz="2400" dirty="0"/>
              <a:t> </a:t>
            </a:r>
            <a:r>
              <a:rPr lang="fr-FR" altLang="en-US" sz="2400" dirty="0" err="1"/>
              <a:t>gut</a:t>
            </a:r>
            <a:r>
              <a:rPr lang="fr-FR" altLang="en-US" sz="2400" dirty="0"/>
              <a:t> </a:t>
            </a:r>
            <a:r>
              <a:rPr lang="fr-FR" altLang="en-US" sz="2400" dirty="0" err="1"/>
              <a:t>arbeiten</a:t>
            </a:r>
            <a:r>
              <a:rPr lang="fr-FR" altLang="en-US" sz="2400" dirty="0"/>
              <a:t> </a:t>
            </a:r>
            <a:r>
              <a:rPr lang="fr-FR" altLang="en-US" sz="2400" dirty="0" err="1"/>
              <a:t>können</a:t>
            </a:r>
            <a:r>
              <a:rPr lang="fr-FR" altLang="en-US" sz="2400" dirty="0"/>
              <a:t> </a:t>
            </a:r>
            <a:r>
              <a:rPr lang="fr-FR" altLang="en-US" sz="2400" dirty="0" err="1"/>
              <a:t>und</a:t>
            </a:r>
            <a:r>
              <a:rPr lang="fr-FR" altLang="en-US" sz="2400" dirty="0"/>
              <a:t> </a:t>
            </a:r>
            <a:r>
              <a:rPr lang="fr-FR" altLang="en-US" sz="2400" dirty="0" err="1"/>
              <a:t>lernen</a:t>
            </a:r>
            <a:endParaRPr lang="fr-FR" altLang="en-US" sz="2400" dirty="0"/>
          </a:p>
          <a:p>
            <a:r>
              <a:rPr lang="fr-FR" altLang="en-US" sz="2400" dirty="0"/>
              <a:t>.</a:t>
            </a:r>
            <a:r>
              <a:rPr lang="fr-FR" altLang="en-US" dirty="0"/>
              <a:t>- </a:t>
            </a:r>
            <a:r>
              <a:rPr lang="fr-FR" altLang="en-US" sz="2800" dirty="0"/>
              <a:t>Lehrer </a:t>
            </a:r>
            <a:r>
              <a:rPr lang="fr-FR" altLang="en-US" sz="2800" dirty="0" err="1"/>
              <a:t>steht</a:t>
            </a:r>
            <a:r>
              <a:rPr lang="fr-FR" altLang="en-US" sz="2800" dirty="0"/>
              <a:t> </a:t>
            </a:r>
            <a:r>
              <a:rPr lang="fr-FR" altLang="en-US" sz="2800" dirty="0" err="1"/>
              <a:t>im</a:t>
            </a:r>
            <a:r>
              <a:rPr lang="fr-FR" altLang="en-US" sz="2800" dirty="0"/>
              <a:t> </a:t>
            </a:r>
            <a:r>
              <a:rPr lang="fr-FR" altLang="en-US" sz="2800" dirty="0" err="1"/>
              <a:t>Hintergrund</a:t>
            </a:r>
            <a:endParaRPr lang="fr-FR" altLang="en-US" dirty="0"/>
          </a:p>
          <a:p>
            <a:endParaRPr lang="fr-FR" altLang="en-US" dirty="0"/>
          </a:p>
        </p:txBody>
      </p:sp>
      <p:pic>
        <p:nvPicPr>
          <p:cNvPr id="4" name="La_classe_autonome_en_image___une_innovation_pédagogique__Global_Teacher_Prize_2021_application_(360p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9600" y="-57455"/>
            <a:ext cx="9486900" cy="69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7755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/>
              <a:t>ein Lernprozess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2655065" y="1166813"/>
          <a:ext cx="5438010" cy="481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3" imgW="2860408" imgH="4166840" progId="Word.Document.12">
                  <p:embed/>
                </p:oleObj>
              </mc:Choice>
              <mc:Fallback>
                <p:oleObj name="Document" r:id="rId3" imgW="2860408" imgH="4166840" progId="Word.Document.12">
                  <p:embed/>
                  <p:pic>
                    <p:nvPicPr>
                      <p:cNvPr id="0" name="Picture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065" y="1166813"/>
                        <a:ext cx="5438010" cy="4819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6383020" y="529590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4219461" y="3565525"/>
            <a:ext cx="4179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en-US" sz="2800" b="1" dirty="0" err="1"/>
              <a:t>Lernerautonomie</a:t>
            </a:r>
            <a:endParaRPr lang="fr-FR" altLang="en-US" sz="2800" b="1" dirty="0"/>
          </a:p>
        </p:txBody>
      </p:sp>
      <p:graphicFrame>
        <p:nvGraphicFramePr>
          <p:cNvPr id="13" name="Diagramme 12"/>
          <p:cNvGraphicFramePr/>
          <p:nvPr/>
        </p:nvGraphicFramePr>
        <p:xfrm>
          <a:off x="3009542" y="1219200"/>
          <a:ext cx="2400657" cy="96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 Box 9"/>
          <p:cNvSpPr txBox="1"/>
          <p:nvPr/>
        </p:nvSpPr>
        <p:spPr>
          <a:xfrm>
            <a:off x="3933022" y="2076450"/>
            <a:ext cx="340757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en-US" sz="2800" b="1" dirty="0" err="1"/>
              <a:t>kooperativ</a:t>
            </a:r>
            <a:endParaRPr lang="fr-FR" altLang="en-US" sz="2800" b="1" dirty="0"/>
          </a:p>
        </p:txBody>
      </p:sp>
      <p:sp>
        <p:nvSpPr>
          <p:cNvPr id="11" name="Text Box 10"/>
          <p:cNvSpPr txBox="1"/>
          <p:nvPr/>
        </p:nvSpPr>
        <p:spPr>
          <a:xfrm>
            <a:off x="5001658" y="3035300"/>
            <a:ext cx="2710149" cy="5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en-US" sz="2800" b="1" dirty="0" err="1"/>
              <a:t>kollaborativ</a:t>
            </a:r>
            <a:endParaRPr lang="fr-FR" altLang="en-US" sz="2800" b="1" dirty="0"/>
          </a:p>
        </p:txBody>
      </p:sp>
      <p:sp>
        <p:nvSpPr>
          <p:cNvPr id="15" name="Flèche droite 14"/>
          <p:cNvSpPr/>
          <p:nvPr/>
        </p:nvSpPr>
        <p:spPr bwMode="auto">
          <a:xfrm>
            <a:off x="5056743" y="2445744"/>
            <a:ext cx="2842352" cy="572877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/>
              <a:t>autonomiefördernd unterrichten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34247"/>
            <a:ext cx="4828162" cy="4250987"/>
          </a:xfrm>
        </p:spPr>
        <p:txBody>
          <a:bodyPr/>
          <a:lstStyle/>
          <a:p>
            <a:r>
              <a:rPr lang="fr-FR" altLang="en-US" dirty="0"/>
              <a:t>- </a:t>
            </a:r>
            <a:r>
              <a:rPr lang="fr-FR" altLang="en-US" dirty="0" err="1"/>
              <a:t>Wie</a:t>
            </a:r>
            <a:r>
              <a:rPr lang="fr-FR" altLang="en-US" dirty="0"/>
              <a:t>: </a:t>
            </a:r>
            <a:r>
              <a:rPr lang="fr-FR" altLang="en-US" sz="2400" dirty="0" err="1"/>
              <a:t>Vorwissen</a:t>
            </a:r>
            <a:r>
              <a:rPr lang="fr-FR" altLang="en-US" sz="2400" dirty="0"/>
              <a:t> </a:t>
            </a:r>
            <a:r>
              <a:rPr lang="fr-FR" altLang="en-US" sz="2400" dirty="0" err="1"/>
              <a:t>aktivieren</a:t>
            </a:r>
            <a:r>
              <a:rPr lang="fr-FR" altLang="en-US" sz="2400" dirty="0"/>
              <a:t> </a:t>
            </a:r>
          </a:p>
          <a:p>
            <a:r>
              <a:rPr lang="fr-FR" altLang="en-US" dirty="0"/>
              <a:t>- </a:t>
            </a:r>
            <a:r>
              <a:rPr lang="fr-FR" altLang="en-US" dirty="0" err="1"/>
              <a:t>kreativ</a:t>
            </a:r>
            <a:r>
              <a:rPr lang="fr-FR" altLang="en-US" dirty="0"/>
              <a:t> sein</a:t>
            </a:r>
          </a:p>
          <a:p>
            <a:r>
              <a:rPr lang="fr-FR" altLang="en-US" dirty="0"/>
              <a:t>- </a:t>
            </a:r>
            <a:r>
              <a:rPr lang="fr-FR" altLang="en-US" dirty="0" err="1"/>
              <a:t>kommunikativ</a:t>
            </a:r>
            <a:r>
              <a:rPr lang="fr-FR" altLang="en-US" dirty="0"/>
              <a:t> sein</a:t>
            </a:r>
          </a:p>
          <a:p>
            <a:r>
              <a:rPr lang="fr-FR" altLang="en-US" dirty="0"/>
              <a:t>- </a:t>
            </a:r>
            <a:r>
              <a:rPr lang="fr-FR" altLang="en-US" dirty="0" err="1"/>
              <a:t>kollaborativ</a:t>
            </a:r>
            <a:r>
              <a:rPr lang="fr-FR" altLang="en-US" dirty="0"/>
              <a:t> </a:t>
            </a:r>
            <a:r>
              <a:rPr lang="fr-FR" altLang="en-US" dirty="0" err="1"/>
              <a:t>und</a:t>
            </a:r>
            <a:r>
              <a:rPr lang="fr-FR" altLang="en-US" dirty="0"/>
              <a:t>/</a:t>
            </a:r>
            <a:r>
              <a:rPr lang="fr-FR" altLang="en-US" dirty="0" err="1"/>
              <a:t>oder</a:t>
            </a:r>
            <a:r>
              <a:rPr lang="fr-FR" altLang="en-US" dirty="0"/>
              <a:t>     </a:t>
            </a:r>
          </a:p>
          <a:p>
            <a:pPr marL="0" indent="0">
              <a:buNone/>
            </a:pPr>
            <a:r>
              <a:rPr lang="fr-FR" altLang="en-US" dirty="0"/>
              <a:t>     </a:t>
            </a:r>
            <a:r>
              <a:rPr lang="fr-FR" altLang="en-US" dirty="0" err="1"/>
              <a:t>kooperativ</a:t>
            </a:r>
            <a:r>
              <a:rPr lang="fr-FR" altLang="en-US" dirty="0"/>
              <a:t> </a:t>
            </a:r>
            <a:r>
              <a:rPr lang="fr-FR" altLang="en-US" dirty="0" err="1"/>
              <a:t>vorgehen</a:t>
            </a:r>
            <a:endParaRPr lang="fr-FR" altLang="en-US" dirty="0"/>
          </a:p>
          <a:p>
            <a:r>
              <a:rPr lang="fr-FR" altLang="en-US" dirty="0"/>
              <a:t>- </a:t>
            </a:r>
            <a:r>
              <a:rPr lang="fr-FR" altLang="en-US" dirty="0" err="1"/>
              <a:t>kritisch</a:t>
            </a:r>
            <a:r>
              <a:rPr lang="fr-FR" altLang="en-US" dirty="0"/>
              <a:t> sein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511" t="530" r="29281" b="10296"/>
          <a:stretch>
            <a:fillRect/>
          </a:stretch>
        </p:blipFill>
        <p:spPr>
          <a:xfrm>
            <a:off x="4912823" y="1416605"/>
            <a:ext cx="5593050" cy="4795509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213735" y="64992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/>
              <a:t>fachliche und fachübergreifende kompetenzen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5716" y="1674564"/>
            <a:ext cx="5597999" cy="4949756"/>
          </a:xfrm>
        </p:spPr>
        <p:txBody>
          <a:bodyPr/>
          <a:lstStyle/>
          <a:p>
            <a:r>
              <a:rPr lang="fr-FR" altLang="en-US" sz="2800" b="1" dirty="0" err="1">
                <a:highlight>
                  <a:srgbClr val="FFFF00"/>
                </a:highlight>
              </a:rPr>
              <a:t>Soziale</a:t>
            </a:r>
            <a:r>
              <a:rPr lang="fr-FR" altLang="en-US" sz="2800" b="1" dirty="0">
                <a:highlight>
                  <a:srgbClr val="FFFF00"/>
                </a:highlight>
              </a:rPr>
              <a:t> </a:t>
            </a:r>
            <a:r>
              <a:rPr lang="fr-FR" altLang="en-US" sz="2800" b="1" dirty="0" err="1">
                <a:highlight>
                  <a:srgbClr val="FFFF00"/>
                </a:highlight>
              </a:rPr>
              <a:t>Kompetenz</a:t>
            </a:r>
            <a:endParaRPr lang="fr-FR" altLang="en-US" sz="28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fr-FR" altLang="en-US" sz="2800" b="1" dirty="0"/>
              <a:t>- </a:t>
            </a:r>
            <a:r>
              <a:rPr lang="fr-FR" altLang="en-US" sz="2800" dirty="0" err="1"/>
              <a:t>Fähigkeit</a:t>
            </a:r>
            <a:r>
              <a:rPr lang="fr-FR" altLang="en-US" sz="2800" dirty="0"/>
              <a:t>, mit </a:t>
            </a:r>
            <a:r>
              <a:rPr lang="fr-FR" altLang="en-US" sz="2800" dirty="0" err="1"/>
              <a:t>anderen</a:t>
            </a:r>
            <a:r>
              <a:rPr lang="fr-FR" altLang="en-US" sz="2800" dirty="0"/>
              <a:t> </a:t>
            </a:r>
            <a:r>
              <a:rPr lang="fr-FR" altLang="en-US" sz="2800" dirty="0" err="1"/>
              <a:t>lernen</a:t>
            </a:r>
            <a:r>
              <a:rPr lang="fr-FR" altLang="en-US" sz="2800" dirty="0"/>
              <a:t> </a:t>
            </a:r>
            <a:r>
              <a:rPr lang="fr-FR" altLang="en-US" sz="2800" dirty="0" err="1"/>
              <a:t>und</a:t>
            </a:r>
            <a:r>
              <a:rPr lang="fr-FR" altLang="en-US" sz="2800" dirty="0"/>
              <a:t> leben </a:t>
            </a:r>
            <a:r>
              <a:rPr lang="fr-FR" altLang="en-US" sz="2800" dirty="0" err="1"/>
              <a:t>zu</a:t>
            </a:r>
            <a:r>
              <a:rPr lang="fr-FR" altLang="en-US" sz="2800" dirty="0"/>
              <a:t> </a:t>
            </a:r>
            <a:r>
              <a:rPr lang="fr-FR" altLang="en-US" sz="2800" dirty="0" err="1"/>
              <a:t>können</a:t>
            </a:r>
            <a:r>
              <a:rPr lang="fr-FR" altLang="en-US" sz="2800" dirty="0"/>
              <a:t>.</a:t>
            </a:r>
            <a:endParaRPr lang="fr-FR" altLang="en-US" sz="2800" b="1" dirty="0"/>
          </a:p>
          <a:p>
            <a:r>
              <a:rPr lang="fr-FR" altLang="en-US" sz="2800" b="1" dirty="0" err="1">
                <a:highlight>
                  <a:srgbClr val="FFFF00"/>
                </a:highlight>
                <a:sym typeface="+mn-ea"/>
              </a:rPr>
              <a:t>Fachliche</a:t>
            </a:r>
            <a:r>
              <a:rPr lang="fr-FR" altLang="en-US" sz="2800" b="1" dirty="0">
                <a:highlight>
                  <a:srgbClr val="FFFF00"/>
                </a:highlight>
                <a:sym typeface="+mn-ea"/>
              </a:rPr>
              <a:t> </a:t>
            </a:r>
            <a:r>
              <a:rPr lang="fr-FR" altLang="en-US" sz="2800" b="1" dirty="0" err="1">
                <a:highlight>
                  <a:srgbClr val="FFFF00"/>
                </a:highlight>
                <a:sym typeface="+mn-ea"/>
              </a:rPr>
              <a:t>Kompetenz</a:t>
            </a:r>
            <a:endParaRPr lang="fr-FR" altLang="en-US" sz="28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fr-FR" altLang="en-US" sz="2800" b="1" dirty="0"/>
              <a:t>- </a:t>
            </a:r>
            <a:r>
              <a:rPr lang="fr-FR" altLang="en-US" sz="2800" dirty="0" err="1"/>
              <a:t>Fähigkeit</a:t>
            </a:r>
            <a:r>
              <a:rPr lang="fr-FR" altLang="en-US" sz="2800" dirty="0"/>
              <a:t>, </a:t>
            </a:r>
            <a:r>
              <a:rPr lang="fr-FR" altLang="en-US" sz="2800" dirty="0" err="1"/>
              <a:t>fachliches</a:t>
            </a:r>
            <a:r>
              <a:rPr lang="fr-FR" altLang="en-US" sz="2800" dirty="0"/>
              <a:t> </a:t>
            </a:r>
            <a:r>
              <a:rPr lang="fr-FR" altLang="en-US" sz="2800" dirty="0" err="1"/>
              <a:t>Wissen</a:t>
            </a:r>
            <a:r>
              <a:rPr lang="fr-FR" altLang="en-US" sz="2800" dirty="0"/>
              <a:t> </a:t>
            </a:r>
            <a:r>
              <a:rPr lang="fr-FR" altLang="en-US" sz="2800" dirty="0" err="1"/>
              <a:t>und</a:t>
            </a:r>
            <a:r>
              <a:rPr lang="fr-FR" altLang="en-US" sz="2800" dirty="0"/>
              <a:t> </a:t>
            </a:r>
            <a:r>
              <a:rPr lang="fr-FR" altLang="en-US" sz="2800" dirty="0" err="1"/>
              <a:t>Können</a:t>
            </a:r>
            <a:r>
              <a:rPr lang="fr-FR" altLang="en-US" sz="2800" dirty="0"/>
              <a:t> </a:t>
            </a:r>
            <a:r>
              <a:rPr lang="fr-FR" altLang="en-US" sz="2800" dirty="0" err="1"/>
              <a:t>anzuwenden</a:t>
            </a:r>
            <a:r>
              <a:rPr lang="fr-FR" altLang="en-US" sz="2800" dirty="0"/>
              <a:t>.</a:t>
            </a:r>
            <a:endParaRPr lang="fr-FR" altLang="en-US" sz="2800" b="1" dirty="0"/>
          </a:p>
          <a:p>
            <a:r>
              <a:rPr lang="fr-FR" altLang="en-US" sz="2800" b="1" dirty="0" err="1">
                <a:highlight>
                  <a:srgbClr val="FFFF00"/>
                </a:highlight>
                <a:sym typeface="+mn-ea"/>
              </a:rPr>
              <a:t>Persönliche</a:t>
            </a:r>
            <a:r>
              <a:rPr lang="fr-FR" altLang="en-US" sz="2800" b="1" dirty="0">
                <a:highlight>
                  <a:srgbClr val="FFFF00"/>
                </a:highlight>
                <a:sym typeface="+mn-ea"/>
              </a:rPr>
              <a:t> </a:t>
            </a:r>
            <a:r>
              <a:rPr lang="fr-FR" altLang="en-US" sz="2800" b="1" dirty="0" err="1">
                <a:highlight>
                  <a:srgbClr val="FFFF00"/>
                </a:highlight>
                <a:sym typeface="+mn-ea"/>
              </a:rPr>
              <a:t>Kompetenz</a:t>
            </a:r>
            <a:endParaRPr lang="fr-FR" altLang="en-US" sz="28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fr-FR" altLang="en-US" sz="2800" b="1" dirty="0"/>
              <a:t>- </a:t>
            </a:r>
            <a:r>
              <a:rPr lang="fr-FR" altLang="en-US" sz="2800" dirty="0" err="1"/>
              <a:t>Fähigkeit</a:t>
            </a:r>
            <a:r>
              <a:rPr lang="fr-FR" altLang="en-US" sz="2800" dirty="0"/>
              <a:t>, </a:t>
            </a:r>
            <a:r>
              <a:rPr lang="fr-FR" altLang="en-US" sz="2800" dirty="0" err="1"/>
              <a:t>eigene</a:t>
            </a:r>
            <a:r>
              <a:rPr lang="fr-FR" altLang="en-US" sz="2800" dirty="0"/>
              <a:t> </a:t>
            </a:r>
            <a:r>
              <a:rPr lang="fr-FR" altLang="en-US" sz="2800" dirty="0" err="1"/>
              <a:t>Ziele</a:t>
            </a:r>
            <a:r>
              <a:rPr lang="fr-FR" altLang="en-US" sz="2800" dirty="0"/>
              <a:t> </a:t>
            </a:r>
            <a:r>
              <a:rPr lang="fr-FR" altLang="en-US" sz="2800" dirty="0" err="1"/>
              <a:t>zu</a:t>
            </a:r>
            <a:r>
              <a:rPr lang="fr-FR" altLang="en-US" sz="2800" dirty="0"/>
              <a:t> </a:t>
            </a:r>
            <a:r>
              <a:rPr lang="fr-FR" altLang="en-US" sz="2800" dirty="0" err="1"/>
              <a:t>verfolgen</a:t>
            </a:r>
            <a:r>
              <a:rPr lang="fr-FR" altLang="en-US" sz="2800" dirty="0"/>
              <a:t>, </a:t>
            </a:r>
            <a:r>
              <a:rPr lang="fr-FR" altLang="en-US" sz="2800" dirty="0" err="1"/>
              <a:t>eigene</a:t>
            </a:r>
            <a:r>
              <a:rPr lang="fr-FR" altLang="en-US" sz="2800" dirty="0"/>
              <a:t> </a:t>
            </a:r>
            <a:r>
              <a:rPr lang="fr-FR" altLang="en-US" sz="2800" dirty="0" err="1"/>
              <a:t>Stärken</a:t>
            </a:r>
            <a:r>
              <a:rPr lang="fr-FR" altLang="en-US" sz="2800" dirty="0"/>
              <a:t> </a:t>
            </a:r>
            <a:r>
              <a:rPr lang="fr-FR" altLang="en-US" sz="2800" dirty="0" err="1"/>
              <a:t>und</a:t>
            </a:r>
            <a:r>
              <a:rPr lang="fr-FR" altLang="en-US" sz="2800" dirty="0"/>
              <a:t> </a:t>
            </a:r>
            <a:r>
              <a:rPr lang="fr-FR" altLang="en-US" sz="2800" dirty="0" err="1"/>
              <a:t>Schwächen</a:t>
            </a:r>
            <a:r>
              <a:rPr lang="fr-FR" altLang="en-US" sz="2800" dirty="0"/>
              <a:t> </a:t>
            </a:r>
            <a:r>
              <a:rPr lang="fr-FR" altLang="en-US" sz="2800" dirty="0" err="1"/>
              <a:t>zu</a:t>
            </a:r>
            <a:r>
              <a:rPr lang="fr-FR" altLang="en-US" sz="2800" dirty="0"/>
              <a:t> </a:t>
            </a:r>
            <a:r>
              <a:rPr lang="fr-FR" altLang="en-US" dirty="0" err="1"/>
              <a:t>kennen</a:t>
            </a:r>
            <a:r>
              <a:rPr lang="fr-FR" altLang="en-US" b="1" dirty="0"/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768475"/>
            <a:ext cx="5384800" cy="4188460"/>
          </a:xfrm>
          <a:prstGeom prst="rect">
            <a:avLst/>
          </a:prstGeom>
        </p:spPr>
      </p:pic>
      <p:sp>
        <p:nvSpPr>
          <p:cNvPr id="6" name="Image 1" descr="C:\Users\Amsow\Desktop\articles\1459897728.png"/>
          <p:cNvSpPr/>
          <p:nvPr/>
        </p:nvSpPr>
        <p:spPr>
          <a:xfrm>
            <a:off x="3821430" y="1823085"/>
            <a:ext cx="4549140" cy="3211195"/>
          </a:xfrm>
        </p:spPr>
      </p:sp>
      <p:sp>
        <p:nvSpPr>
          <p:cNvPr id="3" name="Text Box 2"/>
          <p:cNvSpPr txBox="1"/>
          <p:nvPr/>
        </p:nvSpPr>
        <p:spPr>
          <a:xfrm>
            <a:off x="7929245" y="37642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Business Cooperate">
  <a:themeElements>
    <a:clrScheme name="Business Cooper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siness Cooperat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usiness Cooper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412</Words>
  <Application>Microsoft Office PowerPoint</Application>
  <PresentationFormat>Grand écran</PresentationFormat>
  <Paragraphs>80</Paragraphs>
  <Slides>11</Slides>
  <Notes>0</Notes>
  <HiddenSlides>0</HiddenSlides>
  <MMClips>2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Yu Gothic UI Semibold</vt:lpstr>
      <vt:lpstr>Algerian</vt:lpstr>
      <vt:lpstr>Arial</vt:lpstr>
      <vt:lpstr>Calibri</vt:lpstr>
      <vt:lpstr>Wingdings</vt:lpstr>
      <vt:lpstr>1_Business Cooperate</vt:lpstr>
      <vt:lpstr>Document</vt:lpstr>
      <vt:lpstr>Objet d’environnement du Gestionnaire de liaisons</vt:lpstr>
      <vt:lpstr>autonomiefördernder Unterricht</vt:lpstr>
      <vt:lpstr>Begriffserschließung und Diskussion über den Begriff</vt:lpstr>
      <vt:lpstr> Autonomes Lernen:</vt:lpstr>
      <vt:lpstr>Was kann Autonomie fördern</vt:lpstr>
      <vt:lpstr>Zusammengefasst:</vt:lpstr>
      <vt:lpstr>Le(h)rnende</vt:lpstr>
      <vt:lpstr>ein Lernprozess</vt:lpstr>
      <vt:lpstr>autonomiefördernd unterrichten</vt:lpstr>
      <vt:lpstr>fachliche und fachübergreifende kompetenzen </vt:lpstr>
      <vt:lpstr>Lehrerrolle??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autonomiefördernder Unterricht</dc:title>
  <dc:creator/>
  <cp:lastModifiedBy>HP</cp:lastModifiedBy>
  <cp:revision>10</cp:revision>
  <dcterms:created xsi:type="dcterms:W3CDTF">2023-03-05T14:39:00Z</dcterms:created>
  <dcterms:modified xsi:type="dcterms:W3CDTF">2022-05-19T13:04:18Z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05D10E8E872B4BADBA4CC59C414E6D42</vt:lpwstr>
  </property>
  <property fmtid="{D5CDD505-2E9C-101B-9397-08002B2CF9AE}" pid="3" name="KSOProductBuildVer">
    <vt:lpwstr>1033-11.2.0.11219</vt:lpwstr>
  </property>
</Properties>
</file>