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636" r:id="rId3"/>
    <p:sldId id="726" r:id="rId4"/>
    <p:sldId id="724" r:id="rId5"/>
    <p:sldId id="723" r:id="rId6"/>
    <p:sldId id="725" r:id="rId7"/>
    <p:sldId id="720" r:id="rId8"/>
    <p:sldId id="732" r:id="rId9"/>
    <p:sldId id="731" r:id="rId10"/>
    <p:sldId id="607" r:id="rId11"/>
    <p:sldId id="733" r:id="rId12"/>
    <p:sldId id="667" r:id="rId13"/>
    <p:sldId id="788" r:id="rId14"/>
    <p:sldId id="789" r:id="rId15"/>
    <p:sldId id="728" r:id="rId16"/>
    <p:sldId id="727" r:id="rId17"/>
    <p:sldId id="692" r:id="rId18"/>
    <p:sldId id="787" r:id="rId19"/>
    <p:sldId id="744" r:id="rId20"/>
    <p:sldId id="743" r:id="rId21"/>
    <p:sldId id="734" r:id="rId22"/>
    <p:sldId id="785" r:id="rId23"/>
    <p:sldId id="790" r:id="rId24"/>
    <p:sldId id="791" r:id="rId25"/>
    <p:sldId id="784" r:id="rId26"/>
    <p:sldId id="736" r:id="rId27"/>
    <p:sldId id="291" r:id="rId28"/>
    <p:sldId id="293" r:id="rId29"/>
    <p:sldId id="289" r:id="rId30"/>
    <p:sldId id="745" r:id="rId31"/>
    <p:sldId id="746" r:id="rId32"/>
    <p:sldId id="748" r:id="rId33"/>
    <p:sldId id="794" r:id="rId34"/>
    <p:sldId id="750" r:id="rId35"/>
    <p:sldId id="747" r:id="rId36"/>
    <p:sldId id="751" r:id="rId37"/>
    <p:sldId id="709" r:id="rId38"/>
    <p:sldId id="713" r:id="rId39"/>
    <p:sldId id="711"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388F0D-6EC4-416C-B08E-06670CED53C0}">
          <p14:sldIdLst>
            <p14:sldId id="636"/>
            <p14:sldId id="726"/>
            <p14:sldId id="724"/>
            <p14:sldId id="723"/>
            <p14:sldId id="725"/>
            <p14:sldId id="720"/>
          </p14:sldIdLst>
        </p14:section>
        <p14:section name="Untitled Section" id="{320952ED-9C1D-4B24-8C6D-A07040A8B5C0}">
          <p14:sldIdLst>
            <p14:sldId id="732"/>
            <p14:sldId id="731"/>
            <p14:sldId id="607"/>
            <p14:sldId id="733"/>
            <p14:sldId id="667"/>
            <p14:sldId id="788"/>
            <p14:sldId id="789"/>
            <p14:sldId id="728"/>
            <p14:sldId id="727"/>
            <p14:sldId id="692"/>
            <p14:sldId id="787"/>
            <p14:sldId id="744"/>
            <p14:sldId id="743"/>
            <p14:sldId id="734"/>
            <p14:sldId id="785"/>
            <p14:sldId id="790"/>
            <p14:sldId id="791"/>
            <p14:sldId id="784"/>
            <p14:sldId id="736"/>
            <p14:sldId id="291"/>
            <p14:sldId id="293"/>
            <p14:sldId id="289"/>
            <p14:sldId id="745"/>
            <p14:sldId id="746"/>
            <p14:sldId id="748"/>
            <p14:sldId id="794"/>
            <p14:sldId id="750"/>
            <p14:sldId id="747"/>
            <p14:sldId id="751"/>
            <p14:sldId id="709"/>
            <p14:sldId id="713"/>
            <p14:sldId id="7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7E3A7B"/>
    <a:srgbClr val="800080"/>
    <a:srgbClr val="793484"/>
    <a:srgbClr val="B1638A"/>
    <a:srgbClr val="A36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6833" autoAdjust="0"/>
  </p:normalViewPr>
  <p:slideViewPr>
    <p:cSldViewPr>
      <p:cViewPr varScale="1">
        <p:scale>
          <a:sx n="102" d="100"/>
          <a:sy n="102" d="100"/>
        </p:scale>
        <p:origin x="15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F6FA-8E72-412D-818D-03FA1DC5E504}" type="datetimeFigureOut">
              <a:rPr lang="en-GB" smtClean="0"/>
              <a:t>02/03/2020</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63575-EDFB-490A-A710-CB4A9ACCCF3E}" type="slidenum">
              <a:rPr lang="en-GB" smtClean="0"/>
              <a:t>‹Nr.›</a:t>
            </a:fld>
            <a:endParaRPr lang="en-GB"/>
          </a:p>
        </p:txBody>
      </p:sp>
    </p:spTree>
    <p:extLst>
      <p:ext uri="{BB962C8B-B14F-4D97-AF65-F5344CB8AC3E}">
        <p14:creationId xmlns:p14="http://schemas.microsoft.com/office/powerpoint/2010/main" val="229749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languagemagician.ne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languagemagician.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was created by Steven Fawkes from ALL for workshops in the UK. You are welcome to adjust the presentation for your own needs and context. Please see the notes below screens.</a:t>
            </a:r>
          </a:p>
        </p:txBody>
      </p:sp>
      <p:sp>
        <p:nvSpPr>
          <p:cNvPr id="4" name="Slide Number Placeholder 3"/>
          <p:cNvSpPr>
            <a:spLocks noGrp="1"/>
          </p:cNvSpPr>
          <p:nvPr>
            <p:ph type="sldNum" sz="quarter" idx="5"/>
          </p:nvPr>
        </p:nvSpPr>
        <p:spPr/>
        <p:txBody>
          <a:bodyPr/>
          <a:lstStyle/>
          <a:p>
            <a:fld id="{2AF63575-EDFB-490A-A710-CB4A9ACCCF3E}" type="slidenum">
              <a:rPr lang="en-GB" smtClean="0"/>
              <a:t>1</a:t>
            </a:fld>
            <a:endParaRPr lang="en-GB"/>
          </a:p>
        </p:txBody>
      </p:sp>
    </p:spTree>
    <p:extLst>
      <p:ext uri="{BB962C8B-B14F-4D97-AF65-F5344CB8AC3E}">
        <p14:creationId xmlns:p14="http://schemas.microsoft.com/office/powerpoint/2010/main" val="270140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resources to share please follow the links on the website </a:t>
            </a:r>
          </a:p>
        </p:txBody>
      </p:sp>
      <p:sp>
        <p:nvSpPr>
          <p:cNvPr id="4" name="Slide Number Placeholder 3"/>
          <p:cNvSpPr>
            <a:spLocks noGrp="1"/>
          </p:cNvSpPr>
          <p:nvPr>
            <p:ph type="sldNum" sz="quarter" idx="5"/>
          </p:nvPr>
        </p:nvSpPr>
        <p:spPr/>
        <p:txBody>
          <a:bodyPr/>
          <a:lstStyle/>
          <a:p>
            <a:fld id="{2AF63575-EDFB-490A-A710-CB4A9ACCCF3E}" type="slidenum">
              <a:rPr lang="en-GB" smtClean="0"/>
              <a:t>13</a:t>
            </a:fld>
            <a:endParaRPr lang="en-GB"/>
          </a:p>
        </p:txBody>
      </p:sp>
    </p:spTree>
    <p:extLst>
      <p:ext uri="{BB962C8B-B14F-4D97-AF65-F5344CB8AC3E}">
        <p14:creationId xmlns:p14="http://schemas.microsoft.com/office/powerpoint/2010/main" val="2929315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 playlet opens up a lot of learning opportunities for pupils – not just reading the words, but learning how to say them well, how to use intonation in a sentence, how to project their voice to an audience how to stand and use their body language and gesture, how to memorise longer pieces of language .</a:t>
            </a:r>
          </a:p>
          <a:p>
            <a:r>
              <a:rPr lang="en-GB" dirty="0"/>
              <a:t>Beyond this they learn about sound effects, the use of music and props, stage directions and how to improve on a performance. </a:t>
            </a:r>
          </a:p>
        </p:txBody>
      </p:sp>
      <p:sp>
        <p:nvSpPr>
          <p:cNvPr id="4" name="Slide Number Placeholder 3"/>
          <p:cNvSpPr>
            <a:spLocks noGrp="1"/>
          </p:cNvSpPr>
          <p:nvPr>
            <p:ph type="sldNum" sz="quarter" idx="5"/>
          </p:nvPr>
        </p:nvSpPr>
        <p:spPr/>
        <p:txBody>
          <a:bodyPr/>
          <a:lstStyle/>
          <a:p>
            <a:fld id="{2AF63575-EDFB-490A-A710-CB4A9ACCCF3E}" type="slidenum">
              <a:rPr lang="en-GB" smtClean="0"/>
              <a:t>14</a:t>
            </a:fld>
            <a:endParaRPr lang="en-GB"/>
          </a:p>
        </p:txBody>
      </p:sp>
    </p:spTree>
    <p:extLst>
      <p:ext uri="{BB962C8B-B14F-4D97-AF65-F5344CB8AC3E}">
        <p14:creationId xmlns:p14="http://schemas.microsoft.com/office/powerpoint/2010/main" val="221781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playlet ‘Where us Crocodile?’ exists in Spanish, French, German and the original in English </a:t>
            </a:r>
          </a:p>
        </p:txBody>
      </p:sp>
      <p:sp>
        <p:nvSpPr>
          <p:cNvPr id="4" name="Slide Number Placeholder 3"/>
          <p:cNvSpPr>
            <a:spLocks noGrp="1"/>
          </p:cNvSpPr>
          <p:nvPr>
            <p:ph type="sldNum" sz="quarter" idx="5"/>
          </p:nvPr>
        </p:nvSpPr>
        <p:spPr/>
        <p:txBody>
          <a:bodyPr/>
          <a:lstStyle/>
          <a:p>
            <a:fld id="{2AF63575-EDFB-490A-A710-CB4A9ACCCF3E}" type="slidenum">
              <a:rPr lang="en-GB" smtClean="0"/>
              <a:t>15</a:t>
            </a:fld>
            <a:endParaRPr lang="en-GB"/>
          </a:p>
        </p:txBody>
      </p:sp>
    </p:spTree>
    <p:extLst>
      <p:ext uri="{BB962C8B-B14F-4D97-AF65-F5344CB8AC3E}">
        <p14:creationId xmlns:p14="http://schemas.microsoft.com/office/powerpoint/2010/main" val="185891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areas teachers can develop / discuss with their pupils</a:t>
            </a:r>
          </a:p>
        </p:txBody>
      </p:sp>
      <p:sp>
        <p:nvSpPr>
          <p:cNvPr id="4" name="Slide Number Placeholder 3"/>
          <p:cNvSpPr>
            <a:spLocks noGrp="1"/>
          </p:cNvSpPr>
          <p:nvPr>
            <p:ph type="sldNum" sz="quarter" idx="5"/>
          </p:nvPr>
        </p:nvSpPr>
        <p:spPr/>
        <p:txBody>
          <a:bodyPr/>
          <a:lstStyle/>
          <a:p>
            <a:fld id="{2AF63575-EDFB-490A-A710-CB4A9ACCCF3E}" type="slidenum">
              <a:rPr lang="en-GB" smtClean="0"/>
              <a:t>16</a:t>
            </a:fld>
            <a:endParaRPr lang="en-GB"/>
          </a:p>
        </p:txBody>
      </p:sp>
    </p:spTree>
    <p:extLst>
      <p:ext uri="{BB962C8B-B14F-4D97-AF65-F5344CB8AC3E}">
        <p14:creationId xmlns:p14="http://schemas.microsoft.com/office/powerpoint/2010/main" val="179583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screen is intended for classes .in English speaking countries learning French.</a:t>
            </a:r>
          </a:p>
          <a:p>
            <a:r>
              <a:rPr lang="en-GB" dirty="0"/>
              <a:t>For other countries please change the languages accordingly.</a:t>
            </a:r>
          </a:p>
        </p:txBody>
      </p:sp>
      <p:sp>
        <p:nvSpPr>
          <p:cNvPr id="4" name="Slide Number Placeholder 3"/>
          <p:cNvSpPr>
            <a:spLocks noGrp="1"/>
          </p:cNvSpPr>
          <p:nvPr>
            <p:ph type="sldNum" sz="quarter" idx="5"/>
          </p:nvPr>
        </p:nvSpPr>
        <p:spPr/>
        <p:txBody>
          <a:bodyPr/>
          <a:lstStyle/>
          <a:p>
            <a:fld id="{2AF63575-EDFB-490A-A710-CB4A9ACCCF3E}" type="slidenum">
              <a:rPr lang="en-GB" smtClean="0"/>
              <a:t>17</a:t>
            </a:fld>
            <a:endParaRPr lang="en-GB"/>
          </a:p>
        </p:txBody>
      </p:sp>
    </p:spTree>
    <p:extLst>
      <p:ext uri="{BB962C8B-B14F-4D97-AF65-F5344CB8AC3E}">
        <p14:creationId xmlns:p14="http://schemas.microsoft.com/office/powerpoint/2010/main" val="3073943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motivating for the learners to have an audience , and encourages them to rehearse really well ! </a:t>
            </a:r>
          </a:p>
          <a:p>
            <a:r>
              <a:rPr lang="en-GB" dirty="0"/>
              <a:t>They refine their language – pronunciation, intonation , their memorising skills, and their presentation skills . </a:t>
            </a:r>
          </a:p>
          <a:p>
            <a:r>
              <a:rPr lang="en-GB" dirty="0"/>
              <a:t>If you make a film other learners can take roles in that also.</a:t>
            </a:r>
          </a:p>
        </p:txBody>
      </p:sp>
      <p:sp>
        <p:nvSpPr>
          <p:cNvPr id="4" name="Slide Number Placeholder 3"/>
          <p:cNvSpPr>
            <a:spLocks noGrp="1"/>
          </p:cNvSpPr>
          <p:nvPr>
            <p:ph type="sldNum" sz="quarter" idx="5"/>
          </p:nvPr>
        </p:nvSpPr>
        <p:spPr/>
        <p:txBody>
          <a:bodyPr/>
          <a:lstStyle/>
          <a:p>
            <a:fld id="{2AF63575-EDFB-490A-A710-CB4A9ACCCF3E}" type="slidenum">
              <a:rPr lang="en-GB" smtClean="0"/>
              <a:t>18</a:t>
            </a:fld>
            <a:endParaRPr lang="en-GB"/>
          </a:p>
        </p:txBody>
      </p:sp>
    </p:spTree>
    <p:extLst>
      <p:ext uri="{BB962C8B-B14F-4D97-AF65-F5344CB8AC3E}">
        <p14:creationId xmlns:p14="http://schemas.microsoft.com/office/powerpoint/2010/main" val="248840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song exists on the website and on YouTube in all of the languages of the project.</a:t>
            </a:r>
          </a:p>
          <a:p>
            <a:r>
              <a:rPr lang="en-GB" dirty="0"/>
              <a:t>This activity is clearly for pupils who are already reading words in their foreign language</a:t>
            </a:r>
          </a:p>
          <a:p>
            <a:r>
              <a:rPr lang="en-GB" dirty="0"/>
              <a:t>This is the whole text in French. On the next screen are the lines (in red) of verse 1 I would want the class to join in with first.</a:t>
            </a:r>
          </a:p>
        </p:txBody>
      </p:sp>
      <p:sp>
        <p:nvSpPr>
          <p:cNvPr id="4" name="Slide Number Placeholder 3"/>
          <p:cNvSpPr>
            <a:spLocks noGrp="1"/>
          </p:cNvSpPr>
          <p:nvPr>
            <p:ph type="sldNum" sz="quarter" idx="5"/>
          </p:nvPr>
        </p:nvSpPr>
        <p:spPr/>
        <p:txBody>
          <a:bodyPr/>
          <a:lstStyle/>
          <a:p>
            <a:fld id="{2AF63575-EDFB-490A-A710-CB4A9ACCCF3E}" type="slidenum">
              <a:rPr lang="en-GB" smtClean="0"/>
              <a:t>21</a:t>
            </a:fld>
            <a:endParaRPr lang="en-GB"/>
          </a:p>
        </p:txBody>
      </p:sp>
    </p:spTree>
    <p:extLst>
      <p:ext uri="{BB962C8B-B14F-4D97-AF65-F5344CB8AC3E}">
        <p14:creationId xmlns:p14="http://schemas.microsoft.com/office/powerpoint/2010/main" val="136334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Verse 1: To start with I would ask pupils to join in just with the lines in red </a:t>
            </a:r>
          </a:p>
          <a:p>
            <a:r>
              <a:rPr lang="en-GB" dirty="0"/>
              <a:t>The right hand section is to cue them into trying to recall the words </a:t>
            </a:r>
          </a:p>
        </p:txBody>
      </p:sp>
      <p:sp>
        <p:nvSpPr>
          <p:cNvPr id="4" name="Slide Number Placeholder 3"/>
          <p:cNvSpPr>
            <a:spLocks noGrp="1"/>
          </p:cNvSpPr>
          <p:nvPr>
            <p:ph type="sldNum" sz="quarter" idx="5"/>
          </p:nvPr>
        </p:nvSpPr>
        <p:spPr/>
        <p:txBody>
          <a:bodyPr/>
          <a:lstStyle/>
          <a:p>
            <a:fld id="{2AF63575-EDFB-490A-A710-CB4A9ACCCF3E}" type="slidenum">
              <a:rPr lang="en-GB" smtClean="0"/>
              <a:t>22</a:t>
            </a:fld>
            <a:endParaRPr lang="en-GB"/>
          </a:p>
        </p:txBody>
      </p:sp>
    </p:spTree>
    <p:extLst>
      <p:ext uri="{BB962C8B-B14F-4D97-AF65-F5344CB8AC3E}">
        <p14:creationId xmlns:p14="http://schemas.microsoft.com/office/powerpoint/2010/main" val="3443467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Verse 2: To start with I would ask pupils to join in just with the lines in red </a:t>
            </a:r>
          </a:p>
          <a:p>
            <a:r>
              <a:rPr lang="en-GB" dirty="0"/>
              <a:t>The right hand section is to cue them into trying to recall the words </a:t>
            </a:r>
          </a:p>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23</a:t>
            </a:fld>
            <a:endParaRPr lang="en-GB"/>
          </a:p>
        </p:txBody>
      </p:sp>
    </p:spTree>
    <p:extLst>
      <p:ext uri="{BB962C8B-B14F-4D97-AF65-F5344CB8AC3E}">
        <p14:creationId xmlns:p14="http://schemas.microsoft.com/office/powerpoint/2010/main" val="100902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1">
                    <a:lumMod val="20000"/>
                    <a:lumOff val="80000"/>
                  </a:schemeClr>
                </a:solidFill>
              </a:rPr>
              <a:t>Teachers are welcome to vary the activities, add their own ideas etc. to make it as useful as possible, but it is not for commercial use. Copyright of this text remains with the author.</a:t>
            </a:r>
          </a:p>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26</a:t>
            </a:fld>
            <a:endParaRPr lang="en-GB"/>
          </a:p>
        </p:txBody>
      </p:sp>
    </p:spTree>
    <p:extLst>
      <p:ext uri="{BB962C8B-B14F-4D97-AF65-F5344CB8AC3E}">
        <p14:creationId xmlns:p14="http://schemas.microsoft.com/office/powerpoint/2010/main" val="403564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TLM = THE LANGUAGE MAGICIAN</a:t>
            </a:r>
          </a:p>
        </p:txBody>
      </p:sp>
      <p:sp>
        <p:nvSpPr>
          <p:cNvPr id="4" name="Slide Number Placeholder 3"/>
          <p:cNvSpPr>
            <a:spLocks noGrp="1"/>
          </p:cNvSpPr>
          <p:nvPr>
            <p:ph type="sldNum" sz="quarter" idx="5"/>
          </p:nvPr>
        </p:nvSpPr>
        <p:spPr/>
        <p:txBody>
          <a:bodyPr/>
          <a:lstStyle/>
          <a:p>
            <a:fld id="{2AF63575-EDFB-490A-A710-CB4A9ACCCF3E}" type="slidenum">
              <a:rPr lang="en-GB" smtClean="0"/>
              <a:t>2</a:t>
            </a:fld>
            <a:endParaRPr lang="en-GB"/>
          </a:p>
        </p:txBody>
      </p:sp>
    </p:spTree>
    <p:extLst>
      <p:ext uri="{BB962C8B-B14F-4D97-AF65-F5344CB8AC3E}">
        <p14:creationId xmlns:p14="http://schemas.microsoft.com/office/powerpoint/2010/main" val="492014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6A43C34B-6EE0-4A69-951C-5108663541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 xmlns:a16="http://schemas.microsoft.com/office/drawing/2014/main" id="{BD764901-E9D6-4546-A9B8-86BB80743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Teachers make paired cards – picture cards and word cards to support these activities and memory training</a:t>
            </a:r>
          </a:p>
        </p:txBody>
      </p:sp>
      <p:sp>
        <p:nvSpPr>
          <p:cNvPr id="20484" name="Slide Number Placeholder 3">
            <a:extLst>
              <a:ext uri="{FF2B5EF4-FFF2-40B4-BE49-F238E27FC236}">
                <a16:creationId xmlns="" xmlns:a16="http://schemas.microsoft.com/office/drawing/2014/main" id="{4582C5A4-CFF4-4A30-9929-DE4DEB9344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AA7B85-B52E-450A-ABCF-1732334429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27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sample artwork only .</a:t>
            </a:r>
          </a:p>
          <a:p>
            <a:r>
              <a:rPr lang="en-GB" dirty="0"/>
              <a:t>If you are working on reading and writing you will need also a mat of the words that correspond the pictures</a:t>
            </a:r>
          </a:p>
          <a:p>
            <a:endParaRPr lang="en-GB" dirty="0"/>
          </a:p>
          <a:p>
            <a:r>
              <a:rPr lang="en-GB" dirty="0"/>
              <a:t>In some of the activities below you use the mats </a:t>
            </a:r>
          </a:p>
          <a:p>
            <a:r>
              <a:rPr lang="en-GB" dirty="0"/>
              <a:t>In others you cut out the individual pictures / words</a:t>
            </a:r>
          </a:p>
          <a:p>
            <a:r>
              <a:rPr lang="en-GB" dirty="0"/>
              <a:t>Or you have a mat AND pictures </a:t>
            </a:r>
          </a:p>
          <a:p>
            <a:r>
              <a:rPr lang="en-GB" dirty="0"/>
              <a:t>Or you have a mat AND words</a:t>
            </a:r>
          </a:p>
          <a:p>
            <a:r>
              <a:rPr lang="en-GB" dirty="0"/>
              <a:t>Or you have pictures AND words.</a:t>
            </a:r>
          </a:p>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30</a:t>
            </a:fld>
            <a:endParaRPr lang="en-GB"/>
          </a:p>
        </p:txBody>
      </p:sp>
    </p:spTree>
    <p:extLst>
      <p:ext uri="{BB962C8B-B14F-4D97-AF65-F5344CB8AC3E}">
        <p14:creationId xmlns:p14="http://schemas.microsoft.com/office/powerpoint/2010/main" val="2849804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teacher invents the order and says the words, or invents sentences, or tells a short invented story</a:t>
            </a:r>
          </a:p>
        </p:txBody>
      </p:sp>
      <p:sp>
        <p:nvSpPr>
          <p:cNvPr id="4" name="Slide Number Placeholder 3"/>
          <p:cNvSpPr>
            <a:spLocks noGrp="1"/>
          </p:cNvSpPr>
          <p:nvPr>
            <p:ph type="sldNum" sz="quarter" idx="5"/>
          </p:nvPr>
        </p:nvSpPr>
        <p:spPr/>
        <p:txBody>
          <a:bodyPr/>
          <a:lstStyle/>
          <a:p>
            <a:fld id="{2AF63575-EDFB-490A-A710-CB4A9ACCCF3E}" type="slidenum">
              <a:rPr lang="en-GB" smtClean="0"/>
              <a:t>31</a:t>
            </a:fld>
            <a:endParaRPr lang="en-GB"/>
          </a:p>
        </p:txBody>
      </p:sp>
    </p:spTree>
    <p:extLst>
      <p:ext uri="{BB962C8B-B14F-4D97-AF65-F5344CB8AC3E}">
        <p14:creationId xmlns:p14="http://schemas.microsoft.com/office/powerpoint/2010/main" val="1963894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activities are for different levels of ability. They can be differentiated as is appropriate.</a:t>
            </a:r>
          </a:p>
        </p:txBody>
      </p:sp>
      <p:sp>
        <p:nvSpPr>
          <p:cNvPr id="4" name="Slide Number Placeholder 3"/>
          <p:cNvSpPr>
            <a:spLocks noGrp="1"/>
          </p:cNvSpPr>
          <p:nvPr>
            <p:ph type="sldNum" sz="quarter" idx="5"/>
          </p:nvPr>
        </p:nvSpPr>
        <p:spPr/>
        <p:txBody>
          <a:bodyPr/>
          <a:lstStyle/>
          <a:p>
            <a:fld id="{2AF63575-EDFB-490A-A710-CB4A9ACCCF3E}" type="slidenum">
              <a:rPr lang="en-GB" smtClean="0"/>
              <a:t>32</a:t>
            </a:fld>
            <a:endParaRPr lang="en-GB"/>
          </a:p>
        </p:txBody>
      </p:sp>
    </p:spTree>
    <p:extLst>
      <p:ext uri="{BB962C8B-B14F-4D97-AF65-F5344CB8AC3E}">
        <p14:creationId xmlns:p14="http://schemas.microsoft.com/office/powerpoint/2010/main" val="15553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34</a:t>
            </a:fld>
            <a:endParaRPr lang="en-GB"/>
          </a:p>
        </p:txBody>
      </p:sp>
    </p:spTree>
    <p:extLst>
      <p:ext uri="{BB962C8B-B14F-4D97-AF65-F5344CB8AC3E}">
        <p14:creationId xmlns:p14="http://schemas.microsoft.com/office/powerpoint/2010/main" val="136115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hope that if children enjoy the concept of the Game there may be other activities teacher</a:t>
            </a:r>
            <a:r>
              <a:rPr lang="en-US" baseline="0" dirty="0"/>
              <a:t>s can frame within the style of THE LANGUAGE MAGICIAN</a:t>
            </a:r>
            <a:endParaRPr lang="en-US" dirty="0"/>
          </a:p>
        </p:txBody>
      </p:sp>
      <p:sp>
        <p:nvSpPr>
          <p:cNvPr id="4" name="Slide Number Placeholder 3"/>
          <p:cNvSpPr>
            <a:spLocks noGrp="1"/>
          </p:cNvSpPr>
          <p:nvPr>
            <p:ph type="sldNum" sz="quarter" idx="10"/>
          </p:nvPr>
        </p:nvSpPr>
        <p:spPr/>
        <p:txBody>
          <a:bodyPr/>
          <a:lstStyle/>
          <a:p>
            <a:fld id="{2AF63575-EDFB-490A-A710-CB4A9ACCCF3E}" type="slidenum">
              <a:rPr lang="en-GB" smtClean="0"/>
              <a:t>37</a:t>
            </a:fld>
            <a:endParaRPr lang="en-GB"/>
          </a:p>
        </p:txBody>
      </p:sp>
    </p:spTree>
    <p:extLst>
      <p:ext uri="{BB962C8B-B14F-4D97-AF65-F5344CB8AC3E}">
        <p14:creationId xmlns:p14="http://schemas.microsoft.com/office/powerpoint/2010/main" val="26339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take it in turn to say a line , remembering the list and adding something on:</a:t>
            </a:r>
          </a:p>
          <a:p>
            <a:r>
              <a:rPr lang="en-GB" dirty="0"/>
              <a:t>I went to market and I bought …. Potatoes</a:t>
            </a:r>
          </a:p>
          <a:p>
            <a:r>
              <a:rPr lang="en-GB" dirty="0"/>
              <a:t>I went to market and I bought …. Potatoes and oranges</a:t>
            </a:r>
          </a:p>
          <a:p>
            <a:r>
              <a:rPr lang="en-GB" dirty="0"/>
              <a:t>I went to market and I bought …. Potatoes and oranges and carrots</a:t>
            </a:r>
          </a:p>
          <a:p>
            <a:r>
              <a:rPr lang="en-GB" dirty="0"/>
              <a:t>I went to market and I bought …. Potatoes and oranges and carrots and a cabbage</a:t>
            </a:r>
          </a:p>
          <a:p>
            <a:r>
              <a:rPr lang="en-GB" dirty="0"/>
              <a:t>Etc. </a:t>
            </a:r>
          </a:p>
          <a:p>
            <a:endParaRPr lang="en-GB" dirty="0"/>
          </a:p>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5</a:t>
            </a:fld>
            <a:endParaRPr lang="en-GB"/>
          </a:p>
        </p:txBody>
      </p:sp>
    </p:spTree>
    <p:extLst>
      <p:ext uri="{BB962C8B-B14F-4D97-AF65-F5344CB8AC3E}">
        <p14:creationId xmlns:p14="http://schemas.microsoft.com/office/powerpoint/2010/main" val="254787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 went to market and I bought ..’ tweaked to be a TLM type activity – from the Classroom Resources on the TLM website </a:t>
            </a:r>
            <a:r>
              <a:rPr lang="en-GB" sz="1200" u="sng" dirty="0">
                <a:hlinkClick r:id="rId3"/>
              </a:rPr>
              <a:t>https://www.thelanguagemagician.net/</a:t>
            </a:r>
            <a:endParaRPr lang="en-GB"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63575-EDFB-490A-A710-CB4A9ACCCF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52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image comes from the Classroom Resources  </a:t>
            </a:r>
            <a:r>
              <a:rPr lang="en-GB" sz="1200" u="sng" dirty="0">
                <a:hlinkClick r:id="rId3"/>
              </a:rPr>
              <a:t>https://www.thelanguagemagician.net/</a:t>
            </a:r>
            <a:endParaRPr lang="en-GB" sz="1200" dirty="0"/>
          </a:p>
          <a:p>
            <a:endParaRPr lang="en-GB" dirty="0"/>
          </a:p>
        </p:txBody>
      </p:sp>
      <p:sp>
        <p:nvSpPr>
          <p:cNvPr id="4" name="Slide Number Placeholder 3"/>
          <p:cNvSpPr>
            <a:spLocks noGrp="1"/>
          </p:cNvSpPr>
          <p:nvPr>
            <p:ph type="sldNum" sz="quarter" idx="5"/>
          </p:nvPr>
        </p:nvSpPr>
        <p:spPr/>
        <p:txBody>
          <a:bodyPr/>
          <a:lstStyle/>
          <a:p>
            <a:fld id="{2AF63575-EDFB-490A-A710-CB4A9ACCCF3E}" type="slidenum">
              <a:rPr lang="en-GB" smtClean="0"/>
              <a:t>7</a:t>
            </a:fld>
            <a:endParaRPr lang="en-GB"/>
          </a:p>
        </p:txBody>
      </p:sp>
    </p:spTree>
    <p:extLst>
      <p:ext uri="{BB962C8B-B14F-4D97-AF65-F5344CB8AC3E}">
        <p14:creationId xmlns:p14="http://schemas.microsoft.com/office/powerpoint/2010/main" val="414224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Alternative activities </a:t>
            </a:r>
          </a:p>
        </p:txBody>
      </p:sp>
      <p:sp>
        <p:nvSpPr>
          <p:cNvPr id="4" name="Slide Number Placeholder 3"/>
          <p:cNvSpPr>
            <a:spLocks noGrp="1"/>
          </p:cNvSpPr>
          <p:nvPr>
            <p:ph type="sldNum" sz="quarter" idx="5"/>
          </p:nvPr>
        </p:nvSpPr>
        <p:spPr/>
        <p:txBody>
          <a:bodyPr/>
          <a:lstStyle/>
          <a:p>
            <a:fld id="{2AF63575-EDFB-490A-A710-CB4A9ACCCF3E}" type="slidenum">
              <a:rPr lang="en-GB" smtClean="0"/>
              <a:t>8</a:t>
            </a:fld>
            <a:endParaRPr lang="en-GB"/>
          </a:p>
        </p:txBody>
      </p:sp>
    </p:spTree>
    <p:extLst>
      <p:ext uri="{BB962C8B-B14F-4D97-AF65-F5344CB8AC3E}">
        <p14:creationId xmlns:p14="http://schemas.microsoft.com/office/powerpoint/2010/main" val="64027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 on next screen</a:t>
            </a:r>
          </a:p>
          <a:p>
            <a:endParaRPr lang="en-GB" dirty="0"/>
          </a:p>
          <a:p>
            <a:r>
              <a:rPr lang="en-GB" dirty="0"/>
              <a:t>You can change the language to what is appropriate!</a:t>
            </a:r>
          </a:p>
        </p:txBody>
      </p:sp>
      <p:sp>
        <p:nvSpPr>
          <p:cNvPr id="4" name="Slide Number Placeholder 3"/>
          <p:cNvSpPr>
            <a:spLocks noGrp="1"/>
          </p:cNvSpPr>
          <p:nvPr>
            <p:ph type="sldNum" sz="quarter" idx="5"/>
          </p:nvPr>
        </p:nvSpPr>
        <p:spPr/>
        <p:txBody>
          <a:bodyPr/>
          <a:lstStyle/>
          <a:p>
            <a:fld id="{2AF63575-EDFB-490A-A710-CB4A9ACCCF3E}" type="slidenum">
              <a:rPr lang="en-GB" smtClean="0"/>
              <a:t>9</a:t>
            </a:fld>
            <a:endParaRPr lang="en-GB"/>
          </a:p>
        </p:txBody>
      </p:sp>
    </p:spTree>
    <p:extLst>
      <p:ext uri="{BB962C8B-B14F-4D97-AF65-F5344CB8AC3E}">
        <p14:creationId xmlns:p14="http://schemas.microsoft.com/office/powerpoint/2010/main" val="106758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Worksheet from Classroom Resources Module 2</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Details on next screen</a:t>
            </a:r>
          </a:p>
          <a:p>
            <a:endParaRPr lang="en-US" dirty="0"/>
          </a:p>
        </p:txBody>
      </p:sp>
      <p:sp>
        <p:nvSpPr>
          <p:cNvPr id="4" name="Slide Number Placeholder 3"/>
          <p:cNvSpPr>
            <a:spLocks noGrp="1"/>
          </p:cNvSpPr>
          <p:nvPr>
            <p:ph type="sldNum" sz="quarter" idx="10"/>
          </p:nvPr>
        </p:nvSpPr>
        <p:spPr/>
        <p:txBody>
          <a:bodyPr/>
          <a:lstStyle/>
          <a:p>
            <a:fld id="{2AF63575-EDFB-490A-A710-CB4A9ACCCF3E}" type="slidenum">
              <a:rPr lang="en-GB" smtClean="0"/>
              <a:t>11</a:t>
            </a:fld>
            <a:endParaRPr lang="en-GB"/>
          </a:p>
        </p:txBody>
      </p:sp>
    </p:spTree>
    <p:extLst>
      <p:ext uri="{BB962C8B-B14F-4D97-AF65-F5344CB8AC3E}">
        <p14:creationId xmlns:p14="http://schemas.microsoft.com/office/powerpoint/2010/main" val="689887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a:t>
            </a:r>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Worksheet from Classroom Resources Module 2</a:t>
            </a:r>
          </a:p>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You wil find some images later in the presentation </a:t>
            </a:r>
          </a:p>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If played by pupils they need to make paper counters with the pictures on </a:t>
            </a:r>
          </a:p>
          <a:p>
            <a:endParaRPr lang="en-US" dirty="0"/>
          </a:p>
        </p:txBody>
      </p:sp>
      <p:sp>
        <p:nvSpPr>
          <p:cNvPr id="4" name="Slide Number Placeholder 3"/>
          <p:cNvSpPr>
            <a:spLocks noGrp="1"/>
          </p:cNvSpPr>
          <p:nvPr>
            <p:ph type="sldNum" sz="quarter" idx="10"/>
          </p:nvPr>
        </p:nvSpPr>
        <p:spPr/>
        <p:txBody>
          <a:bodyPr/>
          <a:lstStyle/>
          <a:p>
            <a:fld id="{2AF63575-EDFB-490A-A710-CB4A9ACCCF3E}" type="slidenum">
              <a:rPr lang="en-GB" smtClean="0"/>
              <a:t>12</a:t>
            </a:fld>
            <a:endParaRPr lang="en-GB"/>
          </a:p>
        </p:txBody>
      </p:sp>
    </p:spTree>
    <p:extLst>
      <p:ext uri="{BB962C8B-B14F-4D97-AF65-F5344CB8AC3E}">
        <p14:creationId xmlns:p14="http://schemas.microsoft.com/office/powerpoint/2010/main" val="1645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62D22AB-0536-438B-B8F4-4BB287908BB5}" type="datetime1">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3109056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3E8D8A-F96C-4404-A4B6-FD6CD74C3453}" type="datetime1">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158080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098D720-1A1B-4081-89AA-83BA6445F873}" type="datetime1">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244639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 xmlns:a16="http://schemas.microsoft.com/office/drawing/2014/main" id="{7D435543-9153-4FBA-AAC5-0F81F470C70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 xmlns:a16="http://schemas.microsoft.com/office/drawing/2014/main" id="{D243C6D9-F660-469A-B1CB-85BA9A2154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 xmlns:a16="http://schemas.microsoft.com/office/drawing/2014/main" id="{EAFA9A59-6D3A-4317-A1B5-B6E801EF844C}"/>
              </a:ext>
            </a:extLst>
          </p:cNvPr>
          <p:cNvSpPr>
            <a:spLocks noGrp="1"/>
          </p:cNvSpPr>
          <p:nvPr>
            <p:ph type="sldNum" sz="quarter" idx="12"/>
          </p:nvPr>
        </p:nvSpPr>
        <p:spPr/>
        <p:txBody>
          <a:bodyPr/>
          <a:lstStyle>
            <a:lvl1pPr>
              <a:defRPr/>
            </a:lvl1pPr>
          </a:lstStyle>
          <a:p>
            <a:pPr>
              <a:defRPr/>
            </a:pPr>
            <a:fld id="{65A2FE92-76DF-404F-B17A-E01A7AE3EC57}" type="slidenum">
              <a:rPr lang="en-US" altLang="en-US"/>
              <a:pPr>
                <a:defRPr/>
              </a:pPr>
              <a:t>‹Nr.›</a:t>
            </a:fld>
            <a:endParaRPr lang="en-US" altLang="en-US"/>
          </a:p>
        </p:txBody>
      </p:sp>
    </p:spTree>
    <p:extLst>
      <p:ext uri="{BB962C8B-B14F-4D97-AF65-F5344CB8AC3E}">
        <p14:creationId xmlns:p14="http://schemas.microsoft.com/office/powerpoint/2010/main" val="637782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0FD242-31D2-4F8F-B8D7-BCB911D19B6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 xmlns:a16="http://schemas.microsoft.com/office/drawing/2014/main" id="{85E3D2FE-BB8F-42ED-ACB1-2D1BEEE002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 xmlns:a16="http://schemas.microsoft.com/office/drawing/2014/main" id="{A55110C9-6860-4EF4-8744-98D6CDE7C5B1}"/>
              </a:ext>
            </a:extLst>
          </p:cNvPr>
          <p:cNvSpPr>
            <a:spLocks noGrp="1"/>
          </p:cNvSpPr>
          <p:nvPr>
            <p:ph type="sldNum" sz="quarter" idx="12"/>
          </p:nvPr>
        </p:nvSpPr>
        <p:spPr/>
        <p:txBody>
          <a:bodyPr/>
          <a:lstStyle>
            <a:lvl1pPr>
              <a:defRPr/>
            </a:lvl1pPr>
          </a:lstStyle>
          <a:p>
            <a:pPr>
              <a:defRPr/>
            </a:pPr>
            <a:fld id="{6880B18D-BA26-4952-9E3A-0BE971DE2ED8}" type="slidenum">
              <a:rPr lang="en-US" altLang="en-US"/>
              <a:pPr>
                <a:defRPr/>
              </a:pPr>
              <a:t>‹Nr.›</a:t>
            </a:fld>
            <a:endParaRPr lang="en-US" altLang="en-US"/>
          </a:p>
        </p:txBody>
      </p:sp>
    </p:spTree>
    <p:extLst>
      <p:ext uri="{BB962C8B-B14F-4D97-AF65-F5344CB8AC3E}">
        <p14:creationId xmlns:p14="http://schemas.microsoft.com/office/powerpoint/2010/main" val="1030059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41372E0-45DD-4226-A158-4862EF9CFE9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 xmlns:a16="http://schemas.microsoft.com/office/drawing/2014/main" id="{4EAB2E95-59C1-4DA5-A880-E0EE2E09329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 xmlns:a16="http://schemas.microsoft.com/office/drawing/2014/main" id="{B929C664-FB0A-402D-BE00-839BCA668C41}"/>
              </a:ext>
            </a:extLst>
          </p:cNvPr>
          <p:cNvSpPr>
            <a:spLocks noGrp="1"/>
          </p:cNvSpPr>
          <p:nvPr>
            <p:ph type="sldNum" sz="quarter" idx="12"/>
          </p:nvPr>
        </p:nvSpPr>
        <p:spPr/>
        <p:txBody>
          <a:bodyPr/>
          <a:lstStyle>
            <a:lvl1pPr>
              <a:defRPr/>
            </a:lvl1pPr>
          </a:lstStyle>
          <a:p>
            <a:pPr>
              <a:defRPr/>
            </a:pPr>
            <a:fld id="{A141A951-D61A-4CA6-A2AD-7A05977E6544}" type="slidenum">
              <a:rPr lang="en-US" altLang="en-US"/>
              <a:pPr>
                <a:defRPr/>
              </a:pPr>
              <a:t>‹Nr.›</a:t>
            </a:fld>
            <a:endParaRPr lang="en-US" altLang="en-US"/>
          </a:p>
        </p:txBody>
      </p:sp>
    </p:spTree>
    <p:extLst>
      <p:ext uri="{BB962C8B-B14F-4D97-AF65-F5344CB8AC3E}">
        <p14:creationId xmlns:p14="http://schemas.microsoft.com/office/powerpoint/2010/main" val="321049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6820694F-29DA-4DEC-BAA0-B59C3C98510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 xmlns:a16="http://schemas.microsoft.com/office/drawing/2014/main" id="{08693ACD-4CCB-46AE-97A2-47C8047A312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 xmlns:a16="http://schemas.microsoft.com/office/drawing/2014/main" id="{B8B0AB16-3620-416E-94A0-DD6A932AC57B}"/>
              </a:ext>
            </a:extLst>
          </p:cNvPr>
          <p:cNvSpPr>
            <a:spLocks noGrp="1"/>
          </p:cNvSpPr>
          <p:nvPr>
            <p:ph type="sldNum" sz="quarter" idx="12"/>
          </p:nvPr>
        </p:nvSpPr>
        <p:spPr/>
        <p:txBody>
          <a:bodyPr/>
          <a:lstStyle>
            <a:lvl1pPr>
              <a:defRPr/>
            </a:lvl1pPr>
          </a:lstStyle>
          <a:p>
            <a:pPr>
              <a:defRPr/>
            </a:pPr>
            <a:fld id="{BB2F44DC-A2B8-4E10-BAF0-42C8E24ED01E}" type="slidenum">
              <a:rPr lang="en-US" altLang="en-US"/>
              <a:pPr>
                <a:defRPr/>
              </a:pPr>
              <a:t>‹Nr.›</a:t>
            </a:fld>
            <a:endParaRPr lang="en-US" altLang="en-US"/>
          </a:p>
        </p:txBody>
      </p:sp>
    </p:spTree>
    <p:extLst>
      <p:ext uri="{BB962C8B-B14F-4D97-AF65-F5344CB8AC3E}">
        <p14:creationId xmlns:p14="http://schemas.microsoft.com/office/powerpoint/2010/main" val="213750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807625A4-598B-41AC-BB2D-E8D5153251F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 xmlns:a16="http://schemas.microsoft.com/office/drawing/2014/main" id="{7ABC79D2-F42F-4D23-8D12-E19AB722872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 xmlns:a16="http://schemas.microsoft.com/office/drawing/2014/main" id="{AB1B3D62-E03A-4AD5-978B-E53B04556B0E}"/>
              </a:ext>
            </a:extLst>
          </p:cNvPr>
          <p:cNvSpPr>
            <a:spLocks noGrp="1"/>
          </p:cNvSpPr>
          <p:nvPr>
            <p:ph type="sldNum" sz="quarter" idx="12"/>
          </p:nvPr>
        </p:nvSpPr>
        <p:spPr/>
        <p:txBody>
          <a:bodyPr/>
          <a:lstStyle>
            <a:lvl1pPr>
              <a:defRPr/>
            </a:lvl1pPr>
          </a:lstStyle>
          <a:p>
            <a:pPr>
              <a:defRPr/>
            </a:pPr>
            <a:fld id="{F792C6FB-4D58-427A-9CA1-9D5DD4C8FF13}" type="slidenum">
              <a:rPr lang="en-US" altLang="en-US"/>
              <a:pPr>
                <a:defRPr/>
              </a:pPr>
              <a:t>‹Nr.›</a:t>
            </a:fld>
            <a:endParaRPr lang="en-US" altLang="en-US"/>
          </a:p>
        </p:txBody>
      </p:sp>
    </p:spTree>
    <p:extLst>
      <p:ext uri="{BB962C8B-B14F-4D97-AF65-F5344CB8AC3E}">
        <p14:creationId xmlns:p14="http://schemas.microsoft.com/office/powerpoint/2010/main" val="3238262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BF33EBF3-D1AC-43BF-9D4A-9E814E2FC21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 xmlns:a16="http://schemas.microsoft.com/office/drawing/2014/main" id="{80F94439-BD47-4E8B-902E-DB7B3CB1B04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 xmlns:a16="http://schemas.microsoft.com/office/drawing/2014/main" id="{C9218D0B-42B8-4F78-A614-C8BFC87ADEB5}"/>
              </a:ext>
            </a:extLst>
          </p:cNvPr>
          <p:cNvSpPr>
            <a:spLocks noGrp="1"/>
          </p:cNvSpPr>
          <p:nvPr>
            <p:ph type="sldNum" sz="quarter" idx="12"/>
          </p:nvPr>
        </p:nvSpPr>
        <p:spPr/>
        <p:txBody>
          <a:bodyPr/>
          <a:lstStyle>
            <a:lvl1pPr>
              <a:defRPr/>
            </a:lvl1pPr>
          </a:lstStyle>
          <a:p>
            <a:pPr>
              <a:defRPr/>
            </a:pPr>
            <a:fld id="{C7E31D64-603F-4E04-9B51-0D19FF161996}" type="slidenum">
              <a:rPr lang="en-US" altLang="en-US"/>
              <a:pPr>
                <a:defRPr/>
              </a:pPr>
              <a:t>‹Nr.›</a:t>
            </a:fld>
            <a:endParaRPr lang="en-US" altLang="en-US"/>
          </a:p>
        </p:txBody>
      </p:sp>
    </p:spTree>
    <p:extLst>
      <p:ext uri="{BB962C8B-B14F-4D97-AF65-F5344CB8AC3E}">
        <p14:creationId xmlns:p14="http://schemas.microsoft.com/office/powerpoint/2010/main" val="356357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A85E60AE-8224-4F5F-9ACF-A50274E330B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 xmlns:a16="http://schemas.microsoft.com/office/drawing/2014/main" id="{3511A7A9-6AAB-4107-B435-BAB74065A40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 xmlns:a16="http://schemas.microsoft.com/office/drawing/2014/main" id="{8C8493E2-4F87-4801-9EAA-63913EEE771A}"/>
              </a:ext>
            </a:extLst>
          </p:cNvPr>
          <p:cNvSpPr>
            <a:spLocks noGrp="1"/>
          </p:cNvSpPr>
          <p:nvPr>
            <p:ph type="sldNum" sz="quarter" idx="12"/>
          </p:nvPr>
        </p:nvSpPr>
        <p:spPr/>
        <p:txBody>
          <a:bodyPr/>
          <a:lstStyle>
            <a:lvl1pPr>
              <a:defRPr/>
            </a:lvl1pPr>
          </a:lstStyle>
          <a:p>
            <a:pPr>
              <a:defRPr/>
            </a:pPr>
            <a:fld id="{4DA79810-94ED-4B12-8436-21016A5DD439}" type="slidenum">
              <a:rPr lang="en-US" altLang="en-US"/>
              <a:pPr>
                <a:defRPr/>
              </a:pPr>
              <a:t>‹Nr.›</a:t>
            </a:fld>
            <a:endParaRPr lang="en-US" altLang="en-US"/>
          </a:p>
        </p:txBody>
      </p:sp>
    </p:spTree>
    <p:extLst>
      <p:ext uri="{BB962C8B-B14F-4D97-AF65-F5344CB8AC3E}">
        <p14:creationId xmlns:p14="http://schemas.microsoft.com/office/powerpoint/2010/main" val="290966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a:extLst>
              <a:ext uri="{FF2B5EF4-FFF2-40B4-BE49-F238E27FC236}">
                <a16:creationId xmlns="" xmlns:a16="http://schemas.microsoft.com/office/drawing/2014/main" id="{09B6BEC6-E326-4A8C-B11F-E7C8A145D6D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 xmlns:a16="http://schemas.microsoft.com/office/drawing/2014/main" id="{03384720-6B14-4FFF-811F-7AEA19A18C8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 xmlns:a16="http://schemas.microsoft.com/office/drawing/2014/main" id="{68D4C18A-6C4D-400D-978D-EF83A12C2579}"/>
              </a:ext>
            </a:extLst>
          </p:cNvPr>
          <p:cNvSpPr>
            <a:spLocks noGrp="1"/>
          </p:cNvSpPr>
          <p:nvPr>
            <p:ph type="sldNum" sz="quarter" idx="12"/>
          </p:nvPr>
        </p:nvSpPr>
        <p:spPr/>
        <p:txBody>
          <a:bodyPr/>
          <a:lstStyle>
            <a:lvl1pPr>
              <a:defRPr/>
            </a:lvl1pPr>
          </a:lstStyle>
          <a:p>
            <a:pPr>
              <a:defRPr/>
            </a:pPr>
            <a:fld id="{5169F55C-EAD6-4139-8251-48ACED3B4CAA}" type="slidenum">
              <a:rPr lang="en-US" altLang="en-US"/>
              <a:pPr>
                <a:defRPr/>
              </a:pPr>
              <a:t>‹Nr.›</a:t>
            </a:fld>
            <a:endParaRPr lang="en-US" altLang="en-US"/>
          </a:p>
        </p:txBody>
      </p:sp>
    </p:spTree>
    <p:extLst>
      <p:ext uri="{BB962C8B-B14F-4D97-AF65-F5344CB8AC3E}">
        <p14:creationId xmlns:p14="http://schemas.microsoft.com/office/powerpoint/2010/main" val="9862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E2D173A-6B2B-4CAE-905E-A763EA25871E}" type="datetime1">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597888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a:extLst>
              <a:ext uri="{FF2B5EF4-FFF2-40B4-BE49-F238E27FC236}">
                <a16:creationId xmlns="" xmlns:a16="http://schemas.microsoft.com/office/drawing/2014/main" id="{70587F4B-A2FA-44B4-B0B0-153878278CA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 xmlns:a16="http://schemas.microsoft.com/office/drawing/2014/main" id="{7AECA391-3E3E-4B38-A0EA-9DD7027C7C7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 xmlns:a16="http://schemas.microsoft.com/office/drawing/2014/main" id="{1249B3C0-43E3-4271-ABE4-A9755E5178BD}"/>
              </a:ext>
            </a:extLst>
          </p:cNvPr>
          <p:cNvSpPr>
            <a:spLocks noGrp="1"/>
          </p:cNvSpPr>
          <p:nvPr>
            <p:ph type="sldNum" sz="quarter" idx="12"/>
          </p:nvPr>
        </p:nvSpPr>
        <p:spPr/>
        <p:txBody>
          <a:bodyPr/>
          <a:lstStyle>
            <a:lvl1pPr>
              <a:defRPr/>
            </a:lvl1pPr>
          </a:lstStyle>
          <a:p>
            <a:pPr>
              <a:defRPr/>
            </a:pPr>
            <a:fld id="{FAEB1B3F-7250-4F1C-8FB2-7FB30772C182}" type="slidenum">
              <a:rPr lang="en-US" altLang="en-US"/>
              <a:pPr>
                <a:defRPr/>
              </a:pPr>
              <a:t>‹Nr.›</a:t>
            </a:fld>
            <a:endParaRPr lang="en-US" altLang="en-US"/>
          </a:p>
        </p:txBody>
      </p:sp>
    </p:spTree>
    <p:extLst>
      <p:ext uri="{BB962C8B-B14F-4D97-AF65-F5344CB8AC3E}">
        <p14:creationId xmlns:p14="http://schemas.microsoft.com/office/powerpoint/2010/main" val="13261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D71009-A5AC-40EE-B396-89809503B48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 xmlns:a16="http://schemas.microsoft.com/office/drawing/2014/main" id="{1E4D5068-7182-418D-A03D-281A4708AD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 xmlns:a16="http://schemas.microsoft.com/office/drawing/2014/main" id="{F3A7A21F-AE79-4E9F-BCCA-7A22B22D97A5}"/>
              </a:ext>
            </a:extLst>
          </p:cNvPr>
          <p:cNvSpPr>
            <a:spLocks noGrp="1"/>
          </p:cNvSpPr>
          <p:nvPr>
            <p:ph type="sldNum" sz="quarter" idx="12"/>
          </p:nvPr>
        </p:nvSpPr>
        <p:spPr/>
        <p:txBody>
          <a:bodyPr/>
          <a:lstStyle>
            <a:lvl1pPr>
              <a:defRPr/>
            </a:lvl1pPr>
          </a:lstStyle>
          <a:p>
            <a:pPr>
              <a:defRPr/>
            </a:pPr>
            <a:fld id="{DBBA85FA-174A-4323-A864-A18A5B2219F0}" type="slidenum">
              <a:rPr lang="en-US" altLang="en-US"/>
              <a:pPr>
                <a:defRPr/>
              </a:pPr>
              <a:t>‹Nr.›</a:t>
            </a:fld>
            <a:endParaRPr lang="en-US" altLang="en-US"/>
          </a:p>
        </p:txBody>
      </p:sp>
    </p:spTree>
    <p:extLst>
      <p:ext uri="{BB962C8B-B14F-4D97-AF65-F5344CB8AC3E}">
        <p14:creationId xmlns:p14="http://schemas.microsoft.com/office/powerpoint/2010/main" val="2773173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92C04F-89DB-4C04-891A-C9290F84506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 xmlns:a16="http://schemas.microsoft.com/office/drawing/2014/main" id="{AFCCF879-F193-4E84-B4AF-9AF695C3ADE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 xmlns:a16="http://schemas.microsoft.com/office/drawing/2014/main" id="{48F10C96-2A83-4756-B574-1F1F5AA3F6B8}"/>
              </a:ext>
            </a:extLst>
          </p:cNvPr>
          <p:cNvSpPr>
            <a:spLocks noGrp="1"/>
          </p:cNvSpPr>
          <p:nvPr>
            <p:ph type="sldNum" sz="quarter" idx="12"/>
          </p:nvPr>
        </p:nvSpPr>
        <p:spPr/>
        <p:txBody>
          <a:bodyPr/>
          <a:lstStyle>
            <a:lvl1pPr>
              <a:defRPr/>
            </a:lvl1pPr>
          </a:lstStyle>
          <a:p>
            <a:pPr>
              <a:defRPr/>
            </a:pPr>
            <a:fld id="{07658407-6ED6-4682-A45B-7573E14E2830}" type="slidenum">
              <a:rPr lang="en-US" altLang="en-US"/>
              <a:pPr>
                <a:defRPr/>
              </a:pPr>
              <a:t>‹Nr.›</a:t>
            </a:fld>
            <a:endParaRPr lang="en-US" altLang="en-US"/>
          </a:p>
        </p:txBody>
      </p:sp>
    </p:spTree>
    <p:extLst>
      <p:ext uri="{BB962C8B-B14F-4D97-AF65-F5344CB8AC3E}">
        <p14:creationId xmlns:p14="http://schemas.microsoft.com/office/powerpoint/2010/main" val="344503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6332AB9-924F-4D8A-9D5C-00BCE7DC5C4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a:extLst>
              <a:ext uri="{FF2B5EF4-FFF2-40B4-BE49-F238E27FC236}">
                <a16:creationId xmlns="" xmlns:a16="http://schemas.microsoft.com/office/drawing/2014/main" id="{C07A4CC2-9311-4D32-8972-2D4D2A6108A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a:extLst>
              <a:ext uri="{FF2B5EF4-FFF2-40B4-BE49-F238E27FC236}">
                <a16:creationId xmlns="" xmlns:a16="http://schemas.microsoft.com/office/drawing/2014/main" id="{FFB5A889-7E18-4734-BB80-9521BC73ED0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B909A5-5E7B-4C58-8862-BFBAE06F3B3B}" type="slidenum">
              <a:rPr kumimoji="0" lang="en-US" alt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altLang="en-US" sz="675"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98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21F6FD4-5CC4-49AD-8FDE-07AF7C046945}" type="datetime1">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15278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9EB0CE9-DBAD-4395-8F0D-3F8D250BF2E6}" type="datetime1">
              <a:rPr lang="de-DE" smtClean="0"/>
              <a:t>02.03.2020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61267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271C2C6-705B-4531-850A-163EE48693D7}" type="datetime1">
              <a:rPr lang="de-DE" smtClean="0"/>
              <a:t>02.03.2020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333093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C1FE1AC-B105-493D-B47C-855AC4BC182F}" type="datetime1">
              <a:rPr lang="de-DE" smtClean="0"/>
              <a:t>02.03.2020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415716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781B00-7627-4C9A-9617-D9DCB85EE57F}" type="datetime1">
              <a:rPr lang="de-DE" smtClean="0"/>
              <a:t>02.03.2020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296488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0FAD1D79-7572-4C3C-8E6B-F06233BEF096}" type="datetime1">
              <a:rPr lang="de-DE" smtClean="0"/>
              <a:t>02.03.2020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12642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E97CDBE-D0C0-4D67-8DD2-58E093898C6E}" type="datetime1">
              <a:rPr lang="de-DE" smtClean="0"/>
              <a:t>02.03.2020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CA49CB1-73EC-45D0-9E28-FDAEEC5543AB}" type="slidenum">
              <a:rPr lang="de-DE" smtClean="0"/>
              <a:t>‹Nr.›</a:t>
            </a:fld>
            <a:endParaRPr lang="de-DE"/>
          </a:p>
        </p:txBody>
      </p:sp>
    </p:spTree>
    <p:extLst>
      <p:ext uri="{BB962C8B-B14F-4D97-AF65-F5344CB8AC3E}">
        <p14:creationId xmlns:p14="http://schemas.microsoft.com/office/powerpoint/2010/main" val="59875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662E5-36E0-4093-B345-204CF032EB23}" type="datetime1">
              <a:rPr lang="de-DE" smtClean="0"/>
              <a:t>02.03.2020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49CB1-73EC-45D0-9E28-FDAEEC5543AB}" type="slidenum">
              <a:rPr lang="de-DE" smtClean="0"/>
              <a:t>‹Nr.›</a:t>
            </a:fld>
            <a:endParaRPr lang="de-DE"/>
          </a:p>
        </p:txBody>
      </p:sp>
    </p:spTree>
    <p:extLst>
      <p:ext uri="{BB962C8B-B14F-4D97-AF65-F5344CB8AC3E}">
        <p14:creationId xmlns:p14="http://schemas.microsoft.com/office/powerpoint/2010/main" val="3313004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E75B6">
            <a:alpha val="52940"/>
          </a:srgb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FD86829-74E1-477F-93E9-59D27CDDBFB5}"/>
              </a:ext>
            </a:extLst>
          </p:cNvPr>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9A02083A-63F9-41DA-816C-CF6D1245800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FFC87D2F-B3D6-405C-9461-6A8923910A34}"/>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prstClr val="black">
                    <a:tint val="75000"/>
                  </a:prstClr>
                </a:solidFill>
              </a:defRPr>
            </a:lvl1pPr>
          </a:lstStyle>
          <a:p>
            <a:pPr>
              <a:defRPr/>
            </a:pPr>
            <a:endParaRPr lang="en-US" altLang="en-US"/>
          </a:p>
        </p:txBody>
      </p:sp>
      <p:sp>
        <p:nvSpPr>
          <p:cNvPr id="5" name="Footer Placeholder 4">
            <a:extLst>
              <a:ext uri="{FF2B5EF4-FFF2-40B4-BE49-F238E27FC236}">
                <a16:creationId xmlns="" xmlns:a16="http://schemas.microsoft.com/office/drawing/2014/main" id="{ACFE8CC9-5464-43D5-AD32-B6B072227978}"/>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prstClr val="black">
                    <a:tint val="75000"/>
                  </a:prstClr>
                </a:solidFill>
              </a:defRPr>
            </a:lvl1pPr>
          </a:lstStyle>
          <a:p>
            <a:pPr>
              <a:defRPr/>
            </a:pPr>
            <a:endParaRPr lang="en-US" altLang="en-US"/>
          </a:p>
        </p:txBody>
      </p:sp>
      <p:sp>
        <p:nvSpPr>
          <p:cNvPr id="6" name="Slide Number Placeholder 5">
            <a:extLst>
              <a:ext uri="{FF2B5EF4-FFF2-40B4-BE49-F238E27FC236}">
                <a16:creationId xmlns="" xmlns:a16="http://schemas.microsoft.com/office/drawing/2014/main" id="{DAF0E87B-A292-4718-8548-B31FBC4C2D2A}"/>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prstClr val="black">
                    <a:tint val="75000"/>
                  </a:prstClr>
                </a:solidFill>
              </a:defRPr>
            </a:lvl1pPr>
          </a:lstStyle>
          <a:p>
            <a:pPr>
              <a:defRPr/>
            </a:pPr>
            <a:fld id="{D44ED5CF-485D-4F07-AA31-3BE3D334C28C}" type="slidenum">
              <a:rPr lang="en-US" altLang="en-US"/>
              <a:pPr>
                <a:defRPr/>
              </a:pPr>
              <a:t>‹Nr.›</a:t>
            </a:fld>
            <a:endParaRPr lang="en-US" altLang="en-US"/>
          </a:p>
        </p:txBody>
      </p:sp>
    </p:spTree>
    <p:extLst>
      <p:ext uri="{BB962C8B-B14F-4D97-AF65-F5344CB8AC3E}">
        <p14:creationId xmlns:p14="http://schemas.microsoft.com/office/powerpoint/2010/main" val="3731836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hyperlink" Target="https://www.thelanguagemagician.net/a-magical-tweak-integrating-the-language-magician-into-lessons/" TargetMode="External"/><Relationship Id="rId4" Type="http://schemas.openxmlformats.org/officeDocument/2006/relationships/hyperlink" Target="https://www.thelanguagemagician.net/"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6.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hyperlink" Target="https://www.thelanguagemagician.net/" TargetMode="Externa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www.thelanguagemagician.n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hyperlink" Target="https://www.thelanguagemagician.net/a-magical-tweak-integrating-the-language-magician-into-lessons/"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a:xfrm>
            <a:off x="457200" y="274638"/>
            <a:ext cx="8229600" cy="3154362"/>
          </a:xfrm>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THE LANGUAGE MAGICIAN - </a:t>
            </a:r>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 A magical tweak</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42049"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pic>
        <p:nvPicPr>
          <p:cNvPr id="6" name="Picture 5">
            <a:extLst>
              <a:ext uri="{FF2B5EF4-FFF2-40B4-BE49-F238E27FC236}">
                <a16:creationId xmlns="" xmlns:a16="http://schemas.microsoft.com/office/drawing/2014/main" id="{CD6F2119-2FA8-4A4D-8928-9D8C62058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128" y="4221088"/>
            <a:ext cx="2962671" cy="1800200"/>
          </a:xfrm>
          <a:prstGeom prst="rect">
            <a:avLst/>
          </a:prstGeom>
        </p:spPr>
      </p:pic>
      <p:pic>
        <p:nvPicPr>
          <p:cNvPr id="8" name="image69.png" descr="\\LON-fs-001\user$\GIR003641\Dokumente Roma\Erasmus +\Tasks - Content of game\Design\Documents+for+Brochure\Documents for Brochure\Bilder für Broschüre\Magician evil.png">
            <a:extLst>
              <a:ext uri="{FF2B5EF4-FFF2-40B4-BE49-F238E27FC236}">
                <a16:creationId xmlns="" xmlns:a16="http://schemas.microsoft.com/office/drawing/2014/main" id="{B5DC561F-BE01-4AA5-B102-CF9BC37840B4}"/>
              </a:ext>
            </a:extLst>
          </p:cNvPr>
          <p:cNvPicPr>
            <a:picLocks noGrp="1"/>
          </p:cNvPicPr>
          <p:nvPr>
            <p:ph idx="1"/>
          </p:nvPr>
        </p:nvPicPr>
        <p:blipFill>
          <a:blip r:embed="rId7"/>
          <a:srcRect/>
          <a:stretch>
            <a:fillRect/>
          </a:stretch>
        </p:blipFill>
        <p:spPr>
          <a:xfrm>
            <a:off x="1210444" y="3157984"/>
            <a:ext cx="2808312" cy="3271671"/>
          </a:xfrm>
          <a:prstGeom prst="rect">
            <a:avLst/>
          </a:prstGeom>
          <a:ln/>
        </p:spPr>
      </p:pic>
    </p:spTree>
    <p:extLst>
      <p:ext uri="{BB962C8B-B14F-4D97-AF65-F5344CB8AC3E}">
        <p14:creationId xmlns:p14="http://schemas.microsoft.com/office/powerpoint/2010/main" val="21003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noAutofit/>
          </a:bodyPr>
          <a:lstStyle/>
          <a:p>
            <a:r>
              <a:rPr lang="en-GB" sz="3600" dirty="0">
                <a:solidFill>
                  <a:prstClr val="black"/>
                </a:solidFill>
              </a:rPr>
              <a:t>… make a Spell </a:t>
            </a:r>
            <a:endParaRPr lang="de-DE" sz="3600" dirty="0">
              <a:solidFill>
                <a:srgbClr val="7E3A7B"/>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sz="half" idx="1"/>
          </p:nvPr>
        </p:nvSpPr>
        <p:spPr>
          <a:xfrm>
            <a:off x="457200" y="1600200"/>
            <a:ext cx="4402832" cy="4525963"/>
          </a:xfrm>
        </p:spPr>
        <p:txBody>
          <a:bodyPr>
            <a:noAutofit/>
          </a:bodyPr>
          <a:lstStyle/>
          <a:p>
            <a:pPr marL="342900" lvl="0" indent="-342900" algn="l">
              <a:buFont typeface="Arial" panose="020B0604020202020204" pitchFamily="34" charset="0"/>
              <a:buChar char="•"/>
              <a:defRPr/>
            </a:pPr>
            <a:r>
              <a:rPr lang="en-GB" sz="2400" dirty="0">
                <a:solidFill>
                  <a:prstClr val="black"/>
                </a:solidFill>
              </a:rPr>
              <a:t>Teach the names of the Maths shapes in the language by drawing them on the screen and then drawing them in the air with your finger</a:t>
            </a:r>
          </a:p>
          <a:p>
            <a:pPr marL="342900" lvl="0" indent="-342900" algn="l">
              <a:buFont typeface="Arial" panose="020B0604020202020204" pitchFamily="34" charset="0"/>
              <a:buChar char="•"/>
              <a:defRPr/>
            </a:pPr>
            <a:r>
              <a:rPr lang="en-GB" sz="2400" dirty="0">
                <a:solidFill>
                  <a:prstClr val="black"/>
                </a:solidFill>
              </a:rPr>
              <a:t>Teach the prepositions by doing gestures</a:t>
            </a:r>
          </a:p>
          <a:p>
            <a:pPr lvl="1" algn="l">
              <a:lnSpc>
                <a:spcPct val="150000"/>
              </a:lnSpc>
            </a:pPr>
            <a:endParaRPr lang="de-DE" sz="1200" dirty="0" err="1">
              <a:solidFill>
                <a:schemeClr val="tx1"/>
              </a:solidFill>
            </a:endParaRPr>
          </a:p>
        </p:txBody>
      </p:sp>
      <p:sp>
        <p:nvSpPr>
          <p:cNvPr id="4" name="Content Placeholder 3">
            <a:extLst>
              <a:ext uri="{FF2B5EF4-FFF2-40B4-BE49-F238E27FC236}">
                <a16:creationId xmlns="" xmlns:a16="http://schemas.microsoft.com/office/drawing/2014/main" id="{6EE49FA2-4791-4523-B446-C6819494D0A1}"/>
              </a:ext>
            </a:extLst>
          </p:cNvPr>
          <p:cNvSpPr>
            <a:spLocks noGrp="1"/>
          </p:cNvSpPr>
          <p:nvPr>
            <p:ph sz="half" idx="2"/>
          </p:nvPr>
        </p:nvSpPr>
        <p:spPr>
          <a:xfrm>
            <a:off x="5220072" y="1600200"/>
            <a:ext cx="3466728" cy="4525963"/>
          </a:xfrm>
        </p:spPr>
        <p:txBody>
          <a:bodyPr>
            <a:normAutofit lnSpcReduction="10000"/>
          </a:bodyPr>
          <a:lstStyle/>
          <a:p>
            <a:pPr marL="0" indent="0">
              <a:buNone/>
            </a:pPr>
            <a:r>
              <a:rPr lang="en-GB" sz="2400" dirty="0">
                <a:solidFill>
                  <a:prstClr val="black"/>
                </a:solidFill>
              </a:rPr>
              <a:t>Give your instructions to the class: </a:t>
            </a:r>
          </a:p>
          <a:p>
            <a:pPr marL="0" indent="0">
              <a:buNone/>
            </a:pPr>
            <a:r>
              <a:rPr lang="en-GB" sz="2400" dirty="0">
                <a:solidFill>
                  <a:prstClr val="black"/>
                </a:solidFill>
              </a:rPr>
              <a:t>Draw a circle / a big circle</a:t>
            </a:r>
          </a:p>
          <a:p>
            <a:pPr marL="0" indent="0">
              <a:buNone/>
            </a:pPr>
            <a:r>
              <a:rPr lang="en-GB" sz="2400" dirty="0">
                <a:solidFill>
                  <a:prstClr val="black"/>
                </a:solidFill>
              </a:rPr>
              <a:t>On top of the circle draw a triangle / a small triangle </a:t>
            </a:r>
          </a:p>
          <a:p>
            <a:pPr marL="0" indent="0">
              <a:buNone/>
            </a:pPr>
            <a:r>
              <a:rPr lang="en-GB" sz="2400" dirty="0">
                <a:solidFill>
                  <a:prstClr val="black"/>
                </a:solidFill>
              </a:rPr>
              <a:t>etc.</a:t>
            </a:r>
          </a:p>
          <a:p>
            <a:pPr marL="0" indent="0">
              <a:buNone/>
            </a:pPr>
            <a:r>
              <a:rPr lang="en-US" sz="2400" dirty="0"/>
              <a:t>Pupils respond by drawing in the air</a:t>
            </a:r>
          </a:p>
          <a:p>
            <a:pPr marL="0" indent="0">
              <a:buNone/>
            </a:pPr>
            <a:r>
              <a:rPr lang="en-US" sz="2400" dirty="0"/>
              <a:t>Then challenge a pupil to invent a spell in the same way for others to respond to. </a:t>
            </a:r>
          </a:p>
        </p:txBody>
      </p:sp>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55938"/>
            <a:ext cx="5184576" cy="369332"/>
          </a:xfrm>
          <a:prstGeom prst="rect">
            <a:avLst/>
          </a:prstGeom>
          <a:noFill/>
        </p:spPr>
        <p:txBody>
          <a:bodyPr wrap="square" rtlCol="0">
            <a:spAutoFit/>
          </a:bodyPr>
          <a:lstStyle/>
          <a:p>
            <a:r>
              <a:rPr lang="en-US" b="1" dirty="0">
                <a:solidFill>
                  <a:schemeClr val="bg1"/>
                </a:solidFill>
              </a:rPr>
              <a:t>La Rioja- Enchanted by The Language Magician</a:t>
            </a:r>
            <a:endParaRPr lang="es-ES" b="1" dirty="0">
              <a:solidFill>
                <a:schemeClr val="bg1"/>
              </a:solidFill>
            </a:endParaRPr>
          </a:p>
        </p:txBody>
      </p:sp>
      <p:sp>
        <p:nvSpPr>
          <p:cNvPr id="10" name="Slide Number Placeholder 9">
            <a:extLst>
              <a:ext uri="{FF2B5EF4-FFF2-40B4-BE49-F238E27FC236}">
                <a16:creationId xmlns="" xmlns:a16="http://schemas.microsoft.com/office/drawing/2014/main" id="{B644B050-F4E0-4B19-B40A-5395F5CF72E7}"/>
              </a:ext>
            </a:extLst>
          </p:cNvPr>
          <p:cNvSpPr>
            <a:spLocks noGrp="1"/>
          </p:cNvSpPr>
          <p:nvPr>
            <p:ph type="sldNum" sz="quarter" idx="12"/>
          </p:nvPr>
        </p:nvSpPr>
        <p:spPr/>
        <p:txBody>
          <a:bodyPr/>
          <a:lstStyle/>
          <a:p>
            <a:fld id="{3CA49CB1-73EC-45D0-9E28-FDAEEC5543AB}" type="slidenum">
              <a:rPr lang="de-DE" smtClean="0"/>
              <a:t>10</a:t>
            </a:fld>
            <a:endParaRPr lang="de-DE"/>
          </a:p>
        </p:txBody>
      </p:sp>
      <p:graphicFrame>
        <p:nvGraphicFramePr>
          <p:cNvPr id="14" name="Object 36">
            <a:extLst>
              <a:ext uri="{FF2B5EF4-FFF2-40B4-BE49-F238E27FC236}">
                <a16:creationId xmlns="" xmlns:a16="http://schemas.microsoft.com/office/drawing/2014/main" id="{EC634CBC-2944-4603-99B4-785C8C898BC8}"/>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25979" name="CorelDRAW" r:id="rId3" imgW="5571360" imgH="297360" progId="">
                  <p:embed/>
                </p:oleObj>
              </mc:Choice>
              <mc:Fallback>
                <p:oleObj name="CorelDRAW" r:id="rId3" imgW="5571360" imgH="297360" progId="">
                  <p:embed/>
                  <p:pic>
                    <p:nvPicPr>
                      <p:cNvPr id="14" name="Object 36">
                        <a:extLst>
                          <a:ext uri="{FF2B5EF4-FFF2-40B4-BE49-F238E27FC236}">
                            <a16:creationId xmlns="" xmlns:a16="http://schemas.microsoft.com/office/drawing/2014/main" id="{EC634CBC-2944-4603-99B4-785C8C898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42343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Example 4: In the Magician‘s Library</a:t>
            </a:r>
            <a:endParaRPr lang="en-US" dirty="0"/>
          </a:p>
        </p:txBody>
      </p:sp>
      <p:sp>
        <p:nvSpPr>
          <p:cNvPr id="7" name="Content Placeholder 6">
            <a:extLst>
              <a:ext uri="{FF2B5EF4-FFF2-40B4-BE49-F238E27FC236}">
                <a16:creationId xmlns="" xmlns:a16="http://schemas.microsoft.com/office/drawing/2014/main" id="{B15077B6-8A75-48F9-AEB4-4715632887E2}"/>
              </a:ext>
            </a:extLst>
          </p:cNvPr>
          <p:cNvSpPr>
            <a:spLocks noGrp="1"/>
          </p:cNvSpPr>
          <p:nvPr>
            <p:ph idx="1"/>
          </p:nvPr>
        </p:nvSpPr>
        <p:spPr/>
        <p:txBody>
          <a:bodyPr>
            <a:normAutofit/>
          </a:bodyPr>
          <a:lstStyle/>
          <a:p>
            <a:endParaRPr lang="en-US" dirty="0">
              <a:solidFill>
                <a:srgbClr val="A3618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11</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11650"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t="8501" b="8501"/>
          <a:stretch>
            <a:fillRect/>
          </a:stretch>
        </p:blipFill>
        <p:spPr bwMode="auto">
          <a:xfrm>
            <a:off x="827584" y="1916832"/>
            <a:ext cx="7607478" cy="36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In the Magician‘s Library</a:t>
            </a:r>
            <a:endParaRPr lang="en-US" dirty="0"/>
          </a:p>
        </p:txBody>
      </p:sp>
      <p:sp>
        <p:nvSpPr>
          <p:cNvPr id="7" name="Content Placeholder 6">
            <a:extLst>
              <a:ext uri="{FF2B5EF4-FFF2-40B4-BE49-F238E27FC236}">
                <a16:creationId xmlns="" xmlns:a16="http://schemas.microsoft.com/office/drawing/2014/main" id="{B15077B6-8A75-48F9-AEB4-4715632887E2}"/>
              </a:ext>
            </a:extLst>
          </p:cNvPr>
          <p:cNvSpPr>
            <a:spLocks noGrp="1"/>
          </p:cNvSpPr>
          <p:nvPr>
            <p:ph idx="1"/>
          </p:nvPr>
        </p:nvSpPr>
        <p:spPr/>
        <p:txBody>
          <a:bodyPr>
            <a:normAutofit fontScale="92500" lnSpcReduction="20000"/>
          </a:bodyPr>
          <a:lstStyle/>
          <a:p>
            <a:r>
              <a:rPr lang="en-US" dirty="0">
                <a:solidFill>
                  <a:srgbClr val="A3618B"/>
                </a:solidFill>
                <a:effectLst/>
                <a:latin typeface="Calibri" panose="020F0502020204030204" pitchFamily="34" charset="0"/>
                <a:ea typeface="Calibri" panose="020F0502020204030204" pitchFamily="34" charset="0"/>
                <a:cs typeface="Times New Roman" panose="02020603050405020304" pitchFamily="18" charset="0"/>
              </a:rPr>
              <a:t>This could be for a pair -/ group-work activity or for the whole class, on screen or on paper</a:t>
            </a:r>
          </a:p>
          <a:p>
            <a:r>
              <a:rPr lang="en-US" dirty="0">
                <a:solidFill>
                  <a:srgbClr val="A3618B"/>
                </a:solidFill>
                <a:latin typeface="Calibri" panose="020F0502020204030204" pitchFamily="34" charset="0"/>
                <a:ea typeface="Calibri" panose="020F0502020204030204" pitchFamily="34" charset="0"/>
                <a:cs typeface="Times New Roman" panose="02020603050405020304" pitchFamily="18" charset="0"/>
              </a:rPr>
              <a:t>Teacher (or partner) shows the image and asks for ideas of where to hide things (they could be magical animals)</a:t>
            </a:r>
          </a:p>
          <a:p>
            <a:r>
              <a:rPr lang="en-US" dirty="0">
                <a:solidFill>
                  <a:srgbClr val="A3618B"/>
                </a:solidFill>
                <a:effectLst/>
                <a:latin typeface="Calibri" panose="020F0502020204030204" pitchFamily="34" charset="0"/>
                <a:ea typeface="Calibri" panose="020F0502020204030204" pitchFamily="34" charset="0"/>
                <a:cs typeface="Times New Roman" panose="02020603050405020304" pitchFamily="18" charset="0"/>
              </a:rPr>
              <a:t>Pupils say : </a:t>
            </a:r>
            <a:r>
              <a:rPr lang="en-US" dirty="0">
                <a:solidFill>
                  <a:srgbClr val="A3618B"/>
                </a:solidFill>
                <a:latin typeface="Calibri" panose="020F0502020204030204" pitchFamily="34" charset="0"/>
                <a:ea typeface="Calibri" panose="020F0502020204030204" pitchFamily="34" charset="0"/>
                <a:cs typeface="Times New Roman" panose="02020603050405020304" pitchFamily="18" charset="0"/>
              </a:rPr>
              <a:t>u</a:t>
            </a:r>
            <a:r>
              <a:rPr lang="en-US" dirty="0">
                <a:solidFill>
                  <a:srgbClr val="A3618B"/>
                </a:solidFill>
                <a:effectLst/>
                <a:latin typeface="Calibri" panose="020F0502020204030204" pitchFamily="34" charset="0"/>
                <a:ea typeface="Calibri" panose="020F0502020204030204" pitchFamily="34" charset="0"/>
                <a:cs typeface="Times New Roman" panose="02020603050405020304" pitchFamily="18" charset="0"/>
              </a:rPr>
              <a:t>nder the carpet, on the shelf , behind the books</a:t>
            </a:r>
          </a:p>
          <a:p>
            <a:r>
              <a:rPr lang="en-US" dirty="0">
                <a:solidFill>
                  <a:srgbClr val="A3618B"/>
                </a:solidFill>
                <a:latin typeface="Calibri" panose="020F0502020204030204" pitchFamily="34" charset="0"/>
                <a:ea typeface="Calibri" panose="020F0502020204030204" pitchFamily="34" charset="0"/>
                <a:cs typeface="Times New Roman" panose="02020603050405020304" pitchFamily="18" charset="0"/>
              </a:rPr>
              <a:t>Teacher points and asks them to be precise:</a:t>
            </a:r>
            <a:endParaRPr lang="en-US" i="1" dirty="0">
              <a:solidFill>
                <a:srgbClr val="A3618B"/>
              </a:solidFill>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rgbClr val="A3618B"/>
                </a:solidFill>
                <a:effectLst/>
                <a:latin typeface="Calibri" panose="020F0502020204030204" pitchFamily="34" charset="0"/>
                <a:ea typeface="Calibri" panose="020F0502020204030204" pitchFamily="34" charset="0"/>
                <a:cs typeface="Times New Roman" panose="02020603050405020304" pitchFamily="18" charset="0"/>
              </a:rPr>
              <a:t>These books? The shelf at the top? Etc. and pastes an image accordingly</a:t>
            </a:r>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12</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39279"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105015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Have you </a:t>
            </a:r>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seen the tweaking?</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p:txBody>
          <a:bodyPr/>
          <a:lstStyle/>
          <a:p>
            <a:pPr marL="0" indent="0">
              <a:buNone/>
            </a:pPr>
            <a:r>
              <a:rPr lang="en-GB" dirty="0"/>
              <a:t>THE LANGUAGE MAGICIAN has begun to share Teacher-generated resources via links on </a:t>
            </a:r>
          </a:p>
          <a:p>
            <a:r>
              <a:rPr lang="en-GB" dirty="0">
                <a:hlinkClick r:id="rId4"/>
              </a:rPr>
              <a:t>https://www.thelanguagemagician.net/</a:t>
            </a:r>
            <a:r>
              <a:rPr lang="en-GB" dirty="0"/>
              <a:t> </a:t>
            </a:r>
          </a:p>
          <a:p>
            <a:pPr marL="0" indent="0">
              <a:buNone/>
            </a:pPr>
            <a:r>
              <a:rPr lang="en-GB" dirty="0"/>
              <a:t>An article outlining the idea is here:</a:t>
            </a:r>
          </a:p>
          <a:p>
            <a:r>
              <a:rPr lang="en-US" dirty="0">
                <a:hlinkClick r:id="rId5"/>
              </a:rPr>
              <a:t>A Magical Tweak – Integrating THE LANGUAGE MAGICIAN into Lessons</a:t>
            </a:r>
            <a:endParaRPr lang="en-US" dirty="0"/>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13</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40303" name="CorelDRAW" r:id="rId6" imgW="5571360" imgH="297360" progId="">
                  <p:embed/>
                </p:oleObj>
              </mc:Choice>
              <mc:Fallback>
                <p:oleObj name="CorelDRAW" r:id="rId6"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295671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Example 5: Specially written playlets</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a:xfrm>
            <a:off x="457200" y="1700808"/>
            <a:ext cx="8229600" cy="4425355"/>
          </a:xfrm>
        </p:spPr>
        <p:txBody>
          <a:bodyPr>
            <a:noAutofit/>
          </a:bodyPr>
          <a:lstStyle/>
          <a:p>
            <a:pPr marL="0" indent="0">
              <a:buNone/>
            </a:pPr>
            <a:r>
              <a:rPr lang="en-GB" sz="2400" dirty="0"/>
              <a:t>‘Where is Crocodile?’ was specially written for this project; it is available on the TLM website in English and German, and via the links provided in French and Spanish.</a:t>
            </a:r>
          </a:p>
          <a:p>
            <a:pPr marL="0" indent="0">
              <a:buNone/>
            </a:pPr>
            <a:r>
              <a:rPr lang="en-GB" sz="2400" dirty="0"/>
              <a:t>A sample follows…</a:t>
            </a:r>
          </a:p>
          <a:p>
            <a:pPr marL="0" indent="0">
              <a:buNone/>
            </a:pPr>
            <a:endParaRPr lang="en-GB" sz="2400" dirty="0"/>
          </a:p>
          <a:p>
            <a:pPr marL="0" indent="0">
              <a:buNone/>
            </a:pPr>
            <a:r>
              <a:rPr lang="en-GB" sz="2400" dirty="0"/>
              <a:t>Also available via THE LANGUAGE MAGICIAN website an original German  playlet called ‘Bad weather’  has been tweaked to be ‘Bad weather for magical creatures’ featuring the TLM characters. </a:t>
            </a:r>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14</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09604"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131168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en-GB" b="1" dirty="0">
                <a:solidFill>
                  <a:srgbClr val="7030A0"/>
                </a:solidFill>
              </a:rPr>
              <a:t>¿</a:t>
            </a:r>
            <a:r>
              <a:rPr lang="en-GB" b="1" dirty="0" err="1">
                <a:solidFill>
                  <a:srgbClr val="7030A0"/>
                </a:solidFill>
              </a:rPr>
              <a:t>Dónde</a:t>
            </a:r>
            <a:r>
              <a:rPr lang="en-GB" b="1" dirty="0">
                <a:solidFill>
                  <a:srgbClr val="7030A0"/>
                </a:solidFill>
              </a:rPr>
              <a:t> </a:t>
            </a:r>
            <a:r>
              <a:rPr lang="en-GB" b="1" dirty="0" err="1">
                <a:solidFill>
                  <a:srgbClr val="7030A0"/>
                </a:solidFill>
              </a:rPr>
              <a:t>está</a:t>
            </a:r>
            <a:r>
              <a:rPr lang="en-GB" b="1" dirty="0">
                <a:solidFill>
                  <a:srgbClr val="7030A0"/>
                </a:solidFill>
              </a:rPr>
              <a:t> </a:t>
            </a:r>
            <a:r>
              <a:rPr lang="en-GB" b="1" dirty="0" err="1">
                <a:solidFill>
                  <a:srgbClr val="7030A0"/>
                </a:solidFill>
              </a:rPr>
              <a:t>Cocodrilo</a:t>
            </a:r>
            <a:r>
              <a:rPr lang="en-GB" b="1" dirty="0">
                <a:solidFill>
                  <a:srgbClr val="7030A0"/>
                </a:solidFill>
              </a:rPr>
              <a:t>?</a:t>
            </a:r>
            <a:endParaRPr lang="en-US" dirty="0">
              <a:solidFill>
                <a:srgbClr val="7030A0"/>
              </a:solidFill>
            </a:endParaRPr>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a:xfrm>
            <a:off x="457200" y="1268760"/>
            <a:ext cx="8229600" cy="4857403"/>
          </a:xfrm>
        </p:spPr>
        <p:txBody>
          <a:bodyPr>
            <a:noAutofit/>
          </a:bodyPr>
          <a:lstStyle/>
          <a:p>
            <a:pPr marL="0" indent="0">
              <a:buNone/>
            </a:pPr>
            <a:r>
              <a:rPr lang="fr-FR" sz="1900" i="1" dirty="0" err="1"/>
              <a:t>Músicos</a:t>
            </a:r>
            <a:r>
              <a:rPr lang="fr-FR" sz="1900" i="1" dirty="0"/>
              <a:t> </a:t>
            </a:r>
            <a:r>
              <a:rPr lang="fr-FR" sz="1900" i="1" dirty="0" err="1"/>
              <a:t>tocando</a:t>
            </a:r>
            <a:r>
              <a:rPr lang="fr-FR" sz="1900" i="1" dirty="0"/>
              <a:t> </a:t>
            </a:r>
            <a:r>
              <a:rPr lang="fr-FR" sz="1900" i="1" dirty="0" err="1"/>
              <a:t>una</a:t>
            </a:r>
            <a:r>
              <a:rPr lang="fr-FR" sz="1900" i="1" dirty="0"/>
              <a:t> </a:t>
            </a:r>
            <a:r>
              <a:rPr lang="fr-FR" sz="1900" i="1" dirty="0" err="1"/>
              <a:t>canción</a:t>
            </a:r>
            <a:r>
              <a:rPr lang="fr-FR" sz="1900" dirty="0"/>
              <a:t>	</a:t>
            </a:r>
            <a:endParaRPr lang="en-GB" sz="1900" dirty="0"/>
          </a:p>
          <a:p>
            <a:pPr marL="0" indent="0">
              <a:buNone/>
            </a:pPr>
            <a:r>
              <a:rPr lang="fr-FR" sz="1900" b="1" dirty="0" err="1"/>
              <a:t>Narrador</a:t>
            </a:r>
            <a:r>
              <a:rPr lang="fr-FR" sz="1900" b="1" dirty="0"/>
              <a:t> 1</a:t>
            </a:r>
            <a:r>
              <a:rPr lang="fr-FR" sz="1900" dirty="0"/>
              <a:t>	!</a:t>
            </a:r>
            <a:r>
              <a:rPr lang="fr-FR" sz="1900" dirty="0" err="1"/>
              <a:t>Bienvenidos</a:t>
            </a:r>
            <a:r>
              <a:rPr lang="fr-FR" sz="1900" dirty="0"/>
              <a:t> a la </a:t>
            </a:r>
            <a:r>
              <a:rPr lang="fr-FR" sz="1900" dirty="0" err="1"/>
              <a:t>granja</a:t>
            </a:r>
            <a:r>
              <a:rPr lang="fr-FR" sz="1900" dirty="0"/>
              <a:t> </a:t>
            </a:r>
            <a:r>
              <a:rPr lang="fr-FR" sz="1900" dirty="0" err="1"/>
              <a:t>mágica</a:t>
            </a:r>
            <a:r>
              <a:rPr lang="fr-FR" sz="1900" dirty="0"/>
              <a:t>! </a:t>
            </a:r>
            <a:endParaRPr lang="en-GB" sz="1900" dirty="0"/>
          </a:p>
          <a:p>
            <a:pPr marL="0" indent="0">
              <a:buNone/>
            </a:pPr>
            <a:r>
              <a:rPr lang="fr-FR" sz="1900" b="1" dirty="0" err="1"/>
              <a:t>Narrador</a:t>
            </a:r>
            <a:r>
              <a:rPr lang="fr-FR" sz="1900" b="1" dirty="0"/>
              <a:t> 2</a:t>
            </a:r>
            <a:r>
              <a:rPr lang="fr-FR" sz="1900" dirty="0"/>
              <a:t>	Y </a:t>
            </a:r>
            <a:r>
              <a:rPr lang="fr-FR" sz="1900" dirty="0" err="1"/>
              <a:t>bienvenidos</a:t>
            </a:r>
            <a:r>
              <a:rPr lang="fr-FR" sz="1900" dirty="0"/>
              <a:t> a </a:t>
            </a:r>
            <a:r>
              <a:rPr lang="fr-FR" sz="1900" dirty="0" err="1"/>
              <a:t>nuestra</a:t>
            </a:r>
            <a:r>
              <a:rPr lang="fr-FR" sz="1900" dirty="0"/>
              <a:t> </a:t>
            </a:r>
            <a:r>
              <a:rPr lang="fr-FR" sz="1900" dirty="0" err="1"/>
              <a:t>obra</a:t>
            </a:r>
            <a:r>
              <a:rPr lang="fr-FR" sz="1900" dirty="0"/>
              <a:t> de </a:t>
            </a:r>
            <a:r>
              <a:rPr lang="fr-FR" sz="1900" dirty="0" err="1"/>
              <a:t>teatro</a:t>
            </a:r>
            <a:r>
              <a:rPr lang="fr-FR" sz="1900" dirty="0"/>
              <a:t> : “¿</a:t>
            </a:r>
            <a:r>
              <a:rPr lang="fr-FR" sz="1900" dirty="0" err="1"/>
              <a:t>Dónde</a:t>
            </a:r>
            <a:r>
              <a:rPr lang="fr-FR" sz="1900" dirty="0"/>
              <a:t> </a:t>
            </a:r>
            <a:r>
              <a:rPr lang="fr-FR" sz="1900" dirty="0" err="1"/>
              <a:t>está</a:t>
            </a:r>
            <a:r>
              <a:rPr lang="fr-FR" sz="1900" dirty="0"/>
              <a:t> </a:t>
            </a:r>
            <a:r>
              <a:rPr lang="fr-FR" sz="1900" dirty="0" err="1"/>
              <a:t>Cocodrilo</a:t>
            </a:r>
            <a:r>
              <a:rPr lang="fr-FR" sz="1900" dirty="0"/>
              <a:t>?”</a:t>
            </a:r>
            <a:endParaRPr lang="en-GB" sz="1900" dirty="0"/>
          </a:p>
          <a:p>
            <a:pPr marL="0" indent="0">
              <a:buNone/>
            </a:pPr>
            <a:r>
              <a:rPr lang="fr-FR" sz="1900" b="1" dirty="0" err="1"/>
              <a:t>Narrador</a:t>
            </a:r>
            <a:r>
              <a:rPr lang="fr-FR" sz="1900" b="1" dirty="0"/>
              <a:t> 1</a:t>
            </a:r>
            <a:r>
              <a:rPr lang="fr-FR" sz="1900" dirty="0"/>
              <a:t>	!</a:t>
            </a:r>
            <a:r>
              <a:rPr lang="fr-FR" sz="1900" dirty="0" err="1"/>
              <a:t>Conozcamos</a:t>
            </a:r>
            <a:r>
              <a:rPr lang="fr-FR" sz="1900" dirty="0"/>
              <a:t> a los animales </a:t>
            </a:r>
            <a:r>
              <a:rPr lang="fr-FR" sz="1900" dirty="0" err="1"/>
              <a:t>mágicos</a:t>
            </a:r>
            <a:r>
              <a:rPr lang="fr-FR" sz="1900" dirty="0"/>
              <a:t>!</a:t>
            </a:r>
            <a:br>
              <a:rPr lang="fr-FR" sz="1900" dirty="0"/>
            </a:br>
            <a:r>
              <a:rPr lang="fr-FR" sz="1900" dirty="0"/>
              <a:t>(</a:t>
            </a:r>
            <a:r>
              <a:rPr lang="fr-FR" sz="1900" i="1" dirty="0"/>
              <a:t>Entra y sale un </a:t>
            </a:r>
            <a:r>
              <a:rPr lang="fr-FR" sz="1900" i="1" dirty="0" err="1"/>
              <a:t>gato</a:t>
            </a:r>
            <a:r>
              <a:rPr lang="fr-FR" sz="1900" i="1" dirty="0"/>
              <a:t> a </a:t>
            </a:r>
            <a:r>
              <a:rPr lang="fr-FR" sz="1900" i="1" dirty="0" err="1"/>
              <a:t>gran</a:t>
            </a:r>
            <a:r>
              <a:rPr lang="fr-FR" sz="1900" i="1" dirty="0"/>
              <a:t> </a:t>
            </a:r>
            <a:r>
              <a:rPr lang="fr-FR" sz="1900" i="1" dirty="0" err="1"/>
              <a:t>velocidad</a:t>
            </a:r>
            <a:r>
              <a:rPr lang="fr-FR" sz="1900" i="1" dirty="0"/>
              <a:t>)</a:t>
            </a:r>
            <a:r>
              <a:rPr lang="fr-FR" sz="1900" dirty="0"/>
              <a:t> </a:t>
            </a:r>
            <a:endParaRPr lang="en-GB" sz="1900" dirty="0"/>
          </a:p>
          <a:p>
            <a:pPr marL="0" indent="0">
              <a:buNone/>
            </a:pPr>
            <a:r>
              <a:rPr lang="fr-FR" sz="1900" b="1" dirty="0" err="1"/>
              <a:t>Gato</a:t>
            </a:r>
            <a:r>
              <a:rPr lang="fr-FR" sz="1900" b="1" dirty="0"/>
              <a:t>:</a:t>
            </a:r>
            <a:r>
              <a:rPr lang="fr-FR" sz="1900" dirty="0"/>
              <a:t> !</a:t>
            </a:r>
            <a:r>
              <a:rPr lang="fr-FR" sz="1900" dirty="0" err="1"/>
              <a:t>Meeeeeeow</a:t>
            </a:r>
            <a:r>
              <a:rPr lang="fr-FR" sz="1900" dirty="0"/>
              <a:t>!</a:t>
            </a:r>
            <a:br>
              <a:rPr lang="fr-FR" sz="1900" dirty="0"/>
            </a:br>
            <a:r>
              <a:rPr lang="fr-FR" sz="1900" dirty="0"/>
              <a:t>(</a:t>
            </a:r>
            <a:r>
              <a:rPr lang="fr-FR" sz="1900" i="1" dirty="0"/>
              <a:t>Entra el </a:t>
            </a:r>
            <a:r>
              <a:rPr lang="fr-FR" sz="1900" i="1" dirty="0" err="1"/>
              <a:t>perro</a:t>
            </a:r>
            <a:r>
              <a:rPr lang="fr-FR" sz="1900" dirty="0"/>
              <a:t>) </a:t>
            </a:r>
            <a:endParaRPr lang="en-GB" sz="1900" dirty="0"/>
          </a:p>
          <a:p>
            <a:pPr marL="0" indent="0">
              <a:buNone/>
            </a:pPr>
            <a:r>
              <a:rPr lang="fr-FR" sz="1900" b="1" dirty="0" err="1"/>
              <a:t>Perro</a:t>
            </a:r>
            <a:r>
              <a:rPr lang="fr-FR" sz="1900" b="1" dirty="0"/>
              <a:t>: </a:t>
            </a:r>
            <a:r>
              <a:rPr lang="fr-FR" sz="1900" dirty="0"/>
              <a:t>¡</a:t>
            </a:r>
            <a:r>
              <a:rPr lang="fr-FR" sz="1900" dirty="0" err="1"/>
              <a:t>Guau</a:t>
            </a:r>
            <a:r>
              <a:rPr lang="fr-FR" sz="1900" dirty="0"/>
              <a:t>! ¡</a:t>
            </a:r>
            <a:r>
              <a:rPr lang="fr-FR" sz="1900" dirty="0" err="1"/>
              <a:t>Guau</a:t>
            </a:r>
            <a:r>
              <a:rPr lang="fr-FR" sz="1900" dirty="0"/>
              <a:t>! ¡</a:t>
            </a:r>
            <a:r>
              <a:rPr lang="fr-FR" sz="1900" dirty="0" err="1"/>
              <a:t>Hola</a:t>
            </a:r>
            <a:r>
              <a:rPr lang="fr-FR" sz="1900" dirty="0"/>
              <a:t>! ¡</a:t>
            </a:r>
            <a:r>
              <a:rPr lang="fr-FR" sz="1900" dirty="0" err="1"/>
              <a:t>Adiós</a:t>
            </a:r>
            <a:r>
              <a:rPr lang="fr-FR" sz="1900" dirty="0"/>
              <a:t>! </a:t>
            </a:r>
            <a:r>
              <a:rPr lang="en-GB" sz="1900" dirty="0"/>
              <a:t>¡Me </a:t>
            </a:r>
            <a:r>
              <a:rPr lang="en-GB" sz="1900" dirty="0" err="1"/>
              <a:t>voy</a:t>
            </a:r>
            <a:r>
              <a:rPr lang="en-GB" sz="1900" dirty="0"/>
              <a:t> </a:t>
            </a:r>
            <a:r>
              <a:rPr lang="en-GB" sz="1900" dirty="0" err="1"/>
              <a:t>rápido</a:t>
            </a:r>
            <a:r>
              <a:rPr lang="en-GB" sz="1900" dirty="0"/>
              <a:t> a </a:t>
            </a:r>
            <a:r>
              <a:rPr lang="en-GB" sz="1900" dirty="0" err="1"/>
              <a:t>atrapar</a:t>
            </a:r>
            <a:r>
              <a:rPr lang="en-GB" sz="1900" dirty="0"/>
              <a:t> al </a:t>
            </a:r>
            <a:r>
              <a:rPr lang="en-GB" sz="1900" dirty="0" err="1"/>
              <a:t>gato</a:t>
            </a:r>
            <a:r>
              <a:rPr lang="en-GB" sz="1900" dirty="0"/>
              <a:t>!  </a:t>
            </a:r>
            <a:r>
              <a:rPr lang="fr-FR" sz="1900" dirty="0"/>
              <a:t>(</a:t>
            </a:r>
            <a:r>
              <a:rPr lang="fr-FR" sz="1900" i="1" dirty="0"/>
              <a:t>Sale el </a:t>
            </a:r>
            <a:r>
              <a:rPr lang="fr-FR" sz="1900" i="1" dirty="0" err="1"/>
              <a:t>perro</a:t>
            </a:r>
            <a:r>
              <a:rPr lang="fr-FR" sz="1900" dirty="0"/>
              <a:t>)	</a:t>
            </a:r>
            <a:br>
              <a:rPr lang="fr-FR" sz="1900" dirty="0"/>
            </a:br>
            <a:r>
              <a:rPr lang="fr-FR" sz="1900" dirty="0"/>
              <a:t>(</a:t>
            </a:r>
            <a:r>
              <a:rPr lang="fr-FR" sz="1900" i="1" dirty="0"/>
              <a:t>Entra el </a:t>
            </a:r>
            <a:r>
              <a:rPr lang="fr-FR" sz="1900" i="1" dirty="0" err="1"/>
              <a:t>Aprendiz</a:t>
            </a:r>
            <a:r>
              <a:rPr lang="fr-FR" sz="1900" i="1" dirty="0"/>
              <a:t> de </a:t>
            </a:r>
            <a:r>
              <a:rPr lang="fr-FR" sz="1900" i="1" dirty="0" err="1"/>
              <a:t>mago</a:t>
            </a:r>
            <a:r>
              <a:rPr lang="fr-FR" sz="1900" dirty="0"/>
              <a:t>)	</a:t>
            </a:r>
            <a:endParaRPr lang="en-GB" sz="1900" dirty="0"/>
          </a:p>
          <a:p>
            <a:pPr marL="0" indent="0">
              <a:buNone/>
            </a:pPr>
            <a:r>
              <a:rPr lang="fr-FR" sz="1900" b="1" dirty="0" err="1"/>
              <a:t>Aprendiz</a:t>
            </a:r>
            <a:r>
              <a:rPr lang="fr-FR" sz="1900" b="1" dirty="0"/>
              <a:t> de </a:t>
            </a:r>
            <a:r>
              <a:rPr lang="fr-FR" sz="1900" b="1" dirty="0" err="1"/>
              <a:t>mago</a:t>
            </a:r>
            <a:r>
              <a:rPr lang="fr-FR" sz="1900" b="1" dirty="0"/>
              <a:t>:</a:t>
            </a:r>
            <a:r>
              <a:rPr lang="fr-FR" sz="1900" dirty="0"/>
              <a:t> !Este </a:t>
            </a:r>
            <a:r>
              <a:rPr lang="fr-FR" sz="1900" dirty="0" err="1"/>
              <a:t>perro</a:t>
            </a:r>
            <a:r>
              <a:rPr lang="fr-FR" sz="1900" dirty="0"/>
              <a:t> </a:t>
            </a:r>
            <a:r>
              <a:rPr lang="fr-FR" sz="1900" dirty="0" err="1"/>
              <a:t>nunca</a:t>
            </a:r>
            <a:r>
              <a:rPr lang="fr-FR" sz="1900" dirty="0"/>
              <a:t> </a:t>
            </a:r>
            <a:r>
              <a:rPr lang="fr-FR" sz="1900" dirty="0" err="1"/>
              <a:t>está</a:t>
            </a:r>
            <a:r>
              <a:rPr lang="fr-FR" sz="1900" dirty="0"/>
              <a:t> </a:t>
            </a:r>
            <a:r>
              <a:rPr lang="fr-FR" sz="1900" dirty="0" err="1"/>
              <a:t>quieto</a:t>
            </a:r>
            <a:r>
              <a:rPr lang="fr-FR" sz="1900" dirty="0"/>
              <a:t>! </a:t>
            </a:r>
            <a:r>
              <a:rPr lang="en-GB" sz="1900" dirty="0"/>
              <a:t>¿</a:t>
            </a:r>
            <a:r>
              <a:rPr lang="en-GB" sz="1900" dirty="0" err="1"/>
              <a:t>Dónde</a:t>
            </a:r>
            <a:r>
              <a:rPr lang="en-GB" sz="1900" dirty="0"/>
              <a:t> </a:t>
            </a:r>
            <a:r>
              <a:rPr lang="en-GB" sz="1900" dirty="0" err="1"/>
              <a:t>está</a:t>
            </a:r>
            <a:r>
              <a:rPr lang="en-GB" sz="1900" dirty="0"/>
              <a:t> </a:t>
            </a:r>
            <a:r>
              <a:rPr lang="en-GB" sz="1900" dirty="0" err="1"/>
              <a:t>todo</a:t>
            </a:r>
            <a:r>
              <a:rPr lang="en-GB" sz="1900" dirty="0"/>
              <a:t> el </a:t>
            </a:r>
            <a:r>
              <a:rPr lang="en-GB" sz="1900" dirty="0" err="1"/>
              <a:t>mundo</a:t>
            </a:r>
            <a:r>
              <a:rPr lang="en-GB" sz="1900" dirty="0"/>
              <a:t>?</a:t>
            </a:r>
            <a:r>
              <a:rPr lang="fr-FR" sz="1900" dirty="0"/>
              <a:t/>
            </a:r>
            <a:br>
              <a:rPr lang="fr-FR" sz="1900" dirty="0"/>
            </a:br>
            <a:r>
              <a:rPr lang="fr-FR" sz="1900" dirty="0"/>
              <a:t>(</a:t>
            </a:r>
            <a:r>
              <a:rPr lang="fr-FR" sz="1900" i="1" dirty="0"/>
              <a:t>Entra </a:t>
            </a:r>
            <a:r>
              <a:rPr lang="fr-FR" sz="1900" i="1" dirty="0" err="1"/>
              <a:t>Ratón</a:t>
            </a:r>
            <a:r>
              <a:rPr lang="fr-FR" sz="1900" dirty="0"/>
              <a:t>)	</a:t>
            </a:r>
            <a:endParaRPr lang="en-GB" sz="1900" dirty="0"/>
          </a:p>
          <a:p>
            <a:pPr marL="0" indent="0">
              <a:buNone/>
            </a:pPr>
            <a:r>
              <a:rPr lang="fr-FR" sz="1900" b="1" dirty="0" err="1"/>
              <a:t>Ratón</a:t>
            </a:r>
            <a:r>
              <a:rPr lang="fr-FR" sz="1900" b="1" dirty="0"/>
              <a:t>: </a:t>
            </a:r>
            <a:r>
              <a:rPr lang="fr-FR" sz="1900" dirty="0" err="1"/>
              <a:t>Hola</a:t>
            </a:r>
            <a:r>
              <a:rPr lang="fr-FR" sz="1900" dirty="0"/>
              <a:t> </a:t>
            </a:r>
            <a:r>
              <a:rPr lang="fr-FR" sz="1900" dirty="0" err="1"/>
              <a:t>aprendiz</a:t>
            </a:r>
            <a:r>
              <a:rPr lang="fr-FR" sz="1900" dirty="0"/>
              <a:t> de </a:t>
            </a:r>
            <a:r>
              <a:rPr lang="fr-FR" sz="1900" dirty="0" err="1"/>
              <a:t>mago</a:t>
            </a:r>
            <a:r>
              <a:rPr lang="fr-FR" sz="1900" dirty="0"/>
              <a:t>. </a:t>
            </a:r>
            <a:r>
              <a:rPr lang="fr-FR" sz="1900" dirty="0" err="1"/>
              <a:t>Estoy</a:t>
            </a:r>
            <a:r>
              <a:rPr lang="fr-FR" sz="1900" dirty="0"/>
              <a:t> </a:t>
            </a:r>
            <a:r>
              <a:rPr lang="fr-FR" sz="1900" dirty="0" err="1"/>
              <a:t>buscando</a:t>
            </a:r>
            <a:r>
              <a:rPr lang="fr-FR" sz="1900" dirty="0"/>
              <a:t> algo de </a:t>
            </a:r>
            <a:r>
              <a:rPr lang="fr-FR" sz="1900" dirty="0" err="1"/>
              <a:t>comida</a:t>
            </a:r>
            <a:r>
              <a:rPr lang="fr-FR" sz="1900" dirty="0"/>
              <a:t> para mi </a:t>
            </a:r>
            <a:r>
              <a:rPr lang="fr-FR" sz="1900" dirty="0" err="1"/>
              <a:t>familia</a:t>
            </a:r>
            <a:r>
              <a:rPr lang="fr-FR" sz="1900" dirty="0"/>
              <a:t>, es que </a:t>
            </a:r>
            <a:r>
              <a:rPr lang="fr-FR" sz="1900" dirty="0" err="1"/>
              <a:t>acabo</a:t>
            </a:r>
            <a:r>
              <a:rPr lang="fr-FR" sz="1900" dirty="0"/>
              <a:t> de </a:t>
            </a:r>
            <a:r>
              <a:rPr lang="fr-FR" sz="1900" dirty="0" err="1"/>
              <a:t>tener</a:t>
            </a:r>
            <a:r>
              <a:rPr lang="fr-FR" sz="1900" dirty="0"/>
              <a:t> 12 </a:t>
            </a:r>
            <a:r>
              <a:rPr lang="fr-FR" sz="1900" dirty="0" err="1"/>
              <a:t>ratoncitos</a:t>
            </a:r>
            <a:r>
              <a:rPr lang="fr-FR" sz="1900" dirty="0"/>
              <a:t>. ¡Y </a:t>
            </a:r>
            <a:r>
              <a:rPr lang="fr-FR" sz="1900" dirty="0" err="1"/>
              <a:t>ya</a:t>
            </a:r>
            <a:r>
              <a:rPr lang="fr-FR" sz="1900" dirty="0"/>
              <a:t> </a:t>
            </a:r>
            <a:r>
              <a:rPr lang="fr-FR" sz="1900" dirty="0" err="1"/>
              <a:t>tenia</a:t>
            </a:r>
            <a:r>
              <a:rPr lang="fr-FR" sz="1900" dirty="0"/>
              <a:t> 44!</a:t>
            </a:r>
            <a:br>
              <a:rPr lang="fr-FR" sz="1900" dirty="0"/>
            </a:br>
            <a:r>
              <a:rPr lang="fr-FR" sz="1900" b="1" dirty="0" err="1"/>
              <a:t>Aprendiz</a:t>
            </a:r>
            <a:r>
              <a:rPr lang="fr-FR" sz="1900" b="1" dirty="0"/>
              <a:t> de </a:t>
            </a:r>
            <a:r>
              <a:rPr lang="fr-FR" sz="1900" b="1" dirty="0" err="1"/>
              <a:t>mago</a:t>
            </a:r>
            <a:r>
              <a:rPr lang="fr-FR" sz="1900" dirty="0"/>
              <a:t>: ¡</a:t>
            </a:r>
            <a:r>
              <a:rPr lang="fr-FR" sz="1900" dirty="0" err="1"/>
              <a:t>Enhorabuena</a:t>
            </a:r>
            <a:r>
              <a:rPr lang="fr-FR" sz="1900" dirty="0"/>
              <a:t>!</a:t>
            </a:r>
            <a:endParaRPr lang="en-GB" sz="1900" dirty="0"/>
          </a:p>
          <a:p>
            <a:endParaRPr lang="en-GB" sz="1900" dirty="0"/>
          </a:p>
          <a:p>
            <a:pPr marL="0" indent="0">
              <a:buNone/>
            </a:pPr>
            <a:endParaRPr lang="en-GB" sz="1900"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15</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27003"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102836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Doing a play</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16</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28028"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
        <p:nvSpPr>
          <p:cNvPr id="14" name="Content Placeholder 13"/>
          <p:cNvSpPr>
            <a:spLocks noGrp="1"/>
          </p:cNvSpPr>
          <p:nvPr>
            <p:ph sz="half" idx="1"/>
          </p:nvPr>
        </p:nvSpPr>
        <p:spPr/>
        <p:txBody>
          <a:bodyPr/>
          <a:lstStyle/>
          <a:p>
            <a:r>
              <a:rPr lang="en-GB" dirty="0"/>
              <a:t>Auditioning </a:t>
            </a:r>
          </a:p>
          <a:p>
            <a:r>
              <a:rPr lang="en-GB" dirty="0"/>
              <a:t>Feedback</a:t>
            </a:r>
          </a:p>
          <a:p>
            <a:r>
              <a:rPr lang="en-GB" dirty="0"/>
              <a:t>Casting </a:t>
            </a:r>
          </a:p>
          <a:p>
            <a:r>
              <a:rPr lang="en-GB" dirty="0"/>
              <a:t>Rehearsing</a:t>
            </a:r>
          </a:p>
          <a:p>
            <a:r>
              <a:rPr lang="en-GB" dirty="0"/>
              <a:t>Directions </a:t>
            </a:r>
          </a:p>
          <a:p>
            <a:pPr lvl="1"/>
            <a:r>
              <a:rPr lang="en-GB" dirty="0"/>
              <a:t>Adverbs</a:t>
            </a:r>
          </a:p>
          <a:p>
            <a:pPr lvl="1"/>
            <a:r>
              <a:rPr lang="en-GB" dirty="0"/>
              <a:t>Verbs </a:t>
            </a:r>
            <a:endParaRPr lang="en-US" dirty="0"/>
          </a:p>
        </p:txBody>
      </p:sp>
      <p:sp>
        <p:nvSpPr>
          <p:cNvPr id="4" name="Content Placeholder 3"/>
          <p:cNvSpPr>
            <a:spLocks noGrp="1"/>
          </p:cNvSpPr>
          <p:nvPr>
            <p:ph sz="half" idx="2"/>
          </p:nvPr>
        </p:nvSpPr>
        <p:spPr/>
        <p:txBody>
          <a:bodyPr/>
          <a:lstStyle/>
          <a:p>
            <a:r>
              <a:rPr lang="en-GB" dirty="0"/>
              <a:t>Choosing characters</a:t>
            </a:r>
          </a:p>
          <a:p>
            <a:pPr lvl="1"/>
            <a:r>
              <a:rPr lang="en-GB" dirty="0"/>
              <a:t>Pour (le chat) </a:t>
            </a:r>
          </a:p>
          <a:p>
            <a:pPr lvl="1"/>
            <a:r>
              <a:rPr lang="en-GB" dirty="0"/>
              <a:t>On </a:t>
            </a:r>
            <a:r>
              <a:rPr lang="en-GB" dirty="0" err="1"/>
              <a:t>choisit</a:t>
            </a:r>
            <a:r>
              <a:rPr lang="en-GB" dirty="0"/>
              <a:t> ..</a:t>
            </a:r>
          </a:p>
          <a:p>
            <a:pPr lvl="1"/>
            <a:r>
              <a:rPr lang="en-GB" dirty="0"/>
              <a:t>Qui </a:t>
            </a:r>
            <a:r>
              <a:rPr lang="en-GB" dirty="0" err="1"/>
              <a:t>voudrait</a:t>
            </a:r>
            <a:r>
              <a:rPr lang="en-GB" dirty="0"/>
              <a:t> ..?</a:t>
            </a:r>
          </a:p>
          <a:p>
            <a:pPr lvl="1"/>
            <a:r>
              <a:rPr lang="en-GB" dirty="0"/>
              <a:t>Est-</a:t>
            </a:r>
            <a:r>
              <a:rPr lang="en-GB" dirty="0" err="1"/>
              <a:t>ce</a:t>
            </a:r>
            <a:r>
              <a:rPr lang="en-GB" dirty="0"/>
              <a:t> que ...</a:t>
            </a:r>
            <a:endParaRPr lang="en-US" dirty="0"/>
          </a:p>
          <a:p>
            <a:endParaRPr lang="en-GB" dirty="0"/>
          </a:p>
          <a:p>
            <a:r>
              <a:rPr lang="en-GB" dirty="0"/>
              <a:t>Finding props</a:t>
            </a:r>
          </a:p>
          <a:p>
            <a:pPr lvl="1"/>
            <a:r>
              <a:rPr lang="en-GB" dirty="0"/>
              <a:t>Il </a:t>
            </a:r>
            <a:r>
              <a:rPr lang="en-GB" dirty="0" err="1"/>
              <a:t>faut</a:t>
            </a:r>
            <a:r>
              <a:rPr lang="en-GB" dirty="0"/>
              <a:t> ..</a:t>
            </a:r>
          </a:p>
          <a:p>
            <a:pPr lvl="1"/>
            <a:r>
              <a:rPr lang="en-GB" dirty="0"/>
              <a:t>Qui a ..?</a:t>
            </a:r>
            <a:endParaRPr lang="en-US" dirty="0"/>
          </a:p>
        </p:txBody>
      </p:sp>
    </p:spTree>
    <p:extLst>
      <p:ext uri="{BB962C8B-B14F-4D97-AF65-F5344CB8AC3E}">
        <p14:creationId xmlns:p14="http://schemas.microsoft.com/office/powerpoint/2010/main" val="156996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Let‘s do the show right here !</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17</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38260"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
        <p:nvSpPr>
          <p:cNvPr id="14" name="Content Placeholder 13"/>
          <p:cNvSpPr>
            <a:spLocks noGrp="1"/>
          </p:cNvSpPr>
          <p:nvPr>
            <p:ph sz="half" idx="1"/>
          </p:nvPr>
        </p:nvSpPr>
        <p:spPr/>
        <p:txBody>
          <a:bodyPr/>
          <a:lstStyle/>
          <a:p>
            <a:pPr marL="0" indent="0">
              <a:buNone/>
            </a:pPr>
            <a:r>
              <a:rPr lang="en-GB" dirty="0"/>
              <a:t>Use the </a:t>
            </a:r>
            <a:r>
              <a:rPr lang="en-GB" i="1" dirty="0"/>
              <a:t>English</a:t>
            </a:r>
            <a:r>
              <a:rPr lang="en-GB" dirty="0"/>
              <a:t> script first?</a:t>
            </a:r>
          </a:p>
          <a:p>
            <a:pPr marL="0" indent="0">
              <a:buNone/>
            </a:pPr>
            <a:r>
              <a:rPr lang="en-GB" dirty="0"/>
              <a:t>- to establish the tone , characters, actions etc.</a:t>
            </a:r>
          </a:p>
          <a:p>
            <a:pPr marL="0" indent="0">
              <a:buNone/>
            </a:pPr>
            <a:r>
              <a:rPr lang="en-GB" dirty="0"/>
              <a:t>Ask if there any of the words , phrases, verbs etc, the class knows in </a:t>
            </a:r>
            <a:r>
              <a:rPr lang="en-GB" i="1" dirty="0"/>
              <a:t>French</a:t>
            </a:r>
            <a:r>
              <a:rPr lang="en-GB" dirty="0"/>
              <a:t> (memory, interpreting)</a:t>
            </a:r>
          </a:p>
        </p:txBody>
      </p:sp>
      <p:sp>
        <p:nvSpPr>
          <p:cNvPr id="4" name="Content Placeholder 3"/>
          <p:cNvSpPr>
            <a:spLocks noGrp="1"/>
          </p:cNvSpPr>
          <p:nvPr>
            <p:ph sz="half" idx="2"/>
          </p:nvPr>
        </p:nvSpPr>
        <p:spPr/>
        <p:txBody>
          <a:bodyPr/>
          <a:lstStyle/>
          <a:p>
            <a:pPr marL="0" indent="0">
              <a:buNone/>
            </a:pPr>
            <a:r>
              <a:rPr lang="en-GB" dirty="0"/>
              <a:t>Have the </a:t>
            </a:r>
            <a:r>
              <a:rPr lang="en-GB" i="1" dirty="0"/>
              <a:t>English</a:t>
            </a:r>
            <a:r>
              <a:rPr lang="en-GB" dirty="0"/>
              <a:t> on screen to support when the use the </a:t>
            </a:r>
            <a:r>
              <a:rPr lang="en-GB" i="1" dirty="0"/>
              <a:t>French</a:t>
            </a:r>
            <a:r>
              <a:rPr lang="en-GB" dirty="0"/>
              <a:t> script?</a:t>
            </a:r>
          </a:p>
          <a:p>
            <a:pPr marL="0" indent="0">
              <a:buNone/>
            </a:pPr>
            <a:r>
              <a:rPr lang="en-GB" dirty="0"/>
              <a:t>Do it in parts</a:t>
            </a:r>
          </a:p>
          <a:p>
            <a:pPr marL="0" indent="0">
              <a:buNone/>
            </a:pPr>
            <a:r>
              <a:rPr lang="en-GB" dirty="0"/>
              <a:t>Think about voice, actions, use of props</a:t>
            </a:r>
          </a:p>
        </p:txBody>
      </p:sp>
    </p:spTree>
    <p:extLst>
      <p:ext uri="{BB962C8B-B14F-4D97-AF65-F5344CB8AC3E}">
        <p14:creationId xmlns:p14="http://schemas.microsoft.com/office/powerpoint/2010/main" val="300407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Let‘s do the show right here !</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18</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57708"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
        <p:nvSpPr>
          <p:cNvPr id="14" name="Content Placeholder 13"/>
          <p:cNvSpPr>
            <a:spLocks noGrp="1"/>
          </p:cNvSpPr>
          <p:nvPr>
            <p:ph sz="half" idx="1"/>
          </p:nvPr>
        </p:nvSpPr>
        <p:spPr/>
        <p:txBody>
          <a:bodyPr/>
          <a:lstStyle/>
          <a:p>
            <a:r>
              <a:rPr lang="en-GB" dirty="0"/>
              <a:t>Who will watch ?</a:t>
            </a:r>
            <a:endParaRPr lang="en-US" dirty="0"/>
          </a:p>
        </p:txBody>
      </p:sp>
      <p:sp>
        <p:nvSpPr>
          <p:cNvPr id="4" name="Content Placeholder 3"/>
          <p:cNvSpPr>
            <a:spLocks noGrp="1"/>
          </p:cNvSpPr>
          <p:nvPr>
            <p:ph sz="half" idx="2"/>
          </p:nvPr>
        </p:nvSpPr>
        <p:spPr/>
        <p:txBody>
          <a:bodyPr/>
          <a:lstStyle/>
          <a:p>
            <a:r>
              <a:rPr lang="en-US" dirty="0"/>
              <a:t>Other learners?</a:t>
            </a:r>
          </a:p>
          <a:p>
            <a:r>
              <a:rPr lang="en-US" dirty="0"/>
              <a:t>Younger learners?</a:t>
            </a:r>
          </a:p>
          <a:p>
            <a:r>
              <a:rPr lang="en-US" dirty="0"/>
              <a:t>Families? Other adults?</a:t>
            </a:r>
          </a:p>
          <a:p>
            <a:r>
              <a:rPr lang="en-US" dirty="0"/>
              <a:t>Will you make a film?</a:t>
            </a:r>
          </a:p>
        </p:txBody>
      </p:sp>
    </p:spTree>
    <p:extLst>
      <p:ext uri="{BB962C8B-B14F-4D97-AF65-F5344CB8AC3E}">
        <p14:creationId xmlns:p14="http://schemas.microsoft.com/office/powerpoint/2010/main" val="224683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Example 6: THE LANGUAGE MAGICIAN song</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19</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34165" name="CorelDRAW" r:id="rId3" imgW="5571360" imgH="297360" progId="">
                  <p:embed/>
                </p:oleObj>
              </mc:Choice>
              <mc:Fallback>
                <p:oleObj name="CorelDRAW" r:id="rId3" imgW="5571360" imgH="297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pic>
        <p:nvPicPr>
          <p:cNvPr id="11" name="Grafik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1705939" y="1600199"/>
            <a:ext cx="6178429" cy="4580557"/>
          </a:xfrm>
          <a:prstGeom prst="rect">
            <a:avLst/>
          </a:prstGeom>
        </p:spPr>
      </p:pic>
      <p:sp>
        <p:nvSpPr>
          <p:cNvPr id="14" name="Content Placeholder 13"/>
          <p:cNvSpPr>
            <a:spLocks noGrp="1"/>
          </p:cNvSpPr>
          <p:nvPr>
            <p:ph sz="half" idx="1"/>
          </p:nvPr>
        </p:nvSpPr>
        <p:spPr/>
        <p:txBody>
          <a:bodyPr/>
          <a:lstStyle/>
          <a:p>
            <a:endParaRPr lang="en-US"/>
          </a:p>
        </p:txBody>
      </p:sp>
    </p:spTree>
    <p:extLst>
      <p:ext uri="{BB962C8B-B14F-4D97-AF65-F5344CB8AC3E}">
        <p14:creationId xmlns:p14="http://schemas.microsoft.com/office/powerpoint/2010/main" val="425343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Why should I </a:t>
            </a:r>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tweak?</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p:txBody>
          <a:bodyPr/>
          <a:lstStyle/>
          <a:p>
            <a:pPr marL="0" indent="0">
              <a:buNone/>
            </a:pPr>
            <a:r>
              <a:rPr lang="en-GB" dirty="0"/>
              <a:t>If your class is asking you ‘When can we play THE LANGUAGE MAGICIAN again?’ </a:t>
            </a:r>
          </a:p>
          <a:p>
            <a:pPr marL="0" indent="0">
              <a:buNone/>
            </a:pPr>
            <a:r>
              <a:rPr lang="en-GB" dirty="0"/>
              <a:t>and you would like to maintain their motivation …. how about tweaking some activities you do anyway to make them look more like TLM?</a:t>
            </a:r>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04485"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3956005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Using THE LANGUAGE MAGICIAN song</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idx="1"/>
          </p:nvPr>
        </p:nvSpPr>
        <p:spPr/>
        <p:txBody>
          <a:bodyPr/>
          <a:lstStyle/>
          <a:p>
            <a:r>
              <a:rPr lang="en-GB" dirty="0"/>
              <a:t>As a sort of spoken Round </a:t>
            </a:r>
          </a:p>
          <a:p>
            <a:pPr marL="0" indent="0">
              <a:buNone/>
            </a:pPr>
            <a:r>
              <a:rPr lang="en-GB" dirty="0"/>
              <a:t>Select the lines for them to join in with</a:t>
            </a:r>
          </a:p>
          <a:p>
            <a:pPr marL="0" indent="0">
              <a:buNone/>
            </a:pPr>
            <a:r>
              <a:rPr lang="en-GB" dirty="0"/>
              <a:t>Give out lines / parts of lines to individuals / pairs / groups to learn </a:t>
            </a:r>
          </a:p>
          <a:p>
            <a:pPr marL="0" indent="0">
              <a:buNone/>
            </a:pPr>
            <a:r>
              <a:rPr lang="en-GB" dirty="0"/>
              <a:t>Cue them with first words as needed</a:t>
            </a:r>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20</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29051" name="CorelDRAW" r:id="rId3" imgW="5571360" imgH="297360" progId="">
                  <p:embed/>
                </p:oleObj>
              </mc:Choice>
              <mc:Fallback>
                <p:oleObj name="CorelDRAW" r:id="rId3"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123784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THE LANGUAGE MAGICIAN Round</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sz="half" idx="1"/>
          </p:nvPr>
        </p:nvSpPr>
        <p:spPr>
          <a:xfrm>
            <a:off x="457200" y="1600200"/>
            <a:ext cx="4038600" cy="4525963"/>
          </a:xfrm>
        </p:spPr>
        <p:txBody>
          <a:bodyPr>
            <a:normAutofit fontScale="77500" lnSpcReduction="20000"/>
          </a:bodyPr>
          <a:lstStyle/>
          <a:p>
            <a:r>
              <a:rPr lang="fr-FR" dirty="0"/>
              <a:t>La magie du chapeau  </a:t>
            </a:r>
          </a:p>
          <a:p>
            <a:r>
              <a:rPr lang="fr-FR" dirty="0"/>
              <a:t>Emprisonne les animaux </a:t>
            </a:r>
          </a:p>
          <a:p>
            <a:r>
              <a:rPr lang="fr-FR" dirty="0"/>
              <a:t>La girafe, la souris, </a:t>
            </a:r>
          </a:p>
          <a:p>
            <a:r>
              <a:rPr lang="fr-FR" dirty="0"/>
              <a:t>Tu dois sauver tes amis. </a:t>
            </a:r>
          </a:p>
          <a:p>
            <a:r>
              <a:rPr lang="fr-FR" dirty="0"/>
              <a:t>Où est le cheval? </a:t>
            </a:r>
          </a:p>
          <a:p>
            <a:r>
              <a:rPr lang="fr-FR" dirty="0"/>
              <a:t>Le crocodile?  </a:t>
            </a:r>
          </a:p>
          <a:p>
            <a:r>
              <a:rPr lang="fr-FR" dirty="0"/>
              <a:t>Où est le lapin?  </a:t>
            </a:r>
          </a:p>
          <a:p>
            <a:r>
              <a:rPr lang="fr-FR" dirty="0"/>
              <a:t>Mais où sont-ils?  </a:t>
            </a:r>
          </a:p>
          <a:p>
            <a:r>
              <a:rPr lang="fr-FR" dirty="0"/>
              <a:t>Ils sont dans la tour du Magicien </a:t>
            </a:r>
          </a:p>
          <a:p>
            <a:r>
              <a:rPr lang="fr-FR" dirty="0"/>
              <a:t>Tu peux les sauver; </a:t>
            </a:r>
          </a:p>
          <a:p>
            <a:r>
              <a:rPr lang="fr-FR" dirty="0"/>
              <a:t>sauve le chien!</a:t>
            </a:r>
            <a:endParaRPr lang="en-GB" dirty="0"/>
          </a:p>
        </p:txBody>
      </p:sp>
      <p:sp>
        <p:nvSpPr>
          <p:cNvPr id="4" name="Content Placeholder 3">
            <a:extLst>
              <a:ext uri="{FF2B5EF4-FFF2-40B4-BE49-F238E27FC236}">
                <a16:creationId xmlns="" xmlns:a16="http://schemas.microsoft.com/office/drawing/2014/main" id="{A2503789-9606-4404-A44F-347EEE6A6180}"/>
              </a:ext>
            </a:extLst>
          </p:cNvPr>
          <p:cNvSpPr>
            <a:spLocks noGrp="1"/>
          </p:cNvSpPr>
          <p:nvPr>
            <p:ph sz="half" idx="2"/>
          </p:nvPr>
        </p:nvSpPr>
        <p:spPr>
          <a:xfrm>
            <a:off x="4648202" y="1600200"/>
            <a:ext cx="4038600" cy="4194523"/>
          </a:xfrm>
        </p:spPr>
        <p:txBody>
          <a:bodyPr>
            <a:normAutofit fontScale="77500" lnSpcReduction="20000"/>
          </a:bodyPr>
          <a:lstStyle/>
          <a:p>
            <a:r>
              <a:rPr lang="fr-FR" dirty="0"/>
              <a:t>La magie du chapeau</a:t>
            </a:r>
          </a:p>
          <a:p>
            <a:r>
              <a:rPr lang="fr-FR" dirty="0"/>
              <a:t>Emprisonne les animaux </a:t>
            </a:r>
          </a:p>
          <a:p>
            <a:r>
              <a:rPr lang="fr-FR" dirty="0"/>
              <a:t>L’éléphant et la souris, </a:t>
            </a:r>
          </a:p>
          <a:p>
            <a:r>
              <a:rPr lang="fr-FR" dirty="0"/>
              <a:t>Tu dois sauver tes amis.  </a:t>
            </a:r>
          </a:p>
          <a:p>
            <a:r>
              <a:rPr lang="fr-FR" dirty="0"/>
              <a:t>Ton pouvoir est dans la magie des mots  </a:t>
            </a:r>
          </a:p>
          <a:p>
            <a:r>
              <a:rPr lang="fr-FR" dirty="0"/>
              <a:t>Sauve les animaux, </a:t>
            </a:r>
          </a:p>
          <a:p>
            <a:r>
              <a:rPr lang="fr-FR" dirty="0"/>
              <a:t>prends le chapeau  </a:t>
            </a:r>
          </a:p>
          <a:p>
            <a:r>
              <a:rPr lang="fr-FR" dirty="0"/>
              <a:t>Ils sont dans la tour du Magicien </a:t>
            </a:r>
          </a:p>
          <a:p>
            <a:r>
              <a:rPr lang="fr-FR" dirty="0"/>
              <a:t>Tu peux les sauver; </a:t>
            </a:r>
          </a:p>
          <a:p>
            <a:r>
              <a:rPr lang="fr-FR" dirty="0"/>
              <a:t>sauve le chien! </a:t>
            </a:r>
            <a:endParaRPr lang="en-GB" dirty="0"/>
          </a:p>
          <a:p>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21</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36212"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4198981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THE LANGUAGE MAGICIAN recital</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sz="half" idx="1"/>
          </p:nvPr>
        </p:nvSpPr>
        <p:spPr>
          <a:xfrm>
            <a:off x="457200" y="1600200"/>
            <a:ext cx="4038600" cy="4525963"/>
          </a:xfrm>
        </p:spPr>
        <p:txBody>
          <a:bodyPr>
            <a:normAutofit fontScale="77500" lnSpcReduction="20000"/>
          </a:bodyPr>
          <a:lstStyle/>
          <a:p>
            <a:r>
              <a:rPr lang="fr-FR" dirty="0"/>
              <a:t>La magie du chapeau  </a:t>
            </a:r>
          </a:p>
          <a:p>
            <a:r>
              <a:rPr lang="fr-FR" dirty="0"/>
              <a:t>Emprisonne les animaux </a:t>
            </a:r>
          </a:p>
          <a:p>
            <a:r>
              <a:rPr lang="fr-FR" dirty="0">
                <a:solidFill>
                  <a:srgbClr val="FF0000"/>
                </a:solidFill>
              </a:rPr>
              <a:t>La girafe, la souris, </a:t>
            </a:r>
          </a:p>
          <a:p>
            <a:r>
              <a:rPr lang="fr-FR" dirty="0"/>
              <a:t>Tu dois sauver tes amis. </a:t>
            </a:r>
          </a:p>
          <a:p>
            <a:r>
              <a:rPr lang="fr-FR" dirty="0">
                <a:solidFill>
                  <a:srgbClr val="FF0000"/>
                </a:solidFill>
              </a:rPr>
              <a:t>Où est le cheval? </a:t>
            </a:r>
          </a:p>
          <a:p>
            <a:r>
              <a:rPr lang="fr-FR" dirty="0">
                <a:solidFill>
                  <a:srgbClr val="FF0000"/>
                </a:solidFill>
              </a:rPr>
              <a:t>Le crocodile?  </a:t>
            </a:r>
          </a:p>
          <a:p>
            <a:r>
              <a:rPr lang="fr-FR" dirty="0">
                <a:solidFill>
                  <a:srgbClr val="FF0000"/>
                </a:solidFill>
              </a:rPr>
              <a:t>Où est le lapin?  </a:t>
            </a:r>
          </a:p>
          <a:p>
            <a:r>
              <a:rPr lang="fr-FR" dirty="0">
                <a:solidFill>
                  <a:srgbClr val="FF0000"/>
                </a:solidFill>
              </a:rPr>
              <a:t>Mais où sont-ils?  </a:t>
            </a:r>
          </a:p>
          <a:p>
            <a:r>
              <a:rPr lang="fr-FR" dirty="0"/>
              <a:t>Ils sont dans la tour du Magicien </a:t>
            </a:r>
          </a:p>
          <a:p>
            <a:r>
              <a:rPr lang="fr-FR" dirty="0"/>
              <a:t>Tu peux les sauver; </a:t>
            </a:r>
          </a:p>
          <a:p>
            <a:r>
              <a:rPr lang="fr-FR" dirty="0">
                <a:solidFill>
                  <a:srgbClr val="FF0000"/>
                </a:solidFill>
              </a:rPr>
              <a:t>sauve le chien!</a:t>
            </a:r>
            <a:endParaRPr lang="en-GB" dirty="0">
              <a:solidFill>
                <a:srgbClr val="FF0000"/>
              </a:solidFill>
            </a:endParaRPr>
          </a:p>
        </p:txBody>
      </p:sp>
      <p:sp>
        <p:nvSpPr>
          <p:cNvPr id="4" name="Content Placeholder 3">
            <a:extLst>
              <a:ext uri="{FF2B5EF4-FFF2-40B4-BE49-F238E27FC236}">
                <a16:creationId xmlns="" xmlns:a16="http://schemas.microsoft.com/office/drawing/2014/main" id="{A2503789-9606-4404-A44F-347EEE6A6180}"/>
              </a:ext>
            </a:extLst>
          </p:cNvPr>
          <p:cNvSpPr>
            <a:spLocks noGrp="1"/>
          </p:cNvSpPr>
          <p:nvPr>
            <p:ph sz="half" idx="2"/>
          </p:nvPr>
        </p:nvSpPr>
        <p:spPr>
          <a:xfrm>
            <a:off x="4648202" y="1600200"/>
            <a:ext cx="4038600" cy="4194523"/>
          </a:xfrm>
        </p:spPr>
        <p:txBody>
          <a:bodyPr>
            <a:normAutofit fontScale="77500" lnSpcReduction="20000"/>
          </a:bodyPr>
          <a:lstStyle/>
          <a:p>
            <a:r>
              <a:rPr lang="fr-FR" dirty="0"/>
              <a:t>La ma ..  </a:t>
            </a:r>
          </a:p>
          <a:p>
            <a:r>
              <a:rPr lang="fr-FR" dirty="0" err="1"/>
              <a:t>Empri</a:t>
            </a:r>
            <a:r>
              <a:rPr lang="fr-FR" dirty="0"/>
              <a:t> ..</a:t>
            </a:r>
          </a:p>
          <a:p>
            <a:r>
              <a:rPr lang="fr-FR" dirty="0">
                <a:solidFill>
                  <a:srgbClr val="FF0000"/>
                </a:solidFill>
              </a:rPr>
              <a:t>La gi ..</a:t>
            </a:r>
          </a:p>
          <a:p>
            <a:r>
              <a:rPr lang="fr-FR" dirty="0"/>
              <a:t>Tu dois sauver tes amis. </a:t>
            </a:r>
          </a:p>
          <a:p>
            <a:r>
              <a:rPr lang="fr-FR" dirty="0">
                <a:solidFill>
                  <a:srgbClr val="FF0000"/>
                </a:solidFill>
              </a:rPr>
              <a:t>Où est .. </a:t>
            </a:r>
          </a:p>
          <a:p>
            <a:r>
              <a:rPr lang="fr-FR" dirty="0">
                <a:solidFill>
                  <a:srgbClr val="FF0000"/>
                </a:solidFill>
              </a:rPr>
              <a:t>Le </a:t>
            </a:r>
            <a:r>
              <a:rPr lang="fr-FR" dirty="0" err="1">
                <a:solidFill>
                  <a:srgbClr val="FF0000"/>
                </a:solidFill>
              </a:rPr>
              <a:t>cro</a:t>
            </a:r>
            <a:r>
              <a:rPr lang="fr-FR" dirty="0">
                <a:solidFill>
                  <a:srgbClr val="FF0000"/>
                </a:solidFill>
              </a:rPr>
              <a:t> .. </a:t>
            </a:r>
          </a:p>
          <a:p>
            <a:r>
              <a:rPr lang="fr-FR" dirty="0">
                <a:solidFill>
                  <a:srgbClr val="FF0000"/>
                </a:solidFill>
              </a:rPr>
              <a:t>Où est ..</a:t>
            </a:r>
          </a:p>
          <a:p>
            <a:r>
              <a:rPr lang="fr-FR" dirty="0">
                <a:solidFill>
                  <a:srgbClr val="FF0000"/>
                </a:solidFill>
              </a:rPr>
              <a:t>Mais où s.. </a:t>
            </a:r>
          </a:p>
          <a:p>
            <a:r>
              <a:rPr lang="fr-FR" dirty="0"/>
              <a:t>Ils sont dans la tour du Magicien </a:t>
            </a:r>
          </a:p>
          <a:p>
            <a:r>
              <a:rPr lang="fr-FR" dirty="0"/>
              <a:t>Tu peux les sauver; </a:t>
            </a:r>
          </a:p>
          <a:p>
            <a:r>
              <a:rPr lang="fr-FR" dirty="0">
                <a:solidFill>
                  <a:srgbClr val="FF0000"/>
                </a:solidFill>
              </a:rPr>
              <a:t>sauve l ..</a:t>
            </a:r>
            <a:endParaRPr lang="en-GB" dirty="0">
              <a:solidFill>
                <a:srgbClr val="FF0000"/>
              </a:solidFill>
            </a:endParaRPr>
          </a:p>
          <a:p>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22</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41326"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23228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fade">
                                      <p:cBhvr>
                                        <p:cTn id="62" dur="500"/>
                                        <p:tgtEl>
                                          <p:spTgt spid="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Effect transition="in" filter="fade">
                                      <p:cBhvr>
                                        <p:cTn id="67" dur="500"/>
                                        <p:tgtEl>
                                          <p:spTgt spid="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 end="2"/>
                                            </p:txEl>
                                          </p:spTgt>
                                        </p:tgtEl>
                                        <p:attrNameLst>
                                          <p:attrName>style.visibility</p:attrName>
                                        </p:attrNameLst>
                                      </p:cBhvr>
                                      <p:to>
                                        <p:strVal val="visible"/>
                                      </p:to>
                                    </p:set>
                                    <p:animEffect transition="in" filter="fade">
                                      <p:cBhvr>
                                        <p:cTn id="72" dur="500"/>
                                        <p:tgtEl>
                                          <p:spTgt spid="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3" end="3"/>
                                            </p:txEl>
                                          </p:spTgt>
                                        </p:tgtEl>
                                        <p:attrNameLst>
                                          <p:attrName>style.visibility</p:attrName>
                                        </p:attrNameLst>
                                      </p:cBhvr>
                                      <p:to>
                                        <p:strVal val="visible"/>
                                      </p:to>
                                    </p:set>
                                    <p:animEffect transition="in" filter="fade">
                                      <p:cBhvr>
                                        <p:cTn id="77" dur="500"/>
                                        <p:tgtEl>
                                          <p:spTgt spid="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4" end="4"/>
                                            </p:txEl>
                                          </p:spTgt>
                                        </p:tgtEl>
                                        <p:attrNameLst>
                                          <p:attrName>style.visibility</p:attrName>
                                        </p:attrNameLst>
                                      </p:cBhvr>
                                      <p:to>
                                        <p:strVal val="visible"/>
                                      </p:to>
                                    </p:set>
                                    <p:animEffect transition="in" filter="fade">
                                      <p:cBhvr>
                                        <p:cTn id="82" dur="500"/>
                                        <p:tgtEl>
                                          <p:spTgt spid="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animEffect transition="in" filter="fade">
                                      <p:cBhvr>
                                        <p:cTn id="87" dur="500"/>
                                        <p:tgtEl>
                                          <p:spTgt spid="4">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Effect transition="in" filter="fade">
                                      <p:cBhvr>
                                        <p:cTn id="92" dur="500"/>
                                        <p:tgtEl>
                                          <p:spTgt spid="4">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500"/>
                                        <p:tgtEl>
                                          <p:spTgt spid="4">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txEl>
                                              <p:pRg st="8" end="8"/>
                                            </p:txEl>
                                          </p:spTgt>
                                        </p:tgtEl>
                                        <p:attrNameLst>
                                          <p:attrName>style.visibility</p:attrName>
                                        </p:attrNameLst>
                                      </p:cBhvr>
                                      <p:to>
                                        <p:strVal val="visible"/>
                                      </p:to>
                                    </p:set>
                                    <p:animEffect transition="in" filter="fade">
                                      <p:cBhvr>
                                        <p:cTn id="102" dur="500"/>
                                        <p:tgtEl>
                                          <p:spTgt spid="4">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xEl>
                                              <p:pRg st="9" end="9"/>
                                            </p:txEl>
                                          </p:spTgt>
                                        </p:tgtEl>
                                        <p:attrNameLst>
                                          <p:attrName>style.visibility</p:attrName>
                                        </p:attrNameLst>
                                      </p:cBhvr>
                                      <p:to>
                                        <p:strVal val="visible"/>
                                      </p:to>
                                    </p:set>
                                    <p:animEffect transition="in" filter="fade">
                                      <p:cBhvr>
                                        <p:cTn id="107" dur="500"/>
                                        <p:tgtEl>
                                          <p:spTgt spid="4">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
                                            <p:txEl>
                                              <p:pRg st="10" end="10"/>
                                            </p:txEl>
                                          </p:spTgt>
                                        </p:tgtEl>
                                        <p:attrNameLst>
                                          <p:attrName>style.visibility</p:attrName>
                                        </p:attrNameLst>
                                      </p:cBhvr>
                                      <p:to>
                                        <p:strVal val="visible"/>
                                      </p:to>
                                    </p:set>
                                    <p:animEffect transition="in" filter="fade">
                                      <p:cBhvr>
                                        <p:cTn id="11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THE LANGUAGE MAGICIAN recital</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sz="half" idx="1"/>
          </p:nvPr>
        </p:nvSpPr>
        <p:spPr>
          <a:xfrm>
            <a:off x="457200" y="1600200"/>
            <a:ext cx="4038600" cy="4525963"/>
          </a:xfrm>
        </p:spPr>
        <p:txBody>
          <a:bodyPr>
            <a:normAutofit fontScale="77500" lnSpcReduction="20000"/>
          </a:bodyPr>
          <a:lstStyle/>
          <a:p>
            <a:r>
              <a:rPr lang="fr-FR" dirty="0"/>
              <a:t>La magie du chapeau</a:t>
            </a:r>
          </a:p>
          <a:p>
            <a:r>
              <a:rPr lang="fr-FR" dirty="0"/>
              <a:t>Emprisonne les animaux </a:t>
            </a:r>
          </a:p>
          <a:p>
            <a:r>
              <a:rPr lang="fr-FR" dirty="0">
                <a:solidFill>
                  <a:srgbClr val="FF0000"/>
                </a:solidFill>
              </a:rPr>
              <a:t>L’éléphant et la souris, </a:t>
            </a:r>
          </a:p>
          <a:p>
            <a:r>
              <a:rPr lang="fr-FR" dirty="0"/>
              <a:t>Tu dois sauver tes amis.  </a:t>
            </a:r>
          </a:p>
          <a:p>
            <a:r>
              <a:rPr lang="fr-FR" dirty="0"/>
              <a:t>Ton pouvoir est dans la magie des mots  </a:t>
            </a:r>
          </a:p>
          <a:p>
            <a:r>
              <a:rPr lang="fr-FR" dirty="0"/>
              <a:t>Sauve les animaux, </a:t>
            </a:r>
          </a:p>
          <a:p>
            <a:r>
              <a:rPr lang="fr-FR" dirty="0">
                <a:solidFill>
                  <a:srgbClr val="FF0000"/>
                </a:solidFill>
              </a:rPr>
              <a:t>prends le chapeau  </a:t>
            </a:r>
          </a:p>
          <a:p>
            <a:r>
              <a:rPr lang="fr-FR" dirty="0"/>
              <a:t>Ils sont dans la tour du Magicien </a:t>
            </a:r>
          </a:p>
          <a:p>
            <a:r>
              <a:rPr lang="fr-FR" dirty="0"/>
              <a:t>Tu peux les sauver; </a:t>
            </a:r>
          </a:p>
          <a:p>
            <a:r>
              <a:rPr lang="fr-FR" dirty="0">
                <a:solidFill>
                  <a:srgbClr val="FF0000"/>
                </a:solidFill>
              </a:rPr>
              <a:t>sauve le chien! </a:t>
            </a:r>
            <a:endParaRPr lang="en-GB" dirty="0">
              <a:solidFill>
                <a:srgbClr val="FF0000"/>
              </a:solidFill>
            </a:endParaRPr>
          </a:p>
          <a:p>
            <a:endParaRPr lang="en-GB" dirty="0">
              <a:solidFill>
                <a:srgbClr val="FF0000"/>
              </a:solidFill>
            </a:endParaRPr>
          </a:p>
        </p:txBody>
      </p:sp>
      <p:sp>
        <p:nvSpPr>
          <p:cNvPr id="4" name="Content Placeholder 3">
            <a:extLst>
              <a:ext uri="{FF2B5EF4-FFF2-40B4-BE49-F238E27FC236}">
                <a16:creationId xmlns="" xmlns:a16="http://schemas.microsoft.com/office/drawing/2014/main" id="{A2503789-9606-4404-A44F-347EEE6A6180}"/>
              </a:ext>
            </a:extLst>
          </p:cNvPr>
          <p:cNvSpPr>
            <a:spLocks noGrp="1"/>
          </p:cNvSpPr>
          <p:nvPr>
            <p:ph sz="half" idx="2"/>
          </p:nvPr>
        </p:nvSpPr>
        <p:spPr>
          <a:xfrm>
            <a:off x="4648202" y="1600200"/>
            <a:ext cx="4038600" cy="4194523"/>
          </a:xfrm>
        </p:spPr>
        <p:txBody>
          <a:bodyPr>
            <a:normAutofit fontScale="77500" lnSpcReduction="20000"/>
          </a:bodyPr>
          <a:lstStyle/>
          <a:p>
            <a:r>
              <a:rPr lang="en-GB" dirty="0"/>
              <a:t>La ma ..</a:t>
            </a:r>
          </a:p>
          <a:p>
            <a:r>
              <a:rPr lang="en-GB" dirty="0" err="1"/>
              <a:t>Empri</a:t>
            </a:r>
            <a:r>
              <a:rPr lang="en-GB" dirty="0"/>
              <a:t> ..</a:t>
            </a:r>
          </a:p>
          <a:p>
            <a:r>
              <a:rPr lang="fr-FR" dirty="0">
                <a:solidFill>
                  <a:srgbClr val="FF0000"/>
                </a:solidFill>
              </a:rPr>
              <a:t>L’</a:t>
            </a:r>
            <a:r>
              <a:rPr lang="fr-FR" dirty="0" err="1">
                <a:solidFill>
                  <a:srgbClr val="FF0000"/>
                </a:solidFill>
              </a:rPr>
              <a:t>élé</a:t>
            </a:r>
            <a:r>
              <a:rPr lang="fr-FR" dirty="0">
                <a:solidFill>
                  <a:srgbClr val="FF0000"/>
                </a:solidFill>
              </a:rPr>
              <a:t> ..</a:t>
            </a:r>
          </a:p>
          <a:p>
            <a:r>
              <a:rPr lang="fr-FR" dirty="0"/>
              <a:t>Tu dois sauver tes amis.  </a:t>
            </a:r>
          </a:p>
          <a:p>
            <a:r>
              <a:rPr lang="fr-FR" dirty="0"/>
              <a:t>Ton pouvoir est dans la magie des mots  </a:t>
            </a:r>
          </a:p>
          <a:p>
            <a:r>
              <a:rPr lang="fr-FR" dirty="0"/>
              <a:t>Sauve les animaux</a:t>
            </a:r>
          </a:p>
          <a:p>
            <a:r>
              <a:rPr lang="fr-FR" dirty="0">
                <a:solidFill>
                  <a:srgbClr val="FF0000"/>
                </a:solidFill>
              </a:rPr>
              <a:t>prends l ..  </a:t>
            </a:r>
          </a:p>
          <a:p>
            <a:r>
              <a:rPr lang="fr-FR" dirty="0"/>
              <a:t>Ils sont dans la tour du Magicien </a:t>
            </a:r>
          </a:p>
          <a:p>
            <a:r>
              <a:rPr lang="fr-FR" dirty="0"/>
              <a:t>Tu peux les sauver; </a:t>
            </a:r>
          </a:p>
          <a:p>
            <a:r>
              <a:rPr lang="fr-FR" dirty="0">
                <a:solidFill>
                  <a:srgbClr val="FF0000"/>
                </a:solidFill>
              </a:rPr>
              <a:t>sauve l ..! </a:t>
            </a:r>
            <a:endParaRPr lang="en-GB" dirty="0">
              <a:solidFill>
                <a:srgbClr val="FF0000"/>
              </a:solidFill>
            </a:endParaRPr>
          </a:p>
          <a:p>
            <a:endParaRPr lang="en-GB" dirty="0"/>
          </a:p>
          <a:p>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23</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42350"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332641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Example 7: Using THE LANGUAGE MAGICIAN song</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idx="1"/>
          </p:nvPr>
        </p:nvSpPr>
        <p:spPr/>
        <p:txBody>
          <a:bodyPr/>
          <a:lstStyle/>
          <a:p>
            <a:pPr marL="0" indent="0">
              <a:buNone/>
            </a:pPr>
            <a:endParaRPr lang="en-GB" dirty="0"/>
          </a:p>
          <a:p>
            <a:r>
              <a:rPr lang="en-GB" dirty="0"/>
              <a:t>A different learning sequence is outlined in an article available in the Shared Resources area</a:t>
            </a:r>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24</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37235" name="CorelDRAW" r:id="rId3" imgW="5571360" imgH="297360" progId="">
                  <p:embed/>
                </p:oleObj>
              </mc:Choice>
              <mc:Fallback>
                <p:oleObj name="CorelDRAW" r:id="rId3"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288542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Example 8: THE LANGUAGE MAGICIAN stories</a:t>
            </a:r>
            <a:endParaRPr lang="en-US" dirty="0"/>
          </a:p>
        </p:txBody>
      </p:sp>
      <p:sp>
        <p:nvSpPr>
          <p:cNvPr id="7" name="Content Placeholder 6">
            <a:extLst>
              <a:ext uri="{FF2B5EF4-FFF2-40B4-BE49-F238E27FC236}">
                <a16:creationId xmlns="" xmlns:a16="http://schemas.microsoft.com/office/drawing/2014/main" id="{E714BDA1-56EA-4353-A2FC-943824FE2333}"/>
              </a:ext>
            </a:extLst>
          </p:cNvPr>
          <p:cNvSpPr>
            <a:spLocks noGrp="1"/>
          </p:cNvSpPr>
          <p:nvPr>
            <p:ph idx="1"/>
          </p:nvPr>
        </p:nvSpPr>
        <p:spPr/>
        <p:txBody>
          <a:bodyPr>
            <a:normAutofit lnSpcReduction="10000"/>
          </a:bodyPr>
          <a:lstStyle/>
          <a:p>
            <a:pPr marL="0" indent="0">
              <a:buNone/>
            </a:pPr>
            <a:r>
              <a:rPr lang="en-GB" dirty="0"/>
              <a:t>Available in the Shared Resources area</a:t>
            </a:r>
          </a:p>
          <a:p>
            <a:pPr>
              <a:lnSpc>
                <a:spcPct val="90000"/>
              </a:lnSpc>
              <a:buClr>
                <a:schemeClr val="accent1"/>
              </a:buClr>
              <a:buSzPct val="85000"/>
              <a:buNone/>
            </a:pPr>
            <a:r>
              <a:rPr lang="en-GB" altLang="en-US" dirty="0"/>
              <a:t>Pupils could … </a:t>
            </a:r>
          </a:p>
          <a:p>
            <a:pPr>
              <a:lnSpc>
                <a:spcPct val="90000"/>
              </a:lnSpc>
              <a:buClr>
                <a:schemeClr val="accent1"/>
              </a:buClr>
              <a:buSzPct val="85000"/>
              <a:buNone/>
            </a:pPr>
            <a:r>
              <a:rPr lang="en-GB" altLang="en-US" dirty="0"/>
              <a:t>… listen to the story and show their understanding by speaking, or by making a tableau, or by re-enacting a scene from the story </a:t>
            </a:r>
          </a:p>
          <a:p>
            <a:pPr>
              <a:lnSpc>
                <a:spcPct val="90000"/>
              </a:lnSpc>
              <a:buClr>
                <a:schemeClr val="accent1"/>
              </a:buClr>
              <a:buSzPct val="85000"/>
              <a:buNone/>
            </a:pPr>
            <a:r>
              <a:rPr lang="en-GB" altLang="en-US" dirty="0"/>
              <a:t>… retell a part of the story in their own words</a:t>
            </a:r>
          </a:p>
          <a:p>
            <a:pPr>
              <a:lnSpc>
                <a:spcPct val="90000"/>
              </a:lnSpc>
              <a:buClr>
                <a:schemeClr val="accent1"/>
              </a:buClr>
              <a:buSzPct val="85000"/>
              <a:buNone/>
            </a:pPr>
            <a:r>
              <a:rPr lang="en-GB" dirty="0"/>
              <a:t>… follow the text as it is read</a:t>
            </a:r>
          </a:p>
          <a:p>
            <a:pPr>
              <a:lnSpc>
                <a:spcPct val="90000"/>
              </a:lnSpc>
              <a:buClr>
                <a:schemeClr val="accent1"/>
              </a:buClr>
              <a:buSzPct val="85000"/>
              <a:buNone/>
            </a:pPr>
            <a:r>
              <a:rPr lang="en-GB" dirty="0"/>
              <a:t>… use the structure to create their own story</a:t>
            </a:r>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25</a:t>
            </a:fld>
            <a:endParaRPr lang="de-DE"/>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31099" name="CorelDRAW" r:id="rId3" imgW="5571360" imgH="297360" progId="">
                  <p:embed/>
                </p:oleObj>
              </mc:Choice>
              <mc:Fallback>
                <p:oleObj name="CorelDRAW" r:id="rId3" imgW="5571360" imgH="297360" progId="">
                  <p:embed/>
                  <p:pic>
                    <p:nvPicPr>
                      <p:cNvPr id="8" name="Object 36">
                        <a:extLst>
                          <a:ext uri="{FF2B5EF4-FFF2-40B4-BE49-F238E27FC236}">
                            <a16:creationId xmlns="" xmlns:a16="http://schemas.microsoft.com/office/drawing/2014/main" id="{B5E0814B-12A4-46DB-866E-E19E2894B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91270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9A760B-EFDD-43A0-AAE0-5545E8B67F3D}"/>
              </a:ext>
            </a:extLst>
          </p:cNvPr>
          <p:cNvSpPr>
            <a:spLocks noGrp="1"/>
          </p:cNvSpPr>
          <p:nvPr>
            <p:ph type="ctrTitle"/>
          </p:nvPr>
        </p:nvSpPr>
        <p:spPr>
          <a:xfrm>
            <a:off x="190832" y="188640"/>
            <a:ext cx="8670897" cy="3143454"/>
          </a:xfrm>
        </p:spPr>
        <p:txBody>
          <a:bodyPr/>
          <a:lstStyle/>
          <a:p>
            <a:r>
              <a:rPr lang="en-US" altLang="en-US" sz="3600" b="1" dirty="0">
                <a:solidFill>
                  <a:srgbClr val="FFFFFF"/>
                </a:solidFill>
              </a:rPr>
              <a:t>Example 9: Using TLM picture card </a:t>
            </a:r>
            <a:br>
              <a:rPr lang="en-US" altLang="en-US" sz="3600" b="1" dirty="0">
                <a:solidFill>
                  <a:srgbClr val="FFFFFF"/>
                </a:solidFill>
              </a:rPr>
            </a:br>
            <a:r>
              <a:rPr lang="en-US" altLang="en-US" sz="3600" b="1" dirty="0">
                <a:solidFill>
                  <a:srgbClr val="FFFFFF"/>
                </a:solidFill>
              </a:rPr>
              <a:t>and matching word cards</a:t>
            </a:r>
            <a:br>
              <a:rPr lang="en-US" altLang="en-US" sz="3600" b="1" dirty="0">
                <a:solidFill>
                  <a:srgbClr val="FFFFFF"/>
                </a:solidFill>
              </a:rPr>
            </a:br>
            <a:r>
              <a:rPr lang="en-US" altLang="en-US" sz="3600" b="1" dirty="0">
                <a:solidFill>
                  <a:srgbClr val="FFFFFF"/>
                </a:solidFill>
              </a:rPr>
              <a:t>- any language </a:t>
            </a:r>
            <a:br>
              <a:rPr lang="en-US" altLang="en-US" sz="3600" b="1" dirty="0">
                <a:solidFill>
                  <a:srgbClr val="FFFFFF"/>
                </a:solidFill>
              </a:rPr>
            </a:br>
            <a:r>
              <a:rPr lang="en-US" altLang="en-US" sz="3600" b="1" dirty="0">
                <a:solidFill>
                  <a:srgbClr val="FFFFFF"/>
                </a:solidFill>
              </a:rPr>
              <a:t/>
            </a:r>
            <a:br>
              <a:rPr lang="en-US" altLang="en-US" sz="3600" b="1" dirty="0">
                <a:solidFill>
                  <a:srgbClr val="FFFFFF"/>
                </a:solidFill>
              </a:rPr>
            </a:br>
            <a:r>
              <a:rPr lang="en-US" altLang="en-US" sz="3600" b="1" dirty="0">
                <a:solidFill>
                  <a:srgbClr val="FFFF00"/>
                </a:solidFill>
              </a:rPr>
              <a:t>In </a:t>
            </a:r>
            <a:r>
              <a:rPr lang="en-US" altLang="en-US" sz="3600" b="1" i="1" dirty="0">
                <a:solidFill>
                  <a:srgbClr val="FFFF00"/>
                </a:solidFill>
              </a:rPr>
              <a:t>Shared Resources </a:t>
            </a:r>
            <a:r>
              <a:rPr lang="en-US" altLang="en-US" sz="3600" b="1" dirty="0">
                <a:solidFill>
                  <a:srgbClr val="FFFF00"/>
                </a:solidFill>
              </a:rPr>
              <a:t>area of website</a:t>
            </a:r>
            <a:endParaRPr lang="en-GB" dirty="0">
              <a:solidFill>
                <a:srgbClr val="FFFF00"/>
              </a:solidFill>
            </a:endParaRPr>
          </a:p>
        </p:txBody>
      </p:sp>
      <p:sp>
        <p:nvSpPr>
          <p:cNvPr id="3" name="Subtitle 2">
            <a:extLst>
              <a:ext uri="{FF2B5EF4-FFF2-40B4-BE49-F238E27FC236}">
                <a16:creationId xmlns="" xmlns:a16="http://schemas.microsoft.com/office/drawing/2014/main" id="{6D2D5E6C-D627-4AC6-A029-63CA137F55CE}"/>
              </a:ext>
            </a:extLst>
          </p:cNvPr>
          <p:cNvSpPr>
            <a:spLocks noGrp="1"/>
          </p:cNvSpPr>
          <p:nvPr>
            <p:ph type="subTitle" idx="1"/>
          </p:nvPr>
        </p:nvSpPr>
        <p:spPr>
          <a:xfrm>
            <a:off x="143124" y="3332094"/>
            <a:ext cx="8861729" cy="1468507"/>
          </a:xfrm>
        </p:spPr>
        <p:txBody>
          <a:bodyPr/>
          <a:lstStyle/>
          <a:p>
            <a:r>
              <a:rPr lang="en-GB" sz="1800" dirty="0">
                <a:solidFill>
                  <a:schemeClr val="accent1">
                    <a:lumMod val="20000"/>
                    <a:lumOff val="80000"/>
                  </a:schemeClr>
                </a:solidFill>
              </a:rPr>
              <a:t>Contributed by Steven Fawkes</a:t>
            </a:r>
          </a:p>
          <a:p>
            <a:endParaRPr lang="en-US" sz="1800" dirty="0">
              <a:solidFill>
                <a:schemeClr val="accent1">
                  <a:lumMod val="20000"/>
                  <a:lumOff val="80000"/>
                </a:schemeClr>
              </a:solidFill>
            </a:endParaRPr>
          </a:p>
          <a:p>
            <a:endParaRPr lang="en-GB" sz="1800" dirty="0">
              <a:solidFill>
                <a:schemeClr val="accent1">
                  <a:lumMod val="20000"/>
                  <a:lumOff val="80000"/>
                </a:schemeClr>
              </a:solidFill>
            </a:endParaRPr>
          </a:p>
        </p:txBody>
      </p:sp>
    </p:spTree>
    <p:extLst>
      <p:ext uri="{BB962C8B-B14F-4D97-AF65-F5344CB8AC3E}">
        <p14:creationId xmlns:p14="http://schemas.microsoft.com/office/powerpoint/2010/main" val="291935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712C74-8116-4B8A-8BF4-4FE4624B9BB9}"/>
              </a:ext>
            </a:extLst>
          </p:cNvPr>
          <p:cNvSpPr>
            <a:spLocks noGrp="1"/>
          </p:cNvSpPr>
          <p:nvPr>
            <p:ph idx="1"/>
          </p:nvPr>
        </p:nvSpPr>
        <p:spPr>
          <a:effectLst>
            <a:outerShdw blurRad="50800" dist="38100" dir="2700000" algn="tl" rotWithShape="0">
              <a:prstClr val="black">
                <a:alpha val="40000"/>
              </a:prstClr>
            </a:outerShdw>
          </a:effectLst>
        </p:spPr>
        <p:txBody>
          <a:bodyPr/>
          <a:lstStyle/>
          <a:p>
            <a:r>
              <a:rPr lang="en-GB" sz="2800" dirty="0">
                <a:solidFill>
                  <a:schemeClr val="accent1">
                    <a:lumMod val="20000"/>
                    <a:lumOff val="80000"/>
                  </a:schemeClr>
                </a:solidFill>
              </a:rPr>
              <a:t>Print cards with pictures of the characters / other vocabulary (Some pictures are available below)</a:t>
            </a:r>
          </a:p>
          <a:p>
            <a:r>
              <a:rPr lang="en-GB" sz="2800" dirty="0">
                <a:solidFill>
                  <a:schemeClr val="accent1">
                    <a:lumMod val="20000"/>
                    <a:lumOff val="80000"/>
                  </a:schemeClr>
                </a:solidFill>
              </a:rPr>
              <a:t>Print cards with written words to match the pictures of the characters / other vocabulary</a:t>
            </a:r>
          </a:p>
          <a:p>
            <a:endParaRPr lang="en-GB" sz="2800" dirty="0">
              <a:solidFill>
                <a:schemeClr val="accent1">
                  <a:lumMod val="20000"/>
                  <a:lumOff val="80000"/>
                </a:schemeClr>
              </a:solidFill>
            </a:endParaRPr>
          </a:p>
          <a:p>
            <a:r>
              <a:rPr lang="en-GB" sz="2800" dirty="0">
                <a:solidFill>
                  <a:schemeClr val="accent1">
                    <a:lumMod val="20000"/>
                    <a:lumOff val="80000"/>
                  </a:schemeClr>
                </a:solidFill>
              </a:rPr>
              <a:t>Example follows</a:t>
            </a:r>
          </a:p>
          <a:p>
            <a:endParaRPr lang="en-GB" sz="2800" dirty="0">
              <a:solidFill>
                <a:schemeClr val="accent1">
                  <a:lumMod val="20000"/>
                  <a:lumOff val="80000"/>
                </a:schemeClr>
              </a:solidFill>
            </a:endParaRPr>
          </a:p>
        </p:txBody>
      </p:sp>
    </p:spTree>
    <p:extLst>
      <p:ext uri="{BB962C8B-B14F-4D97-AF65-F5344CB8AC3E}">
        <p14:creationId xmlns:p14="http://schemas.microsoft.com/office/powerpoint/2010/main" val="708516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36" name="Group 72">
            <a:extLst>
              <a:ext uri="{FF2B5EF4-FFF2-40B4-BE49-F238E27FC236}">
                <a16:creationId xmlns="" xmlns:a16="http://schemas.microsoft.com/office/drawing/2014/main" id="{AF46EE7C-3CA8-499A-81FA-CE1B8EBB335E}"/>
              </a:ext>
            </a:extLst>
          </p:cNvPr>
          <p:cNvGraphicFramePr>
            <a:graphicFrameLocks noGrp="1"/>
          </p:cNvGraphicFramePr>
          <p:nvPr>
            <p:ph sz="quarter" idx="1"/>
          </p:nvPr>
        </p:nvGraphicFramePr>
        <p:xfrm>
          <a:off x="351846" y="147728"/>
          <a:ext cx="2707986" cy="6286510"/>
        </p:xfrm>
        <a:graphic>
          <a:graphicData uri="http://schemas.openxmlformats.org/drawingml/2006/table">
            <a:tbl>
              <a:tblPr/>
              <a:tblGrid>
                <a:gridCol w="2707986">
                  <a:extLst>
                    <a:ext uri="{9D8B030D-6E8A-4147-A177-3AD203B41FA5}">
                      <a16:colId xmlns="" xmlns:a16="http://schemas.microsoft.com/office/drawing/2014/main" val="20000"/>
                    </a:ext>
                  </a:extLst>
                </a:gridCol>
              </a:tblGrid>
              <a:tr h="6017576">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GB" altLang="en-US" sz="2000" b="1" i="0" u="none" strike="noStrike" cap="none" normalizeH="0" baseline="0" dirty="0">
                          <a:ln>
                            <a:noFill/>
                          </a:ln>
                          <a:solidFill>
                            <a:schemeClr val="bg1"/>
                          </a:solidFill>
                          <a:effectLst/>
                          <a:latin typeface="Arial" panose="020B0604020202020204" pitchFamily="34" charset="0"/>
                        </a:rPr>
                        <a:t>Speaking</a:t>
                      </a:r>
                      <a:r>
                        <a:rPr kumimoji="0" lang="en-GB" altLang="en-US" sz="2000" b="0" i="0" u="none" strike="noStrike" cap="none" normalizeH="0" baseline="0" dirty="0">
                          <a:ln>
                            <a:noFill/>
                          </a:ln>
                          <a:solidFill>
                            <a:schemeClr val="bg1"/>
                          </a:solidFill>
                          <a:effectLst/>
                          <a:latin typeface="Arial" panose="020B0604020202020204" pitchFamily="34" charset="0"/>
                        </a:rPr>
                        <a:t> games with </a:t>
                      </a:r>
                      <a:r>
                        <a:rPr kumimoji="0" lang="en-GB" altLang="en-US" sz="2000" b="0" i="0" u="none" strike="noStrike" cap="none" normalizeH="0" baseline="0" dirty="0" err="1">
                          <a:ln>
                            <a:noFill/>
                          </a:ln>
                          <a:solidFill>
                            <a:schemeClr val="bg1"/>
                          </a:solidFill>
                          <a:effectLst/>
                          <a:latin typeface="Arial" panose="020B0604020202020204" pitchFamily="34" charset="0"/>
                        </a:rPr>
                        <a:t>miniflashcards</a:t>
                      </a:r>
                      <a:r>
                        <a:rPr kumimoji="0" lang="en-GB" altLang="en-US" sz="2000" b="0" i="0" u="none" strike="noStrike" cap="none" normalizeH="0" baseline="0" dirty="0">
                          <a:ln>
                            <a:noFill/>
                          </a:ln>
                          <a:solidFill>
                            <a:schemeClr val="bg1"/>
                          </a:solidFill>
                          <a:effectLst/>
                          <a:latin typeface="Arial" panose="020B0604020202020204" pitchFamily="34" charset="0"/>
                        </a:rPr>
                        <a:t> – in pairs: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panose="020B0604020202020204" pitchFamily="34" charset="0"/>
                        </a:rPr>
                        <a:t>Turn over picture cards  and say  the word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panose="020B0604020202020204" pitchFamily="34" charset="0"/>
                        </a:rPr>
                        <a:t>Turn over word cards and say them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panose="020B0604020202020204" pitchFamily="34" charset="0"/>
                        </a:rPr>
                        <a:t>Turn over word cards and spell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panose="020B0604020202020204" pitchFamily="34" charset="0"/>
                        </a:rPr>
                        <a:t>Turn over picture cards – say and spell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chemeClr val="bg1"/>
                          </a:solidFill>
                          <a:effectLst/>
                          <a:latin typeface="Arial" panose="020B0604020202020204" pitchFamily="34" charset="0"/>
                        </a:rPr>
                        <a:t>Turn over the picture cards one at a time and say the words against the clock</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altLang="en-US" sz="2000" b="0" i="0" u="none" strike="noStrike" cap="none" normalizeH="0" baseline="0" dirty="0">
                          <a:ln>
                            <a:noFill/>
                          </a:ln>
                          <a:solidFill>
                            <a:schemeClr val="bg1"/>
                          </a:solidFill>
                          <a:effectLst/>
                          <a:latin typeface="Arial" panose="020B0604020202020204" pitchFamily="34" charset="0"/>
                        </a:rPr>
                        <a:t>Say a sentence using the picture card . </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endParaRPr kumimoji="0" lang="en-GB" altLang="en-US" sz="2000" b="0" i="0" u="none" strike="noStrike" cap="none" normalizeH="0" baseline="0" dirty="0">
                        <a:ln>
                          <a:noFill/>
                        </a:ln>
                        <a:solidFill>
                          <a:schemeClr val="bg1"/>
                        </a:solidFill>
                        <a:effectLst/>
                        <a:latin typeface="Arial" panose="020B0604020202020204" pitchFamily="34"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19476" name="Grafik 5">
            <a:extLst>
              <a:ext uri="{FF2B5EF4-FFF2-40B4-BE49-F238E27FC236}">
                <a16:creationId xmlns="" xmlns:a16="http://schemas.microsoft.com/office/drawing/2014/main" id="{66F35FC5-ED33-489A-A72F-8732492653FC}"/>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058210" y="3595223"/>
            <a:ext cx="3085790" cy="2365085"/>
          </a:xfrm>
          <a:noFill/>
          <a:ln>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483" name="Object 36">
            <a:extLst>
              <a:ext uri="{FF2B5EF4-FFF2-40B4-BE49-F238E27FC236}">
                <a16:creationId xmlns="" xmlns:a16="http://schemas.microsoft.com/office/drawing/2014/main" id="{6D1216A2-74C5-478F-9190-EB5710E4808E}"/>
              </a:ext>
            </a:extLst>
          </p:cNvPr>
          <p:cNvGraphicFramePr>
            <a:graphicFrameLocks noChangeAspect="1"/>
          </p:cNvGraphicFramePr>
          <p:nvPr/>
        </p:nvGraphicFramePr>
        <p:xfrm>
          <a:off x="-31806" y="6341178"/>
          <a:ext cx="9207611" cy="353304"/>
        </p:xfrm>
        <a:graphic>
          <a:graphicData uri="http://schemas.openxmlformats.org/presentationml/2006/ole">
            <mc:AlternateContent xmlns:mc="http://schemas.openxmlformats.org/markup-compatibility/2006">
              <mc:Choice xmlns:v="urn:schemas-microsoft-com:vml" Requires="v">
                <p:oleObj spid="_x0000_s150541" name="CorelDRAW" r:id="rId5" imgW="5571360" imgH="297360" progId="">
                  <p:embed/>
                </p:oleObj>
              </mc:Choice>
              <mc:Fallback>
                <p:oleObj name="CorelDRAW" r:id="rId5" imgW="5571360" imgH="297360" progId="">
                  <p:embed/>
                  <p:pic>
                    <p:nvPicPr>
                      <p:cNvPr id="19483" name="Object 36">
                        <a:extLst>
                          <a:ext uri="{FF2B5EF4-FFF2-40B4-BE49-F238E27FC236}">
                            <a16:creationId xmlns="" xmlns:a16="http://schemas.microsoft.com/office/drawing/2014/main" id="{6D1216A2-74C5-478F-9190-EB5710E480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6" y="6341178"/>
                        <a:ext cx="9207611" cy="353304"/>
                      </a:xfrm>
                      <a:prstGeom prst="rect">
                        <a:avLst/>
                      </a:prstGeom>
                      <a:noFill/>
                      <a:ln>
                        <a:noFill/>
                      </a:ln>
                    </p:spPr>
                  </p:pic>
                </p:oleObj>
              </mc:Fallback>
            </mc:AlternateContent>
          </a:graphicData>
        </a:graphic>
      </p:graphicFrame>
      <p:sp>
        <p:nvSpPr>
          <p:cNvPr id="3" name="Content Placeholder 2">
            <a:extLst>
              <a:ext uri="{FF2B5EF4-FFF2-40B4-BE49-F238E27FC236}">
                <a16:creationId xmlns="" xmlns:a16="http://schemas.microsoft.com/office/drawing/2014/main" id="{B9C0712D-D675-4F51-800B-A7F39135BD8E}"/>
              </a:ext>
            </a:extLst>
          </p:cNvPr>
          <p:cNvSpPr>
            <a:spLocks noGrp="1"/>
          </p:cNvSpPr>
          <p:nvPr>
            <p:ph sz="quarter" idx="2"/>
          </p:nvPr>
        </p:nvSpPr>
        <p:spPr>
          <a:xfrm>
            <a:off x="4644008" y="1772816"/>
            <a:ext cx="4038600" cy="2092472"/>
          </a:xfrm>
          <a:ln>
            <a:noFill/>
          </a:ln>
        </p:spPr>
        <p:txBody>
          <a:bodyPr/>
          <a:lstStyle/>
          <a:p>
            <a:endParaRPr lang="en-GB" dirty="0"/>
          </a:p>
        </p:txBody>
      </p:sp>
      <p:graphicFrame>
        <p:nvGraphicFramePr>
          <p:cNvPr id="13" name="Group 72">
            <a:extLst>
              <a:ext uri="{FF2B5EF4-FFF2-40B4-BE49-F238E27FC236}">
                <a16:creationId xmlns="" xmlns:a16="http://schemas.microsoft.com/office/drawing/2014/main" id="{4325B94C-B39C-4A56-9A5A-4E07737A9371}"/>
              </a:ext>
            </a:extLst>
          </p:cNvPr>
          <p:cNvGraphicFramePr>
            <a:graphicFrameLocks/>
          </p:cNvGraphicFramePr>
          <p:nvPr/>
        </p:nvGraphicFramePr>
        <p:xfrm>
          <a:off x="3340803" y="199661"/>
          <a:ext cx="2952328" cy="5859790"/>
        </p:xfrm>
        <a:graphic>
          <a:graphicData uri="http://schemas.openxmlformats.org/drawingml/2006/table">
            <a:tbl>
              <a:tblPr/>
              <a:tblGrid>
                <a:gridCol w="2952328">
                  <a:extLst>
                    <a:ext uri="{9D8B030D-6E8A-4147-A177-3AD203B41FA5}">
                      <a16:colId xmlns="" xmlns:a16="http://schemas.microsoft.com/office/drawing/2014/main" val="20000"/>
                    </a:ext>
                  </a:extLst>
                </a:gridCol>
              </a:tblGrid>
              <a:tr h="5829074">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altLang="en-US" sz="2000" b="0" i="0" u="none" strike="noStrike" cap="none" normalizeH="0" baseline="0" dirty="0">
                          <a:ln>
                            <a:noFill/>
                          </a:ln>
                          <a:solidFill>
                            <a:schemeClr val="bg1"/>
                          </a:solidFill>
                          <a:effectLst/>
                          <a:latin typeface="Arial" panose="020B0604020202020204" pitchFamily="34" charset="0"/>
                        </a:rPr>
                        <a:t>Children in groups have two sets per group of all the </a:t>
                      </a:r>
                      <a:r>
                        <a:rPr kumimoji="0" lang="en-US" altLang="en-US" sz="2000" b="1" i="0" u="none" strike="noStrike" cap="none" normalizeH="0" baseline="0" dirty="0">
                          <a:ln>
                            <a:noFill/>
                          </a:ln>
                          <a:solidFill>
                            <a:schemeClr val="bg1"/>
                          </a:solidFill>
                          <a:effectLst/>
                          <a:latin typeface="Arial" panose="020B0604020202020204" pitchFamily="34" charset="0"/>
                        </a:rPr>
                        <a:t>picture</a:t>
                      </a:r>
                      <a:r>
                        <a:rPr kumimoji="0" lang="en-US" altLang="en-US" sz="2000" b="0" i="0" u="none" strike="noStrike" cap="none" normalizeH="0" baseline="0" dirty="0">
                          <a:ln>
                            <a:noFill/>
                          </a:ln>
                          <a:solidFill>
                            <a:schemeClr val="bg1"/>
                          </a:solidFill>
                          <a:effectLst/>
                          <a:latin typeface="Arial" panose="020B0604020202020204" pitchFamily="34" charset="0"/>
                        </a:rPr>
                        <a:t> cards.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2000" b="0" i="0" u="none" strike="noStrike" cap="none" normalizeH="0" baseline="0" dirty="0">
                          <a:ln>
                            <a:noFill/>
                          </a:ln>
                          <a:solidFill>
                            <a:schemeClr val="bg1"/>
                          </a:solidFill>
                          <a:effectLst/>
                          <a:latin typeface="Arial" panose="020B0604020202020204" pitchFamily="34" charset="0"/>
                        </a:rPr>
                        <a:t>In turn, turn over 2 cards to find a pair </a:t>
                      </a:r>
                      <a:r>
                        <a:rPr kumimoji="0" lang="en-GB" altLang="en-US" sz="2000" b="1" i="0" u="none" strike="noStrike" cap="none" normalizeH="0" baseline="0" dirty="0">
                          <a:ln>
                            <a:noFill/>
                          </a:ln>
                          <a:solidFill>
                            <a:schemeClr val="bg1"/>
                          </a:solidFill>
                          <a:effectLst/>
                          <a:latin typeface="Arial" panose="020B0604020202020204" pitchFamily="34" charset="0"/>
                        </a:rPr>
                        <a:t>and say the words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2000" b="0" i="0" u="none" strike="noStrike" cap="none" normalizeH="0" baseline="0" dirty="0">
                          <a:ln>
                            <a:noFill/>
                          </a:ln>
                          <a:solidFill>
                            <a:schemeClr val="bg1"/>
                          </a:solidFill>
                          <a:effectLst/>
                          <a:latin typeface="Arial" panose="020B0604020202020204" pitchFamily="34" charset="0"/>
                        </a:rPr>
                        <a:t>In turn each child says in a sentence  if they like the thing on the picture / which is their favourite</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GB" altLang="en-US" sz="2000" b="1"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cap="none" normalizeH="0" baseline="0" dirty="0">
                          <a:ln>
                            <a:noFill/>
                          </a:ln>
                          <a:solidFill>
                            <a:schemeClr val="bg1"/>
                          </a:solidFill>
                          <a:effectLst/>
                          <a:latin typeface="Arial" panose="020B0604020202020204" pitchFamily="34" charset="0"/>
                        </a:rPr>
                        <a:t>Children in groups have two sets per group of all the word cards.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2000" b="0" i="0" u="none" strike="noStrike" cap="none" normalizeH="0" baseline="0" dirty="0">
                          <a:ln>
                            <a:noFill/>
                          </a:ln>
                          <a:solidFill>
                            <a:schemeClr val="bg1"/>
                          </a:solidFill>
                          <a:effectLst/>
                          <a:latin typeface="Arial" panose="020B0604020202020204" pitchFamily="34" charset="0"/>
                        </a:rPr>
                        <a:t>In turn, turn over 2 cards to find a pair </a:t>
                      </a:r>
                      <a:r>
                        <a:rPr kumimoji="0" lang="en-GB" altLang="en-US" sz="2000" b="1" i="0" u="none" strike="noStrike" cap="none" normalizeH="0" baseline="0" dirty="0">
                          <a:ln>
                            <a:noFill/>
                          </a:ln>
                          <a:solidFill>
                            <a:schemeClr val="bg1"/>
                          </a:solidFill>
                          <a:effectLst/>
                          <a:latin typeface="Arial" panose="020B0604020202020204" pitchFamily="34" charset="0"/>
                        </a:rPr>
                        <a:t>and say and translate the words</a:t>
                      </a: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graphicFrame>
        <p:nvGraphicFramePr>
          <p:cNvPr id="14" name="Group 72">
            <a:extLst>
              <a:ext uri="{FF2B5EF4-FFF2-40B4-BE49-F238E27FC236}">
                <a16:creationId xmlns="" xmlns:a16="http://schemas.microsoft.com/office/drawing/2014/main" id="{DFCFD064-9AAE-4CB6-A50C-06CC7E5A10BA}"/>
              </a:ext>
            </a:extLst>
          </p:cNvPr>
          <p:cNvGraphicFramePr>
            <a:graphicFrameLocks/>
          </p:cNvGraphicFramePr>
          <p:nvPr/>
        </p:nvGraphicFramePr>
        <p:xfrm>
          <a:off x="6516216" y="147728"/>
          <a:ext cx="2282586" cy="3238510"/>
        </p:xfrm>
        <a:graphic>
          <a:graphicData uri="http://schemas.openxmlformats.org/drawingml/2006/table">
            <a:tbl>
              <a:tblPr/>
              <a:tblGrid>
                <a:gridCol w="2282586">
                  <a:extLst>
                    <a:ext uri="{9D8B030D-6E8A-4147-A177-3AD203B41FA5}">
                      <a16:colId xmlns="" xmlns:a16="http://schemas.microsoft.com/office/drawing/2014/main" val="20000"/>
                    </a:ext>
                  </a:extLst>
                </a:gridCol>
              </a:tblGrid>
              <a:tr h="3099968">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cap="none" normalizeH="0" baseline="0" dirty="0">
                          <a:ln>
                            <a:noFill/>
                          </a:ln>
                          <a:solidFill>
                            <a:schemeClr val="bg1"/>
                          </a:solidFill>
                          <a:effectLst/>
                          <a:latin typeface="Arial" panose="020B0604020202020204" pitchFamily="34" charset="0"/>
                        </a:rPr>
                        <a:t>Children in groups have a set per group of all the picture cards and all the word cards.</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GB" altLang="en-US" sz="2000" b="0" i="0" u="none" strike="noStrike" cap="none" normalizeH="0" baseline="0" dirty="0">
                          <a:ln>
                            <a:noFill/>
                          </a:ln>
                          <a:solidFill>
                            <a:schemeClr val="bg1"/>
                          </a:solidFill>
                          <a:effectLst/>
                          <a:latin typeface="Arial" panose="020B0604020202020204" pitchFamily="34" charset="0"/>
                        </a:rPr>
                        <a:t>In turn, turn over 2 cards to find a pair </a:t>
                      </a:r>
                      <a:r>
                        <a:rPr kumimoji="0" lang="en-GB" altLang="en-US" sz="2000" b="1" i="0" u="none" strike="noStrike" cap="none" normalizeH="0" baseline="0" dirty="0">
                          <a:ln>
                            <a:noFill/>
                          </a:ln>
                          <a:solidFill>
                            <a:schemeClr val="bg1"/>
                          </a:solidFill>
                          <a:effectLst/>
                          <a:latin typeface="Arial" panose="020B0604020202020204" pitchFamily="34" charset="0"/>
                        </a:rPr>
                        <a:t>and say and spell the words.</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US" altLang="en-US" sz="2000" b="0" i="0" u="none" strike="noStrike" cap="none" normalizeH="0" baseline="0" dirty="0">
                        <a:ln>
                          <a:noFill/>
                        </a:ln>
                        <a:solidFill>
                          <a:schemeClr val="bg1"/>
                        </a:solidFill>
                        <a:effectLst/>
                        <a:latin typeface="Arial" panose="020B0604020202020204" pitchFamily="34" charset="0"/>
                      </a:endParaRPr>
                    </a:p>
                  </a:txBody>
                  <a:tcPr marL="68580" marR="6858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8780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 xmlns:a16="http://schemas.microsoft.com/office/drawing/2014/main" id="{EF02A74F-3185-4334-B7D8-2858C3399E52}"/>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p:txBody>
          <a:bodyPr>
            <a:normAutofit fontScale="90000"/>
          </a:bodyPr>
          <a:lstStyle/>
          <a:p>
            <a:r>
              <a:rPr lang="en-GB" dirty="0"/>
              <a:t>Example </a:t>
            </a:r>
            <a:r>
              <a:rPr lang="en-GB" dirty="0"/>
              <a:t>9</a:t>
            </a:r>
            <a:r>
              <a:rPr lang="en-GB" dirty="0" smtClean="0"/>
              <a:t>: </a:t>
            </a:r>
            <a:r>
              <a:rPr lang="en-GB" dirty="0"/>
              <a:t>Picture / Word mats  </a:t>
            </a:r>
            <a:br>
              <a:rPr lang="en-GB" dirty="0"/>
            </a:br>
            <a:r>
              <a:rPr lang="en-GB" dirty="0"/>
              <a:t>and cards</a:t>
            </a:r>
            <a:endParaRPr lang="en-US" dirty="0"/>
          </a:p>
        </p:txBody>
      </p:sp>
      <p:sp>
        <p:nvSpPr>
          <p:cNvPr id="3" name="Content Placeholder 2"/>
          <p:cNvSpPr>
            <a:spLocks noGrp="1"/>
          </p:cNvSpPr>
          <p:nvPr>
            <p:ph idx="1"/>
          </p:nvPr>
        </p:nvSpPr>
        <p:spPr/>
        <p:txBody>
          <a:bodyPr/>
          <a:lstStyle/>
          <a:p>
            <a:r>
              <a:rPr lang="en-GB" dirty="0"/>
              <a:t>Teacher creates a picture mat (Example follows) </a:t>
            </a:r>
          </a:p>
          <a:p>
            <a:r>
              <a:rPr lang="en-GB" dirty="0"/>
              <a:t>For use in games to retrieve vocabulary and use it in sentences – in speaking (and/or writing) </a:t>
            </a:r>
          </a:p>
          <a:p>
            <a:r>
              <a:rPr lang="en-GB" dirty="0"/>
              <a:t>These ideas can be use in different Years / across a year for different purposes </a:t>
            </a:r>
            <a:endParaRPr lang="en-US" dirty="0"/>
          </a:p>
        </p:txBody>
      </p:sp>
      <p:sp>
        <p:nvSpPr>
          <p:cNvPr id="4" name="CuadroTexto 1">
            <a:extLst>
              <a:ext uri="{FF2B5EF4-FFF2-40B4-BE49-F238E27FC236}">
                <a16:creationId xmlns="" xmlns:a16="http://schemas.microsoft.com/office/drawing/2014/main" id="{7AB70E06-41FB-4D24-A86C-1951F261D17C}"/>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7" name="Object 36">
            <a:extLst>
              <a:ext uri="{FF2B5EF4-FFF2-40B4-BE49-F238E27FC236}">
                <a16:creationId xmlns="" xmlns:a16="http://schemas.microsoft.com/office/drawing/2014/main" id="{AAD4D7E8-8F80-4CB1-A9D9-4EF2BA7E7F47}"/>
              </a:ext>
            </a:extLst>
          </p:cNvPr>
          <p:cNvGraphicFramePr>
            <a:graphicFrameLocks noChangeAspect="1"/>
          </p:cNvGraphicFramePr>
          <p:nvPr>
            <p:extLst>
              <p:ext uri="{D42A27DB-BD31-4B8C-83A1-F6EECF244321}">
                <p14:modId xmlns:p14="http://schemas.microsoft.com/office/powerpoint/2010/main" val="1084209102"/>
              </p:ext>
            </p:extLst>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58730" name="CorelDRAW" r:id="rId3" imgW="5571360" imgH="297360" progId="">
                  <p:embed/>
                </p:oleObj>
              </mc:Choice>
              <mc:Fallback>
                <p:oleObj name="CorelDRAW" r:id="rId3" imgW="5571360" imgH="297360" progId="">
                  <p:embed/>
                  <p:pic>
                    <p:nvPicPr>
                      <p:cNvPr id="8" name="Object 36">
                        <a:extLst>
                          <a:ext uri="{FF2B5EF4-FFF2-40B4-BE49-F238E27FC236}">
                            <a16:creationId xmlns="" xmlns:a16="http://schemas.microsoft.com/office/drawing/2014/main" id="{90072F84-204B-421E-B1D0-BBD0E3849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760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How do I </a:t>
            </a:r>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tweak?</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p:txBody>
          <a:bodyPr/>
          <a:lstStyle/>
          <a:p>
            <a:pPr marL="0" indent="0">
              <a:buNone/>
            </a:pPr>
            <a:r>
              <a:rPr lang="en-GB" dirty="0"/>
              <a:t>You don’t need magic!</a:t>
            </a:r>
          </a:p>
          <a:p>
            <a:pPr marL="0" indent="0">
              <a:buNone/>
            </a:pPr>
            <a:endParaRPr lang="en-GB" dirty="0"/>
          </a:p>
          <a:p>
            <a:pPr marL="0" indent="0">
              <a:buNone/>
            </a:pPr>
            <a:r>
              <a:rPr lang="en-GB" dirty="0"/>
              <a:t>You just need to think about </a:t>
            </a:r>
          </a:p>
          <a:p>
            <a:r>
              <a:rPr lang="en-GB" dirty="0"/>
              <a:t>The style</a:t>
            </a:r>
          </a:p>
          <a:p>
            <a:r>
              <a:rPr lang="en-GB" dirty="0"/>
              <a:t>The imagery</a:t>
            </a:r>
          </a:p>
          <a:p>
            <a:r>
              <a:rPr lang="en-GB" dirty="0"/>
              <a:t>The characters</a:t>
            </a:r>
          </a:p>
          <a:p>
            <a:r>
              <a:rPr lang="en-GB" dirty="0"/>
              <a:t>The storyline</a:t>
            </a:r>
          </a:p>
          <a:p>
            <a:pPr marL="0" indent="0">
              <a:buNone/>
            </a:pPr>
            <a:endParaRPr lang="en-US" dirty="0"/>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3</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05506" name="CorelDRAW" r:id="rId3" imgW="5571360" imgH="297360" progId="">
                  <p:embed/>
                </p:oleObj>
              </mc:Choice>
              <mc:Fallback>
                <p:oleObj name="CorelDRAW" r:id="rId3"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184500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8380" y="964827"/>
            <a:ext cx="8952753" cy="5035924"/>
          </a:xfrm>
        </p:spPr>
      </p:pic>
      <p:sp>
        <p:nvSpPr>
          <p:cNvPr id="5" name="Rechteck 4">
            <a:extLst>
              <a:ext uri="{FF2B5EF4-FFF2-40B4-BE49-F238E27FC236}">
                <a16:creationId xmlns="" xmlns:a16="http://schemas.microsoft.com/office/drawing/2014/main" id="{C20941AB-FC2F-40F9-BB61-70C128F27AEF}"/>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uadroTexto 1">
            <a:extLst>
              <a:ext uri="{FF2B5EF4-FFF2-40B4-BE49-F238E27FC236}">
                <a16:creationId xmlns="" xmlns:a16="http://schemas.microsoft.com/office/drawing/2014/main" id="{4C577DD3-011B-41E9-87DC-D07610E6AF0A}"/>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9" name="Object 36">
            <a:extLst>
              <a:ext uri="{FF2B5EF4-FFF2-40B4-BE49-F238E27FC236}">
                <a16:creationId xmlns="" xmlns:a16="http://schemas.microsoft.com/office/drawing/2014/main" id="{253CF4ED-2D54-49B0-95B8-182D206B4022}"/>
              </a:ext>
            </a:extLst>
          </p:cNvPr>
          <p:cNvGraphicFramePr>
            <a:graphicFrameLocks noChangeAspect="1"/>
          </p:cNvGraphicFramePr>
          <p:nvPr/>
        </p:nvGraphicFramePr>
        <p:xfrm>
          <a:off x="-31806" y="6473378"/>
          <a:ext cx="9207611" cy="369094"/>
        </p:xfrm>
        <a:graphic>
          <a:graphicData uri="http://schemas.openxmlformats.org/presentationml/2006/ole">
            <mc:AlternateContent xmlns:mc="http://schemas.openxmlformats.org/markup-compatibility/2006">
              <mc:Choice xmlns:v="urn:schemas-microsoft-com:vml" Requires="v">
                <p:oleObj spid="_x0000_s159755" name="CorelDRAW" r:id="rId5" imgW="5571360" imgH="297360" progId="">
                  <p:embed/>
                </p:oleObj>
              </mc:Choice>
              <mc:Fallback>
                <p:oleObj name="CorelDRAW" r:id="rId5" imgW="5571360" imgH="297360" progId="">
                  <p:embed/>
                  <p:pic>
                    <p:nvPicPr>
                      <p:cNvPr id="8" name="Object 36">
                        <a:extLst>
                          <a:ext uri="{FF2B5EF4-FFF2-40B4-BE49-F238E27FC236}">
                            <a16:creationId xmlns="" xmlns:a16="http://schemas.microsoft.com/office/drawing/2014/main" id="{90072F84-204B-421E-B1D0-BBD0E38491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6" y="6473378"/>
                        <a:ext cx="9207611" cy="36909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5498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endParaRPr lang="en-US" dirty="0"/>
          </a:p>
        </p:txBody>
      </p:sp>
      <p:sp>
        <p:nvSpPr>
          <p:cNvPr id="3" name="Content Placeholder 2"/>
          <p:cNvSpPr>
            <a:spLocks noGrp="1"/>
          </p:cNvSpPr>
          <p:nvPr>
            <p:ph idx="1"/>
          </p:nvPr>
        </p:nvSpPr>
        <p:spPr>
          <a:xfrm>
            <a:off x="628651" y="2226469"/>
            <a:ext cx="8182535" cy="3263504"/>
          </a:xfrm>
        </p:spPr>
        <p:txBody>
          <a:bodyPr>
            <a:normAutofit fontScale="77500" lnSpcReduction="20000"/>
          </a:bodyPr>
          <a:lstStyle/>
          <a:p>
            <a:r>
              <a:rPr lang="en-GB" dirty="0"/>
              <a:t>Listening  </a:t>
            </a:r>
          </a:p>
          <a:p>
            <a:pPr lvl="1"/>
            <a:r>
              <a:rPr lang="en-GB" dirty="0"/>
              <a:t>put the cards in the order you hear (vocabulary level)</a:t>
            </a:r>
          </a:p>
          <a:p>
            <a:pPr lvl="1"/>
            <a:r>
              <a:rPr lang="en-GB" dirty="0"/>
              <a:t>put the cards in the order you hear (sentence level)</a:t>
            </a:r>
          </a:p>
          <a:p>
            <a:pPr lvl="1"/>
            <a:r>
              <a:rPr lang="en-GB" dirty="0"/>
              <a:t>put the cards in the order you hear (story level)</a:t>
            </a:r>
          </a:p>
          <a:p>
            <a:r>
              <a:rPr lang="en-GB" dirty="0"/>
              <a:t>Speaking</a:t>
            </a:r>
          </a:p>
          <a:p>
            <a:pPr lvl="1"/>
            <a:r>
              <a:rPr lang="en-GB" dirty="0"/>
              <a:t>in pairs? Turn over picture cards and say the word, </a:t>
            </a:r>
            <a:r>
              <a:rPr lang="en-GB" dirty="0" err="1"/>
              <a:t>pelmanism</a:t>
            </a:r>
            <a:endParaRPr lang="en-GB" dirty="0"/>
          </a:p>
          <a:p>
            <a:pPr lvl="1"/>
            <a:r>
              <a:rPr lang="en-GB" dirty="0"/>
              <a:t>alphabet - spelling challenge?</a:t>
            </a:r>
          </a:p>
          <a:p>
            <a:pPr lvl="1"/>
            <a:r>
              <a:rPr lang="en-GB" dirty="0"/>
              <a:t>say a sentence? </a:t>
            </a:r>
            <a:endParaRPr lang="en-US" dirty="0"/>
          </a:p>
          <a:p>
            <a:endParaRPr lang="en-US" dirty="0"/>
          </a:p>
        </p:txBody>
      </p:sp>
      <p:sp>
        <p:nvSpPr>
          <p:cNvPr id="4" name="Rechteck 4">
            <a:extLst>
              <a:ext uri="{FF2B5EF4-FFF2-40B4-BE49-F238E27FC236}">
                <a16:creationId xmlns="" xmlns:a16="http://schemas.microsoft.com/office/drawing/2014/main" id="{35B0ECBA-8F36-4F66-B2B7-9181ECAF968C}"/>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CuadroTexto 1">
            <a:extLst>
              <a:ext uri="{FF2B5EF4-FFF2-40B4-BE49-F238E27FC236}">
                <a16:creationId xmlns="" xmlns:a16="http://schemas.microsoft.com/office/drawing/2014/main" id="{67D8E4EE-C031-4FD1-99DD-222EFF4CA5D6}"/>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6" name="Object 36">
            <a:extLst>
              <a:ext uri="{FF2B5EF4-FFF2-40B4-BE49-F238E27FC236}">
                <a16:creationId xmlns="" xmlns:a16="http://schemas.microsoft.com/office/drawing/2014/main" id="{D1409153-BEDE-4229-AD20-F3BB8F8F50AC}"/>
              </a:ext>
            </a:extLst>
          </p:cNvPr>
          <p:cNvGraphicFramePr>
            <a:graphicFrameLocks noChangeAspect="1"/>
          </p:cNvGraphicFramePr>
          <p:nvPr>
            <p:extLst>
              <p:ext uri="{D42A27DB-BD31-4B8C-83A1-F6EECF244321}">
                <p14:modId xmlns:p14="http://schemas.microsoft.com/office/powerpoint/2010/main" val="1365693880"/>
              </p:ext>
            </p:extLst>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61803" name="CorelDRAW" r:id="rId4" imgW="5571360" imgH="297360" progId="">
                  <p:embed/>
                </p:oleObj>
              </mc:Choice>
              <mc:Fallback>
                <p:oleObj name="CorelDRAW" r:id="rId4" imgW="5571360" imgH="297360" progId="">
                  <p:embed/>
                  <p:pic>
                    <p:nvPicPr>
                      <p:cNvPr id="7" name="Object 36">
                        <a:extLst>
                          <a:ext uri="{FF2B5EF4-FFF2-40B4-BE49-F238E27FC236}">
                            <a16:creationId xmlns="" xmlns:a16="http://schemas.microsoft.com/office/drawing/2014/main" id="{AAD4D7E8-8F80-4CB1-A9D9-4EF2BA7E7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3266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a:t>
            </a:r>
            <a:endParaRPr lang="en-US" dirty="0"/>
          </a:p>
        </p:txBody>
      </p:sp>
      <p:sp>
        <p:nvSpPr>
          <p:cNvPr id="3" name="Content Placeholder 2"/>
          <p:cNvSpPr>
            <a:spLocks noGrp="1"/>
          </p:cNvSpPr>
          <p:nvPr>
            <p:ph idx="1"/>
          </p:nvPr>
        </p:nvSpPr>
        <p:spPr>
          <a:xfrm>
            <a:off x="628651" y="2226469"/>
            <a:ext cx="8182535" cy="3263504"/>
          </a:xfrm>
        </p:spPr>
        <p:txBody>
          <a:bodyPr>
            <a:normAutofit fontScale="62500" lnSpcReduction="20000"/>
          </a:bodyPr>
          <a:lstStyle/>
          <a:p>
            <a:r>
              <a:rPr lang="en-GB" dirty="0"/>
              <a:t>Reading  </a:t>
            </a:r>
          </a:p>
          <a:p>
            <a:pPr lvl="1"/>
            <a:r>
              <a:rPr lang="en-GB" dirty="0"/>
              <a:t>put the word cards on to the picture mat in the correct places  (vocabulary level)</a:t>
            </a:r>
          </a:p>
          <a:p>
            <a:pPr lvl="1"/>
            <a:r>
              <a:rPr lang="en-GB" dirty="0"/>
              <a:t>put the picture cards on the word mat in the correct places  (vocabulary level) </a:t>
            </a:r>
          </a:p>
          <a:p>
            <a:pPr lvl="1"/>
            <a:r>
              <a:rPr lang="en-GB" dirty="0"/>
              <a:t>read a short story and put the picture cards in the order they appear (story level)</a:t>
            </a:r>
          </a:p>
          <a:p>
            <a:r>
              <a:rPr lang="en-GB" dirty="0"/>
              <a:t>Writing</a:t>
            </a:r>
          </a:p>
          <a:p>
            <a:pPr lvl="1"/>
            <a:r>
              <a:rPr lang="en-GB" dirty="0"/>
              <a:t>label the picture cards on the reverse – by checking / from memory </a:t>
            </a:r>
          </a:p>
          <a:p>
            <a:pPr lvl="1"/>
            <a:r>
              <a:rPr lang="en-GB" dirty="0"/>
              <a:t>in pairs choose a picture and challenge each other to write the correct label</a:t>
            </a:r>
          </a:p>
          <a:p>
            <a:pPr lvl="1"/>
            <a:r>
              <a:rPr lang="en-GB" dirty="0"/>
              <a:t>Look at a sequence of pictures and try to write sentences abut them to create a class story. Agree on the best ideas.</a:t>
            </a:r>
            <a:endParaRPr lang="en-US" dirty="0"/>
          </a:p>
          <a:p>
            <a:endParaRPr lang="en-US" dirty="0"/>
          </a:p>
        </p:txBody>
      </p:sp>
      <p:sp>
        <p:nvSpPr>
          <p:cNvPr id="4" name="Rechteck 4">
            <a:extLst>
              <a:ext uri="{FF2B5EF4-FFF2-40B4-BE49-F238E27FC236}">
                <a16:creationId xmlns="" xmlns:a16="http://schemas.microsoft.com/office/drawing/2014/main" id="{35B0ECBA-8F36-4F66-B2B7-9181ECAF968C}"/>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CuadroTexto 1">
            <a:extLst>
              <a:ext uri="{FF2B5EF4-FFF2-40B4-BE49-F238E27FC236}">
                <a16:creationId xmlns="" xmlns:a16="http://schemas.microsoft.com/office/drawing/2014/main" id="{67D8E4EE-C031-4FD1-99DD-222EFF4CA5D6}"/>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6" name="Object 36">
            <a:extLst>
              <a:ext uri="{FF2B5EF4-FFF2-40B4-BE49-F238E27FC236}">
                <a16:creationId xmlns="" xmlns:a16="http://schemas.microsoft.com/office/drawing/2014/main" id="{D1409153-BEDE-4229-AD20-F3BB8F8F50AC}"/>
              </a:ext>
            </a:extLst>
          </p:cNvPr>
          <p:cNvGraphicFramePr>
            <a:graphicFrameLocks noChangeAspect="1"/>
          </p:cNvGraphicFramePr>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65896" name="CorelDRAW" r:id="rId4" imgW="5571360" imgH="297360" progId="">
                  <p:embed/>
                </p:oleObj>
              </mc:Choice>
              <mc:Fallback>
                <p:oleObj name="CorelDRAW" r:id="rId4" imgW="5571360" imgH="297360" progId="">
                  <p:embed/>
                  <p:pic>
                    <p:nvPicPr>
                      <p:cNvPr id="6" name="Object 36">
                        <a:extLst>
                          <a:ext uri="{FF2B5EF4-FFF2-40B4-BE49-F238E27FC236}">
                            <a16:creationId xmlns="" xmlns:a16="http://schemas.microsoft.com/office/drawing/2014/main" id="{D1409153-BEDE-4229-AD20-F3BB8F8F5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0261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Also if/ when Writing</a:t>
            </a:r>
            <a:endParaRPr lang="en-US" dirty="0"/>
          </a:p>
        </p:txBody>
      </p:sp>
      <p:sp>
        <p:nvSpPr>
          <p:cNvPr id="3" name="Content Placeholder 2"/>
          <p:cNvSpPr>
            <a:spLocks noGrp="1"/>
          </p:cNvSpPr>
          <p:nvPr>
            <p:ph idx="1"/>
          </p:nvPr>
        </p:nvSpPr>
        <p:spPr/>
        <p:txBody>
          <a:bodyPr>
            <a:normAutofit lnSpcReduction="10000"/>
          </a:bodyPr>
          <a:lstStyle/>
          <a:p>
            <a:r>
              <a:rPr lang="en-GB" dirty="0"/>
              <a:t>Writing a  sentence for a Picture (</a:t>
            </a:r>
            <a:r>
              <a:rPr lang="en-GB" i="1" dirty="0"/>
              <a:t>Here is a dog</a:t>
            </a:r>
            <a:r>
              <a:rPr lang="en-GB" dirty="0"/>
              <a:t>)</a:t>
            </a:r>
          </a:p>
          <a:p>
            <a:pPr lvl="1"/>
            <a:r>
              <a:rPr lang="en-GB" dirty="0"/>
              <a:t>Write two sentences, using a pronoun (</a:t>
            </a:r>
            <a:r>
              <a:rPr lang="en-GB" i="1" dirty="0"/>
              <a:t>Here is a dog, He is black</a:t>
            </a:r>
            <a:r>
              <a:rPr lang="en-GB" dirty="0"/>
              <a:t>.)</a:t>
            </a:r>
          </a:p>
          <a:p>
            <a:pPr lvl="1"/>
            <a:r>
              <a:rPr lang="en-GB" dirty="0"/>
              <a:t>Write three sentences, using pronouns and verbs. (</a:t>
            </a:r>
            <a:r>
              <a:rPr lang="en-GB" i="1" dirty="0"/>
              <a:t>Here is a dog. He is black and his name is X.</a:t>
            </a:r>
            <a:r>
              <a:rPr lang="en-GB" dirty="0"/>
              <a:t>)</a:t>
            </a:r>
            <a:endParaRPr lang="en-US" dirty="0"/>
          </a:p>
          <a:p>
            <a:r>
              <a:rPr lang="en-GB" dirty="0"/>
              <a:t>Writing a questionnaire: Do you like (animals)?</a:t>
            </a:r>
          </a:p>
          <a:p>
            <a:pPr lvl="1"/>
            <a:r>
              <a:rPr lang="en-GB" dirty="0"/>
              <a:t>Model the plural forms first.)</a:t>
            </a:r>
          </a:p>
        </p:txBody>
      </p:sp>
      <p:sp>
        <p:nvSpPr>
          <p:cNvPr id="4" name="Rechteck 4">
            <a:extLst>
              <a:ext uri="{FF2B5EF4-FFF2-40B4-BE49-F238E27FC236}">
                <a16:creationId xmlns="" xmlns:a16="http://schemas.microsoft.com/office/drawing/2014/main" id="{B4262501-77F2-468B-847C-ED84077B68E1}"/>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CuadroTexto 1">
            <a:extLst>
              <a:ext uri="{FF2B5EF4-FFF2-40B4-BE49-F238E27FC236}">
                <a16:creationId xmlns="" xmlns:a16="http://schemas.microsoft.com/office/drawing/2014/main" id="{8444B181-FE0E-476E-94FD-5639810C8E00}"/>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6" name="Object 36">
            <a:extLst>
              <a:ext uri="{FF2B5EF4-FFF2-40B4-BE49-F238E27FC236}">
                <a16:creationId xmlns="" xmlns:a16="http://schemas.microsoft.com/office/drawing/2014/main" id="{1CD12F13-8456-4DE2-B1E0-E2CF0E17895A}"/>
              </a:ext>
            </a:extLst>
          </p:cNvPr>
          <p:cNvGraphicFramePr>
            <a:graphicFrameLocks noChangeAspect="1"/>
          </p:cNvGraphicFramePr>
          <p:nvPr>
            <p:extLst>
              <p:ext uri="{D42A27DB-BD31-4B8C-83A1-F6EECF244321}">
                <p14:modId xmlns:p14="http://schemas.microsoft.com/office/powerpoint/2010/main" val="1365693880"/>
              </p:ext>
            </p:extLst>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63850" name="CorelDRAW" r:id="rId3" imgW="5571360" imgH="297360" progId="">
                  <p:embed/>
                </p:oleObj>
              </mc:Choice>
              <mc:Fallback>
                <p:oleObj name="CorelDRAW" r:id="rId3" imgW="5571360" imgH="297360" progId="">
                  <p:embed/>
                  <p:pic>
                    <p:nvPicPr>
                      <p:cNvPr id="7" name="Object 36">
                        <a:extLst>
                          <a:ext uri="{FF2B5EF4-FFF2-40B4-BE49-F238E27FC236}">
                            <a16:creationId xmlns="" xmlns:a16="http://schemas.microsoft.com/office/drawing/2014/main" id="{AAD4D7E8-8F80-4CB1-A9D9-4EF2BA7E7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6267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Picture mat and picture cards – think progressive</a:t>
            </a:r>
            <a:endParaRPr lang="en-US" sz="2700" dirty="0"/>
          </a:p>
        </p:txBody>
      </p:sp>
      <p:sp>
        <p:nvSpPr>
          <p:cNvPr id="3" name="Content Placeholder 2"/>
          <p:cNvSpPr>
            <a:spLocks noGrp="1"/>
          </p:cNvSpPr>
          <p:nvPr>
            <p:ph idx="1"/>
          </p:nvPr>
        </p:nvSpPr>
        <p:spPr/>
        <p:txBody>
          <a:bodyPr>
            <a:normAutofit/>
          </a:bodyPr>
          <a:lstStyle/>
          <a:p>
            <a:r>
              <a:rPr lang="en-GB" dirty="0"/>
              <a:t>How many new words? How many old words?</a:t>
            </a:r>
          </a:p>
          <a:p>
            <a:r>
              <a:rPr lang="en-GB" dirty="0"/>
              <a:t>Can you introduce / re-introduce vocabulary </a:t>
            </a:r>
          </a:p>
          <a:p>
            <a:pPr lvl="1"/>
            <a:r>
              <a:rPr lang="en-GB" dirty="0"/>
              <a:t>with the article? (The cat / a cat?)</a:t>
            </a:r>
            <a:endParaRPr lang="en-GB" i="1" dirty="0"/>
          </a:p>
          <a:p>
            <a:endParaRPr lang="en-GB" dirty="0"/>
          </a:p>
          <a:p>
            <a:r>
              <a:rPr lang="en-GB" dirty="0"/>
              <a:t>Whole class – can you adapt the ideas for Whiteboard games</a:t>
            </a:r>
          </a:p>
          <a:p>
            <a:pPr lvl="1"/>
            <a:endParaRPr lang="en-GB" i="1" dirty="0"/>
          </a:p>
        </p:txBody>
      </p:sp>
      <p:sp>
        <p:nvSpPr>
          <p:cNvPr id="4" name="Rechteck 4">
            <a:extLst>
              <a:ext uri="{FF2B5EF4-FFF2-40B4-BE49-F238E27FC236}">
                <a16:creationId xmlns="" xmlns:a16="http://schemas.microsoft.com/office/drawing/2014/main" id="{626926DF-97EB-4B8E-9397-EA3601AF366D}"/>
              </a:ext>
            </a:extLst>
          </p:cNvPr>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CuadroTexto 1">
            <a:extLst>
              <a:ext uri="{FF2B5EF4-FFF2-40B4-BE49-F238E27FC236}">
                <a16:creationId xmlns="" xmlns:a16="http://schemas.microsoft.com/office/drawing/2014/main" id="{B551F88B-5DEF-4F75-9A28-22D4C3FB0BD9}"/>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9" name="Object 36">
            <a:extLst>
              <a:ext uri="{FF2B5EF4-FFF2-40B4-BE49-F238E27FC236}">
                <a16:creationId xmlns="" xmlns:a16="http://schemas.microsoft.com/office/drawing/2014/main" id="{9CC9C037-8C98-4890-A2E3-7800789B91CC}"/>
              </a:ext>
            </a:extLst>
          </p:cNvPr>
          <p:cNvGraphicFramePr>
            <a:graphicFrameLocks noChangeAspect="1"/>
          </p:cNvGraphicFramePr>
          <p:nvPr>
            <p:extLst>
              <p:ext uri="{D42A27DB-BD31-4B8C-83A1-F6EECF244321}">
                <p14:modId xmlns:p14="http://schemas.microsoft.com/office/powerpoint/2010/main" val="1365693880"/>
              </p:ext>
            </p:extLst>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60778" name="CorelDRAW" r:id="rId4" imgW="5571360" imgH="297360" progId="">
                  <p:embed/>
                </p:oleObj>
              </mc:Choice>
              <mc:Fallback>
                <p:oleObj name="CorelDRAW" r:id="rId4" imgW="5571360" imgH="297360" progId="">
                  <p:embed/>
                  <p:pic>
                    <p:nvPicPr>
                      <p:cNvPr id="7" name="Object 36">
                        <a:extLst>
                          <a:ext uri="{FF2B5EF4-FFF2-40B4-BE49-F238E27FC236}">
                            <a16:creationId xmlns="" xmlns:a16="http://schemas.microsoft.com/office/drawing/2014/main" id="{AAD4D7E8-8F80-4CB1-A9D9-4EF2BA7E7F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72901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grammar is appropriate?</a:t>
            </a:r>
            <a:endParaRPr lang="en-US" dirty="0"/>
          </a:p>
        </p:txBody>
      </p:sp>
      <p:sp>
        <p:nvSpPr>
          <p:cNvPr id="3" name="Content Placeholder 2"/>
          <p:cNvSpPr>
            <a:spLocks noGrp="1"/>
          </p:cNvSpPr>
          <p:nvPr>
            <p:ph idx="1"/>
          </p:nvPr>
        </p:nvSpPr>
        <p:spPr>
          <a:xfrm>
            <a:off x="628650" y="1973356"/>
            <a:ext cx="7886700" cy="3926541"/>
          </a:xfrm>
        </p:spPr>
        <p:txBody>
          <a:bodyPr>
            <a:normAutofit fontScale="70000" lnSpcReduction="20000"/>
          </a:bodyPr>
          <a:lstStyle/>
          <a:p>
            <a:r>
              <a:rPr lang="en-GB" dirty="0"/>
              <a:t>Spoken grammar v written grammar</a:t>
            </a:r>
          </a:p>
          <a:p>
            <a:endParaRPr lang="en-GB" dirty="0"/>
          </a:p>
          <a:p>
            <a:r>
              <a:rPr lang="en-GB" dirty="0"/>
              <a:t>Sort the cards into gender groups.</a:t>
            </a:r>
          </a:p>
          <a:p>
            <a:pPr lvl="1"/>
            <a:r>
              <a:rPr lang="en-GB" dirty="0"/>
              <a:t>Does it sound right in your head / mouth?</a:t>
            </a:r>
          </a:p>
          <a:p>
            <a:pPr lvl="1"/>
            <a:r>
              <a:rPr lang="en-GB" dirty="0"/>
              <a:t>Make the link. </a:t>
            </a:r>
            <a:r>
              <a:rPr lang="en-GB" i="1" dirty="0"/>
              <a:t>Here is a/the x ; he / she is ….</a:t>
            </a:r>
          </a:p>
          <a:p>
            <a:endParaRPr lang="en-GB" dirty="0"/>
          </a:p>
          <a:p>
            <a:r>
              <a:rPr lang="en-GB" dirty="0"/>
              <a:t>Match a Word card with a Pronoun chart </a:t>
            </a:r>
          </a:p>
          <a:p>
            <a:pPr lvl="1"/>
            <a:r>
              <a:rPr lang="en-GB" dirty="0"/>
              <a:t>Match a Picture card with a Pronoun chart</a:t>
            </a:r>
          </a:p>
          <a:p>
            <a:pPr lvl="1"/>
            <a:endParaRPr lang="en-GB" dirty="0"/>
          </a:p>
          <a:p>
            <a:r>
              <a:rPr lang="en-GB" dirty="0"/>
              <a:t>Match a Word / Picture card with a suitable verb</a:t>
            </a:r>
          </a:p>
          <a:p>
            <a:pPr lvl="1"/>
            <a:r>
              <a:rPr lang="en-GB" dirty="0"/>
              <a:t>Use a dictionary to look for a verb?</a:t>
            </a:r>
          </a:p>
          <a:p>
            <a:endParaRPr lang="en-US" dirty="0"/>
          </a:p>
        </p:txBody>
      </p:sp>
      <p:sp>
        <p:nvSpPr>
          <p:cNvPr id="4" name="Rechteck 4">
            <a:extLst>
              <a:ext uri="{FF2B5EF4-FFF2-40B4-BE49-F238E27FC236}">
                <a16:creationId xmlns="" xmlns:a16="http://schemas.microsoft.com/office/drawing/2014/main" id="{5E7CCC17-7FBA-452D-B2C7-2E1FA89F49AA}"/>
              </a:ext>
            </a:extLst>
          </p:cNvPr>
          <p:cNvSpPr/>
          <p:nvPr/>
        </p:nvSpPr>
        <p:spPr>
          <a:xfrm>
            <a:off x="-122814" y="148191"/>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CuadroTexto 1">
            <a:extLst>
              <a:ext uri="{FF2B5EF4-FFF2-40B4-BE49-F238E27FC236}">
                <a16:creationId xmlns="" xmlns:a16="http://schemas.microsoft.com/office/drawing/2014/main" id="{C938185E-769D-4C36-A174-36368D26BDC7}"/>
              </a:ext>
            </a:extLst>
          </p:cNvPr>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graphicFrame>
        <p:nvGraphicFramePr>
          <p:cNvPr id="6" name="Object 36">
            <a:extLst>
              <a:ext uri="{FF2B5EF4-FFF2-40B4-BE49-F238E27FC236}">
                <a16:creationId xmlns="" xmlns:a16="http://schemas.microsoft.com/office/drawing/2014/main" id="{ECCC0B5A-A1BE-4328-BC0E-48291FB14B5E}"/>
              </a:ext>
            </a:extLst>
          </p:cNvPr>
          <p:cNvGraphicFramePr>
            <a:graphicFrameLocks noChangeAspect="1"/>
          </p:cNvGraphicFramePr>
          <p:nvPr>
            <p:extLst>
              <p:ext uri="{D42A27DB-BD31-4B8C-83A1-F6EECF244321}">
                <p14:modId xmlns:p14="http://schemas.microsoft.com/office/powerpoint/2010/main" val="1365693880"/>
              </p:ext>
            </p:extLst>
          </p:nvPr>
        </p:nvGraphicFramePr>
        <p:xfrm>
          <a:off x="381242" y="6515621"/>
          <a:ext cx="8776297" cy="361655"/>
        </p:xfrm>
        <a:graphic>
          <a:graphicData uri="http://schemas.openxmlformats.org/presentationml/2006/ole">
            <mc:AlternateContent xmlns:mc="http://schemas.openxmlformats.org/markup-compatibility/2006">
              <mc:Choice xmlns:v="urn:schemas-microsoft-com:vml" Requires="v">
                <p:oleObj spid="_x0000_s164873" name="CorelDRAW" r:id="rId3" imgW="5571360" imgH="297360" progId="">
                  <p:embed/>
                </p:oleObj>
              </mc:Choice>
              <mc:Fallback>
                <p:oleObj name="CorelDRAW" r:id="rId3" imgW="5571360" imgH="297360" progId="">
                  <p:embed/>
                  <p:pic>
                    <p:nvPicPr>
                      <p:cNvPr id="7" name="Object 36">
                        <a:extLst>
                          <a:ext uri="{FF2B5EF4-FFF2-40B4-BE49-F238E27FC236}">
                            <a16:creationId xmlns="" xmlns:a16="http://schemas.microsoft.com/office/drawing/2014/main" id="{AAD4D7E8-8F80-4CB1-A9D9-4EF2BA7E7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42" y="6515621"/>
                        <a:ext cx="8776297" cy="3616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81423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Where is everything?</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36</a:t>
            </a:fld>
            <a:endParaRPr lang="de-DE"/>
          </a:p>
        </p:txBody>
      </p:sp>
      <p:sp>
        <p:nvSpPr>
          <p:cNvPr id="7" name="Content Placeholder 6">
            <a:extLst>
              <a:ext uri="{FF2B5EF4-FFF2-40B4-BE49-F238E27FC236}">
                <a16:creationId xmlns="" xmlns:a16="http://schemas.microsoft.com/office/drawing/2014/main" id="{B15077B6-8A75-48F9-AEB4-4715632887E2}"/>
              </a:ext>
            </a:extLst>
          </p:cNvPr>
          <p:cNvSpPr>
            <a:spLocks noGrp="1"/>
          </p:cNvSpPr>
          <p:nvPr>
            <p:ph idx="1"/>
          </p:nvPr>
        </p:nvSpPr>
        <p:spPr/>
        <p:txBody>
          <a:bodyPr>
            <a:normAutofit/>
          </a:bodyPr>
          <a:lstStyle/>
          <a:p>
            <a:r>
              <a:rPr lang="en-US" dirty="0">
                <a:solidFill>
                  <a:srgbClr val="FF0000"/>
                </a:solidFill>
                <a:hlinkClick r:id="rId3"/>
              </a:rPr>
              <a:t>https://www.thelanguagemagician.net/</a:t>
            </a:r>
            <a:r>
              <a:rPr lang="en-US" dirty="0">
                <a:solidFill>
                  <a:srgbClr val="FF0000"/>
                </a:solidFill>
              </a:rPr>
              <a:t> </a:t>
            </a:r>
          </a:p>
          <a:p>
            <a:endParaRPr lang="en-GB" dirty="0"/>
          </a:p>
          <a:p>
            <a:r>
              <a:rPr lang="en-GB"/>
              <a:t>e.g. Classroom Resources</a:t>
            </a:r>
            <a:endParaRPr lang="en-US"/>
          </a:p>
          <a:p>
            <a:pPr lvl="1"/>
            <a:r>
              <a:rPr lang="en-US"/>
              <a:t>Module 1: to introduce the story , characters and challenge types</a:t>
            </a:r>
          </a:p>
          <a:p>
            <a:pPr lvl="1"/>
            <a:r>
              <a:rPr lang="en-US"/>
              <a:t>Module 2: Activities to focus on problem areas</a:t>
            </a:r>
          </a:p>
          <a:p>
            <a:pPr lvl="1"/>
            <a:r>
              <a:rPr lang="en-US"/>
              <a:t>Module 3 : extra activities (for end of year) </a:t>
            </a:r>
          </a:p>
          <a:p>
            <a:pPr marL="457200" lvl="1" indent="0">
              <a:buNone/>
            </a:pPr>
            <a:endParaRPr lang="en-US" dirty="0">
              <a:solidFill>
                <a:srgbClr val="7030A0"/>
              </a:solidFill>
            </a:endParaRPr>
          </a:p>
        </p:txBody>
      </p:sp>
      <p:graphicFrame>
        <p:nvGraphicFramePr>
          <p:cNvPr id="8" name="Object 36">
            <a:extLst>
              <a:ext uri="{FF2B5EF4-FFF2-40B4-BE49-F238E27FC236}">
                <a16:creationId xmlns="" xmlns:a16="http://schemas.microsoft.com/office/drawing/2014/main" id="{B5E0814B-12A4-46DB-866E-E19E2894B663}"/>
              </a:ext>
            </a:extLst>
          </p:cNvPr>
          <p:cNvGraphicFramePr>
            <a:graphicFrameLocks noChangeAspect="1"/>
          </p:cNvGraphicFramePr>
          <p:nvPr/>
        </p:nvGraphicFramePr>
        <p:xfrm>
          <a:off x="328583" y="6387844"/>
          <a:ext cx="8847590" cy="493365"/>
        </p:xfrm>
        <a:graphic>
          <a:graphicData uri="http://schemas.openxmlformats.org/presentationml/2006/ole">
            <mc:AlternateContent xmlns:mc="http://schemas.openxmlformats.org/markup-compatibility/2006">
              <mc:Choice xmlns:v="urn:schemas-microsoft-com:vml" Requires="v">
                <p:oleObj spid="_x0000_s94249" name="CorelDRAW" r:id="rId4" imgW="5571360" imgH="297360" progId="">
                  <p:embed/>
                </p:oleObj>
              </mc:Choice>
              <mc:Fallback>
                <p:oleObj name="CorelDRAW" r:id="rId4" imgW="5571360" imgH="297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83" y="6387844"/>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298026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a:xfrm>
            <a:off x="457200" y="274638"/>
            <a:ext cx="8229600" cy="2146250"/>
          </a:xfrm>
        </p:spPr>
        <p:txBody>
          <a:bodyPr>
            <a:normAutofit fontScale="90000"/>
          </a:bodyPr>
          <a:lstStyle/>
          <a:p>
            <a:r>
              <a:rPr lang="en-GB" sz="4000" dirty="0">
                <a:solidFill>
                  <a:srgbClr val="7E3A7B"/>
                </a:solidFill>
                <a:latin typeface="Verdana" panose="020B0604030504040204" pitchFamily="34" charset="0"/>
                <a:ea typeface="Verdana" panose="020B0604030504040204" pitchFamily="34" charset="0"/>
                <a:cs typeface="Verdana" panose="020B0604030504040204" pitchFamily="34" charset="0"/>
              </a:rPr>
              <a:t/>
            </a:r>
            <a:br>
              <a:rPr lang="en-GB" sz="4000" dirty="0">
                <a:solidFill>
                  <a:srgbClr val="7E3A7B"/>
                </a:solidFill>
                <a:latin typeface="Verdana" panose="020B0604030504040204" pitchFamily="34" charset="0"/>
                <a:ea typeface="Verdana" panose="020B0604030504040204" pitchFamily="34" charset="0"/>
                <a:cs typeface="Verdana" panose="020B0604030504040204" pitchFamily="34" charset="0"/>
              </a:rPr>
            </a:br>
            <a:r>
              <a:rPr lang="en-US" sz="4000" dirty="0">
                <a:solidFill>
                  <a:srgbClr val="7E3A7B"/>
                </a:solidFill>
                <a:latin typeface="Verdana" panose="020B0604030504040204" pitchFamily="34" charset="0"/>
                <a:ea typeface="Verdana" panose="020B0604030504040204" pitchFamily="34" charset="0"/>
                <a:cs typeface="Verdana" panose="020B0604030504040204" pitchFamily="34" charset="0"/>
              </a:rPr>
              <a:t>Objectives of the classroom resources</a:t>
            </a:r>
            <a:br>
              <a:rPr lang="en-US" sz="4000" dirty="0">
                <a:solidFill>
                  <a:srgbClr val="7E3A7B"/>
                </a:solidFill>
                <a:latin typeface="Verdana" panose="020B0604030504040204" pitchFamily="34" charset="0"/>
                <a:ea typeface="Verdana" panose="020B0604030504040204" pitchFamily="34" charset="0"/>
                <a:cs typeface="Verdana" panose="020B0604030504040204" pitchFamily="34" charset="0"/>
              </a:rPr>
            </a:br>
            <a:endParaRPr lang="en-US" sz="2700" dirty="0"/>
          </a:p>
        </p:txBody>
      </p:sp>
      <p:sp>
        <p:nvSpPr>
          <p:cNvPr id="7" name="Content Placeholder 6">
            <a:extLst>
              <a:ext uri="{FF2B5EF4-FFF2-40B4-BE49-F238E27FC236}">
                <a16:creationId xmlns="" xmlns:a16="http://schemas.microsoft.com/office/drawing/2014/main" id="{B15077B6-8A75-48F9-AEB4-4715632887E2}"/>
              </a:ext>
            </a:extLst>
          </p:cNvPr>
          <p:cNvSpPr>
            <a:spLocks noGrp="1"/>
          </p:cNvSpPr>
          <p:nvPr>
            <p:ph idx="1"/>
          </p:nvPr>
        </p:nvSpPr>
        <p:spPr>
          <a:xfrm>
            <a:off x="457200" y="2420888"/>
            <a:ext cx="8229600" cy="3705275"/>
          </a:xfrm>
        </p:spPr>
        <p:txBody>
          <a:bodyPr>
            <a:normAutofit/>
          </a:bodyPr>
          <a:lstStyle/>
          <a:p>
            <a:pPr lvl="1"/>
            <a:r>
              <a:rPr lang="en-US" dirty="0"/>
              <a:t>To arouse pupils’ curiosity and build confidence about the magical game that they will play later</a:t>
            </a:r>
            <a:endParaRPr lang="en-US" sz="2400" dirty="0"/>
          </a:p>
          <a:p>
            <a:pPr lvl="1"/>
            <a:r>
              <a:rPr lang="en-US" dirty="0"/>
              <a:t>To introduce the characters in the game.</a:t>
            </a:r>
            <a:endParaRPr lang="en-US" sz="2400" dirty="0"/>
          </a:p>
          <a:p>
            <a:pPr lvl="1"/>
            <a:r>
              <a:rPr lang="en-US" dirty="0"/>
              <a:t>To remind pupils of language they know and skills they have</a:t>
            </a:r>
            <a:endParaRPr lang="en-US" sz="2400" dirty="0"/>
          </a:p>
          <a:p>
            <a:pPr lvl="1"/>
            <a:r>
              <a:rPr lang="en-US" dirty="0"/>
              <a:t>To provide examples of communicative activities</a:t>
            </a:r>
          </a:p>
          <a:p>
            <a:pPr lvl="1"/>
            <a:r>
              <a:rPr lang="en-GB" dirty="0"/>
              <a:t>To inspire other ideas</a:t>
            </a:r>
            <a:endParaRPr lang="en-US"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37</a:t>
            </a:fld>
            <a:endParaRPr lang="de-DE"/>
          </a:p>
        </p:txBody>
      </p:sp>
      <p:graphicFrame>
        <p:nvGraphicFramePr>
          <p:cNvPr id="8" name="Object 36">
            <a:extLst>
              <a:ext uri="{FF2B5EF4-FFF2-40B4-BE49-F238E27FC236}">
                <a16:creationId xmlns="" xmlns:a16="http://schemas.microsoft.com/office/drawing/2014/main" id="{802DB0AF-359C-40F6-B63E-9B8CEF71DAEE}"/>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95272" name="CorelDRAW" r:id="rId4" imgW="5571360" imgH="297360" progId="">
                  <p:embed/>
                </p:oleObj>
              </mc:Choice>
              <mc:Fallback>
                <p:oleObj name="CorelDRAW" r:id="rId4" imgW="5571360" imgH="297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21321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a:spLocks noGrp="1"/>
          </p:cNvSpPr>
          <p:nvPr>
            <p:ph type="ctrTitle"/>
          </p:nvPr>
        </p:nvSpPr>
        <p:spPr>
          <a:xfrm>
            <a:off x="337150" y="988603"/>
            <a:ext cx="7772400" cy="821953"/>
          </a:xfrm>
        </p:spPr>
        <p:txBody>
          <a:bodyPr>
            <a:normAutofit/>
          </a:bodyPr>
          <a:lstStyle/>
          <a:p>
            <a:r>
              <a:rPr lang="en-US" sz="2800" b="1" dirty="0">
                <a:solidFill>
                  <a:srgbClr val="993366"/>
                </a:solidFill>
                <a:effectLst/>
                <a:latin typeface="Verdana"/>
                <a:ea typeface="Calibri"/>
                <a:cs typeface="Times New Roman"/>
              </a:rPr>
              <a:t>THE LANGUAGE MAGICIAN</a:t>
            </a:r>
            <a:endParaRPr lang="de-DE" sz="2800" dirty="0"/>
          </a:p>
        </p:txBody>
      </p:sp>
      <p:pic>
        <p:nvPicPr>
          <p:cNvPr id="5" name="Picture 8"/>
          <p:cNvPicPr>
            <a:picLocks noChangeAspect="1" noChangeArrowheads="1"/>
          </p:cNvPicPr>
          <p:nvPr/>
        </p:nvPicPr>
        <p:blipFill>
          <a:blip r:embed="rId2" cstate="print">
            <a:lum bright="-4000"/>
            <a:extLst>
              <a:ext uri="{28A0092B-C50C-407E-A947-70E740481C1C}">
                <a14:useLocalDpi xmlns:a14="http://schemas.microsoft.com/office/drawing/2010/main" val="0"/>
              </a:ext>
            </a:extLst>
          </a:blip>
          <a:srcRect/>
          <a:stretch>
            <a:fillRect/>
          </a:stretch>
        </p:blipFill>
        <p:spPr bwMode="auto">
          <a:xfrm>
            <a:off x="467544" y="241364"/>
            <a:ext cx="2673460" cy="729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499" y="2996952"/>
            <a:ext cx="4135896" cy="3308717"/>
          </a:xfrm>
          <a:prstGeom prst="rect">
            <a:avLst/>
          </a:prstGeom>
        </p:spPr>
      </p:pic>
      <p:grpSp>
        <p:nvGrpSpPr>
          <p:cNvPr id="22" name="Grupo 21"/>
          <p:cNvGrpSpPr/>
          <p:nvPr/>
        </p:nvGrpSpPr>
        <p:grpSpPr>
          <a:xfrm>
            <a:off x="1547664" y="1205697"/>
            <a:ext cx="6643335" cy="1005859"/>
            <a:chOff x="1892312" y="1091019"/>
            <a:chExt cx="6643335" cy="1005859"/>
          </a:xfrm>
        </p:grpSpPr>
        <p:grpSp>
          <p:nvGrpSpPr>
            <p:cNvPr id="21" name="Grupo 20"/>
            <p:cNvGrpSpPr/>
            <p:nvPr/>
          </p:nvGrpSpPr>
          <p:grpSpPr>
            <a:xfrm>
              <a:off x="1892312" y="1091019"/>
              <a:ext cx="6643335" cy="1005859"/>
              <a:chOff x="1925884" y="1103136"/>
              <a:chExt cx="6643335" cy="1005859"/>
            </a:xfrm>
          </p:grpSpPr>
          <p:sp>
            <p:nvSpPr>
              <p:cNvPr id="14" name="Forma libre 13"/>
              <p:cNvSpPr/>
              <p:nvPr/>
            </p:nvSpPr>
            <p:spPr>
              <a:xfrm rot="21412874">
                <a:off x="2111469" y="1863312"/>
                <a:ext cx="6177962" cy="245683"/>
              </a:xfrm>
              <a:custGeom>
                <a:avLst/>
                <a:gdLst>
                  <a:gd name="connsiteX0" fmla="*/ 0 w 6177962"/>
                  <a:gd name="connsiteY0" fmla="*/ 0 h 245683"/>
                  <a:gd name="connsiteX1" fmla="*/ 1733265 w 6177962"/>
                  <a:gd name="connsiteY1" fmla="*/ 177421 h 245683"/>
                  <a:gd name="connsiteX2" fmla="*/ 3166280 w 6177962"/>
                  <a:gd name="connsiteY2" fmla="*/ 40944 h 245683"/>
                  <a:gd name="connsiteX3" fmla="*/ 4476465 w 6177962"/>
                  <a:gd name="connsiteY3" fmla="*/ 245660 h 245683"/>
                  <a:gd name="connsiteX4" fmla="*/ 5991367 w 6177962"/>
                  <a:gd name="connsiteY4" fmla="*/ 54591 h 245683"/>
                  <a:gd name="connsiteX5" fmla="*/ 6100549 w 6177962"/>
                  <a:gd name="connsiteY5" fmla="*/ 54591 h 24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7962" h="245683">
                    <a:moveTo>
                      <a:pt x="0" y="0"/>
                    </a:moveTo>
                    <a:cubicBezTo>
                      <a:pt x="602776" y="85298"/>
                      <a:pt x="1205552" y="170597"/>
                      <a:pt x="1733265" y="177421"/>
                    </a:cubicBezTo>
                    <a:cubicBezTo>
                      <a:pt x="2260978" y="184245"/>
                      <a:pt x="2709080" y="29571"/>
                      <a:pt x="3166280" y="40944"/>
                    </a:cubicBezTo>
                    <a:cubicBezTo>
                      <a:pt x="3623480" y="52317"/>
                      <a:pt x="4005617" y="243386"/>
                      <a:pt x="4476465" y="245660"/>
                    </a:cubicBezTo>
                    <a:cubicBezTo>
                      <a:pt x="4947313" y="247934"/>
                      <a:pt x="5720686" y="86436"/>
                      <a:pt x="5991367" y="54591"/>
                    </a:cubicBezTo>
                    <a:cubicBezTo>
                      <a:pt x="6262048" y="22746"/>
                      <a:pt x="6181298" y="38668"/>
                      <a:pt x="6100549" y="54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Grupo 12"/>
              <p:cNvGrpSpPr/>
              <p:nvPr/>
            </p:nvGrpSpPr>
            <p:grpSpPr>
              <a:xfrm>
                <a:off x="1925884" y="1103136"/>
                <a:ext cx="6643335" cy="862252"/>
                <a:chOff x="1965278" y="1174735"/>
                <a:chExt cx="6643335" cy="862252"/>
              </a:xfrm>
            </p:grpSpPr>
            <p:sp>
              <p:nvSpPr>
                <p:cNvPr id="15" name="Forma libre 14"/>
                <p:cNvSpPr/>
                <p:nvPr/>
              </p:nvSpPr>
              <p:spPr>
                <a:xfrm rot="21412874">
                  <a:off x="3351923" y="1634998"/>
                  <a:ext cx="4596202" cy="274304"/>
                </a:xfrm>
                <a:custGeom>
                  <a:avLst/>
                  <a:gdLst>
                    <a:gd name="connsiteX0" fmla="*/ 0 w 6177962"/>
                    <a:gd name="connsiteY0" fmla="*/ 0 h 245683"/>
                    <a:gd name="connsiteX1" fmla="*/ 1733265 w 6177962"/>
                    <a:gd name="connsiteY1" fmla="*/ 177421 h 245683"/>
                    <a:gd name="connsiteX2" fmla="*/ 3166280 w 6177962"/>
                    <a:gd name="connsiteY2" fmla="*/ 40944 h 245683"/>
                    <a:gd name="connsiteX3" fmla="*/ 4476465 w 6177962"/>
                    <a:gd name="connsiteY3" fmla="*/ 245660 h 245683"/>
                    <a:gd name="connsiteX4" fmla="*/ 5991367 w 6177962"/>
                    <a:gd name="connsiteY4" fmla="*/ 54591 h 245683"/>
                    <a:gd name="connsiteX5" fmla="*/ 6100549 w 6177962"/>
                    <a:gd name="connsiteY5" fmla="*/ 54591 h 24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7962" h="245683">
                      <a:moveTo>
                        <a:pt x="0" y="0"/>
                      </a:moveTo>
                      <a:cubicBezTo>
                        <a:pt x="602776" y="85298"/>
                        <a:pt x="1205552" y="170597"/>
                        <a:pt x="1733265" y="177421"/>
                      </a:cubicBezTo>
                      <a:cubicBezTo>
                        <a:pt x="2260978" y="184245"/>
                        <a:pt x="2709080" y="29571"/>
                        <a:pt x="3166280" y="40944"/>
                      </a:cubicBezTo>
                      <a:cubicBezTo>
                        <a:pt x="3623480" y="52317"/>
                        <a:pt x="4005617" y="243386"/>
                        <a:pt x="4476465" y="245660"/>
                      </a:cubicBezTo>
                      <a:cubicBezTo>
                        <a:pt x="4947313" y="247934"/>
                        <a:pt x="5720686" y="86436"/>
                        <a:pt x="5991367" y="54591"/>
                      </a:cubicBezTo>
                      <a:cubicBezTo>
                        <a:pt x="6262048" y="22746"/>
                        <a:pt x="6181298" y="38668"/>
                        <a:pt x="6100549" y="54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2" name="Grupo 11"/>
                <p:cNvGrpSpPr/>
                <p:nvPr/>
              </p:nvGrpSpPr>
              <p:grpSpPr>
                <a:xfrm>
                  <a:off x="1965278" y="1174735"/>
                  <a:ext cx="6643335" cy="862252"/>
                  <a:chOff x="1965278" y="1174735"/>
                  <a:chExt cx="6643335" cy="862252"/>
                </a:xfrm>
              </p:grpSpPr>
              <p:sp>
                <p:nvSpPr>
                  <p:cNvPr id="2" name="Forma libre 1"/>
                  <p:cNvSpPr/>
                  <p:nvPr/>
                </p:nvSpPr>
                <p:spPr>
                  <a:xfrm rot="21412874">
                    <a:off x="1965278" y="1791304"/>
                    <a:ext cx="6177962" cy="245683"/>
                  </a:xfrm>
                  <a:custGeom>
                    <a:avLst/>
                    <a:gdLst>
                      <a:gd name="connsiteX0" fmla="*/ 0 w 6177962"/>
                      <a:gd name="connsiteY0" fmla="*/ 0 h 245683"/>
                      <a:gd name="connsiteX1" fmla="*/ 1733265 w 6177962"/>
                      <a:gd name="connsiteY1" fmla="*/ 177421 h 245683"/>
                      <a:gd name="connsiteX2" fmla="*/ 3166280 w 6177962"/>
                      <a:gd name="connsiteY2" fmla="*/ 40944 h 245683"/>
                      <a:gd name="connsiteX3" fmla="*/ 4476465 w 6177962"/>
                      <a:gd name="connsiteY3" fmla="*/ 245660 h 245683"/>
                      <a:gd name="connsiteX4" fmla="*/ 5991367 w 6177962"/>
                      <a:gd name="connsiteY4" fmla="*/ 54591 h 245683"/>
                      <a:gd name="connsiteX5" fmla="*/ 6100549 w 6177962"/>
                      <a:gd name="connsiteY5" fmla="*/ 54591 h 24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7962" h="245683">
                        <a:moveTo>
                          <a:pt x="0" y="0"/>
                        </a:moveTo>
                        <a:cubicBezTo>
                          <a:pt x="602776" y="85298"/>
                          <a:pt x="1205552" y="170597"/>
                          <a:pt x="1733265" y="177421"/>
                        </a:cubicBezTo>
                        <a:cubicBezTo>
                          <a:pt x="2260978" y="184245"/>
                          <a:pt x="2709080" y="29571"/>
                          <a:pt x="3166280" y="40944"/>
                        </a:cubicBezTo>
                        <a:cubicBezTo>
                          <a:pt x="3623480" y="52317"/>
                          <a:pt x="4005617" y="243386"/>
                          <a:pt x="4476465" y="245660"/>
                        </a:cubicBezTo>
                        <a:cubicBezTo>
                          <a:pt x="4947313" y="247934"/>
                          <a:pt x="5720686" y="86436"/>
                          <a:pt x="5991367" y="54591"/>
                        </a:cubicBezTo>
                        <a:cubicBezTo>
                          <a:pt x="6262048" y="22746"/>
                          <a:pt x="6181298" y="38668"/>
                          <a:pt x="6100549" y="54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759" y="1174735"/>
                    <a:ext cx="259546" cy="259546"/>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1432752"/>
                    <a:ext cx="268056" cy="268056"/>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352" y="1445267"/>
                    <a:ext cx="236943" cy="236943"/>
                  </a:xfrm>
                  <a:prstGeom prst="rect">
                    <a:avLst/>
                  </a:prstGeom>
                </p:spPr>
              </p:pic>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88908">
                    <a:off x="8202379" y="1274381"/>
                    <a:ext cx="242214" cy="242214"/>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44869">
                    <a:off x="8338911" y="1454912"/>
                    <a:ext cx="269702" cy="269702"/>
                  </a:xfrm>
                  <a:prstGeom prst="rect">
                    <a:avLst/>
                  </a:prstGeom>
                </p:spPr>
              </p:pic>
            </p:grpSp>
          </p:grpSp>
        </p:grpSp>
        <p:pic>
          <p:nvPicPr>
            <p:cNvPr id="20" name="Imagen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0392" y="1571894"/>
              <a:ext cx="272930" cy="272930"/>
            </a:xfrm>
            <a:prstGeom prst="rect">
              <a:avLst/>
            </a:prstGeom>
          </p:spPr>
        </p:pic>
      </p:grpSp>
      <p:sp>
        <p:nvSpPr>
          <p:cNvPr id="4" name="Slide Number Placeholder 3">
            <a:extLst>
              <a:ext uri="{FF2B5EF4-FFF2-40B4-BE49-F238E27FC236}">
                <a16:creationId xmlns="" xmlns:a16="http://schemas.microsoft.com/office/drawing/2014/main" id="{EE988C85-D7F1-44A7-BE0B-03A6908BD0C7}"/>
              </a:ext>
            </a:extLst>
          </p:cNvPr>
          <p:cNvSpPr>
            <a:spLocks noGrp="1"/>
          </p:cNvSpPr>
          <p:nvPr>
            <p:ph type="sldNum" sz="quarter" idx="12"/>
          </p:nvPr>
        </p:nvSpPr>
        <p:spPr/>
        <p:txBody>
          <a:bodyPr/>
          <a:lstStyle/>
          <a:p>
            <a:fld id="{3CA49CB1-73EC-45D0-9E28-FDAEEC5543AB}" type="slidenum">
              <a:rPr lang="de-DE" smtClean="0"/>
              <a:t>38</a:t>
            </a:fld>
            <a:endParaRPr lang="de-DE"/>
          </a:p>
        </p:txBody>
      </p:sp>
    </p:spTree>
    <p:extLst>
      <p:ext uri="{BB962C8B-B14F-4D97-AF65-F5344CB8AC3E}">
        <p14:creationId xmlns:p14="http://schemas.microsoft.com/office/powerpoint/2010/main" val="93016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de-DE" dirty="0">
                <a:solidFill>
                  <a:srgbClr val="7E3A7B"/>
                </a:solidFill>
                <a:latin typeface="Verdana" panose="020B0604030504040204" pitchFamily="34" charset="0"/>
                <a:ea typeface="Verdana" panose="020B0604030504040204" pitchFamily="34" charset="0"/>
                <a:cs typeface="Verdana" panose="020B0604030504040204" pitchFamily="34" charset="0"/>
              </a:rPr>
              <a:t>Have you </a:t>
            </a:r>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seen the tweaking?</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p:txBody>
          <a:bodyPr/>
          <a:lstStyle/>
          <a:p>
            <a:pPr marL="0" indent="0">
              <a:buNone/>
            </a:pPr>
            <a:r>
              <a:rPr lang="en-GB" dirty="0"/>
              <a:t>THE LANGUAGE MAGICIAN has begun to share Teacher-generated resources via links on </a:t>
            </a:r>
          </a:p>
          <a:p>
            <a:r>
              <a:rPr lang="en-GB" dirty="0">
                <a:hlinkClick r:id="rId3"/>
              </a:rPr>
              <a:t>https://www.thelanguagemagician.net/</a:t>
            </a:r>
            <a:r>
              <a:rPr lang="en-GB" dirty="0"/>
              <a:t> </a:t>
            </a:r>
          </a:p>
          <a:p>
            <a:pPr marL="0" indent="0">
              <a:buNone/>
            </a:pPr>
            <a:r>
              <a:rPr lang="en-GB" dirty="0"/>
              <a:t>An article outlining the idea is here:</a:t>
            </a:r>
          </a:p>
          <a:p>
            <a:r>
              <a:rPr lang="en-US" dirty="0">
                <a:hlinkClick r:id="rId4"/>
              </a:rPr>
              <a:t>A Magical Tweak – Integrating THE LANGUAGE MAGICIAN into Lessons</a:t>
            </a:r>
            <a:endParaRPr lang="en-US" dirty="0"/>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4</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21882" name="CorelDRAW" r:id="rId5" imgW="5571360" imgH="297360" progId="">
                  <p:embed/>
                </p:oleObj>
              </mc:Choice>
              <mc:Fallback>
                <p:oleObj name="CorelDRAW" r:id="rId5"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248734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a:bodyPr>
          <a:lstStyle/>
          <a:p>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Example 1</a:t>
            </a:r>
            <a:endParaRPr lang="en-US" dirty="0"/>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idx="1"/>
          </p:nvPr>
        </p:nvSpPr>
        <p:spPr/>
        <p:txBody>
          <a:bodyPr/>
          <a:lstStyle/>
          <a:p>
            <a:pPr marL="0" indent="0">
              <a:buNone/>
            </a:pPr>
            <a:r>
              <a:rPr lang="en-GB" dirty="0"/>
              <a:t>In THE LANGUAGE MAGICIAN Classroom Resources you will find an activity called ‘I made a potion …’</a:t>
            </a:r>
          </a:p>
          <a:p>
            <a:pPr marL="0" indent="0">
              <a:buNone/>
            </a:pPr>
            <a:r>
              <a:rPr lang="en-US" dirty="0"/>
              <a:t>This is a traditional classroom game called  ‘</a:t>
            </a:r>
            <a:r>
              <a:rPr lang="en-US" i="1" dirty="0"/>
              <a:t>I went to market and I bought </a:t>
            </a:r>
            <a:r>
              <a:rPr lang="en-US" dirty="0"/>
              <a:t>..’ </a:t>
            </a:r>
          </a:p>
          <a:p>
            <a:pPr marL="0" indent="0">
              <a:buNone/>
            </a:pPr>
            <a:r>
              <a:rPr lang="en-US" dirty="0"/>
              <a:t>tweaked to be a TLM type activity.</a:t>
            </a:r>
          </a:p>
          <a:p>
            <a:pPr marL="0" indent="0">
              <a:buNone/>
            </a:pPr>
            <a:endParaRPr lang="en-US" dirty="0"/>
          </a:p>
          <a:p>
            <a:pPr marL="0" indent="0">
              <a:buNone/>
            </a:pPr>
            <a:endParaRPr lang="en-GB" dirty="0"/>
          </a:p>
          <a:p>
            <a:pPr marL="0" indent="0">
              <a:buNone/>
            </a:pPr>
            <a:endParaRPr lang="en-US" dirty="0"/>
          </a:p>
          <a:p>
            <a:pPr marL="0" indent="0">
              <a:buNone/>
            </a:pPr>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t>5</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06533"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spTree>
    <p:extLst>
      <p:ext uri="{BB962C8B-B14F-4D97-AF65-F5344CB8AC3E}">
        <p14:creationId xmlns:p14="http://schemas.microsoft.com/office/powerpoint/2010/main" val="2420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91049" y="793204"/>
            <a:ext cx="479041" cy="5564244"/>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7496"/>
            <a:endParaRPr lang="de-DE" sz="1412">
              <a:solidFill>
                <a:prstClr val="white"/>
              </a:solidFill>
              <a:latin typeface="Calibri"/>
            </a:endParaRPr>
          </a:p>
        </p:txBody>
      </p:sp>
      <p:sp>
        <p:nvSpPr>
          <p:cNvPr id="2" name="CuadroTexto 1"/>
          <p:cNvSpPr txBox="1"/>
          <p:nvPr/>
        </p:nvSpPr>
        <p:spPr>
          <a:xfrm rot="16200000">
            <a:off x="-1826822" y="3413735"/>
            <a:ext cx="4314784" cy="309637"/>
          </a:xfrm>
          <a:prstGeom prst="rect">
            <a:avLst/>
          </a:prstGeom>
          <a:noFill/>
        </p:spPr>
        <p:txBody>
          <a:bodyPr wrap="square" rtlCol="0">
            <a:spAutoFit/>
          </a:bodyPr>
          <a:lstStyle/>
          <a:p>
            <a:pPr defTabSz="717496"/>
            <a:r>
              <a:rPr lang="en-US" sz="1412" b="1" dirty="0">
                <a:solidFill>
                  <a:prstClr val="white"/>
                </a:solidFill>
                <a:latin typeface="Calibri"/>
              </a:rPr>
              <a:t>THE LANGUAGE MAGICIAN</a:t>
            </a:r>
            <a:endParaRPr lang="es-ES" sz="1412" b="1" dirty="0">
              <a:solidFill>
                <a:prstClr val="white"/>
              </a:solidFill>
              <a:latin typeface="Calibri"/>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normAutofit fontScale="90000"/>
          </a:bodyPr>
          <a:lstStyle/>
          <a:p>
            <a:r>
              <a:rPr lang="en-US" dirty="0">
                <a:solidFill>
                  <a:srgbClr val="7E3A7B"/>
                </a:solidFill>
                <a:latin typeface="Arial" panose="020B0604020202020204" pitchFamily="34" charset="0"/>
                <a:ea typeface="Verdana" panose="020B0604030504040204" pitchFamily="34" charset="0"/>
                <a:cs typeface="Arial" panose="020B0604020202020204" pitchFamily="34" charset="0"/>
              </a:rPr>
              <a:t>Module 3: </a:t>
            </a:r>
            <a:br>
              <a:rPr lang="en-US" dirty="0">
                <a:solidFill>
                  <a:srgbClr val="7E3A7B"/>
                </a:solidFill>
                <a:latin typeface="Arial" panose="020B0604020202020204" pitchFamily="34" charset="0"/>
                <a:ea typeface="Verdana" panose="020B0604030504040204" pitchFamily="34" charset="0"/>
                <a:cs typeface="Arial" panose="020B0604020202020204" pitchFamily="34" charset="0"/>
              </a:rPr>
            </a:br>
            <a:r>
              <a:rPr lang="en-US" dirty="0">
                <a:solidFill>
                  <a:srgbClr val="7E3A7B"/>
                </a:solidFill>
                <a:latin typeface="Arial" panose="020B0604020202020204" pitchFamily="34" charset="0"/>
                <a:ea typeface="Verdana" panose="020B0604030504040204" pitchFamily="34" charset="0"/>
                <a:cs typeface="Arial" panose="020B0604020202020204" pitchFamily="34" charset="0"/>
              </a:rPr>
              <a:t>I made a potion and I put in ..</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a:bodyPr>
          <a:lstStyle/>
          <a:p>
            <a:r>
              <a:rPr lang="es-ES_tradnl" dirty="0" err="1"/>
              <a:t>Pupil</a:t>
            </a:r>
            <a:r>
              <a:rPr lang="es-ES_tradnl" dirty="0"/>
              <a:t> 1: </a:t>
            </a:r>
            <a:r>
              <a:rPr lang="en-US" i="1" dirty="0"/>
              <a:t>I made a potion and I put in</a:t>
            </a:r>
            <a:r>
              <a:rPr lang="es-ES_tradnl" dirty="0"/>
              <a:t> a </a:t>
            </a:r>
            <a:r>
              <a:rPr lang="es-ES_tradnl" dirty="0" err="1"/>
              <a:t>frog</a:t>
            </a:r>
            <a:r>
              <a:rPr lang="es-ES_tradnl" dirty="0"/>
              <a:t>!</a:t>
            </a:r>
            <a:endParaRPr lang="en-US" dirty="0"/>
          </a:p>
          <a:p>
            <a:r>
              <a:rPr lang="es-ES_tradnl" dirty="0" err="1"/>
              <a:t>Pupil</a:t>
            </a:r>
            <a:r>
              <a:rPr lang="es-ES_tradnl" dirty="0"/>
              <a:t> 2: </a:t>
            </a:r>
            <a:r>
              <a:rPr lang="en-US" i="1" dirty="0"/>
              <a:t>I made a potion and I put in </a:t>
            </a:r>
            <a:r>
              <a:rPr lang="es-ES_tradnl" dirty="0"/>
              <a:t>a </a:t>
            </a:r>
            <a:r>
              <a:rPr lang="es-ES_tradnl" dirty="0" err="1"/>
              <a:t>frog</a:t>
            </a:r>
            <a:r>
              <a:rPr lang="es-ES_tradnl" dirty="0"/>
              <a:t> and a </a:t>
            </a:r>
            <a:r>
              <a:rPr lang="es-ES_tradnl" dirty="0" err="1"/>
              <a:t>chair</a:t>
            </a:r>
            <a:r>
              <a:rPr lang="en-US" i="1" dirty="0"/>
              <a:t>!</a:t>
            </a:r>
            <a:endParaRPr lang="en-US" dirty="0"/>
          </a:p>
          <a:p>
            <a:r>
              <a:rPr lang="en-US" dirty="0"/>
              <a:t>Pupil 3: </a:t>
            </a:r>
            <a:r>
              <a:rPr lang="es-ES_tradnl" i="1" dirty="0"/>
              <a:t>I </a:t>
            </a:r>
            <a:r>
              <a:rPr lang="es-ES_tradnl" i="1" dirty="0" err="1"/>
              <a:t>made</a:t>
            </a:r>
            <a:r>
              <a:rPr lang="es-ES_tradnl" i="1" dirty="0"/>
              <a:t> a </a:t>
            </a:r>
            <a:r>
              <a:rPr lang="es-ES_tradnl" i="1" dirty="0" err="1"/>
              <a:t>potion</a:t>
            </a:r>
            <a:r>
              <a:rPr lang="es-ES_tradnl" i="1" dirty="0"/>
              <a:t> and I </a:t>
            </a:r>
            <a:r>
              <a:rPr lang="es-ES_tradnl" i="1" dirty="0" err="1"/>
              <a:t>put</a:t>
            </a:r>
            <a:r>
              <a:rPr lang="es-ES_tradnl" i="1" dirty="0"/>
              <a:t> in </a:t>
            </a:r>
            <a:r>
              <a:rPr lang="en-US" dirty="0"/>
              <a:t>a frog, a chair and some chocolate!</a:t>
            </a:r>
          </a:p>
          <a:p>
            <a:r>
              <a:rPr lang="en-US" dirty="0"/>
              <a:t>Pupil 4: </a:t>
            </a:r>
            <a:r>
              <a:rPr lang="es-ES_tradnl" i="1" dirty="0"/>
              <a:t>I </a:t>
            </a:r>
            <a:r>
              <a:rPr lang="es-ES_tradnl" i="1" dirty="0" err="1"/>
              <a:t>made</a:t>
            </a:r>
            <a:r>
              <a:rPr lang="es-ES_tradnl" i="1" dirty="0"/>
              <a:t> a </a:t>
            </a:r>
            <a:r>
              <a:rPr lang="es-ES_tradnl" i="1" dirty="0" err="1"/>
              <a:t>potion</a:t>
            </a:r>
            <a:r>
              <a:rPr lang="es-ES_tradnl" i="1" dirty="0"/>
              <a:t> and I </a:t>
            </a:r>
            <a:r>
              <a:rPr lang="es-ES_tradnl" i="1" dirty="0" err="1"/>
              <a:t>put</a:t>
            </a:r>
            <a:r>
              <a:rPr lang="es-ES_tradnl" i="1" dirty="0"/>
              <a:t> in </a:t>
            </a:r>
            <a:r>
              <a:rPr lang="en-US" dirty="0"/>
              <a:t>a frog, a chair, some chocolate and a horse’s tooth!</a:t>
            </a:r>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pPr defTabSz="717496"/>
            <a:fld id="{3CA49CB1-73EC-45D0-9E28-FDAEEC5543AB}" type="slidenum">
              <a:rPr lang="de-DE">
                <a:solidFill>
                  <a:prstClr val="black">
                    <a:tint val="75000"/>
                  </a:prstClr>
                </a:solidFill>
                <a:latin typeface="Calibri"/>
              </a:rPr>
              <a:pPr defTabSz="717496"/>
              <a:t>6</a:t>
            </a:fld>
            <a:endParaRPr lang="de-DE">
              <a:solidFill>
                <a:prstClr val="black">
                  <a:tint val="75000"/>
                </a:prstClr>
              </a:solidFill>
              <a:latin typeface="Calibri"/>
            </a:endParaRPr>
          </a:p>
        </p:txBody>
      </p:sp>
      <p:graphicFrame>
        <p:nvGraphicFramePr>
          <p:cNvPr id="8" name="Object 36">
            <a:extLst>
              <a:ext uri="{FF2B5EF4-FFF2-40B4-BE49-F238E27FC236}">
                <a16:creationId xmlns="" xmlns:a16="http://schemas.microsoft.com/office/drawing/2014/main" id="{1E32CA55-B229-4828-AD16-93DB31CA7D2D}"/>
              </a:ext>
            </a:extLst>
          </p:cNvPr>
          <p:cNvGraphicFramePr>
            <a:graphicFrameLocks noChangeAspect="1"/>
          </p:cNvGraphicFramePr>
          <p:nvPr/>
        </p:nvGraphicFramePr>
        <p:xfrm>
          <a:off x="721886" y="5818105"/>
          <a:ext cx="8422114" cy="387119"/>
        </p:xfrm>
        <a:graphic>
          <a:graphicData uri="http://schemas.openxmlformats.org/presentationml/2006/ole">
            <mc:AlternateContent xmlns:mc="http://schemas.openxmlformats.org/markup-compatibility/2006">
              <mc:Choice xmlns:v="urn:schemas-microsoft-com:vml" Requires="v">
                <p:oleObj spid="_x0000_s102436" name="CorelDRAW" r:id="rId4" imgW="5571360" imgH="297360" progId="">
                  <p:embed/>
                </p:oleObj>
              </mc:Choice>
              <mc:Fallback>
                <p:oleObj name="CorelDRAW" r:id="rId4" imgW="5571360" imgH="297360" progId="">
                  <p:embed/>
                  <p:pic>
                    <p:nvPicPr>
                      <p:cNvPr id="8" name="Object 36">
                        <a:extLst>
                          <a:ext uri="{FF2B5EF4-FFF2-40B4-BE49-F238E27FC236}">
                            <a16:creationId xmlns="" xmlns:a16="http://schemas.microsoft.com/office/drawing/2014/main" id="{1E32CA55-B229-4828-AD16-93DB31CA7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886" y="5818105"/>
                        <a:ext cx="8422114" cy="387119"/>
                      </a:xfrm>
                      <a:prstGeom prst="rect">
                        <a:avLst/>
                      </a:prstGeom>
                      <a:noFill/>
                    </p:spPr>
                  </p:pic>
                </p:oleObj>
              </mc:Fallback>
            </mc:AlternateContent>
          </a:graphicData>
        </a:graphic>
      </p:graphicFrame>
    </p:spTree>
    <p:extLst>
      <p:ext uri="{BB962C8B-B14F-4D97-AF65-F5344CB8AC3E}">
        <p14:creationId xmlns:p14="http://schemas.microsoft.com/office/powerpoint/2010/main" val="277361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44334"/>
            <a:ext cx="5184576" cy="369332"/>
          </a:xfrm>
          <a:prstGeom prst="rect">
            <a:avLst/>
          </a:prstGeom>
          <a:noFill/>
        </p:spPr>
        <p:txBody>
          <a:bodyPr wrap="square" rtlCol="0">
            <a:spAutoFit/>
          </a:bodyPr>
          <a:lstStyle/>
          <a:p>
            <a:r>
              <a:rPr lang="en-US" b="1" dirty="0">
                <a:solidFill>
                  <a:schemeClr val="bg1"/>
                </a:solidFill>
              </a:rPr>
              <a:t>THE LANGUAGE MAGICIAN</a:t>
            </a:r>
            <a:endParaRPr lang="es-ES" b="1" dirty="0">
              <a:solidFill>
                <a:schemeClr val="bg1"/>
              </a:solidFill>
            </a:endParaRPr>
          </a:p>
        </p:txBody>
      </p:sp>
      <p:sp>
        <p:nvSpPr>
          <p:cNvPr id="12" name="Title 11">
            <a:extLst>
              <a:ext uri="{FF2B5EF4-FFF2-40B4-BE49-F238E27FC236}">
                <a16:creationId xmlns="" xmlns:a16="http://schemas.microsoft.com/office/drawing/2014/main" id="{286C2F28-23A4-4F98-8ACC-CC4B0695397D}"/>
              </a:ext>
            </a:extLst>
          </p:cNvPr>
          <p:cNvSpPr>
            <a:spLocks noGrp="1"/>
          </p:cNvSpPr>
          <p:nvPr>
            <p:ph type="title"/>
          </p:nvPr>
        </p:nvSpPr>
        <p:spPr/>
        <p:txBody>
          <a:bodyPr/>
          <a:lstStyle/>
          <a:p>
            <a:r>
              <a:rPr lang="en-GB" dirty="0">
                <a:solidFill>
                  <a:srgbClr val="7030A0"/>
                </a:solidFill>
              </a:rPr>
              <a:t>Example 2: Create your magician</a:t>
            </a:r>
            <a:endParaRPr lang="en-US" dirty="0">
              <a:solidFill>
                <a:srgbClr val="7030A0"/>
              </a:solidFill>
            </a:endParaRPr>
          </a:p>
        </p:txBody>
      </p:sp>
      <p:sp>
        <p:nvSpPr>
          <p:cNvPr id="15" name="Text Placeholder 14">
            <a:extLst>
              <a:ext uri="{FF2B5EF4-FFF2-40B4-BE49-F238E27FC236}">
                <a16:creationId xmlns="" xmlns:a16="http://schemas.microsoft.com/office/drawing/2014/main" id="{D380EC79-2EFF-4B07-BAC1-93236F38B7EF}"/>
              </a:ext>
            </a:extLst>
          </p:cNvPr>
          <p:cNvSpPr>
            <a:spLocks noGrp="1"/>
          </p:cNvSpPr>
          <p:nvPr>
            <p:ph type="body" idx="1"/>
          </p:nvPr>
        </p:nvSpPr>
        <p:spPr/>
        <p:txBody>
          <a:bodyPr/>
          <a:lstStyle/>
          <a:p>
            <a:endParaRPr lang="en-GB"/>
          </a:p>
        </p:txBody>
      </p:sp>
      <p:sp>
        <p:nvSpPr>
          <p:cNvPr id="10" name="Content Placeholder 9">
            <a:extLst>
              <a:ext uri="{FF2B5EF4-FFF2-40B4-BE49-F238E27FC236}">
                <a16:creationId xmlns="" xmlns:a16="http://schemas.microsoft.com/office/drawing/2014/main" id="{15E7FA2F-92F5-4896-BC3D-3CF56B378614}"/>
              </a:ext>
            </a:extLst>
          </p:cNvPr>
          <p:cNvSpPr>
            <a:spLocks noGrp="1"/>
          </p:cNvSpPr>
          <p:nvPr>
            <p:ph sz="half" idx="2"/>
          </p:nvPr>
        </p:nvSpPr>
        <p:spPr/>
        <p:txBody>
          <a:bodyPr>
            <a:normAutofit/>
          </a:bodyPr>
          <a:lstStyle/>
          <a:p>
            <a:endParaRPr lang="en-US" dirty="0"/>
          </a:p>
          <a:p>
            <a:endParaRPr lang="en-GB" dirty="0"/>
          </a:p>
          <a:p>
            <a:endParaRPr lang="en-US" dirty="0"/>
          </a:p>
          <a:p>
            <a:endParaRPr lang="en-GB" dirty="0"/>
          </a:p>
        </p:txBody>
      </p:sp>
      <p:sp>
        <p:nvSpPr>
          <p:cNvPr id="16" name="Text Placeholder 15">
            <a:extLst>
              <a:ext uri="{FF2B5EF4-FFF2-40B4-BE49-F238E27FC236}">
                <a16:creationId xmlns="" xmlns:a16="http://schemas.microsoft.com/office/drawing/2014/main" id="{A57DC360-F9E2-49FC-8D2C-C591C00E3A7B}"/>
              </a:ext>
            </a:extLst>
          </p:cNvPr>
          <p:cNvSpPr>
            <a:spLocks noGrp="1"/>
          </p:cNvSpPr>
          <p:nvPr>
            <p:ph type="body" sz="quarter" idx="3"/>
          </p:nvPr>
        </p:nvSpPr>
        <p:spPr/>
        <p:txBody>
          <a:bodyPr/>
          <a:lstStyle/>
          <a:p>
            <a:endParaRPr lang="en-GB"/>
          </a:p>
        </p:txBody>
      </p:sp>
      <p:sp>
        <p:nvSpPr>
          <p:cNvPr id="17" name="Content Placeholder 16">
            <a:extLst>
              <a:ext uri="{FF2B5EF4-FFF2-40B4-BE49-F238E27FC236}">
                <a16:creationId xmlns="" xmlns:a16="http://schemas.microsoft.com/office/drawing/2014/main" id="{32E82D1D-048C-4B4F-9106-52FDEFBFEEF6}"/>
              </a:ext>
            </a:extLst>
          </p:cNvPr>
          <p:cNvSpPr>
            <a:spLocks noGrp="1"/>
          </p:cNvSpPr>
          <p:nvPr>
            <p:ph sz="quarter" idx="4"/>
          </p:nvPr>
        </p:nvSpPr>
        <p:spPr>
          <a:xfrm>
            <a:off x="4645025" y="1477706"/>
            <a:ext cx="4041775" cy="4648457"/>
          </a:xfrm>
        </p:spPr>
        <p:txBody>
          <a:bodyPr>
            <a:normAutofit/>
          </a:bodyPr>
          <a:lstStyle/>
          <a:p>
            <a:r>
              <a:rPr lang="en-GB" dirty="0"/>
              <a:t>Pupils create their own magician </a:t>
            </a:r>
          </a:p>
          <a:p>
            <a:r>
              <a:rPr lang="en-GB" dirty="0"/>
              <a:t>(</a:t>
            </a:r>
            <a:r>
              <a:rPr lang="en-GB" i="1" dirty="0"/>
              <a:t>S/he doesn’t need to look like this! You can use a different sketch</a:t>
            </a:r>
            <a:r>
              <a:rPr lang="en-GB" dirty="0"/>
              <a:t>)</a:t>
            </a:r>
          </a:p>
          <a:p>
            <a:r>
              <a:rPr lang="en-GB" dirty="0"/>
              <a:t>They practise describing -  size, colours, clothes, body parts</a:t>
            </a:r>
          </a:p>
          <a:p>
            <a:r>
              <a:rPr lang="en-GB" dirty="0"/>
              <a:t>They draw a picture and get ready to answer questions about it aloud</a:t>
            </a:r>
          </a:p>
          <a:p>
            <a:endParaRPr lang="en-GB" dirty="0"/>
          </a:p>
        </p:txBody>
      </p:sp>
      <p:sp>
        <p:nvSpPr>
          <p:cNvPr id="3" name="Slide Number Placeholder 2">
            <a:extLst>
              <a:ext uri="{FF2B5EF4-FFF2-40B4-BE49-F238E27FC236}">
                <a16:creationId xmlns="" xmlns:a16="http://schemas.microsoft.com/office/drawing/2014/main" id="{EC545CB6-2F87-4180-A60D-124BDDE49E02}"/>
              </a:ext>
            </a:extLst>
          </p:cNvPr>
          <p:cNvSpPr>
            <a:spLocks noGrp="1"/>
          </p:cNvSpPr>
          <p:nvPr>
            <p:ph type="sldNum" sz="quarter" idx="12"/>
          </p:nvPr>
        </p:nvSpPr>
        <p:spPr/>
        <p:txBody>
          <a:bodyPr/>
          <a:lstStyle/>
          <a:p>
            <a:fld id="{3CA49CB1-73EC-45D0-9E28-FDAEEC5543AB}" type="slidenum">
              <a:rPr lang="de-DE" smtClean="0"/>
              <a:pPr/>
              <a:t>7</a:t>
            </a:fld>
            <a:endParaRPr lang="de-DE"/>
          </a:p>
        </p:txBody>
      </p:sp>
      <p:graphicFrame>
        <p:nvGraphicFramePr>
          <p:cNvPr id="9" name="Object 36">
            <a:extLst>
              <a:ext uri="{FF2B5EF4-FFF2-40B4-BE49-F238E27FC236}">
                <a16:creationId xmlns="" xmlns:a16="http://schemas.microsoft.com/office/drawing/2014/main" id="{FD359C9F-EB14-4AEC-A18C-EEEED4ACC5E6}"/>
              </a:ext>
            </a:extLst>
          </p:cNvPr>
          <p:cNvGraphicFramePr>
            <a:graphicFrameLocks noChangeAspect="1"/>
          </p:cNvGraphicFramePr>
          <p:nvPr/>
        </p:nvGraphicFramePr>
        <p:xfrm>
          <a:off x="341355" y="6416418"/>
          <a:ext cx="8830119" cy="493365"/>
        </p:xfrm>
        <a:graphic>
          <a:graphicData uri="http://schemas.openxmlformats.org/presentationml/2006/ole">
            <mc:AlternateContent xmlns:mc="http://schemas.openxmlformats.org/markup-compatibility/2006">
              <mc:Choice xmlns:v="urn:schemas-microsoft-com:vml" Requires="v">
                <p:oleObj spid="_x0000_s122910" name="CorelDRAW" r:id="rId4" imgW="5571360" imgH="297360" progId="">
                  <p:embed/>
                </p:oleObj>
              </mc:Choice>
              <mc:Fallback>
                <p:oleObj name="CorelDRAW" r:id="rId4" imgW="5571360" imgH="297360" progId="">
                  <p:embed/>
                  <p:pic>
                    <p:nvPicPr>
                      <p:cNvPr id="9" name="Object 36">
                        <a:extLst>
                          <a:ext uri="{FF2B5EF4-FFF2-40B4-BE49-F238E27FC236}">
                            <a16:creationId xmlns="" xmlns:a16="http://schemas.microsoft.com/office/drawing/2014/main" id="{FD359C9F-EB14-4AEC-A18C-EEEED4ACC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55" y="6416418"/>
                        <a:ext cx="8830119" cy="493365"/>
                      </a:xfrm>
                      <a:prstGeom prst="rect">
                        <a:avLst/>
                      </a:prstGeom>
                      <a:noFill/>
                    </p:spPr>
                  </p:pic>
                </p:oleObj>
              </mc:Fallback>
            </mc:AlternateContent>
          </a:graphicData>
        </a:graphic>
      </p:graphicFrame>
      <p:pic>
        <p:nvPicPr>
          <p:cNvPr id="18" name="Content Placeholder 5">
            <a:extLst>
              <a:ext uri="{FF2B5EF4-FFF2-40B4-BE49-F238E27FC236}">
                <a16:creationId xmlns="" xmlns:a16="http://schemas.microsoft.com/office/drawing/2014/main" id="{F6F24511-713F-48EF-9D59-7D617C7B194B}"/>
              </a:ext>
            </a:extLst>
          </p:cNvPr>
          <p:cNvPicPr>
            <a:picLocks noChangeAspect="1"/>
          </p:cNvPicPr>
          <p:nvPr/>
        </p:nvPicPr>
        <p:blipFill>
          <a:blip r:embed="rId6"/>
          <a:stretch>
            <a:fillRect/>
          </a:stretch>
        </p:blipFill>
        <p:spPr>
          <a:xfrm>
            <a:off x="845308" y="1535114"/>
            <a:ext cx="3009468" cy="4249858"/>
          </a:xfrm>
          <a:prstGeom prst="rect">
            <a:avLst/>
          </a:prstGeom>
        </p:spPr>
      </p:pic>
    </p:spTree>
    <p:extLst>
      <p:ext uri="{BB962C8B-B14F-4D97-AF65-F5344CB8AC3E}">
        <p14:creationId xmlns:p14="http://schemas.microsoft.com/office/powerpoint/2010/main" val="382703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7A8F2B-DE7E-43E6-B556-FBFAF2B1F8DF}"/>
              </a:ext>
            </a:extLst>
          </p:cNvPr>
          <p:cNvSpPr>
            <a:spLocks noGrp="1"/>
          </p:cNvSpPr>
          <p:nvPr>
            <p:ph type="title"/>
          </p:nvPr>
        </p:nvSpPr>
        <p:spPr/>
        <p:txBody>
          <a:bodyPr>
            <a:normAutofit/>
          </a:bodyPr>
          <a:lstStyle/>
          <a:p>
            <a:r>
              <a:rPr lang="en-GB" dirty="0">
                <a:solidFill>
                  <a:srgbClr val="7E3A7B"/>
                </a:solidFill>
                <a:latin typeface="Verdana" panose="020B0604030504040204" pitchFamily="34" charset="0"/>
                <a:ea typeface="Verdana" panose="020B0604030504040204" pitchFamily="34" charset="0"/>
                <a:cs typeface="Verdana" panose="020B0604030504040204" pitchFamily="34" charset="0"/>
              </a:rPr>
              <a:t>Create your magician</a:t>
            </a:r>
            <a:endParaRPr lang="en-GB" dirty="0"/>
          </a:p>
        </p:txBody>
      </p:sp>
      <p:sp>
        <p:nvSpPr>
          <p:cNvPr id="7" name="Content Placeholder 6">
            <a:extLst>
              <a:ext uri="{FF2B5EF4-FFF2-40B4-BE49-F238E27FC236}">
                <a16:creationId xmlns="" xmlns:a16="http://schemas.microsoft.com/office/drawing/2014/main" id="{A7122507-A2AB-4A63-BAFE-3EF64D53084D}"/>
              </a:ext>
            </a:extLst>
          </p:cNvPr>
          <p:cNvSpPr>
            <a:spLocks noGrp="1"/>
          </p:cNvSpPr>
          <p:nvPr>
            <p:ph sz="half" idx="2"/>
          </p:nvPr>
        </p:nvSpPr>
        <p:spPr/>
        <p:txBody>
          <a:bodyPr>
            <a:normAutofit/>
          </a:bodyPr>
          <a:lstStyle/>
          <a:p>
            <a:r>
              <a:rPr lang="en-GB" dirty="0"/>
              <a:t>Children answer questions about the magician they have created: </a:t>
            </a:r>
          </a:p>
          <a:p>
            <a:r>
              <a:rPr lang="en-GB" dirty="0"/>
              <a:t>Is it a man?</a:t>
            </a:r>
          </a:p>
          <a:p>
            <a:r>
              <a:rPr lang="en-GB" dirty="0"/>
              <a:t>Is he tall?</a:t>
            </a:r>
          </a:p>
          <a:p>
            <a:r>
              <a:rPr lang="en-GB" dirty="0"/>
              <a:t>Has he got a beard?</a:t>
            </a:r>
          </a:p>
          <a:p>
            <a:r>
              <a:rPr lang="en-GB" dirty="0"/>
              <a:t>What colour is his hair?</a:t>
            </a:r>
          </a:p>
          <a:p>
            <a:r>
              <a:rPr lang="en-GB" dirty="0"/>
              <a:t>Does he wear a big hat?</a:t>
            </a:r>
          </a:p>
        </p:txBody>
      </p:sp>
      <p:sp>
        <p:nvSpPr>
          <p:cNvPr id="4" name="Slide Number Placeholder 3">
            <a:extLst>
              <a:ext uri="{FF2B5EF4-FFF2-40B4-BE49-F238E27FC236}">
                <a16:creationId xmlns="" xmlns:a16="http://schemas.microsoft.com/office/drawing/2014/main" id="{9EE8C434-5C44-4716-9AE6-6501D85BC760}"/>
              </a:ext>
            </a:extLst>
          </p:cNvPr>
          <p:cNvSpPr>
            <a:spLocks noGrp="1"/>
          </p:cNvSpPr>
          <p:nvPr>
            <p:ph type="sldNum" sz="quarter" idx="12"/>
          </p:nvPr>
        </p:nvSpPr>
        <p:spPr/>
        <p:txBody>
          <a:bodyPr/>
          <a:lstStyle/>
          <a:p>
            <a:fld id="{3CA49CB1-73EC-45D0-9E28-FDAEEC5543AB}" type="slidenum">
              <a:rPr lang="de-DE" smtClean="0"/>
              <a:t>8</a:t>
            </a:fld>
            <a:endParaRPr lang="de-DE"/>
          </a:p>
        </p:txBody>
      </p:sp>
      <p:sp>
        <p:nvSpPr>
          <p:cNvPr id="5" name="Content Placeholder 4">
            <a:extLst>
              <a:ext uri="{FF2B5EF4-FFF2-40B4-BE49-F238E27FC236}">
                <a16:creationId xmlns="" xmlns:a16="http://schemas.microsoft.com/office/drawing/2014/main" id="{7FF6A3A1-1254-4EC9-8900-1E7F888E3107}"/>
              </a:ext>
            </a:extLst>
          </p:cNvPr>
          <p:cNvSpPr>
            <a:spLocks noGrp="1"/>
          </p:cNvSpPr>
          <p:nvPr>
            <p:ph sz="half" idx="1"/>
          </p:nvPr>
        </p:nvSpPr>
        <p:spPr/>
        <p:txBody>
          <a:bodyPr>
            <a:normAutofit/>
          </a:bodyPr>
          <a:lstStyle/>
          <a:p>
            <a:r>
              <a:rPr lang="en-GB" dirty="0"/>
              <a:t>Children listen to a description of someone else’s magician and draw or write down what he/she looks like</a:t>
            </a:r>
          </a:p>
          <a:p>
            <a:r>
              <a:rPr lang="en-GB" dirty="0"/>
              <a:t>Children read a description of a magician and draw or write down what he/she looks like</a:t>
            </a:r>
          </a:p>
        </p:txBody>
      </p:sp>
    </p:spTree>
    <p:extLst>
      <p:ext uri="{BB962C8B-B14F-4D97-AF65-F5344CB8AC3E}">
        <p14:creationId xmlns:p14="http://schemas.microsoft.com/office/powerpoint/2010/main" val="208253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noAutofit/>
          </a:bodyPr>
          <a:lstStyle/>
          <a:p>
            <a:r>
              <a:rPr lang="en-US" sz="3600" dirty="0">
                <a:solidFill>
                  <a:srgbClr val="7E3A7B"/>
                </a:solidFill>
                <a:latin typeface="Verdana" panose="020B0604030504040204" pitchFamily="34" charset="0"/>
                <a:ea typeface="Verdana" panose="020B0604030504040204" pitchFamily="34" charset="0"/>
                <a:cs typeface="Verdana" panose="020B0604030504040204" pitchFamily="34" charset="0"/>
              </a:rPr>
              <a:t>Example 3: Power of Language:</a:t>
            </a:r>
            <a:br>
              <a:rPr lang="en-US" sz="3600" dirty="0">
                <a:solidFill>
                  <a:srgbClr val="7E3A7B"/>
                </a:solidFill>
                <a:latin typeface="Verdana" panose="020B0604030504040204" pitchFamily="34" charset="0"/>
                <a:ea typeface="Verdana" panose="020B0604030504040204" pitchFamily="34" charset="0"/>
                <a:cs typeface="Verdana" panose="020B0604030504040204" pitchFamily="34" charset="0"/>
              </a:rPr>
            </a:br>
            <a:r>
              <a:rPr lang="en-US" sz="3600" dirty="0">
                <a:solidFill>
                  <a:srgbClr val="7E3A7B"/>
                </a:solidFill>
                <a:latin typeface="Verdana" panose="020B0604030504040204" pitchFamily="34" charset="0"/>
                <a:ea typeface="Verdana" panose="020B0604030504040204" pitchFamily="34" charset="0"/>
                <a:cs typeface="Verdana" panose="020B0604030504040204" pitchFamily="34" charset="0"/>
              </a:rPr>
              <a:t>Make something happen </a:t>
            </a:r>
            <a:endParaRPr lang="de-DE" sz="3600" dirty="0">
              <a:solidFill>
                <a:srgbClr val="7E3A7B"/>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tertitel 2"/>
          <p:cNvSpPr>
            <a:spLocks noGrp="1"/>
          </p:cNvSpPr>
          <p:nvPr>
            <p:ph sz="half" idx="1"/>
          </p:nvPr>
        </p:nvSpPr>
        <p:spPr>
          <a:xfrm>
            <a:off x="457200" y="1600200"/>
            <a:ext cx="4402832" cy="4525963"/>
          </a:xfrm>
        </p:spPr>
        <p:txBody>
          <a:bodyPr>
            <a:noAutofit/>
          </a:bodyPr>
          <a:lstStyle/>
          <a:p>
            <a:pPr marL="342900" lvl="0" indent="-342900" algn="l">
              <a:buFont typeface="Arial" panose="020B0604020202020204" pitchFamily="34" charset="0"/>
              <a:buChar char="•"/>
              <a:defRPr/>
            </a:pPr>
            <a:r>
              <a:rPr lang="en-GB" sz="2400" dirty="0">
                <a:solidFill>
                  <a:prstClr val="black"/>
                </a:solidFill>
              </a:rPr>
              <a:t>Maths shapes and prepositions</a:t>
            </a:r>
          </a:p>
          <a:p>
            <a:pPr marL="342900" lvl="0" indent="-342900" algn="l">
              <a:buFont typeface="Arial" panose="020B0604020202020204" pitchFamily="34" charset="0"/>
              <a:buChar char="•"/>
              <a:defRPr/>
            </a:pPr>
            <a:endParaRPr lang="en-GB" sz="2400" dirty="0">
              <a:solidFill>
                <a:prstClr val="black"/>
              </a:solidFill>
            </a:endParaRPr>
          </a:p>
          <a:p>
            <a:pPr marL="342900" lvl="0" indent="-342900" algn="l">
              <a:buFont typeface="Arial" panose="020B0604020202020204" pitchFamily="34" charset="0"/>
              <a:buChar char="•"/>
              <a:defRPr/>
            </a:pPr>
            <a:r>
              <a:rPr lang="en-GB" sz="3000" dirty="0">
                <a:solidFill>
                  <a:prstClr val="black"/>
                </a:solidFill>
              </a:rPr>
              <a:t>Cercle			</a:t>
            </a:r>
          </a:p>
          <a:p>
            <a:pPr lvl="0">
              <a:defRPr/>
            </a:pPr>
            <a:r>
              <a:rPr lang="en-GB" sz="3000" dirty="0" err="1">
                <a:solidFill>
                  <a:prstClr val="black"/>
                </a:solidFill>
              </a:rPr>
              <a:t>Carr</a:t>
            </a:r>
            <a:r>
              <a:rPr lang="en-US" sz="3000" dirty="0"/>
              <a:t>é</a:t>
            </a:r>
            <a:r>
              <a:rPr lang="en-GB" sz="3000" dirty="0">
                <a:solidFill>
                  <a:prstClr val="black"/>
                </a:solidFill>
              </a:rPr>
              <a:t>			</a:t>
            </a:r>
          </a:p>
          <a:p>
            <a:pPr marL="342900" lvl="0" indent="-342900" algn="l">
              <a:buFont typeface="Arial" panose="020B0604020202020204" pitchFamily="34" charset="0"/>
              <a:buChar char="•"/>
              <a:defRPr/>
            </a:pPr>
            <a:r>
              <a:rPr lang="en-GB" sz="3000" dirty="0">
                <a:solidFill>
                  <a:prstClr val="black"/>
                </a:solidFill>
              </a:rPr>
              <a:t>Trait			</a:t>
            </a:r>
          </a:p>
          <a:p>
            <a:pPr marL="342900" lvl="0" indent="-342900" algn="l">
              <a:buFont typeface="Arial" panose="020B0604020202020204" pitchFamily="34" charset="0"/>
              <a:buChar char="•"/>
              <a:defRPr/>
            </a:pPr>
            <a:r>
              <a:rPr lang="en-GB" sz="3000" dirty="0">
                <a:solidFill>
                  <a:prstClr val="black"/>
                </a:solidFill>
              </a:rPr>
              <a:t>Triangle </a:t>
            </a:r>
            <a:r>
              <a:rPr lang="en-GB" sz="3200" dirty="0">
                <a:solidFill>
                  <a:prstClr val="black"/>
                </a:solidFill>
              </a:rPr>
              <a:t>			</a:t>
            </a:r>
            <a:r>
              <a:rPr lang="en-GB" dirty="0">
                <a:solidFill>
                  <a:prstClr val="black"/>
                </a:solidFill>
              </a:rPr>
              <a:t>	</a:t>
            </a:r>
            <a:endParaRPr lang="de-DE" sz="1200" dirty="0">
              <a:solidFill>
                <a:schemeClr val="tx1"/>
              </a:solidFill>
            </a:endParaRPr>
          </a:p>
          <a:p>
            <a:pPr lvl="1" algn="l">
              <a:lnSpc>
                <a:spcPct val="150000"/>
              </a:lnSpc>
            </a:pPr>
            <a:endParaRPr lang="de-DE" sz="1200" dirty="0" err="1">
              <a:solidFill>
                <a:schemeClr val="tx1"/>
              </a:solidFill>
            </a:endParaRPr>
          </a:p>
        </p:txBody>
      </p:sp>
      <p:sp>
        <p:nvSpPr>
          <p:cNvPr id="4" name="Content Placeholder 3">
            <a:extLst>
              <a:ext uri="{FF2B5EF4-FFF2-40B4-BE49-F238E27FC236}">
                <a16:creationId xmlns="" xmlns:a16="http://schemas.microsoft.com/office/drawing/2014/main" id="{6EE49FA2-4791-4523-B446-C6819494D0A1}"/>
              </a:ext>
            </a:extLst>
          </p:cNvPr>
          <p:cNvSpPr>
            <a:spLocks noGrp="1"/>
          </p:cNvSpPr>
          <p:nvPr>
            <p:ph sz="half" idx="2"/>
          </p:nvPr>
        </p:nvSpPr>
        <p:spPr>
          <a:xfrm>
            <a:off x="5220072" y="1600200"/>
            <a:ext cx="3466728" cy="4525963"/>
          </a:xfrm>
        </p:spPr>
        <p:txBody>
          <a:bodyPr/>
          <a:lstStyle/>
          <a:p>
            <a:pPr marL="0" indent="0">
              <a:buNone/>
            </a:pPr>
            <a:r>
              <a:rPr lang="en-GB" dirty="0">
                <a:solidFill>
                  <a:prstClr val="black"/>
                </a:solidFill>
              </a:rPr>
              <a:t>… make a Spell </a:t>
            </a:r>
          </a:p>
          <a:p>
            <a:pPr marL="0" indent="0">
              <a:buNone/>
            </a:pPr>
            <a:endParaRPr lang="en-GB" sz="3000" dirty="0">
              <a:solidFill>
                <a:prstClr val="black"/>
              </a:solidFill>
            </a:endParaRPr>
          </a:p>
          <a:p>
            <a:r>
              <a:rPr lang="en-GB" sz="3000" dirty="0" err="1">
                <a:solidFill>
                  <a:prstClr val="black"/>
                </a:solidFill>
              </a:rPr>
              <a:t>dans</a:t>
            </a:r>
            <a:endParaRPr lang="en-GB" sz="3000" dirty="0">
              <a:solidFill>
                <a:prstClr val="black"/>
              </a:solidFill>
            </a:endParaRPr>
          </a:p>
          <a:p>
            <a:r>
              <a:rPr lang="en-GB" sz="3000" dirty="0">
                <a:solidFill>
                  <a:prstClr val="black"/>
                </a:solidFill>
              </a:rPr>
              <a:t>sur </a:t>
            </a:r>
          </a:p>
          <a:p>
            <a:r>
              <a:rPr lang="en-GB" sz="3000" dirty="0">
                <a:solidFill>
                  <a:prstClr val="black"/>
                </a:solidFill>
              </a:rPr>
              <a:t>sous</a:t>
            </a:r>
          </a:p>
          <a:p>
            <a:endParaRPr lang="en-US" dirty="0"/>
          </a:p>
        </p:txBody>
      </p:sp>
      <p:sp>
        <p:nvSpPr>
          <p:cNvPr id="5" name="Rechteck 4"/>
          <p:cNvSpPr/>
          <p:nvPr/>
        </p:nvSpPr>
        <p:spPr>
          <a:xfrm>
            <a:off x="-122814" y="0"/>
            <a:ext cx="504056" cy="6881209"/>
          </a:xfrm>
          <a:prstGeom prst="rect">
            <a:avLst/>
          </a:prstGeom>
          <a:solidFill>
            <a:srgbClr val="7E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CuadroTexto 1"/>
          <p:cNvSpPr txBox="1"/>
          <p:nvPr/>
        </p:nvSpPr>
        <p:spPr>
          <a:xfrm rot="16200000">
            <a:off x="-2463074" y="3255938"/>
            <a:ext cx="5184576" cy="369332"/>
          </a:xfrm>
          <a:prstGeom prst="rect">
            <a:avLst/>
          </a:prstGeom>
          <a:noFill/>
        </p:spPr>
        <p:txBody>
          <a:bodyPr wrap="square" rtlCol="0">
            <a:spAutoFit/>
          </a:bodyPr>
          <a:lstStyle/>
          <a:p>
            <a:r>
              <a:rPr lang="en-US" b="1" dirty="0">
                <a:solidFill>
                  <a:schemeClr val="bg1"/>
                </a:solidFill>
              </a:rPr>
              <a:t>La Rioja- Enchanted by The Language Magician</a:t>
            </a:r>
            <a:endParaRPr lang="es-ES" b="1" dirty="0">
              <a:solidFill>
                <a:schemeClr val="bg1"/>
              </a:solidFill>
            </a:endParaRPr>
          </a:p>
        </p:txBody>
      </p:sp>
      <p:sp>
        <p:nvSpPr>
          <p:cNvPr id="7" name="Flowchart: Connector 6">
            <a:extLst>
              <a:ext uri="{FF2B5EF4-FFF2-40B4-BE49-F238E27FC236}">
                <a16:creationId xmlns="" xmlns:a16="http://schemas.microsoft.com/office/drawing/2014/main" id="{31B18297-F735-4798-91AA-DF746690D513}"/>
              </a:ext>
            </a:extLst>
          </p:cNvPr>
          <p:cNvSpPr/>
          <p:nvPr/>
        </p:nvSpPr>
        <p:spPr>
          <a:xfrm>
            <a:off x="2842084" y="2655463"/>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66401C90-D8C5-4D05-A3BB-BC770ABED967}"/>
              </a:ext>
            </a:extLst>
          </p:cNvPr>
          <p:cNvSpPr/>
          <p:nvPr/>
        </p:nvSpPr>
        <p:spPr>
          <a:xfrm>
            <a:off x="3827630" y="3091792"/>
            <a:ext cx="504056" cy="50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B1BF1517-3D96-4050-974B-89FC2113438C}"/>
              </a:ext>
            </a:extLst>
          </p:cNvPr>
          <p:cNvCxnSpPr>
            <a:cxnSpLocks/>
          </p:cNvCxnSpPr>
          <p:nvPr/>
        </p:nvCxnSpPr>
        <p:spPr>
          <a:xfrm>
            <a:off x="2753798" y="3989845"/>
            <a:ext cx="1116124" cy="14300"/>
          </a:xfrm>
          <a:prstGeom prst="line">
            <a:avLst/>
          </a:prstGeom>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 xmlns:a16="http://schemas.microsoft.com/office/drawing/2014/main" id="{B2701FBA-3B56-4F1C-A5DE-2E10B3DB2652}"/>
              </a:ext>
            </a:extLst>
          </p:cNvPr>
          <p:cNvSpPr/>
          <p:nvPr/>
        </p:nvSpPr>
        <p:spPr>
          <a:xfrm>
            <a:off x="2915816" y="4507282"/>
            <a:ext cx="792088" cy="3534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 xmlns:a16="http://schemas.microsoft.com/office/drawing/2014/main" id="{B644B050-F4E0-4B19-B40A-5395F5CF72E7}"/>
              </a:ext>
            </a:extLst>
          </p:cNvPr>
          <p:cNvSpPr>
            <a:spLocks noGrp="1"/>
          </p:cNvSpPr>
          <p:nvPr>
            <p:ph type="sldNum" sz="quarter" idx="12"/>
          </p:nvPr>
        </p:nvSpPr>
        <p:spPr/>
        <p:txBody>
          <a:bodyPr/>
          <a:lstStyle/>
          <a:p>
            <a:fld id="{3CA49CB1-73EC-45D0-9E28-FDAEEC5543AB}" type="slidenum">
              <a:rPr lang="de-DE" smtClean="0"/>
              <a:t>9</a:t>
            </a:fld>
            <a:endParaRPr lang="de-DE"/>
          </a:p>
        </p:txBody>
      </p:sp>
      <p:graphicFrame>
        <p:nvGraphicFramePr>
          <p:cNvPr id="14" name="Object 36">
            <a:extLst>
              <a:ext uri="{FF2B5EF4-FFF2-40B4-BE49-F238E27FC236}">
                <a16:creationId xmlns="" xmlns:a16="http://schemas.microsoft.com/office/drawing/2014/main" id="{EC634CBC-2944-4603-99B4-785C8C898BC8}"/>
              </a:ext>
            </a:extLst>
          </p:cNvPr>
          <p:cNvGraphicFramePr>
            <a:graphicFrameLocks noChangeAspect="1"/>
          </p:cNvGraphicFramePr>
          <p:nvPr/>
        </p:nvGraphicFramePr>
        <p:xfrm>
          <a:off x="381242" y="6403703"/>
          <a:ext cx="8847590" cy="493365"/>
        </p:xfrm>
        <a:graphic>
          <a:graphicData uri="http://schemas.openxmlformats.org/presentationml/2006/ole">
            <mc:AlternateContent xmlns:mc="http://schemas.openxmlformats.org/markup-compatibility/2006">
              <mc:Choice xmlns:v="urn:schemas-microsoft-com:vml" Requires="v">
                <p:oleObj spid="_x0000_s110628" name="CorelDRAW" r:id="rId4" imgW="5571360" imgH="297360" progId="">
                  <p:embed/>
                </p:oleObj>
              </mc:Choice>
              <mc:Fallback>
                <p:oleObj name="CorelDRAW" r:id="rId4" imgW="5571360" imgH="297360" progId="">
                  <p:embed/>
                  <p:pic>
                    <p:nvPicPr>
                      <p:cNvPr id="14" name="Object 36">
                        <a:extLst>
                          <a:ext uri="{FF2B5EF4-FFF2-40B4-BE49-F238E27FC236}">
                            <a16:creationId xmlns="" xmlns:a16="http://schemas.microsoft.com/office/drawing/2014/main" id="{EC634CBC-2944-4603-99B4-785C8C898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242" y="6403703"/>
                        <a:ext cx="8847590" cy="493365"/>
                      </a:xfrm>
                      <a:prstGeom prst="rect">
                        <a:avLst/>
                      </a:prstGeom>
                      <a:noFill/>
                    </p:spPr>
                  </p:pic>
                </p:oleObj>
              </mc:Fallback>
            </mc:AlternateContent>
          </a:graphicData>
        </a:graphic>
      </p:graphicFrame>
    </p:spTree>
    <p:extLst>
      <p:ext uri="{BB962C8B-B14F-4D97-AF65-F5344CB8AC3E}">
        <p14:creationId xmlns:p14="http://schemas.microsoft.com/office/powerpoint/2010/main" val="20848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arn(inVertical)">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barn(inVertical)">
                                      <p:cBhvr>
                                        <p:cTn id="36" dur="500"/>
                                        <p:tgtEl>
                                          <p:spTgt spid="4">
                                            <p:txEl>
                                              <p:pRg st="2" end="2"/>
                                            </p:txEl>
                                          </p:spTgt>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barn(inVertical)">
                                      <p:cBhvr>
                                        <p:cTn id="40" dur="500"/>
                                        <p:tgtEl>
                                          <p:spTgt spid="4">
                                            <p:txEl>
                                              <p:pRg st="3" end="3"/>
                                            </p:txEl>
                                          </p:spTgt>
                                        </p:tgtEl>
                                      </p:cBhvr>
                                    </p:animEffect>
                                  </p:childTnLst>
                                </p:cTn>
                              </p:par>
                            </p:childTnLst>
                          </p:cTn>
                        </p:par>
                        <p:par>
                          <p:cTn id="41" fill="hold">
                            <p:stCondLst>
                              <p:cond delay="1000"/>
                            </p:stCondLst>
                            <p:childTnLst>
                              <p:par>
                                <p:cTn id="42" presetID="16" presetClass="entr" presetSubtype="21" fill="hold" grpId="0"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barn(inVertical)">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Microsoft Office PowerPoint</Application>
  <PresentationFormat>Bildschirmpräsentation (4:3)</PresentationFormat>
  <Paragraphs>419</Paragraphs>
  <Slides>38</Slides>
  <Notes>25</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38</vt:i4>
      </vt:variant>
    </vt:vector>
  </HeadingPairs>
  <TitlesOfParts>
    <vt:vector size="46" baseType="lpstr">
      <vt:lpstr>Arial</vt:lpstr>
      <vt:lpstr>Calibri</vt:lpstr>
      <vt:lpstr>Calibri Light</vt:lpstr>
      <vt:lpstr>Times New Roman</vt:lpstr>
      <vt:lpstr>Verdana</vt:lpstr>
      <vt:lpstr>Larissa</vt:lpstr>
      <vt:lpstr>1_Office Theme</vt:lpstr>
      <vt:lpstr>CorelDRAW</vt:lpstr>
      <vt:lpstr>THE LANGUAGE MAGICIAN -  A magical tweak</vt:lpstr>
      <vt:lpstr>Why should I tweak?</vt:lpstr>
      <vt:lpstr>How do I tweak?</vt:lpstr>
      <vt:lpstr>Have you seen the tweaking?</vt:lpstr>
      <vt:lpstr>Example 1</vt:lpstr>
      <vt:lpstr>Module 3:  I made a potion and I put in ..</vt:lpstr>
      <vt:lpstr>Example 2: Create your magician</vt:lpstr>
      <vt:lpstr>Create your magician</vt:lpstr>
      <vt:lpstr>Example 3: Power of Language: Make something happen </vt:lpstr>
      <vt:lpstr>… make a Spell </vt:lpstr>
      <vt:lpstr>Example 4: In the Magician‘s Library</vt:lpstr>
      <vt:lpstr>In the Magician‘s Library</vt:lpstr>
      <vt:lpstr>Have you seen the tweaking?</vt:lpstr>
      <vt:lpstr>Example 5: Specially written playlets</vt:lpstr>
      <vt:lpstr>¿Dónde está Cocodrilo?</vt:lpstr>
      <vt:lpstr>Doing a play</vt:lpstr>
      <vt:lpstr>Let‘s do the show right here !</vt:lpstr>
      <vt:lpstr>Let‘s do the show right here !</vt:lpstr>
      <vt:lpstr>Example 6: THE LANGUAGE MAGICIAN song</vt:lpstr>
      <vt:lpstr>Using THE LANGUAGE MAGICIAN song</vt:lpstr>
      <vt:lpstr>THE LANGUAGE MAGICIAN Round</vt:lpstr>
      <vt:lpstr>THE LANGUAGE MAGICIAN recital</vt:lpstr>
      <vt:lpstr>THE LANGUAGE MAGICIAN recital</vt:lpstr>
      <vt:lpstr>Example 7: Using THE LANGUAGE MAGICIAN song</vt:lpstr>
      <vt:lpstr>Example 8: THE LANGUAGE MAGICIAN stories</vt:lpstr>
      <vt:lpstr>Example 9: Using TLM picture card  and matching word cards - any language   In Shared Resources area of website</vt:lpstr>
      <vt:lpstr>PowerPoint-Präsentation</vt:lpstr>
      <vt:lpstr>PowerPoint-Präsentation</vt:lpstr>
      <vt:lpstr>Example 9: Picture / Word mats   and cards</vt:lpstr>
      <vt:lpstr>PowerPoint-Präsentation</vt:lpstr>
      <vt:lpstr>Practice</vt:lpstr>
      <vt:lpstr>Practice</vt:lpstr>
      <vt:lpstr>Also if/ when Writing</vt:lpstr>
      <vt:lpstr>Picture mat and picture cards – think progressive</vt:lpstr>
      <vt:lpstr>What grammar is appropriate?</vt:lpstr>
      <vt:lpstr>Where is everything?</vt:lpstr>
      <vt:lpstr> Objectives of the classroom resources </vt:lpstr>
      <vt:lpstr>THE LANGUAGE MAGICIAN</vt:lpstr>
    </vt:vector>
  </TitlesOfParts>
  <Company>Goethe-Institut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Price, Lorna</cp:lastModifiedBy>
  <cp:revision>324</cp:revision>
  <dcterms:created xsi:type="dcterms:W3CDTF">2015-10-22T09:51:43Z</dcterms:created>
  <dcterms:modified xsi:type="dcterms:W3CDTF">2020-03-02T15:41:20Z</dcterms:modified>
</cp:coreProperties>
</file>