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g2L+LOOz7q4fpJ4JwNaa0FeYKk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ndell, Jennifer Marie" userId="3d3faae8-42c8-4c69-9ca9-cbeeec1b1097" providerId="ADAL" clId="{1A934BEE-0E9A-4B60-8E55-E9694898E660}"/>
    <pc:docChg chg="modSld">
      <pc:chgData name="Windell, Jennifer Marie" userId="3d3faae8-42c8-4c69-9ca9-cbeeec1b1097" providerId="ADAL" clId="{1A934BEE-0E9A-4B60-8E55-E9694898E660}" dt="2026-10-14T16:40:18.701" v="6" actId="14100"/>
      <pc:docMkLst>
        <pc:docMk/>
      </pc:docMkLst>
      <pc:sldChg chg="modSp mod">
        <pc:chgData name="Windell, Jennifer Marie" userId="3d3faae8-42c8-4c69-9ca9-cbeeec1b1097" providerId="ADAL" clId="{1A934BEE-0E9A-4B60-8E55-E9694898E660}" dt="2026-10-14T16:40:18.701" v="6" actId="14100"/>
        <pc:sldMkLst>
          <pc:docMk/>
          <pc:sldMk cId="0" sldId="258"/>
        </pc:sldMkLst>
        <pc:spChg chg="mod">
          <ac:chgData name="Windell, Jennifer Marie" userId="3d3faae8-42c8-4c69-9ca9-cbeeec1b1097" providerId="ADAL" clId="{1A934BEE-0E9A-4B60-8E55-E9694898E660}" dt="2026-10-14T16:40:18.701" v="6" actId="14100"/>
          <ac:spMkLst>
            <pc:docMk/>
            <pc:sldMk cId="0" sldId="258"/>
            <ac:spMk id="103" creationId="{00000000-0000-0000-0000-000000000000}"/>
          </ac:spMkLst>
        </pc:spChg>
      </pc:sldChg>
    </pc:docChg>
  </pc:docChgLst>
  <pc:docChgLst>
    <pc:chgData name="Windell, Jennifer Marie" userId="S::jenny.windell@goethe.de::3d3faae8-42c8-4c69-9ca9-cbeeec1b1097" providerId="AD" clId="Web-{49D35C92-586D-BDE5-0A8D-9FB97ADB06E7}"/>
    <pc:docChg chg="modSld">
      <pc:chgData name="Windell, Jennifer Marie" userId="S::jenny.windell@goethe.de::3d3faae8-42c8-4c69-9ca9-cbeeec1b1097" providerId="AD" clId="Web-{49D35C92-586D-BDE5-0A8D-9FB97ADB06E7}" dt="2026-09-17T19:08:01.731" v="16" actId="14100"/>
      <pc:docMkLst>
        <pc:docMk/>
      </pc:docMkLst>
      <pc:sldChg chg="modSp">
        <pc:chgData name="Windell, Jennifer Marie" userId="S::jenny.windell@goethe.de::3d3faae8-42c8-4c69-9ca9-cbeeec1b1097" providerId="AD" clId="Web-{49D35C92-586D-BDE5-0A8D-9FB97ADB06E7}" dt="2026-09-17T19:06:45.197" v="11" actId="20577"/>
        <pc:sldMkLst>
          <pc:docMk/>
          <pc:sldMk cId="0" sldId="259"/>
        </pc:sldMkLst>
        <pc:spChg chg="mod">
          <ac:chgData name="Windell, Jennifer Marie" userId="S::jenny.windell@goethe.de::3d3faae8-42c8-4c69-9ca9-cbeeec1b1097" providerId="AD" clId="Web-{49D35C92-586D-BDE5-0A8D-9FB97ADB06E7}" dt="2026-09-17T19:06:45.197" v="11" actId="20577"/>
          <ac:spMkLst>
            <pc:docMk/>
            <pc:sldMk cId="0" sldId="259"/>
            <ac:spMk id="111" creationId="{00000000-0000-0000-0000-000000000000}"/>
          </ac:spMkLst>
        </pc:spChg>
      </pc:sldChg>
      <pc:sldChg chg="modSp">
        <pc:chgData name="Windell, Jennifer Marie" userId="S::jenny.windell@goethe.de::3d3faae8-42c8-4c69-9ca9-cbeeec1b1097" providerId="AD" clId="Web-{49D35C92-586D-BDE5-0A8D-9FB97ADB06E7}" dt="2026-09-17T19:07:33.918" v="13" actId="14100"/>
        <pc:sldMkLst>
          <pc:docMk/>
          <pc:sldMk cId="0" sldId="265"/>
        </pc:sldMkLst>
        <pc:picChg chg="mod">
          <ac:chgData name="Windell, Jennifer Marie" userId="S::jenny.windell@goethe.de::3d3faae8-42c8-4c69-9ca9-cbeeec1b1097" providerId="AD" clId="Web-{49D35C92-586D-BDE5-0A8D-9FB97ADB06E7}" dt="2026-09-17T19:07:33.918" v="13" actId="14100"/>
          <ac:picMkLst>
            <pc:docMk/>
            <pc:sldMk cId="0" sldId="265"/>
            <ac:picMk id="150" creationId="{00000000-0000-0000-0000-000000000000}"/>
          </ac:picMkLst>
        </pc:picChg>
      </pc:sldChg>
      <pc:sldChg chg="modSp">
        <pc:chgData name="Windell, Jennifer Marie" userId="S::jenny.windell@goethe.de::3d3faae8-42c8-4c69-9ca9-cbeeec1b1097" providerId="AD" clId="Web-{49D35C92-586D-BDE5-0A8D-9FB97ADB06E7}" dt="2026-09-17T19:08:01.731" v="16" actId="14100"/>
        <pc:sldMkLst>
          <pc:docMk/>
          <pc:sldMk cId="0" sldId="268"/>
        </pc:sldMkLst>
        <pc:picChg chg="mod">
          <ac:chgData name="Windell, Jennifer Marie" userId="S::jenny.windell@goethe.de::3d3faae8-42c8-4c69-9ca9-cbeeec1b1097" providerId="AD" clId="Web-{49D35C92-586D-BDE5-0A8D-9FB97ADB06E7}" dt="2026-09-17T19:08:01.731" v="16" actId="14100"/>
          <ac:picMkLst>
            <pc:docMk/>
            <pc:sldMk cId="0" sldId="268"/>
            <ac:picMk id="16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718e4d338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g3f718e4d338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718e4d33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f718e4d33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0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ethe.de/to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ethe.de/TOPLesson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ethe.de/TOPstudytour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 title="DSC02389.jpg"/>
          <p:cNvPicPr preferRelativeResize="0"/>
          <p:nvPr/>
        </p:nvPicPr>
        <p:blipFill rotWithShape="1">
          <a:blip r:embed="rId3">
            <a:alphaModFix amt="69000"/>
          </a:blip>
          <a:srcRect l="-40" t="14638" r="40" b="1666"/>
          <a:stretch/>
        </p:blipFill>
        <p:spPr>
          <a:xfrm>
            <a:off x="-41925" y="0"/>
            <a:ext cx="92202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>
            <a:spLocks noGrp="1"/>
          </p:cNvSpPr>
          <p:nvPr>
            <p:ph type="ctrTitle"/>
          </p:nvPr>
        </p:nvSpPr>
        <p:spPr>
          <a:xfrm>
            <a:off x="767250" y="3200375"/>
            <a:ext cx="7609500" cy="627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9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Calibri"/>
              <a:buNone/>
            </a:pPr>
            <a:r>
              <a:rPr lang="en-US" sz="3280" b="1">
                <a:solidFill>
                  <a:schemeClr val="lt1"/>
                </a:solidFill>
              </a:rPr>
              <a:t>TRANSATLANTIC OUTREACH PROGRAM (TOP) WORKSHOP</a:t>
            </a:r>
            <a:endParaRPr sz="4360" b="1">
              <a:solidFill>
                <a:schemeClr val="lt1"/>
              </a:solidFill>
            </a:endParaRPr>
          </a:p>
        </p:txBody>
      </p:sp>
      <p:pic>
        <p:nvPicPr>
          <p:cNvPr id="91" name="Google Shape;91;p1" descr="S:\TOP Work Covid\Fotos\TOP Logo\Square Logo 500x50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555" y="0"/>
            <a:ext cx="1047750" cy="104775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196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/>
        </p:nvSpPr>
        <p:spPr>
          <a:xfrm>
            <a:off x="496900" y="438150"/>
            <a:ext cx="2169633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/>
          </a:p>
        </p:txBody>
      </p:sp>
      <p:sp>
        <p:nvSpPr>
          <p:cNvPr id="97" name="Google Shape;97;p2"/>
          <p:cNvSpPr txBox="1"/>
          <p:nvPr/>
        </p:nvSpPr>
        <p:spPr>
          <a:xfrm>
            <a:off x="481790" y="1378978"/>
            <a:ext cx="55263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ICE BREAKER ACTIVITY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 TOP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MATERIALS + SAMPLE LESSON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STUDY TOURS + APPLICATION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Q&amp;A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0450" y="2104023"/>
            <a:ext cx="4036201" cy="93545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8"/>
          <p:cNvSpPr txBox="1"/>
          <p:nvPr/>
        </p:nvSpPr>
        <p:spPr>
          <a:xfrm>
            <a:off x="2992763" y="3468214"/>
            <a:ext cx="391372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IS A PUBLIC / PRIVATE PARTNERSHIP</a:t>
            </a:r>
            <a:endParaRPr dirty="0"/>
          </a:p>
        </p:txBody>
      </p:sp>
      <p:sp>
        <p:nvSpPr>
          <p:cNvPr id="104" name="Google Shape;104;p18"/>
          <p:cNvSpPr txBox="1"/>
          <p:nvPr/>
        </p:nvSpPr>
        <p:spPr>
          <a:xfrm>
            <a:off x="2699128" y="785217"/>
            <a:ext cx="3738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18"/>
          <p:cNvPicPr preferRelativeResize="0"/>
          <p:nvPr/>
        </p:nvPicPr>
        <p:blipFill rotWithShape="1">
          <a:blip r:embed="rId4">
            <a:alphaModFix/>
          </a:blip>
          <a:srcRect r="27709"/>
          <a:stretch/>
        </p:blipFill>
        <p:spPr>
          <a:xfrm>
            <a:off x="2092926" y="3775950"/>
            <a:ext cx="4951250" cy="75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u="sng"/>
              <a:t>ABOUT TOP</a:t>
            </a:r>
            <a:endParaRPr/>
          </a:p>
        </p:txBody>
      </p:sp>
      <p:sp>
        <p:nvSpPr>
          <p:cNvPr id="111" name="Google Shape;111;p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712378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327660">
              <a:spcBef>
                <a:spcPts val="0"/>
              </a:spcBef>
              <a:buSzPct val="100000"/>
              <a:buFont typeface="Noto Sans Symbols"/>
              <a:buChar char="▪"/>
            </a:pPr>
            <a:r>
              <a:rPr lang="en-US" sz="2800" dirty="0"/>
              <a:t>Founded: 2002</a:t>
            </a:r>
            <a:endParaRPr lang="de-DE" sz="2800" dirty="0"/>
          </a:p>
          <a:p>
            <a:pPr marL="342900" indent="-327660">
              <a:spcBef>
                <a:spcPts val="0"/>
              </a:spcBef>
              <a:buSzPct val="100000"/>
              <a:buFont typeface="Noto Sans Symbols"/>
              <a:buChar char="▪"/>
            </a:pPr>
            <a:endParaRPr sz="2800" dirty="0"/>
          </a:p>
          <a:p>
            <a:pPr marL="342900" indent="-327660">
              <a:spcBef>
                <a:spcPts val="0"/>
              </a:spcBef>
              <a:buSzPct val="100000"/>
              <a:buFont typeface="Noto Sans Symbols"/>
              <a:buChar char="▪"/>
            </a:pPr>
            <a:r>
              <a:rPr lang="en-US" sz="2800" dirty="0"/>
              <a:t>Fosters dialogue and exchange between the United States, Canada, and Germany in the fields of social studies, STEM, and CTE.</a:t>
            </a:r>
            <a:r>
              <a:rPr lang="en-US" sz="2800" dirty="0">
                <a:sym typeface="Arial"/>
              </a:rPr>
              <a:t> </a:t>
            </a:r>
            <a:endParaRPr sz="2800" dirty="0"/>
          </a:p>
          <a:p>
            <a:pPr marL="342900" indent="-327660">
              <a:spcBef>
                <a:spcPts val="0"/>
              </a:spcBef>
              <a:buSzPct val="100000"/>
              <a:buFont typeface="Noto Sans Symbols"/>
              <a:buChar char="▪"/>
            </a:pPr>
            <a:endParaRPr sz="2800" dirty="0"/>
          </a:p>
          <a:p>
            <a:pPr marL="342900" indent="-327660">
              <a:spcBef>
                <a:spcPts val="0"/>
              </a:spcBef>
              <a:buSzPct val="100000"/>
              <a:buFont typeface="Noto Sans Symbols"/>
              <a:buChar char="▪"/>
            </a:pPr>
            <a:r>
              <a:rPr lang="en-US" sz="2800" dirty="0"/>
              <a:t>2,000 Program Alumni from U.S. and Canada</a:t>
            </a:r>
            <a:endParaRPr sz="2800"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alibri"/>
              <a:buNone/>
            </a:pPr>
            <a:r>
              <a:rPr lang="en-US" sz="3200" b="1" u="sng"/>
              <a:t>CONTACT</a:t>
            </a:r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7120604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Web: </a:t>
            </a:r>
            <a:r>
              <a:rPr lang="en-US" sz="2800" u="sng">
                <a:solidFill>
                  <a:schemeClr val="hlink"/>
                </a:solidFill>
                <a:hlinkClick r:id="rId3"/>
              </a:rPr>
              <a:t>www.goethe.de/top</a:t>
            </a:r>
            <a:endParaRPr sz="2800"/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Social media: @topteachgermany</a:t>
            </a:r>
            <a:endParaRPr sz="2800"/>
          </a:p>
          <a:p>
            <a:pPr marL="34290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E-mail: top@goethe.de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/>
          </a:p>
        </p:txBody>
      </p:sp>
      <p:pic>
        <p:nvPicPr>
          <p:cNvPr id="118" name="Google Shape;118;p15" title="TOP website Q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550700" y="814200"/>
            <a:ext cx="1462025" cy="146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718e4d338_0_4"/>
          <p:cNvSpPr txBox="1"/>
          <p:nvPr/>
        </p:nvSpPr>
        <p:spPr>
          <a:xfrm>
            <a:off x="3126842" y="2183944"/>
            <a:ext cx="2882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TOP TEACHING MATERIALS</a:t>
            </a:r>
            <a:endParaRPr/>
          </a:p>
        </p:txBody>
      </p:sp>
      <p:pic>
        <p:nvPicPr>
          <p:cNvPr id="124" name="Google Shape;124;g3f718e4d338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163" y="94175"/>
            <a:ext cx="7873677" cy="495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u="sng"/>
              <a:t>INSTRUCTIONAL RESOURCES</a:t>
            </a:r>
            <a:endParaRPr/>
          </a:p>
        </p:txBody>
      </p:sp>
      <p:sp>
        <p:nvSpPr>
          <p:cNvPr id="130" name="Google Shape;130;p7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7120604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TOP produces (FREE) inquiry-based teaching materials for social studies and STEM</a:t>
            </a:r>
            <a:endParaRPr sz="2800"/>
          </a:p>
          <a:p>
            <a:pPr marL="3429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 sz="2800" b="1"/>
              <a:t>TOP Lessons Portal</a:t>
            </a:r>
            <a:r>
              <a:rPr lang="en-US" sz="2800"/>
              <a:t> - filter and search by grade level, topic, keyword, etc.</a:t>
            </a: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chemeClr val="hlink"/>
                </a:solidFill>
                <a:hlinkClick r:id="rId3"/>
              </a:rPr>
              <a:t>www.goethe.de/TOPlessons</a:t>
            </a:r>
            <a:endParaRPr sz="2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pic>
        <p:nvPicPr>
          <p:cNvPr id="131" name="Google Shape;131;p7" title="TOP Lessons Portal Q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0450" y="3139325"/>
            <a:ext cx="1602975" cy="160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718e4d338_0_11"/>
          <p:cNvSpPr txBox="1"/>
          <p:nvPr/>
        </p:nvSpPr>
        <p:spPr>
          <a:xfrm>
            <a:off x="1868047" y="2183944"/>
            <a:ext cx="540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7" name="Google Shape;137;g3f718e4d338_0_11" title="DSC09743-67.jpg"/>
          <p:cNvPicPr preferRelativeResize="0"/>
          <p:nvPr/>
        </p:nvPicPr>
        <p:blipFill rotWithShape="1">
          <a:blip r:embed="rId3">
            <a:alphaModFix amt="69000"/>
          </a:blip>
          <a:srcRect t="21854" b="3636"/>
          <a:stretch/>
        </p:blipFill>
        <p:spPr>
          <a:xfrm>
            <a:off x="-380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3f718e4d338_0_11"/>
          <p:cNvSpPr txBox="1"/>
          <p:nvPr/>
        </p:nvSpPr>
        <p:spPr>
          <a:xfrm>
            <a:off x="532350" y="3468125"/>
            <a:ext cx="3000000" cy="751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9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8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STUDY TOURS</a:t>
            </a:r>
            <a:endParaRPr sz="18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alibri"/>
              <a:buNone/>
            </a:pPr>
            <a:r>
              <a:rPr lang="en-US" sz="3200" b="1" u="sng"/>
              <a:t>STUDY TOURS</a:t>
            </a:r>
            <a:endParaRPr/>
          </a:p>
        </p:txBody>
      </p:sp>
      <p:sp>
        <p:nvSpPr>
          <p:cNvPr id="144" name="Google Shape;144;p9"/>
          <p:cNvSpPr txBox="1">
            <a:spLocks noGrp="1"/>
          </p:cNvSpPr>
          <p:nvPr>
            <p:ph type="body" idx="1"/>
          </p:nvPr>
        </p:nvSpPr>
        <p:spPr>
          <a:xfrm>
            <a:off x="457200" y="1063226"/>
            <a:ext cx="71205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302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▪"/>
            </a:pPr>
            <a:r>
              <a:rPr lang="en-US" sz="2600"/>
              <a:t>For Social Studies Educators</a:t>
            </a:r>
            <a:endParaRPr sz="2600"/>
          </a:p>
          <a:p>
            <a:pPr marL="342900" lvl="0" indent="-3302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▪"/>
            </a:pPr>
            <a:r>
              <a:rPr lang="en-US" sz="2600"/>
              <a:t>10 Days</a:t>
            </a:r>
            <a:endParaRPr sz="30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600"/>
              <a:t>All expenses paid </a:t>
            </a:r>
            <a:r>
              <a:rPr lang="en-US" sz="1800" i="1"/>
              <a:t>($350 refundable deposit)</a:t>
            </a:r>
            <a:endParaRPr sz="3000"/>
          </a:p>
          <a:p>
            <a:pPr marL="342900" lvl="0" indent="-3302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▪"/>
            </a:pPr>
            <a:r>
              <a:rPr lang="en-US" sz="2600"/>
              <a:t>Travel dates in June and July</a:t>
            </a:r>
            <a:endParaRPr sz="3000"/>
          </a:p>
          <a:p>
            <a:pPr marL="342900" lvl="0" indent="-3302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▪"/>
            </a:pPr>
            <a:r>
              <a:rPr lang="en-US" sz="2600"/>
              <a:t>Itineraries tailored to group interests</a:t>
            </a:r>
            <a:endParaRPr sz="2600"/>
          </a:p>
          <a:p>
            <a:pPr marL="342900" lvl="0" indent="-330200" algn="l" rtl="0">
              <a:spcBef>
                <a:spcPts val="560"/>
              </a:spcBef>
              <a:spcAft>
                <a:spcPts val="0"/>
              </a:spcAft>
              <a:buSzPts val="2600"/>
              <a:buChar char="▪"/>
            </a:pPr>
            <a:r>
              <a:rPr lang="en-US" sz="2600"/>
              <a:t>Group size 14-15</a:t>
            </a:r>
            <a:endParaRPr sz="2600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400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600" u="sng">
                <a:solidFill>
                  <a:schemeClr val="hlink"/>
                </a:solidFill>
                <a:hlinkClick r:id="rId3"/>
              </a:rPr>
              <a:t>www.goethe.de/TOPstudytours</a:t>
            </a:r>
            <a:endParaRPr sz="2600"/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800"/>
          </a:p>
        </p:txBody>
      </p:sp>
      <p:pic>
        <p:nvPicPr>
          <p:cNvPr id="145" name="Google Shape;145;p9" title="TOP study tours website Q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8100" y="3201975"/>
            <a:ext cx="1702751" cy="170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2"/>
          <p:cNvPicPr preferRelativeResize="0"/>
          <p:nvPr/>
        </p:nvPicPr>
        <p:blipFill>
          <a:blip r:embed="rId3">
            <a:alphaModFix amt="69000"/>
          </a:blip>
          <a:stretch>
            <a:fillRect/>
          </a:stretch>
        </p:blipFill>
        <p:spPr>
          <a:xfrm>
            <a:off x="-3850" y="-887575"/>
            <a:ext cx="9215434" cy="609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2"/>
          <p:cNvSpPr txBox="1"/>
          <p:nvPr/>
        </p:nvSpPr>
        <p:spPr>
          <a:xfrm>
            <a:off x="86125" y="4078500"/>
            <a:ext cx="4572000" cy="646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69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APPLICATION PROCESS</a:t>
            </a:r>
            <a:endParaRPr sz="36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alibri"/>
              <a:buNone/>
            </a:pPr>
            <a:r>
              <a:rPr lang="en-US" sz="3200" b="1" u="sng"/>
              <a:t>APPLICATION</a:t>
            </a:r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body" idx="1"/>
          </p:nvPr>
        </p:nvSpPr>
        <p:spPr>
          <a:xfrm>
            <a:off x="457200" y="1063225"/>
            <a:ext cx="79980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87350" algn="l" rtl="0">
              <a:spcBef>
                <a:spcPts val="560"/>
              </a:spcBef>
              <a:spcAft>
                <a:spcPts val="0"/>
              </a:spcAft>
              <a:buSzPts val="2500"/>
              <a:buFont typeface="Noto Sans Symbols"/>
              <a:buChar char="▪"/>
            </a:pPr>
            <a:r>
              <a:rPr lang="en-US" sz="2500"/>
              <a:t>Published late fall, due in January</a:t>
            </a:r>
            <a:endParaRPr sz="2900"/>
          </a:p>
          <a:p>
            <a:pPr marL="342900" lvl="0" indent="-387350" algn="l" rtl="0">
              <a:spcBef>
                <a:spcPts val="560"/>
              </a:spcBef>
              <a:spcAft>
                <a:spcPts val="0"/>
              </a:spcAft>
              <a:buSzPts val="2500"/>
              <a:buFont typeface="Noto Sans Symbols"/>
              <a:buChar char="▪"/>
            </a:pPr>
            <a:r>
              <a:rPr lang="en-US" sz="2500"/>
              <a:t>Average time requirement: 10 hours +/-</a:t>
            </a:r>
            <a:endParaRPr sz="2500"/>
          </a:p>
          <a:p>
            <a:pPr marL="342900" lvl="0" indent="-387350" algn="l" rtl="0">
              <a:spcBef>
                <a:spcPts val="560"/>
              </a:spcBef>
              <a:spcAft>
                <a:spcPts val="0"/>
              </a:spcAft>
              <a:buSzPts val="2500"/>
              <a:buFont typeface="Noto Sans Symbols"/>
              <a:buChar char="▪"/>
            </a:pPr>
            <a:r>
              <a:rPr lang="en-US" sz="2500"/>
              <a:t>Requirements</a:t>
            </a:r>
            <a:endParaRPr sz="2500"/>
          </a:p>
          <a:p>
            <a:pPr marL="742950" lvl="1" indent="-304800" algn="l" rtl="0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–"/>
            </a:pPr>
            <a:r>
              <a:rPr lang="en-US" sz="2100"/>
              <a:t>Professional statement of Purpose</a:t>
            </a:r>
            <a:endParaRPr sz="2100"/>
          </a:p>
          <a:p>
            <a:pPr marL="742950" lvl="1" indent="-304800" algn="l" rtl="0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–"/>
            </a:pPr>
            <a:r>
              <a:rPr lang="en-US" sz="2100"/>
              <a:t>Personal Statement</a:t>
            </a:r>
            <a:endParaRPr sz="2100"/>
          </a:p>
          <a:p>
            <a:pPr marL="742950" lvl="1" indent="-304800" algn="l" rtl="0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–"/>
            </a:pPr>
            <a:r>
              <a:rPr lang="en-US" sz="2100"/>
              <a:t>Lesson Plan</a:t>
            </a:r>
            <a:endParaRPr sz="2100"/>
          </a:p>
          <a:p>
            <a:pPr marL="742950" lvl="1" indent="-304800" algn="l" rtl="0">
              <a:spcBef>
                <a:spcPts val="560"/>
              </a:spcBef>
              <a:spcAft>
                <a:spcPts val="0"/>
              </a:spcAft>
              <a:buSzPts val="2100"/>
              <a:buFont typeface="Noto Sans Symbols"/>
              <a:buChar char="–"/>
            </a:pPr>
            <a:r>
              <a:rPr lang="en-US" sz="2100"/>
              <a:t>Employment Verification from Supervisor</a:t>
            </a:r>
            <a:endParaRPr sz="2500"/>
          </a:p>
          <a:p>
            <a:pPr marL="342900" lvl="0" indent="-387350" algn="l" rtl="0">
              <a:spcBef>
                <a:spcPts val="560"/>
              </a:spcBef>
              <a:spcAft>
                <a:spcPts val="0"/>
              </a:spcAft>
              <a:buSzPts val="2500"/>
              <a:buFont typeface="Noto Sans Symbols"/>
              <a:buChar char="▪"/>
            </a:pPr>
            <a:r>
              <a:rPr lang="en-US" sz="2500"/>
              <a:t>Post-tour Requirements:</a:t>
            </a:r>
            <a:br>
              <a:rPr lang="en-US" sz="2500"/>
            </a:br>
            <a:r>
              <a:rPr lang="en-US" sz="2500"/>
              <a:t>Inquiry lesson + workshop + multiplier activity</a:t>
            </a:r>
            <a:endParaRPr sz="2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Calibri"/>
              <a:buNone/>
            </a:pPr>
            <a:r>
              <a:rPr lang="en-US" sz="3200" b="1" u="sng"/>
              <a:t>APPLICATION STRATEGY</a:t>
            </a:r>
            <a:endParaRPr/>
          </a:p>
        </p:txBody>
      </p:sp>
      <p:sp>
        <p:nvSpPr>
          <p:cNvPr id="163" name="Google Shape;163;p14"/>
          <p:cNvSpPr txBox="1">
            <a:spLocks noGrp="1"/>
          </p:cNvSpPr>
          <p:nvPr>
            <p:ph type="body" idx="1"/>
          </p:nvPr>
        </p:nvSpPr>
        <p:spPr>
          <a:xfrm>
            <a:off x="457200" y="1192325"/>
            <a:ext cx="71865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406400" algn="l" rtl="0"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 sz="2800"/>
              <a:t>Read the FAQ</a:t>
            </a:r>
            <a:endParaRPr sz="2800"/>
          </a:p>
          <a:p>
            <a:pPr marL="3429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 sz="2800"/>
              <a:t>Attend the Info Session</a:t>
            </a:r>
            <a:endParaRPr sz="2800"/>
          </a:p>
          <a:p>
            <a:pPr marL="342900" lvl="0" indent="-406400" algn="l" rtl="0"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 sz="2800"/>
              <a:t>Don’t wait to the last minute</a:t>
            </a:r>
            <a:endParaRPr sz="2800"/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Keep it student &amp; peer focused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Make your lesson stand out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/>
              <a:t>Ask someone to proofread</a:t>
            </a:r>
            <a:endParaRPr sz="2800"/>
          </a:p>
          <a:p>
            <a:pPr marL="342900" lvl="0" indent="-3429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/>
              <a:t>HIT SUBMIT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6"/>
          <p:cNvPicPr preferRelativeResize="0"/>
          <p:nvPr/>
        </p:nvPicPr>
        <p:blipFill rotWithShape="1">
          <a:blip r:embed="rId3">
            <a:alphaModFix amt="69000"/>
          </a:blip>
          <a:srcRect t="7157" b="8448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6"/>
          <p:cNvSpPr txBox="1"/>
          <p:nvPr/>
        </p:nvSpPr>
        <p:spPr>
          <a:xfrm>
            <a:off x="313073" y="4102000"/>
            <a:ext cx="1816500" cy="708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68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Q&amp;A</a:t>
            </a:r>
            <a:endParaRPr sz="1000"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296EB424C8F184CAB0B856B4F5C896D" ma:contentTypeVersion="16" ma:contentTypeDescription="Ein neues Dokument erstellen." ma:contentTypeScope="" ma:versionID="40aae99b408a23c965d7a53b4b6afbe3">
  <xsd:schema xmlns:xsd="http://www.w3.org/2001/XMLSchema" xmlns:xs="http://www.w3.org/2001/XMLSchema" xmlns:p="http://schemas.microsoft.com/office/2006/metadata/properties" xmlns:ns2="86864300-7b5e-4456-b417-8e0290cbe512" xmlns:ns3="65b94c36-a9b2-4330-967d-e05a28a71187" targetNamespace="http://schemas.microsoft.com/office/2006/metadata/properties" ma:root="true" ma:fieldsID="701b07bb5c4547195c0d98c32eaa2d4e" ns2:_="" ns3:_="">
    <xsd:import namespace="86864300-7b5e-4456-b417-8e0290cbe512"/>
    <xsd:import namespace="65b94c36-a9b2-4330-967d-e05a28a711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864300-7b5e-4456-b417-8e0290cbe5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b94c36-a9b2-4330-967d-e05a28a7118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9aa72d4-2755-4279-bb20-473c64ea5416}" ma:internalName="TaxCatchAll" ma:showField="CatchAllData" ma:web="65b94c36-a9b2-4330-967d-e05a28a711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864300-7b5e-4456-b417-8e0290cbe512">
      <Terms xmlns="http://schemas.microsoft.com/office/infopath/2007/PartnerControls"/>
    </lcf76f155ced4ddcb4097134ff3c332f>
    <TaxCatchAll xmlns="65b94c36-a9b2-4330-967d-e05a28a71187" xsi:nil="true"/>
  </documentManagement>
</p:properties>
</file>

<file path=customXml/itemProps1.xml><?xml version="1.0" encoding="utf-8"?>
<ds:datastoreItem xmlns:ds="http://schemas.openxmlformats.org/officeDocument/2006/customXml" ds:itemID="{3554B8CE-0CF8-44B1-869D-4DFA0903BD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0D3162-44EB-4375-B78F-3D033B8656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864300-7b5e-4456-b417-8e0290cbe512"/>
    <ds:schemaRef ds:uri="65b94c36-a9b2-4330-967d-e05a28a711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0E17912-642D-4B6F-9478-62D00C3CD4A4}">
  <ds:schemaRefs>
    <ds:schemaRef ds:uri="http://schemas.microsoft.com/office/2006/metadata/properties"/>
    <ds:schemaRef ds:uri="http://schemas.microsoft.com/office/infopath/2007/PartnerControls"/>
    <ds:schemaRef ds:uri="86864300-7b5e-4456-b417-8e0290cbe512"/>
    <ds:schemaRef ds:uri="65b94c36-a9b2-4330-967d-e05a28a7118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</Words>
  <Application>Microsoft Office PowerPoint</Application>
  <PresentationFormat>Bildschirmpräsentation (16:9)</PresentationFormat>
  <Paragraphs>60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Calibri</vt:lpstr>
      <vt:lpstr>Noto Sans Symbols</vt:lpstr>
      <vt:lpstr>Office Theme</vt:lpstr>
      <vt:lpstr>TRANSATLANTIC OUTREACH PROGRAM (TOP) WORKSHOP</vt:lpstr>
      <vt:lpstr>PowerPoint-Präsentation</vt:lpstr>
      <vt:lpstr>PowerPoint-Präsentation</vt:lpstr>
      <vt:lpstr>ABOUT TOP</vt:lpstr>
      <vt:lpstr>CONTACT</vt:lpstr>
      <vt:lpstr>PowerPoint-Präsentation</vt:lpstr>
      <vt:lpstr>INSTRUCTIONAL RESOURCES</vt:lpstr>
      <vt:lpstr>PowerPoint-Präsentation</vt:lpstr>
      <vt:lpstr>STUDY TOURS</vt:lpstr>
      <vt:lpstr>PowerPoint-Präsentation</vt:lpstr>
      <vt:lpstr>APPLICATION</vt:lpstr>
      <vt:lpstr>APPLICATION STRATEGY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Udo</dc:creator>
  <cp:lastModifiedBy>Windell, Jennifer Marie</cp:lastModifiedBy>
  <cp:revision>13</cp:revision>
  <dcterms:created xsi:type="dcterms:W3CDTF">2020-08-03T21:08:12Z</dcterms:created>
  <dcterms:modified xsi:type="dcterms:W3CDTF">2026-10-14T16:40:21Z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0x0101007296EB424C8F184CAB0B856B4F5C896D</vt:lpwstr>
  </property>
  <property fmtid="{D5CDD505-2E9C-101B-9397-08002B2CF9AE}" pid="3" name="MediaServiceImageTags">
    <vt:lpwstr/>
  </property>
</Properties>
</file>