
<file path=[Content_Types].xml><?xml version="1.0" encoding="utf-8"?>
<Types xmlns="http://schemas.openxmlformats.org/package/2006/content-types"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9" roundtripDataSignature="AMtx7mg2L+LOOz7q4fpJ4JwNaa0FeYKk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1" Type="http://schemas.openxmlformats.org/officeDocument/2006/relationships/customXml" Target="../customXml/item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slide" Target="slides/slide11.xml"/><Relationship Id="rId20" Type="http://schemas.openxmlformats.org/officeDocument/2006/relationships/customXml" Target="../customXml/item1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718e4d33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f718e4d33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718e4d33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f718e4d338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goethe.de/top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goethe.de/TOPLessons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goethe.de/TOPstudytours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 title="DSC02389.jpg"/>
          <p:cNvPicPr preferRelativeResize="0"/>
          <p:nvPr/>
        </p:nvPicPr>
        <p:blipFill rotWithShape="1">
          <a:blip r:embed="rId3">
            <a:alphaModFix amt="69000"/>
          </a:blip>
          <a:srcRect b="1666" l="-40" r="40" t="14638"/>
          <a:stretch/>
        </p:blipFill>
        <p:spPr>
          <a:xfrm>
            <a:off x="-41925" y="0"/>
            <a:ext cx="92202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>
            <p:ph type="ctrTitle"/>
          </p:nvPr>
        </p:nvSpPr>
        <p:spPr>
          <a:xfrm>
            <a:off x="767250" y="3200375"/>
            <a:ext cx="7609500" cy="62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9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Calibri"/>
              <a:buNone/>
            </a:pPr>
            <a:r>
              <a:rPr b="1" lang="en-US" sz="3280">
                <a:solidFill>
                  <a:schemeClr val="lt1"/>
                </a:solidFill>
              </a:rPr>
              <a:t>TRANSATLANTIC OUTREACH PROGRAM (TOP) WORKSHOP</a:t>
            </a:r>
            <a:endParaRPr b="1" sz="4360">
              <a:solidFill>
                <a:schemeClr val="lt1"/>
              </a:solidFill>
            </a:endParaRPr>
          </a:p>
        </p:txBody>
      </p:sp>
      <p:pic>
        <p:nvPicPr>
          <p:cNvPr descr="S:\TOP Work Covid\Fotos\TOP Logo\Square Logo 500x500.jpg"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555" y="0"/>
            <a:ext cx="1047750" cy="1047750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70196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496900" y="438150"/>
            <a:ext cx="216963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481790" y="1378978"/>
            <a:ext cx="55263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ICE BREAKER ACTIVITY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TOP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MATERIALS + SAMPLE LESSON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TOURS + APPLICATION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0450" y="2104023"/>
            <a:ext cx="4036201" cy="93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2999845" y="3468150"/>
            <a:ext cx="3137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IS A PUBLIC / PRIVATE PARTNERSHIP</a:t>
            </a:r>
            <a:endParaRPr/>
          </a:p>
        </p:txBody>
      </p:sp>
      <p:sp>
        <p:nvSpPr>
          <p:cNvPr id="104" name="Google Shape;104;p18"/>
          <p:cNvSpPr txBox="1"/>
          <p:nvPr/>
        </p:nvSpPr>
        <p:spPr>
          <a:xfrm>
            <a:off x="2699128" y="785217"/>
            <a:ext cx="373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b="0" l="0" r="27709" t="0"/>
          <a:stretch/>
        </p:blipFill>
        <p:spPr>
          <a:xfrm>
            <a:off x="2092926" y="3775950"/>
            <a:ext cx="4951250" cy="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US" sz="3200" u="sng"/>
              <a:t>ABOUT TOP</a:t>
            </a:r>
            <a:endParaRPr/>
          </a:p>
        </p:txBody>
      </p:sp>
      <p:sp>
        <p:nvSpPr>
          <p:cNvPr id="111" name="Google Shape;111;p6"/>
          <p:cNvSpPr txBox="1"/>
          <p:nvPr>
            <p:ph idx="1" type="body"/>
          </p:nvPr>
        </p:nvSpPr>
        <p:spPr>
          <a:xfrm>
            <a:off x="457200" y="1200151"/>
            <a:ext cx="712378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32766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US"/>
              <a:t>Founded: 2002</a:t>
            </a:r>
            <a:endParaRPr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766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290909"/>
              <a:buFont typeface="Noto Sans Symbols"/>
              <a:buChar char="▪"/>
            </a:pPr>
            <a:r>
              <a:rPr lang="en-US"/>
              <a:t>Fosters dialogue and exchange between the United States, Canada, and Germany in the fields of social studies, STEM, and CTE.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34290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32766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290909"/>
              <a:buFont typeface="Noto Sans Symbols"/>
              <a:buChar char="▪"/>
            </a:pPr>
            <a:r>
              <a:rPr lang="en-US"/>
              <a:t>2,000 Program Alumni from U.S. and Canada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b="1" lang="en-US" sz="3200" u="sng"/>
              <a:t>CONTACT</a:t>
            </a:r>
            <a:endParaRPr/>
          </a:p>
        </p:txBody>
      </p:sp>
      <p:sp>
        <p:nvSpPr>
          <p:cNvPr id="117" name="Google Shape;117;p15"/>
          <p:cNvSpPr txBox="1"/>
          <p:nvPr>
            <p:ph idx="1" type="body"/>
          </p:nvPr>
        </p:nvSpPr>
        <p:spPr>
          <a:xfrm>
            <a:off x="457200" y="1200151"/>
            <a:ext cx="7120604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Web: 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www.goethe.de/top</a:t>
            </a:r>
            <a:endParaRPr sz="2800"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Social media: @topteachgermany</a:t>
            </a:r>
            <a:endParaRPr sz="2800"/>
          </a:p>
          <a:p>
            <a:pPr indent="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E-mail: top@goethe.de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sz="2800"/>
          </a:p>
        </p:txBody>
      </p:sp>
      <p:pic>
        <p:nvPicPr>
          <p:cNvPr id="118" name="Google Shape;118;p15" title="TOP website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550700" y="814200"/>
            <a:ext cx="1462025" cy="14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718e4d338_0_4"/>
          <p:cNvSpPr txBox="1"/>
          <p:nvPr/>
        </p:nvSpPr>
        <p:spPr>
          <a:xfrm>
            <a:off x="3126842" y="2183944"/>
            <a:ext cx="288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TOP TEACHING MATERIALS</a:t>
            </a:r>
            <a:endParaRPr/>
          </a:p>
        </p:txBody>
      </p:sp>
      <p:pic>
        <p:nvPicPr>
          <p:cNvPr id="124" name="Google Shape;124;g3f718e4d338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163" y="94175"/>
            <a:ext cx="7873677" cy="495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lang="en-US" sz="3200" u="sng"/>
              <a:t>INSTRUCTIONAL RESOURCES</a:t>
            </a:r>
            <a:endParaRPr/>
          </a:p>
        </p:txBody>
      </p:sp>
      <p:sp>
        <p:nvSpPr>
          <p:cNvPr id="130" name="Google Shape;130;p7"/>
          <p:cNvSpPr txBox="1"/>
          <p:nvPr>
            <p:ph idx="1" type="body"/>
          </p:nvPr>
        </p:nvSpPr>
        <p:spPr>
          <a:xfrm>
            <a:off x="457200" y="1200151"/>
            <a:ext cx="7120604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TOP produces (FREE) inquiry-based teaching materials for </a:t>
            </a:r>
            <a:r>
              <a:rPr lang="en-US" sz="2800"/>
              <a:t>social</a:t>
            </a:r>
            <a:r>
              <a:rPr lang="en-US" sz="2800"/>
              <a:t> studies and STEM</a:t>
            </a:r>
            <a:endParaRPr sz="2800"/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b="1" lang="en-US" sz="2800"/>
              <a:t>TOP Lessons Portal</a:t>
            </a:r>
            <a:r>
              <a:rPr lang="en-US" sz="2800"/>
              <a:t> - filter and search by grade level, topic, keyword, etc.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hlink"/>
                </a:solidFill>
                <a:hlinkClick r:id="rId3"/>
              </a:rPr>
              <a:t>www.goethe.de/TOPlessons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31" name="Google Shape;131;p7" title="TOP Lessons Portal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450" y="3139325"/>
            <a:ext cx="1602975" cy="160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718e4d338_0_11"/>
          <p:cNvSpPr txBox="1"/>
          <p:nvPr/>
        </p:nvSpPr>
        <p:spPr>
          <a:xfrm>
            <a:off x="1868047" y="2183944"/>
            <a:ext cx="540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g3f718e4d338_0_11" title="DSC09743-67.jpg"/>
          <p:cNvPicPr preferRelativeResize="0"/>
          <p:nvPr/>
        </p:nvPicPr>
        <p:blipFill rotWithShape="1">
          <a:blip r:embed="rId3">
            <a:alphaModFix amt="69000"/>
          </a:blip>
          <a:srcRect b="3636" l="0" r="0" t="21854"/>
          <a:stretch/>
        </p:blipFill>
        <p:spPr>
          <a:xfrm>
            <a:off x="-380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f718e4d338_0_11"/>
          <p:cNvSpPr txBox="1"/>
          <p:nvPr/>
        </p:nvSpPr>
        <p:spPr>
          <a:xfrm>
            <a:off x="532350" y="3468125"/>
            <a:ext cx="3000000" cy="75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9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8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STUDY TOURS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b="1" lang="en-US" sz="3200" u="sng"/>
              <a:t>STUDY TOURS</a:t>
            </a:r>
            <a:endParaRPr/>
          </a:p>
        </p:txBody>
      </p:sp>
      <p:sp>
        <p:nvSpPr>
          <p:cNvPr id="144" name="Google Shape;144;p9"/>
          <p:cNvSpPr txBox="1"/>
          <p:nvPr>
            <p:ph idx="1" type="body"/>
          </p:nvPr>
        </p:nvSpPr>
        <p:spPr>
          <a:xfrm>
            <a:off x="457200" y="1063226"/>
            <a:ext cx="71205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For Social Studies Educators</a:t>
            </a:r>
            <a:endParaRPr sz="2600"/>
          </a:p>
          <a:p>
            <a:pPr indent="-3302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10 Days</a:t>
            </a:r>
            <a:endParaRPr sz="30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600"/>
              <a:t>All expenses paid </a:t>
            </a:r>
            <a:r>
              <a:rPr i="1" lang="en-US" sz="1800"/>
              <a:t>($350 refundable deposit)</a:t>
            </a:r>
            <a:endParaRPr sz="3000"/>
          </a:p>
          <a:p>
            <a:pPr indent="-3302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Travel dates in June and July</a:t>
            </a:r>
            <a:endParaRPr sz="3000"/>
          </a:p>
          <a:p>
            <a:pPr indent="-3302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Itineraries tailored to group interests</a:t>
            </a:r>
            <a:endParaRPr sz="2600"/>
          </a:p>
          <a:p>
            <a:pPr indent="-330200" lvl="0" marL="342900" rtl="0" algn="l">
              <a:spcBef>
                <a:spcPts val="560"/>
              </a:spcBef>
              <a:spcAft>
                <a:spcPts val="0"/>
              </a:spcAft>
              <a:buSzPts val="2600"/>
              <a:buChar char="▪"/>
            </a:pPr>
            <a:r>
              <a:rPr lang="en-US" sz="2600"/>
              <a:t>Group size 14-15</a:t>
            </a:r>
            <a:endParaRPr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3"/>
              </a:rPr>
              <a:t>www.goethe.de/TOPstudytours</a:t>
            </a:r>
            <a:endParaRPr sz="26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145" name="Google Shape;145;p9" title="TOP study tours website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100" y="3201975"/>
            <a:ext cx="1702751" cy="170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2"/>
          <p:cNvPicPr preferRelativeResize="0"/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-3850" y="-951075"/>
            <a:ext cx="9143997" cy="609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 txBox="1"/>
          <p:nvPr/>
        </p:nvSpPr>
        <p:spPr>
          <a:xfrm>
            <a:off x="86125" y="4078500"/>
            <a:ext cx="4572000" cy="646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69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PROCESS</a:t>
            </a:r>
            <a:endParaRPr b="1" sz="3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b="1" lang="en-US" sz="3200" u="sng"/>
              <a:t>APPLICATION</a:t>
            </a:r>
            <a:endParaRPr/>
          </a:p>
        </p:txBody>
      </p:sp>
      <p:sp>
        <p:nvSpPr>
          <p:cNvPr id="157" name="Google Shape;157;p13"/>
          <p:cNvSpPr txBox="1"/>
          <p:nvPr>
            <p:ph idx="1" type="body"/>
          </p:nvPr>
        </p:nvSpPr>
        <p:spPr>
          <a:xfrm>
            <a:off x="457200" y="1063225"/>
            <a:ext cx="79980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342900" rtl="0" algn="l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P</a:t>
            </a:r>
            <a:r>
              <a:rPr lang="en-US" sz="2500"/>
              <a:t>ublished late fall, due in January</a:t>
            </a:r>
            <a:endParaRPr sz="2900"/>
          </a:p>
          <a:p>
            <a:pPr indent="-387350" lvl="0" marL="342900" rtl="0" algn="l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Average time requirement: 10 hours +/-</a:t>
            </a:r>
            <a:endParaRPr sz="2500"/>
          </a:p>
          <a:p>
            <a:pPr indent="-387350" lvl="0" marL="342900" rtl="0" algn="l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Requirements</a:t>
            </a:r>
            <a:endParaRPr sz="2500"/>
          </a:p>
          <a:p>
            <a:pPr indent="-30480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Professional statement of Purpose</a:t>
            </a:r>
            <a:endParaRPr sz="2100"/>
          </a:p>
          <a:p>
            <a:pPr indent="-30480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Personal Statement</a:t>
            </a:r>
            <a:endParaRPr sz="2100"/>
          </a:p>
          <a:p>
            <a:pPr indent="-30480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Lesson Plan</a:t>
            </a:r>
            <a:endParaRPr sz="2100"/>
          </a:p>
          <a:p>
            <a:pPr indent="-304800" lvl="1" marL="742950" rtl="0" algn="l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Employment Verification from Supervisor</a:t>
            </a:r>
            <a:endParaRPr sz="2500"/>
          </a:p>
          <a:p>
            <a:pPr indent="-387350" lvl="0" marL="342900" rtl="0" algn="l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Post-tour Requirements:</a:t>
            </a:r>
            <a:br>
              <a:rPr lang="en-US" sz="2500"/>
            </a:br>
            <a:r>
              <a:rPr lang="en-US" sz="2500"/>
              <a:t>Inquiry lesson + workshop + multiplier activity</a:t>
            </a:r>
            <a:endParaRPr sz="2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b="1" lang="en-US" sz="3200" u="sng"/>
              <a:t>APPLICATION STRATEGY</a:t>
            </a:r>
            <a:endParaRPr/>
          </a:p>
        </p:txBody>
      </p:sp>
      <p:sp>
        <p:nvSpPr>
          <p:cNvPr id="163" name="Google Shape;163;p14"/>
          <p:cNvSpPr txBox="1"/>
          <p:nvPr>
            <p:ph idx="1" type="body"/>
          </p:nvPr>
        </p:nvSpPr>
        <p:spPr>
          <a:xfrm>
            <a:off x="457200" y="1192325"/>
            <a:ext cx="71865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342900" rtl="0" algn="l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/>
              <a:t>Read the FAQ</a:t>
            </a:r>
            <a:endParaRPr sz="2800"/>
          </a:p>
          <a:p>
            <a:pPr indent="-4064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Attend the Info Session</a:t>
            </a:r>
            <a:endParaRPr sz="2800"/>
          </a:p>
          <a:p>
            <a:pPr indent="-406400" lvl="0" marL="342900" rtl="0" algn="l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Don’t wait to the last minute</a:t>
            </a:r>
            <a:endParaRPr sz="28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Keep it student &amp; peer focused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Make your lesson stand out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Ask someone to proofread</a:t>
            </a:r>
            <a:endParaRPr sz="2800"/>
          </a:p>
          <a:p>
            <a:pPr indent="-3429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/>
              <a:t>HIT SUBMIT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6"/>
          <p:cNvPicPr preferRelativeResize="0"/>
          <p:nvPr/>
        </p:nvPicPr>
        <p:blipFill rotWithShape="1">
          <a:blip r:embed="rId3">
            <a:alphaModFix amt="69000"/>
          </a:blip>
          <a:srcRect b="8448" l="0" r="0" t="7157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/>
          <p:cNvSpPr txBox="1"/>
          <p:nvPr/>
        </p:nvSpPr>
        <p:spPr>
          <a:xfrm>
            <a:off x="313073" y="4102000"/>
            <a:ext cx="1816500" cy="7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68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 b="1"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96EB424C8F184CAB0B856B4F5C896D" ma:contentTypeVersion="16" ma:contentTypeDescription="Ein neues Dokument erstellen." ma:contentTypeScope="" ma:versionID="40aae99b408a23c965d7a53b4b6afbe3">
  <xsd:schema xmlns:xsd="http://www.w3.org/2001/XMLSchema" xmlns:xs="http://www.w3.org/2001/XMLSchema" xmlns:p="http://schemas.microsoft.com/office/2006/metadata/properties" xmlns:ns2="86864300-7b5e-4456-b417-8e0290cbe512" xmlns:ns3="65b94c36-a9b2-4330-967d-e05a28a71187" targetNamespace="http://schemas.microsoft.com/office/2006/metadata/properties" ma:root="true" ma:fieldsID="701b07bb5c4547195c0d98c32eaa2d4e" ns2:_="" ns3:_="">
    <xsd:import namespace="86864300-7b5e-4456-b417-8e0290cbe512"/>
    <xsd:import namespace="65b94c36-a9b2-4330-967d-e05a28a711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64300-7b5e-4456-b417-8e0290cbe5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94c36-a9b2-4330-967d-e05a28a7118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9aa72d4-2755-4279-bb20-473c64ea5416}" ma:internalName="TaxCatchAll" ma:showField="CatchAllData" ma:web="65b94c36-a9b2-4330-967d-e05a28a711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864300-7b5e-4456-b417-8e0290cbe512">
      <Terms xmlns="http://schemas.microsoft.com/office/infopath/2007/PartnerControls"/>
    </lcf76f155ced4ddcb4097134ff3c332f>
    <TaxCatchAll xmlns="65b94c36-a9b2-4330-967d-e05a28a71187" xsi:nil="true"/>
  </documentManagement>
</p:properties>
</file>

<file path=customXml/itemProps1.xml><?xml version="1.0" encoding="utf-8"?>
<ds:datastoreItem xmlns:ds="http://schemas.openxmlformats.org/officeDocument/2006/customXml" ds:itemID="{B80D3162-44EB-4375-B78F-3D033B8656E9}"/>
</file>

<file path=customXml/itemProps2.xml><?xml version="1.0" encoding="utf-8"?>
<ds:datastoreItem xmlns:ds="http://schemas.openxmlformats.org/officeDocument/2006/customXml" ds:itemID="{3554B8CE-0CF8-44B1-869D-4DFA0903BD02}"/>
</file>

<file path=customXml/itemProps3.xml><?xml version="1.0" encoding="utf-8"?>
<ds:datastoreItem xmlns:ds="http://schemas.openxmlformats.org/officeDocument/2006/customXml" ds:itemID="{20E17912-642D-4B6F-9478-62D00C3CD4A4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Udo</dc:creator>
  <dcterms:created xsi:type="dcterms:W3CDTF">2020-08-03T21:08:12Z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0x0101007296EB424C8F184CAB0B856B4F5C896D</vt:lpwstr>
  </property>
  <property fmtid="{D5CDD505-2E9C-101B-9397-08002B2CF9AE}" pid="3" name="MediaServiceImageTags">
    <vt:lpwstr/>
  </property>
</Properties>
</file>