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</p:sldMasterIdLst>
  <p:sldIdLst>
    <p:sldId id="257" r:id="rId4"/>
    <p:sldId id="269" r:id="rId5"/>
    <p:sldId id="270" r:id="rId6"/>
    <p:sldId id="271" r:id="rId7"/>
    <p:sldId id="272" r:id="rId8"/>
    <p:sldId id="273" r:id="rId9"/>
    <p:sldId id="259" r:id="rId10"/>
    <p:sldId id="274" r:id="rId11"/>
    <p:sldId id="275" r:id="rId12"/>
    <p:sldId id="276" r:id="rId13"/>
    <p:sldId id="277" r:id="rId14"/>
    <p:sldId id="278" r:id="rId15"/>
    <p:sldId id="258" r:id="rId16"/>
    <p:sldId id="282" r:id="rId17"/>
    <p:sldId id="283" r:id="rId18"/>
    <p:sldId id="279" r:id="rId19"/>
    <p:sldId id="280" r:id="rId20"/>
    <p:sldId id="281" r:id="rId21"/>
    <p:sldId id="284" r:id="rId22"/>
    <p:sldId id="285" r:id="rId23"/>
    <p:sldId id="286" r:id="rId24"/>
    <p:sldId id="287" r:id="rId25"/>
    <p:sldId id="264" r:id="rId26"/>
    <p:sldId id="256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21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89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00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75733" y="441326"/>
            <a:ext cx="9169400" cy="5975351"/>
          </a:xfrm>
        </p:spPr>
        <p:txBody>
          <a:bodyPr anchor="ctr"/>
          <a:lstStyle>
            <a:lvl1pPr>
              <a:lnSpc>
                <a:spcPct val="85000"/>
              </a:lnSpc>
              <a:defRPr sz="466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97000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 marL="474121" indent="-474121">
              <a:spcBef>
                <a:spcPts val="1600"/>
              </a:spcBef>
              <a:buFont typeface="+mj-lt"/>
              <a:buAutoNum type="arabicPeriod"/>
              <a:defRPr sz="2400" cap="all" baseline="0"/>
            </a:lvl1pPr>
            <a:lvl2pPr marL="833946" indent="-364058">
              <a:lnSpc>
                <a:spcPct val="120000"/>
              </a:lnSpc>
              <a:buFont typeface="+mj-lt"/>
              <a:buAutoNum type="arabicPeriod"/>
              <a:defRPr sz="1867" cap="none" baseline="0"/>
            </a:lvl2pPr>
            <a:lvl3pPr marL="1077357" indent="-243411">
              <a:lnSpc>
                <a:spcPct val="120000"/>
              </a:lnSpc>
              <a:tabLst/>
              <a:defRPr sz="1867" cap="none" baseline="0"/>
            </a:lvl3pPr>
            <a:lvl4pPr marL="1312301" indent="-234945" defTabSz="1316534">
              <a:lnSpc>
                <a:spcPct val="120000"/>
              </a:lnSpc>
              <a:defRPr sz="1867" cap="none" baseline="0"/>
            </a:lvl4pPr>
            <a:lvl5pPr marL="1555712" indent="-243411">
              <a:lnSpc>
                <a:spcPct val="120000"/>
              </a:lnSpc>
              <a:defRPr sz="1867"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98A64234-ED4B-48BC-B458-91FC6D509D3C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/>
                </a:solidFill>
              </a:rPr>
              <a:t>Das Goethe-Institut</a:t>
            </a:r>
          </a:p>
        </p:txBody>
      </p:sp>
    </p:spTree>
    <p:extLst>
      <p:ext uri="{BB962C8B-B14F-4D97-AF65-F5344CB8AC3E}">
        <p14:creationId xmlns:p14="http://schemas.microsoft.com/office/powerpoint/2010/main" xmlns="" val="254374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39D37-3EF7-45A4-8ECB-44063E6E3B89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/>
                </a:solidFill>
              </a:rPr>
              <a:t>Das Goethe-Institut</a:t>
            </a:r>
          </a:p>
        </p:txBody>
      </p:sp>
    </p:spTree>
    <p:extLst>
      <p:ext uri="{BB962C8B-B14F-4D97-AF65-F5344CB8AC3E}">
        <p14:creationId xmlns:p14="http://schemas.microsoft.com/office/powerpoint/2010/main" xmlns="" val="2044263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B470087-B7C0-4AF1-8573-EDFFE682A372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/>
                </a:solidFill>
              </a:rPr>
              <a:t>Das Goethe-Institut</a:t>
            </a:r>
          </a:p>
        </p:txBody>
      </p:sp>
    </p:spTree>
    <p:extLst>
      <p:ext uri="{BB962C8B-B14F-4D97-AF65-F5344CB8AC3E}">
        <p14:creationId xmlns:p14="http://schemas.microsoft.com/office/powerpoint/2010/main" xmlns="" val="228485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AE73E15-3E49-4788-9276-87EC787064AB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/>
                </a:solidFill>
              </a:rPr>
              <a:t>Das Goethe-Institut</a:t>
            </a:r>
          </a:p>
        </p:txBody>
      </p:sp>
    </p:spTree>
    <p:extLst>
      <p:ext uri="{BB962C8B-B14F-4D97-AF65-F5344CB8AC3E}">
        <p14:creationId xmlns:p14="http://schemas.microsoft.com/office/powerpoint/2010/main" xmlns="" val="2883739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7A5C0-E79A-4374-A05C-5AD4508283D1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253079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771E6FF0-978E-4BCC-B709-8F321D33FF5C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356873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CA7333C-6F4F-4B81-BB29-8BF9BE4224F1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239705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9070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C8112-5591-4EDA-895E-D5FFABE685D3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89029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FA47E660-DCB0-4E2F-BB88-FC836F460E1B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31030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A879C04-9A53-4E75-BB5E-603CE84BC73E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921679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D6AE3-A172-41C7-84EA-DE725AA966E8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2764227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AE012538-C327-404A-86F9-AB60CFA6E48A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87501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8EA6533-4259-4840-8C77-5DE4055ACAA6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2975549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9AE88-7733-4304-9517-9C3A7B070034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3736271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78AE182B-1E4E-4EF4-81C0-EFCD8EFDDA84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3857282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4EF5543-FD3E-44B7-AC9E-9E3077DB94E8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997350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27D16-4CE1-49B3-974D-1130AB0F00DB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217493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603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92F0638F-1468-40DC-BAA6-1F3738F06558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2954032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D6EDD01-56AD-4F77-9BE8-C87D9740E2A0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464448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DBB7B-38BE-4AAF-9AF9-73226020B964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658388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1AA662E-C45D-49F8-84A5-5790ECF90E46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B87326C-A4C7-4AC8-B9E2-599B0AC5DFDE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672121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4F904-D7AB-4859-94C1-90D35349EFF0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4189367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5CD040C8-F890-468A-8001-1B14DD855968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4242105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2763761-6555-4905-967F-98E95C5B3FD1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676143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Geneva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75733" y="442384"/>
            <a:ext cx="9169400" cy="5968363"/>
          </a:xfrm>
        </p:spPr>
        <p:txBody>
          <a:bodyPr anchor="ctr"/>
          <a:lstStyle>
            <a:lvl1pPr>
              <a:lnSpc>
                <a:spcPct val="85000"/>
              </a:lnSpc>
              <a:defRPr sz="466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22165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75733" y="441326"/>
            <a:ext cx="9169400" cy="5975351"/>
          </a:xfrm>
        </p:spPr>
        <p:txBody>
          <a:bodyPr anchor="ctr"/>
          <a:lstStyle>
            <a:lvl1pPr>
              <a:lnSpc>
                <a:spcPct val="85000"/>
              </a:lnSpc>
              <a:defRPr sz="466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1248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453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 marL="474121" indent="-474121">
              <a:spcBef>
                <a:spcPts val="1600"/>
              </a:spcBef>
              <a:buFont typeface="+mj-lt"/>
              <a:buAutoNum type="arabicPeriod"/>
              <a:defRPr sz="2400" cap="all" baseline="0"/>
            </a:lvl1pPr>
            <a:lvl2pPr marL="833946" indent="-364058">
              <a:lnSpc>
                <a:spcPct val="120000"/>
              </a:lnSpc>
              <a:buFont typeface="+mj-lt"/>
              <a:buAutoNum type="arabicPeriod"/>
              <a:defRPr sz="1867" cap="none" baseline="0"/>
            </a:lvl2pPr>
            <a:lvl3pPr marL="1077357" indent="-243411">
              <a:lnSpc>
                <a:spcPct val="120000"/>
              </a:lnSpc>
              <a:tabLst/>
              <a:defRPr sz="1867" cap="none" baseline="0"/>
            </a:lvl3pPr>
            <a:lvl4pPr marL="1312301" indent="-234945" defTabSz="1316534">
              <a:lnSpc>
                <a:spcPct val="120000"/>
              </a:lnSpc>
              <a:defRPr sz="1867" cap="none" baseline="0"/>
            </a:lvl4pPr>
            <a:lvl5pPr marL="1555712" indent="-243411">
              <a:lnSpc>
                <a:spcPct val="120000"/>
              </a:lnSpc>
              <a:defRPr sz="1867"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98A64234-ED4B-48BC-B458-91FC6D509D3C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/>
                </a:solidFill>
              </a:rPr>
              <a:t>Das Goethe-Institut</a:t>
            </a:r>
          </a:p>
        </p:txBody>
      </p:sp>
    </p:spTree>
    <p:extLst>
      <p:ext uri="{BB962C8B-B14F-4D97-AF65-F5344CB8AC3E}">
        <p14:creationId xmlns:p14="http://schemas.microsoft.com/office/powerpoint/2010/main" xmlns="" val="2703207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F39D37-3EF7-45A4-8ECB-44063E6E3B89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/>
                </a:solidFill>
              </a:rPr>
              <a:t>Das Goethe-Institut</a:t>
            </a:r>
          </a:p>
        </p:txBody>
      </p:sp>
    </p:spTree>
    <p:extLst>
      <p:ext uri="{BB962C8B-B14F-4D97-AF65-F5344CB8AC3E}">
        <p14:creationId xmlns:p14="http://schemas.microsoft.com/office/powerpoint/2010/main" xmlns="" val="13805019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B470087-B7C0-4AF1-8573-EDFFE682A372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/>
                </a:solidFill>
              </a:rPr>
              <a:t>Das Goethe-Institut</a:t>
            </a:r>
          </a:p>
        </p:txBody>
      </p:sp>
    </p:spTree>
    <p:extLst>
      <p:ext uri="{BB962C8B-B14F-4D97-AF65-F5344CB8AC3E}">
        <p14:creationId xmlns:p14="http://schemas.microsoft.com/office/powerpoint/2010/main" xmlns="" val="12980910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AE73E15-3E49-4788-9276-87EC787064AB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black"/>
                </a:solidFill>
              </a:rPr>
              <a:t>Das Goethe-Institut</a:t>
            </a:r>
          </a:p>
        </p:txBody>
      </p:sp>
    </p:spTree>
    <p:extLst>
      <p:ext uri="{BB962C8B-B14F-4D97-AF65-F5344CB8AC3E}">
        <p14:creationId xmlns:p14="http://schemas.microsoft.com/office/powerpoint/2010/main" xmlns="" val="3254976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F7A5C0-E79A-4374-A05C-5AD4508283D1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3826072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771E6FF0-978E-4BCC-B709-8F321D33FF5C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3162875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CA7333C-6F4F-4B81-BB29-8BF9BE4224F1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832258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C8112-5591-4EDA-895E-D5FFABE685D3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934795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FA47E660-DCB0-4E2F-BB88-FC836F460E1B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947208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A879C04-9A53-4E75-BB5E-603CE84BC73E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62336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78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D6AE3-A172-41C7-84EA-DE725AA966E8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38761076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AE012538-C327-404A-86F9-AB60CFA6E48A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7786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8EA6533-4259-4840-8C77-5DE4055ACAA6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2638666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9AE88-7733-4304-9517-9C3A7B070034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4893640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78AE182B-1E4E-4EF4-81C0-EFCD8EFDDA84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3848170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4EF5543-FD3E-44B7-AC9E-9E3077DB94E8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499926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27D16-4CE1-49B3-974D-1130AB0F00DB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8827234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92F0638F-1468-40DC-BAA6-1F3738F06558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785202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D6EDD01-56AD-4F77-9BE8-C87D9740E2A0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757484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DBB7B-38BE-4AAF-9AF9-73226020B964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80271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023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1AA662E-C45D-49F8-84A5-5790ECF90E46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1966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9B87326C-A4C7-4AC8-B9E2-599B0AC5DFDE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40647804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4F904-D7AB-4859-94C1-90D35349EFF0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324676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ein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916940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5CD040C8-F890-468A-8001-1B14DD855968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42217955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: zweis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 bwMode="gray">
          <a:xfrm>
            <a:off x="575736" y="1722298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gray">
          <a:xfrm>
            <a:off x="6191253" y="1722300"/>
            <a:ext cx="5425017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2763761-6555-4905-967F-98E95C5B3FD1}" type="datetime1">
              <a:rPr lang="de-DE">
                <a:solidFill>
                  <a:prstClr val="black"/>
                </a:solidFill>
              </a:rPr>
              <a:pPr/>
              <a:t>23.10.2020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black"/>
                </a:solidFill>
              </a:rPr>
              <a:t>Goethe-Institut für Thema</a:t>
            </a:r>
          </a:p>
        </p:txBody>
      </p:sp>
    </p:spTree>
    <p:extLst>
      <p:ext uri="{BB962C8B-B14F-4D97-AF65-F5344CB8AC3E}">
        <p14:creationId xmlns:p14="http://schemas.microsoft.com/office/powerpoint/2010/main" xmlns="" val="15235514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Geneva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575733" y="442384"/>
            <a:ext cx="9169400" cy="5968363"/>
          </a:xfrm>
        </p:spPr>
        <p:txBody>
          <a:bodyPr anchor="ctr"/>
          <a:lstStyle>
            <a:lvl1pPr>
              <a:lnSpc>
                <a:spcPct val="85000"/>
              </a:lnSpc>
              <a:defRPr sz="4667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9574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11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320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47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0154-48F5-4126-BA48-57BA57B88848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5A49-F1D6-4BD6-80A8-30058CD48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51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75734" y="421217"/>
            <a:ext cx="8159751" cy="12086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75733" y="1722967"/>
            <a:ext cx="9169400" cy="46947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928101" y="736600"/>
            <a:ext cx="2688167" cy="1439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E86173-6E11-4B38-95BF-E24F35BB492F}" type="datetime1">
              <a:rPr lang="de-DE">
                <a:solidFill>
                  <a:prstClr val="black"/>
                </a:solidFill>
                <a:ea typeface="Genev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23.10.2020</a:t>
            </a:fld>
            <a:endParaRPr lang="de-DE">
              <a:solidFill>
                <a:prstClr val="black"/>
              </a:solidFill>
              <a:ea typeface="Geneva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8928101" y="577851"/>
            <a:ext cx="2688167" cy="1439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black"/>
                </a:solidFill>
                <a:ea typeface="Geneva" charset="-128"/>
              </a:rPr>
              <a:t>Das Goethe-Institut</a:t>
            </a:r>
          </a:p>
        </p:txBody>
      </p:sp>
      <p:sp>
        <p:nvSpPr>
          <p:cNvPr id="1030" name="Textfeld 9"/>
          <p:cNvSpPr txBox="1">
            <a:spLocks noChangeArrowheads="1"/>
          </p:cNvSpPr>
          <p:nvPr/>
        </p:nvSpPr>
        <p:spPr bwMode="gray">
          <a:xfrm>
            <a:off x="8928101" y="419100"/>
            <a:ext cx="2688167" cy="14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067" dirty="0">
                <a:solidFill>
                  <a:prstClr val="black"/>
                </a:solidFill>
              </a:rPr>
              <a:t>Seite </a:t>
            </a:r>
            <a:fld id="{2724F50F-FB45-47D6-8DB9-8380E2E50507}" type="slidenum">
              <a:rPr lang="de-DE" sz="1067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1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 kern="1200" cap="all">
          <a:solidFill>
            <a:schemeClr val="accent1"/>
          </a:solidFill>
          <a:latin typeface="+mj-lt"/>
          <a:ea typeface="Geneva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5pPr>
      <a:lvl6pPr marL="60958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6pPr>
      <a:lvl7pPr marL="121917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7pPr>
      <a:lvl8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8pPr>
      <a:lvl9pPr marL="24383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b="1" kern="1200" cap="all">
          <a:solidFill>
            <a:schemeClr val="tx1"/>
          </a:solidFill>
          <a:latin typeface="+mj-lt"/>
          <a:ea typeface="Geneva" charset="-128"/>
          <a:cs typeface="+mn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defRPr sz="1867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243411" indent="-243411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478355" indent="-23494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721766" indent="-243411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75734" y="421217"/>
            <a:ext cx="8159751" cy="12086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75733" y="1722967"/>
            <a:ext cx="9169400" cy="469476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928101" y="736600"/>
            <a:ext cx="2688167" cy="1439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E86173-6E11-4B38-95BF-E24F35BB492F}" type="datetime1">
              <a:rPr lang="de-DE">
                <a:solidFill>
                  <a:prstClr val="black"/>
                </a:solidFill>
                <a:ea typeface="Geneva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23.10.2020</a:t>
            </a:fld>
            <a:endParaRPr lang="de-DE">
              <a:solidFill>
                <a:prstClr val="black"/>
              </a:solidFill>
              <a:ea typeface="Geneva" charset="-128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8928101" y="577851"/>
            <a:ext cx="2688167" cy="14393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black"/>
                </a:solidFill>
                <a:ea typeface="Geneva" charset="-128"/>
              </a:rPr>
              <a:t>Das Goethe-Institut</a:t>
            </a:r>
          </a:p>
        </p:txBody>
      </p:sp>
      <p:sp>
        <p:nvSpPr>
          <p:cNvPr id="1030" name="Textfeld 9"/>
          <p:cNvSpPr txBox="1">
            <a:spLocks noChangeArrowheads="1"/>
          </p:cNvSpPr>
          <p:nvPr/>
        </p:nvSpPr>
        <p:spPr bwMode="gray">
          <a:xfrm>
            <a:off x="8928101" y="419100"/>
            <a:ext cx="2688167" cy="14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Geneva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1067" dirty="0">
                <a:solidFill>
                  <a:prstClr val="black"/>
                </a:solidFill>
              </a:rPr>
              <a:t>Seite </a:t>
            </a:r>
            <a:fld id="{2724F50F-FB45-47D6-8DB9-8380E2E50507}" type="slidenum">
              <a:rPr lang="de-DE" sz="1067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10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59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 kern="1200" cap="all">
          <a:solidFill>
            <a:schemeClr val="accent1"/>
          </a:solidFill>
          <a:latin typeface="+mj-lt"/>
          <a:ea typeface="Geneva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5pPr>
      <a:lvl6pPr marL="60958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6pPr>
      <a:lvl7pPr marL="121917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7pPr>
      <a:lvl8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8pPr>
      <a:lvl9pPr marL="24383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Verdana" pitchFamily="34" charset="0"/>
          <a:ea typeface="Geneva" charset="-128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buFont typeface="Arial" pitchFamily="34" charset="0"/>
        <a:defRPr b="1" kern="1200" cap="all">
          <a:solidFill>
            <a:schemeClr val="tx1"/>
          </a:solidFill>
          <a:latin typeface="+mj-lt"/>
          <a:ea typeface="Geneva" charset="-128"/>
          <a:cs typeface="+mn-cs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defRPr sz="1867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243411" indent="-243411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478355" indent="-23494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721766" indent="-243411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733" y="442384"/>
            <a:ext cx="9169400" cy="5975349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dirty="0" err="1" smtClean="0"/>
              <a:t>многоязычие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ru-RU" sz="3600" dirty="0" smtClean="0">
                <a:solidFill>
                  <a:schemeClr val="accent3"/>
                </a:solidFill>
              </a:rPr>
              <a:t>Почему немецкий?</a:t>
            </a:r>
            <a:r>
              <a:rPr lang="de-DE" cap="none" dirty="0"/>
              <a:t/>
            </a:r>
            <a:br>
              <a:rPr lang="de-DE" cap="none" dirty="0"/>
            </a:br>
            <a:r>
              <a:rPr lang="de-DE" sz="2667" cap="none" dirty="0"/>
              <a:t/>
            </a:r>
            <a:br>
              <a:rPr lang="de-DE" sz="2667" cap="none" dirty="0"/>
            </a:br>
            <a:r>
              <a:rPr lang="ru-RU" sz="2000" cap="none" dirty="0" err="1" smtClean="0">
                <a:solidFill>
                  <a:schemeClr val="tx1"/>
                </a:solidFill>
              </a:rPr>
              <a:t>Урывчикова</a:t>
            </a:r>
            <a:r>
              <a:rPr lang="de-DE" sz="2000" cap="none" dirty="0" smtClean="0">
                <a:solidFill>
                  <a:schemeClr val="tx1"/>
                </a:solidFill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</a:rPr>
              <a:t>Наталья Владимировна</a:t>
            </a:r>
            <a:r>
              <a:rPr lang="de-DE" sz="2000" cap="none" dirty="0" smtClean="0">
                <a:solidFill>
                  <a:schemeClr val="tx1"/>
                </a:solidFill>
              </a:rPr>
              <a:t/>
            </a:r>
            <a:br>
              <a:rPr lang="de-DE" sz="2000" cap="none" dirty="0" smtClean="0">
                <a:solidFill>
                  <a:schemeClr val="tx1"/>
                </a:solidFill>
              </a:rPr>
            </a:br>
            <a:r>
              <a:rPr lang="ru-RU" sz="2000" cap="none" dirty="0" smtClean="0">
                <a:solidFill>
                  <a:schemeClr val="tx1"/>
                </a:solidFill>
              </a:rPr>
              <a:t>17.10.2020</a:t>
            </a:r>
            <a:r>
              <a:rPr lang="de-DE" sz="2000" cap="none" dirty="0" smtClean="0">
                <a:solidFill>
                  <a:schemeClr val="tx1"/>
                </a:solidFill>
              </a:rPr>
              <a:t>, </a:t>
            </a:r>
            <a:r>
              <a:rPr lang="ru-RU" sz="2000" cap="none" dirty="0" smtClean="0">
                <a:solidFill>
                  <a:schemeClr val="tx1"/>
                </a:solidFill>
              </a:rPr>
              <a:t>Всероссийская образовательная </a:t>
            </a:r>
            <a:r>
              <a:rPr lang="ru-RU" sz="2000" cap="none" dirty="0" err="1" smtClean="0">
                <a:solidFill>
                  <a:schemeClr val="tx1"/>
                </a:solidFill>
              </a:rPr>
              <a:t>онлайн-конференция</a:t>
            </a:r>
            <a:r>
              <a:rPr lang="ru-RU" sz="2000" cap="none" dirty="0" smtClean="0">
                <a:solidFill>
                  <a:schemeClr val="tx1"/>
                </a:solidFill>
              </a:rPr>
              <a:t> «Учим немецкому – открываем мир»</a:t>
            </a:r>
            <a:endParaRPr lang="de-DE" sz="1867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28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33532" y="892304"/>
            <a:ext cx="10551810" cy="5494429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Ф.И. Тютчев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немецкий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Ф.М. Достоевский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немецкий, английский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И.С. Тургенев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немецкий, английский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М.Ю. Лермонтов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немецкий, английский, кавказские наречия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Н.В. Гоголь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немецкий, английский, итальянский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И.А. Крылов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итальянский, немецкий, английский,  древнегреческий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Б.Л. Пастернак, О.Э. Мандельштам, А.А. Ахматова, </a:t>
            </a:r>
            <a:b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М.И. Цветаева</a:t>
            </a:r>
            <a:r>
              <a:rPr lang="ru-RU" sz="2200" dirty="0" smtClean="0">
                <a:solidFill>
                  <a:srgbClr val="002060"/>
                </a:solidFill>
              </a:rPr>
              <a:t> – английский, немецкий, французский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Александр Грибоедов </a:t>
            </a:r>
            <a:r>
              <a:rPr lang="ru-RU" sz="2200" dirty="0" smtClean="0">
                <a:solidFill>
                  <a:srgbClr val="002060"/>
                </a:solidFill>
              </a:rPr>
              <a:t>– 9 языков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Александр Пушкин </a:t>
            </a:r>
            <a:r>
              <a:rPr lang="ru-RU" sz="2200" dirty="0" smtClean="0">
                <a:solidFill>
                  <a:srgbClr val="002060"/>
                </a:solidFill>
              </a:rPr>
              <a:t>– 13 языков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Лев Толстой </a:t>
            </a:r>
            <a:r>
              <a:rPr lang="ru-RU" sz="2200" dirty="0" smtClean="0">
                <a:solidFill>
                  <a:srgbClr val="002060"/>
                </a:solidFill>
              </a:rPr>
              <a:t>– 13 языков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Николай Чернышевский </a:t>
            </a:r>
            <a:r>
              <a:rPr lang="ru-RU" sz="2200" dirty="0" smtClean="0">
                <a:solidFill>
                  <a:srgbClr val="002060"/>
                </a:solidFill>
              </a:rPr>
              <a:t>– 16 языков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Константин Бальмонт </a:t>
            </a:r>
            <a:r>
              <a:rPr lang="ru-RU" sz="2200" dirty="0" smtClean="0">
                <a:solidFill>
                  <a:srgbClr val="002060"/>
                </a:solidFill>
              </a:rPr>
              <a:t>– 16 языков</a:t>
            </a:r>
            <a:endParaRPr lang="ru-RU" sz="2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47600" y="1258065"/>
            <a:ext cx="10411132" cy="4694377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М.В. Ломоносов </a:t>
            </a:r>
            <a:r>
              <a:rPr lang="ru-RU" sz="2200" dirty="0" smtClean="0">
                <a:solidFill>
                  <a:srgbClr val="002060"/>
                </a:solidFill>
              </a:rPr>
              <a:t>– десять языков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Д.И. Менделеев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немецкий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А.М. Бутлеров </a:t>
            </a:r>
            <a:r>
              <a:rPr lang="ru-RU" sz="2200" dirty="0" smtClean="0">
                <a:solidFill>
                  <a:srgbClr val="002060"/>
                </a:solidFill>
              </a:rPr>
              <a:t>– немецкий, французский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И.П. Павлов </a:t>
            </a:r>
            <a:r>
              <a:rPr lang="ru-RU" sz="2200" dirty="0" smtClean="0">
                <a:solidFill>
                  <a:srgbClr val="002060"/>
                </a:solidFill>
              </a:rPr>
              <a:t>– немецкий, английский, французский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В.М. Бехтерев </a:t>
            </a:r>
            <a:r>
              <a:rPr lang="ru-RU" sz="2200" dirty="0" smtClean="0">
                <a:solidFill>
                  <a:srgbClr val="002060"/>
                </a:solidFill>
              </a:rPr>
              <a:t>– немецкий, французский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И.М. Сеченов </a:t>
            </a:r>
            <a:r>
              <a:rPr lang="ru-RU" sz="2200" dirty="0" smtClean="0">
                <a:solidFill>
                  <a:srgbClr val="002060"/>
                </a:solidFill>
              </a:rPr>
              <a:t>– немецкий, французский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А.А. Ухтомский </a:t>
            </a:r>
            <a:r>
              <a:rPr lang="ru-RU" sz="2200" dirty="0" smtClean="0">
                <a:solidFill>
                  <a:srgbClr val="002060"/>
                </a:solidFill>
              </a:rPr>
              <a:t>– немецкий, французский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Л.Д. Ландау </a:t>
            </a:r>
            <a:r>
              <a:rPr lang="ru-RU" sz="2200" dirty="0" smtClean="0">
                <a:solidFill>
                  <a:srgbClr val="002060"/>
                </a:solidFill>
              </a:rPr>
              <a:t>– английский, немецкий, французский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П.Л. Капица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немецкий, английский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И.В. Курчатов </a:t>
            </a:r>
            <a:r>
              <a:rPr lang="ru-RU" sz="2200" dirty="0" smtClean="0">
                <a:solidFill>
                  <a:srgbClr val="002060"/>
                </a:solidFill>
              </a:rPr>
              <a:t>– французский, немецкий, английский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С.В. Ковалевская </a:t>
            </a:r>
            <a:r>
              <a:rPr lang="ru-RU" sz="2200" dirty="0" smtClean="0">
                <a:solidFill>
                  <a:srgbClr val="002060"/>
                </a:solidFill>
              </a:rPr>
              <a:t>– немецкий, французский, шведский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Н.И. Лобачевский </a:t>
            </a:r>
            <a:r>
              <a:rPr lang="ru-RU" sz="2200" dirty="0" smtClean="0">
                <a:solidFill>
                  <a:srgbClr val="002060"/>
                </a:solidFill>
              </a:rPr>
              <a:t>– немецкий, французский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Н.И. Вавилов </a:t>
            </a:r>
            <a:r>
              <a:rPr lang="ru-RU" sz="2200" dirty="0" smtClean="0">
                <a:solidFill>
                  <a:srgbClr val="002060"/>
                </a:solidFill>
              </a:rPr>
              <a:t>– английский, немецкий, французский</a:t>
            </a:r>
            <a:endParaRPr lang="ru-RU" sz="2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3" y="421217"/>
            <a:ext cx="9032501" cy="1208616"/>
          </a:xfrm>
        </p:spPr>
        <p:txBody>
          <a:bodyPr/>
          <a:lstStyle/>
          <a:p>
            <a:r>
              <a:rPr lang="ru-RU" dirty="0" smtClean="0"/>
              <a:t>Иностранный язык как дополнительный инструмент познания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24636" y="1459302"/>
            <a:ext cx="8229600" cy="12984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Иностранный язык открывает доступ к информации, отсутствующей на родном языке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459" y="4770112"/>
            <a:ext cx="7188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当你屏住呼吸时，你已经被推回了几步</a:t>
            </a:r>
            <a:endParaRPr lang="ru-RU" sz="32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31893" y="2990557"/>
            <a:ext cx="8485498" cy="15407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Пользование иноязычным интернетом </a:t>
            </a:r>
            <a:r>
              <a:rPr lang="ru-RU" sz="2400" i="1" dirty="0" smtClean="0">
                <a:solidFill>
                  <a:srgbClr val="002060"/>
                </a:solidFill>
              </a:rPr>
              <a:t>«Информация только тогда имеет смысл, когда есть тот, кто может её понимать» (А.А. Ухтомский)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2"/>
          </p:nvPr>
        </p:nvSpPr>
        <p:spPr>
          <a:xfrm>
            <a:off x="406924" y="5485405"/>
            <a:ext cx="9778085" cy="99980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пОка</a:t>
            </a:r>
            <a:r>
              <a:rPr lang="ru-RU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ты переводишь дыхание, тебя уже оттеснили на несколько шагов назад</a:t>
            </a:r>
            <a:endParaRPr lang="ru-RU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63" y="702571"/>
            <a:ext cx="8159751" cy="647928"/>
          </a:xfrm>
        </p:spPr>
        <p:txBody>
          <a:bodyPr/>
          <a:lstStyle/>
          <a:p>
            <a:r>
              <a:rPr lang="ru-RU" dirty="0" smtClean="0"/>
              <a:t>Информация в интернете </a:t>
            </a:r>
            <a:r>
              <a:rPr lang="ru-RU" i="1" dirty="0" smtClean="0"/>
              <a:t>(2019 год)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54%  - английский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6,1% - русский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5,7% - немецкий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5%    - испанский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3,9% - французский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3,5% - японский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2,5% - португальский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2,4% - итальянский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>
                <a:solidFill>
                  <a:srgbClr val="002060"/>
                </a:solidFill>
              </a:rPr>
              <a:t>1,6% - китайский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Picture 2" descr="http://zdorowiye.ru/images/PHOTO-NEWS_1/1218681_1536-800x600.jpg?keepThis=true&amp;TB_iframe=tr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45" y="2096374"/>
            <a:ext cx="3888432" cy="3124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88277" y="1595689"/>
            <a:ext cx="9169401" cy="12319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Знание иностранных языков позволяет представителю </a:t>
            </a:r>
            <a:r>
              <a:rPr lang="ru-RU" dirty="0" smtClean="0">
                <a:solidFill>
                  <a:srgbClr val="C00000"/>
                </a:solidFill>
              </a:rPr>
              <a:t>любой профессии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быть на шаг впереди других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gray">
          <a:xfrm>
            <a:off x="685931" y="3126724"/>
            <a:ext cx="9169401" cy="133273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2400" b="1" cap="all" dirty="0" smtClean="0">
                <a:solidFill>
                  <a:srgbClr val="002060"/>
                </a:solidFill>
                <a:latin typeface="+mj-lt"/>
                <a:ea typeface="Geneva" charset="-128"/>
              </a:rPr>
              <a:t>Студентам, владеющим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 иностранными языками, доверяют представлять институт на международных конференциях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gray">
          <a:xfrm>
            <a:off x="753925" y="4868771"/>
            <a:ext cx="9169401" cy="95525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2400" b="1" cap="all" dirty="0" smtClean="0">
                <a:solidFill>
                  <a:srgbClr val="002060"/>
                </a:solidFill>
                <a:latin typeface="+mj-lt"/>
                <a:ea typeface="Geneva" charset="-128"/>
              </a:rPr>
              <a:t>Знание второго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иностранного языка сказывается на зарплате сотрудника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5734" y="421217"/>
            <a:ext cx="8159751" cy="830808"/>
          </a:xfrm>
        </p:spPr>
        <p:txBody>
          <a:bodyPr/>
          <a:lstStyle/>
          <a:p>
            <a:r>
              <a:rPr lang="ru-RU" dirty="0" smtClean="0"/>
              <a:t>Ценность знания Иностранных языков: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gray">
          <a:xfrm>
            <a:off x="587457" y="2634355"/>
            <a:ext cx="9169401" cy="16422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1600"/>
              </a:spcBef>
              <a:spcAft>
                <a:spcPct val="0"/>
              </a:spcAft>
            </a:pPr>
            <a:r>
              <a:rPr lang="ru-RU" sz="2400" b="1" cap="all" dirty="0" smtClean="0">
                <a:solidFill>
                  <a:srgbClr val="002060"/>
                </a:solidFill>
                <a:latin typeface="+mj-lt"/>
                <a:ea typeface="Geneva" charset="-128"/>
              </a:rPr>
              <a:t>Изучение </a:t>
            </a:r>
            <a:r>
              <a:rPr lang="ru-RU" sz="2400" b="1" cap="all" dirty="0" smtClean="0">
                <a:solidFill>
                  <a:srgbClr val="002060"/>
                </a:solidFill>
                <a:ea typeface="Geneva" charset="-128"/>
              </a:rPr>
              <a:t>иностранных языков повышает культурный уровень народа, а это оказывает положительное влияние на международный статус страны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gray">
          <a:xfrm>
            <a:off x="585113" y="1830150"/>
            <a:ext cx="8671429" cy="77237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2400" b="1" cap="all" dirty="0" smtClean="0">
                <a:solidFill>
                  <a:srgbClr val="002060"/>
                </a:solidFill>
                <a:latin typeface="+mj-lt"/>
                <a:ea typeface="Geneva" charset="-128"/>
              </a:rPr>
              <a:t>образование – это социальный лифт №1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5734" y="421217"/>
            <a:ext cx="8159751" cy="830808"/>
          </a:xfrm>
        </p:spPr>
        <p:txBody>
          <a:bodyPr/>
          <a:lstStyle/>
          <a:p>
            <a:r>
              <a:rPr lang="ru-RU" dirty="0" smtClean="0"/>
              <a:t>Ценность знания Иностранных языков: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Иностранные языки в </a:t>
            </a:r>
            <a:r>
              <a:rPr lang="ru-RU" dirty="0" err="1" smtClean="0"/>
              <a:t>евросоюзе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75736" y="1384673"/>
            <a:ext cx="9169401" cy="33702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«Знание иностранных языков относится к основным навыкам, которых требует просвещённое европейское общество; владение каждого европейца двумя иностранными языками должно стать правилом» </a:t>
            </a:r>
            <a:r>
              <a:rPr lang="ru-RU" b="0" dirty="0" smtClean="0">
                <a:solidFill>
                  <a:srgbClr val="002060"/>
                </a:solidFill>
              </a:rPr>
              <a:t>(Рабочая программа Евросоюза «Общее и профессиональное образование 2010», принятая в 2002 году)</a:t>
            </a:r>
          </a:p>
          <a:p>
            <a:pPr marL="0" indent="0">
              <a:buNone/>
            </a:pPr>
            <a:endParaRPr lang="ru-RU" b="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Формула: родной язык + 2 иностранных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90114" name="Picture 2" descr="ООН: 40% мирового турпотока приходится на Евросоюз | Туристические новости  от Турпр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3071" y="4058846"/>
            <a:ext cx="3160117" cy="2370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Изучение иностранных языков вне </a:t>
            </a:r>
            <a:r>
              <a:rPr lang="ru-RU" dirty="0" err="1" smtClean="0"/>
              <a:t>евросоюза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603870" y="1469079"/>
            <a:ext cx="9989101" cy="46943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Тунис</a:t>
            </a:r>
            <a:r>
              <a:rPr lang="ru-RU" dirty="0" smtClean="0">
                <a:solidFill>
                  <a:srgbClr val="002060"/>
                </a:solidFill>
              </a:rPr>
              <a:t> – 3 иностранных языка (французский, английский и один иностранный по выбору: испанский, немецкий или итальянский)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Египет, Алжир </a:t>
            </a:r>
            <a:r>
              <a:rPr lang="ru-RU" dirty="0" smtClean="0">
                <a:solidFill>
                  <a:srgbClr val="002060"/>
                </a:solidFill>
              </a:rPr>
              <a:t>– 2 иностранных языка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Венесуэла </a:t>
            </a:r>
            <a:r>
              <a:rPr lang="ru-RU" dirty="0" smtClean="0">
                <a:solidFill>
                  <a:srgbClr val="002060"/>
                </a:solidFill>
              </a:rPr>
              <a:t>– 2 иностранных языка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Украина, Казахстан</a:t>
            </a:r>
            <a:r>
              <a:rPr lang="ru-RU" dirty="0" smtClean="0">
                <a:solidFill>
                  <a:srgbClr val="002060"/>
                </a:solidFill>
              </a:rPr>
              <a:t> – 2 иностранных языка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Грузия, Армения, Азербайджан</a:t>
            </a:r>
            <a:r>
              <a:rPr lang="ru-RU" dirty="0" smtClean="0">
                <a:solidFill>
                  <a:srgbClr val="002060"/>
                </a:solidFill>
              </a:rPr>
              <a:t> – 2 иностранных языка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Узбекистан</a:t>
            </a:r>
            <a:r>
              <a:rPr lang="ru-RU" dirty="0" smtClean="0">
                <a:solidFill>
                  <a:srgbClr val="002060"/>
                </a:solidFill>
              </a:rPr>
              <a:t> – в 2017 году МНО подняло вопрос об обязательном изучении второго Иностранного Языка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«эффект </a:t>
            </a:r>
            <a:r>
              <a:rPr lang="ru-RU" dirty="0" err="1" smtClean="0"/>
              <a:t>розенталя</a:t>
            </a:r>
            <a:r>
              <a:rPr lang="ru-RU" dirty="0" smtClean="0"/>
              <a:t>» или «эффект </a:t>
            </a:r>
            <a:r>
              <a:rPr lang="ru-RU" dirty="0" err="1" smtClean="0"/>
              <a:t>пигмалиона</a:t>
            </a:r>
            <a:r>
              <a:rPr lang="ru-RU" dirty="0" smtClean="0"/>
              <a:t>» </a:t>
            </a:r>
            <a:r>
              <a:rPr lang="ru-RU" b="0" i="1" dirty="0" smtClean="0"/>
              <a:t>(</a:t>
            </a:r>
            <a:r>
              <a:rPr lang="ru-RU" b="0" i="1" dirty="0" err="1" smtClean="0"/>
              <a:t>самосбывающееся</a:t>
            </a:r>
            <a:r>
              <a:rPr lang="ru-RU" b="0" i="1" dirty="0" smtClean="0"/>
              <a:t> пророчество)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75737" y="1722299"/>
            <a:ext cx="8863685" cy="13163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Имея изначально убеждение о себе или других, мы влияем на действительность и делаем так, что оно становится правдой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9" y="3363408"/>
            <a:ext cx="8290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</a:rPr>
              <a:t>Люди ведут себя подсознательно так, как от них ожидают. </a:t>
            </a:r>
          </a:p>
          <a:p>
            <a:pPr marL="342900" indent="-342900"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</a:rPr>
              <a:t>Если вы убеждены в чем-то, то постоянно будете находить этому доказательства.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pic>
        <p:nvPicPr>
          <p:cNvPr id="96258" name="Picture 2" descr="&quot;Эффект Пигмалио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669" y="3495870"/>
            <a:ext cx="3643312" cy="1948327"/>
          </a:xfrm>
          <a:prstGeom prst="rect">
            <a:avLst/>
          </a:prstGeom>
          <a:noFill/>
        </p:spPr>
      </p:pic>
      <p:sp>
        <p:nvSpPr>
          <p:cNvPr id="8" name="Текст 2"/>
          <p:cNvSpPr txBox="1">
            <a:spLocks/>
          </p:cNvSpPr>
          <p:nvPr/>
        </p:nvSpPr>
        <p:spPr bwMode="gray">
          <a:xfrm>
            <a:off x="1952026" y="5883992"/>
            <a:ext cx="8106374" cy="6293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Мы получаем то, во что верим</a:t>
            </a:r>
          </a:p>
          <a:p>
            <a:pPr marL="474121" marR="0" lvl="0" indent="-474121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Востребованность</a:t>
            </a:r>
            <a:r>
              <a:rPr lang="ru-RU" dirty="0" smtClean="0"/>
              <a:t> иностранных языков среди работодателей: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английский язык – в 96% вакансий, где требуется знание иностранного языка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немецкий язык </a:t>
            </a:r>
            <a:r>
              <a:rPr lang="ru-RU" dirty="0" smtClean="0">
                <a:solidFill>
                  <a:srgbClr val="002060"/>
                </a:solidFill>
              </a:rPr>
              <a:t>– в 59 % вакансий, где требуется иностранный язык, отличный от английского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вакансии для соискателей, владеющих французским (14%), итальянским (11%), китайским (5%) и испанским (4%)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необходимо изучать иностранные языки?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75736" y="1947381"/>
            <a:ext cx="9169401" cy="4694377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для путешествий</a:t>
            </a: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для общения с представителями других наций</a:t>
            </a: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</a:rPr>
              <a:t>для чтения литературы и просмотра фильмов в оригинале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Sprach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04289" y="2214489"/>
            <a:ext cx="2170137" cy="2244969"/>
          </a:xfrm>
          <a:prstGeom prst="rect">
            <a:avLst/>
          </a:prstGeom>
        </p:spPr>
      </p:pic>
      <p:pic>
        <p:nvPicPr>
          <p:cNvPr id="1026" name="Picture 2" descr="Фото бесплатно чемодан, путешественника, наклейки - на рабочий сто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8476" y="928469"/>
            <a:ext cx="3090263" cy="1715096"/>
          </a:xfrm>
          <a:prstGeom prst="rect">
            <a:avLst/>
          </a:prstGeom>
          <a:noFill/>
        </p:spPr>
      </p:pic>
      <p:pic>
        <p:nvPicPr>
          <p:cNvPr id="1028" name="Picture 4" descr="Гёте, Иоганн Вольфганг фон — Википед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22873" y="4534754"/>
            <a:ext cx="1735527" cy="2140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Владение иностранными языками увеличивает шансы на успешную карьеру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Внешнеторговый оборот </a:t>
            </a:r>
            <a:r>
              <a:rPr lang="ru-RU" dirty="0" err="1" smtClean="0">
                <a:solidFill>
                  <a:srgbClr val="002060"/>
                </a:solidFill>
              </a:rPr>
              <a:t>россии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0" i="1" dirty="0" smtClean="0">
                <a:solidFill>
                  <a:srgbClr val="002060"/>
                </a:solidFill>
              </a:rPr>
              <a:t>(2019 год)</a:t>
            </a:r>
            <a:endParaRPr lang="ru-RU" b="0" i="1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98306" name="Picture 2" descr="Внешняя торговля РФ. Данные ФТС России за 2019 г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479" y="2096989"/>
            <a:ext cx="7165399" cy="476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«Не зная иностранных языков, можно покупать, но нельзя продавать»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de-DE" i="1" dirty="0" smtClean="0">
                <a:solidFill>
                  <a:srgbClr val="002060"/>
                </a:solidFill>
              </a:rPr>
              <a:t>Karl-Günther von Hase</a:t>
            </a:r>
            <a:endParaRPr lang="ru-RU" i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 1970 по 1977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немецкий посол в Лондоне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Bundesarchiv_B_145_Bild-F018012-0008,_Bonn,_Empfang_für_Informationsminister_von_Ir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3795" y="1922799"/>
            <a:ext cx="2896304" cy="379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01378" name="Picture 2" descr="Соковыжимание или выведение на чистую воду Bork: otdanon — LiveJour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108" y="1222496"/>
            <a:ext cx="9185533" cy="4545257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575581" y="1575582"/>
            <a:ext cx="1111347" cy="5627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smtClean="0"/>
          </a:p>
        </p:txBody>
      </p:sp>
      <p:sp>
        <p:nvSpPr>
          <p:cNvPr id="8" name="Овал 7"/>
          <p:cNvSpPr/>
          <p:nvPr/>
        </p:nvSpPr>
        <p:spPr>
          <a:xfrm>
            <a:off x="4881488" y="1266091"/>
            <a:ext cx="3770141" cy="773723"/>
          </a:xfrm>
          <a:prstGeom prst="ellipse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Kinderuni-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398413" y="4905042"/>
            <a:ext cx="1872425" cy="17419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3" y="421216"/>
            <a:ext cx="9356058" cy="4432137"/>
          </a:xfrm>
        </p:spPr>
        <p:txBody>
          <a:bodyPr/>
          <a:lstStyle/>
          <a:p>
            <a:r>
              <a:rPr lang="ru-RU" dirty="0" smtClean="0"/>
              <a:t>Немецкий в детском саду «</a:t>
            </a:r>
            <a:r>
              <a:rPr lang="de-DE" dirty="0" smtClean="0"/>
              <a:t>Deutsch mit </a:t>
            </a:r>
            <a:r>
              <a:rPr lang="de-DE" dirty="0" err="1" smtClean="0"/>
              <a:t>hans</a:t>
            </a:r>
            <a:r>
              <a:rPr lang="de-DE" dirty="0" smtClean="0"/>
              <a:t> </a:t>
            </a:r>
            <a:r>
              <a:rPr lang="de-DE" dirty="0" err="1" smtClean="0"/>
              <a:t>hase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«Немецкий для юных исследователей»</a:t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Немецкий детский </a:t>
            </a:r>
            <a:r>
              <a:rPr lang="ru-RU" dirty="0" err="1" smtClean="0"/>
              <a:t>онлайн-университет</a:t>
            </a:r>
            <a:r>
              <a:rPr lang="ru-RU" dirty="0" smtClean="0"/>
              <a:t> </a:t>
            </a:r>
            <a:r>
              <a:rPr lang="de-DE" dirty="0" smtClean="0"/>
              <a:t>kinderuni</a:t>
            </a:r>
            <a:br>
              <a:rPr lang="de-DE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err="1" smtClean="0"/>
              <a:t>онлайн-университет</a:t>
            </a:r>
            <a:r>
              <a:rPr lang="ru-RU" dirty="0" smtClean="0"/>
              <a:t> для подростков </a:t>
            </a:r>
            <a:r>
              <a:rPr lang="de-DE" dirty="0" smtClean="0"/>
              <a:t>junioruni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«стань чемпионом с немецким»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«</a:t>
            </a:r>
            <a:r>
              <a:rPr lang="ru-RU" dirty="0" smtClean="0"/>
              <a:t>немецкий для профессии»</a:t>
            </a:r>
            <a:br>
              <a:rPr lang="ru-RU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«мост в немецкий университет»</a:t>
            </a:r>
            <a:endParaRPr lang="ru-RU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09982" y="3622714"/>
            <a:ext cx="1397391" cy="1325804"/>
          </a:xfrm>
          <a:prstGeom prst="rect">
            <a:avLst/>
          </a:prstGeom>
        </p:spPr>
      </p:pic>
      <p:sp>
        <p:nvSpPr>
          <p:cNvPr id="7170" name="AutoShape 2" descr="https://lernen.goethe.de/moodle/theme/goethe_responsive/p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lernen.goethe.de/moodle/theme/goethe_responsive/p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lernen.goethe.de/moodle/theme/goethe_responsive/pix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99856" y="196947"/>
            <a:ext cx="2602236" cy="1237957"/>
          </a:xfrm>
          <a:prstGeom prst="rect">
            <a:avLst/>
          </a:prstGeom>
        </p:spPr>
      </p:pic>
      <p:sp>
        <p:nvSpPr>
          <p:cNvPr id="7176" name="AutoShape 8" descr="Studienbrücke Deutsch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1076" y="5627077"/>
            <a:ext cx="2454976" cy="942535"/>
          </a:xfrm>
          <a:prstGeom prst="rect">
            <a:avLst/>
          </a:prstGeom>
        </p:spPr>
      </p:pic>
      <p:pic>
        <p:nvPicPr>
          <p:cNvPr id="16" name="Рисунок 15" descr="logo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9810" y="5274723"/>
            <a:ext cx="2076384" cy="1393363"/>
          </a:xfrm>
          <a:prstGeom prst="rect">
            <a:avLst/>
          </a:prstGeom>
        </p:spPr>
      </p:pic>
      <p:pic>
        <p:nvPicPr>
          <p:cNvPr id="17" name="Рисунок 16" descr="-VxEWdosd_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79733" y="1664605"/>
            <a:ext cx="1284869" cy="1753846"/>
          </a:xfrm>
          <a:prstGeom prst="rect">
            <a:avLst/>
          </a:prstGeom>
        </p:spPr>
      </p:pic>
      <p:pic>
        <p:nvPicPr>
          <p:cNvPr id="14" name="Рисунок 13" descr="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91781" y="5655065"/>
            <a:ext cx="1237984" cy="914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02783" y="2468894"/>
            <a:ext cx="9169400" cy="173847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ru-RU" sz="4267" dirty="0" smtClean="0"/>
              <a:t>Спасибо за внимание</a:t>
            </a:r>
            <a:endParaRPr lang="de-DE" sz="4267" dirty="0"/>
          </a:p>
        </p:txBody>
      </p:sp>
    </p:spTree>
    <p:extLst>
      <p:ext uri="{BB962C8B-B14F-4D97-AF65-F5344CB8AC3E}">
        <p14:creationId xmlns:p14="http://schemas.microsoft.com/office/powerpoint/2010/main" xmlns="" val="16829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Базовое противоречие современной педагогики: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Молодые</a:t>
            </a:r>
            <a:r>
              <a:rPr lang="ru-RU" sz="2400" dirty="0" smtClean="0">
                <a:solidFill>
                  <a:srgbClr val="002060"/>
                </a:solidFill>
              </a:rPr>
              <a:t> решают проблему построения собственного жизненного проекта в категориях «будущего»</a:t>
            </a:r>
          </a:p>
          <a:p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Взрослые</a:t>
            </a:r>
            <a:r>
              <a:rPr lang="ru-RU" sz="2400" dirty="0" smtClean="0">
                <a:solidFill>
                  <a:srgbClr val="002060"/>
                </a:solidFill>
              </a:rPr>
              <a:t> проецируют своё прошлое в будущее молодых людей</a:t>
            </a:r>
          </a:p>
          <a:p>
            <a:pPr>
              <a:spcAft>
                <a:spcPts val="600"/>
              </a:spcAft>
            </a:pPr>
            <a:endParaRPr lang="ru-RU" sz="2400" dirty="0" smtClean="0">
              <a:solidFill>
                <a:srgbClr val="002060"/>
              </a:solidFill>
            </a:endParaRPr>
          </a:p>
          <a:p>
            <a:pPr algn="r"/>
            <a:r>
              <a:rPr lang="ru-RU" b="0" i="1" dirty="0" err="1" smtClean="0">
                <a:solidFill>
                  <a:srgbClr val="002060"/>
                </a:solidFill>
              </a:rPr>
              <a:t>Мирошкина</a:t>
            </a:r>
            <a:r>
              <a:rPr lang="ru-RU" b="0" i="1" dirty="0" smtClean="0">
                <a:solidFill>
                  <a:srgbClr val="002060"/>
                </a:solidFill>
              </a:rPr>
              <a:t> Марина Руслановна, зав. лабораторией Института изучения детства, семьи и воспитания РАО</a:t>
            </a:r>
            <a:endParaRPr lang="ru-RU" b="0" i="1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421217"/>
            <a:ext cx="8159751" cy="661995"/>
          </a:xfrm>
        </p:spPr>
        <p:txBody>
          <a:bodyPr/>
          <a:lstStyle/>
          <a:p>
            <a:r>
              <a:rPr lang="ru-RU" dirty="0" smtClean="0"/>
              <a:t>Важная предпосылка мотивации: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4994" name="Picture 2" descr="Весы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460" y="1160917"/>
            <a:ext cx="4674680" cy="5181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35200" y="4571999"/>
            <a:ext cx="3857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ценность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9486" y="3265714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цена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421217"/>
            <a:ext cx="9651478" cy="1208616"/>
          </a:xfrm>
        </p:spPr>
        <p:txBody>
          <a:bodyPr/>
          <a:lstStyle/>
          <a:p>
            <a:r>
              <a:rPr lang="ru-RU" dirty="0" smtClean="0"/>
              <a:t>Почему в образовательных системах разных стран большое внимание уделяют изучению иностранных языков?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89804" y="1806703"/>
            <a:ext cx="9169401" cy="1147511"/>
          </a:xfrm>
        </p:spPr>
        <p:txBody>
          <a:bodyPr/>
          <a:lstStyle/>
          <a:p>
            <a:pPr marL="0" indent="0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Изучение иностранных языков «тренирует» мозг и является эффективным способом профилактики слабоумия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587459" y="3394008"/>
            <a:ext cx="9169401" cy="114751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 Изучение иностранных языков заставляет мозг увеличиваться в объёме </a:t>
            </a:r>
            <a:r>
              <a:rPr kumimoji="0" lang="ru-RU" sz="24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(изучение иностранного</a:t>
            </a:r>
            <a:r>
              <a:rPr kumimoji="0" lang="ru-RU" sz="2400" i="0" u="none" strike="noStrike" kern="1200" cap="all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 языка – «спорт» для мозга</a:t>
            </a:r>
            <a:r>
              <a:rPr kumimoji="0" lang="ru-RU" sz="24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)</a:t>
            </a:r>
          </a:p>
          <a:p>
            <a:pPr marL="474121" marR="0" lvl="0" indent="-474121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gray">
          <a:xfrm>
            <a:off x="685932" y="5039929"/>
            <a:ext cx="5461649" cy="114751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 «умные живут долго» </a:t>
            </a:r>
            <a:r>
              <a:rPr kumimoji="0" lang="ru-RU" sz="240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наталья</a:t>
            </a:r>
            <a:r>
              <a:rPr kumimoji="0" lang="ru-RU" sz="24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 </a:t>
            </a:r>
            <a:r>
              <a:rPr kumimoji="0" lang="ru-RU" sz="240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петровна</a:t>
            </a:r>
            <a:r>
              <a:rPr kumimoji="0" lang="ru-RU" sz="240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 </a:t>
            </a:r>
            <a:r>
              <a:rPr kumimoji="0" lang="ru-RU" sz="2400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бехтерева</a:t>
            </a:r>
            <a:endParaRPr kumimoji="0" lang="ru-RU" sz="240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  <a:p>
            <a:pPr marL="474121" marR="0" lvl="0" indent="-474121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pic>
        <p:nvPicPr>
          <p:cNvPr id="8" name="Рисунок 7" descr="_18591-238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75130" y="1641743"/>
            <a:ext cx="2042928" cy="1621961"/>
          </a:xfrm>
          <a:prstGeom prst="rect">
            <a:avLst/>
          </a:prstGeom>
        </p:spPr>
      </p:pic>
      <p:pic>
        <p:nvPicPr>
          <p:cNvPr id="87042" name="Picture 2" descr="Лучшие гантели 2020: рейтинг топ-10 по версии К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538" y="4501662"/>
            <a:ext cx="3731321" cy="2180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ᐈ Пила по металлу фото, фотографии ножовка по металлу | скачать на 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331" y="168812"/>
            <a:ext cx="4089383" cy="24899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когнитивных способностей как условие </a:t>
            </a:r>
            <a:br>
              <a:rPr lang="ru-RU" dirty="0" smtClean="0"/>
            </a:br>
            <a:r>
              <a:rPr lang="ru-RU" dirty="0" smtClean="0"/>
              <a:t>для успешного обучения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2015-2019</a:t>
            </a:r>
          </a:p>
          <a:p>
            <a:pPr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Учёные из университета города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Eichstätt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21 начальная школа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dirty="0" smtClean="0">
                <a:solidFill>
                  <a:srgbClr val="002060"/>
                </a:solidFill>
              </a:rPr>
              <a:t>немецкие дети, которым окружающий мир преподавался на английском языке, показали лучшие результаты по математике и родному языку</a:t>
            </a:r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когнитивных способностей как следствие  изучения иностранного языка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75736" y="1722299"/>
            <a:ext cx="9169401" cy="82395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Память становится более прочной, ёмкой и более ассоциативной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language-learn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661280" y="4139638"/>
            <a:ext cx="2024775" cy="1923537"/>
          </a:xfrm>
          <a:prstGeom prst="rect">
            <a:avLst/>
          </a:prstGeom>
        </p:spPr>
      </p:pic>
      <p:sp>
        <p:nvSpPr>
          <p:cNvPr id="8" name="Текст 2"/>
          <p:cNvSpPr txBox="1">
            <a:spLocks/>
          </p:cNvSpPr>
          <p:nvPr/>
        </p:nvSpPr>
        <p:spPr bwMode="gray">
          <a:xfrm>
            <a:off x="601527" y="2746894"/>
            <a:ext cx="9169401" cy="155781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74121" indent="-474121" fontAlgn="base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Развиваются внимание, прилежание; человек лучше справляется с заданиями, требующими переключения внимания, привыкает к формам работы в группе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 bwMode="gray">
          <a:xfrm>
            <a:off x="585115" y="4418605"/>
            <a:ext cx="9169401" cy="139135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74121" indent="-474121" fontAlgn="base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чем больше языков человек знает, тем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выше его интеллектуальный уровень 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и лучше способность к адаптации в окружающем мире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207" y="997992"/>
            <a:ext cx="8159751" cy="1208616"/>
          </a:xfrm>
        </p:spPr>
        <p:txBody>
          <a:bodyPr/>
          <a:lstStyle/>
          <a:p>
            <a:r>
              <a:rPr lang="de-DE" dirty="0" smtClean="0"/>
              <a:t>„Die Grenzen meiner Sprache sind die Grenzen meiner Welt“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de-DE" b="0" i="1" dirty="0" smtClean="0"/>
              <a:t>Ludwig Wittgenstein</a:t>
            </a:r>
            <a:endParaRPr lang="ru-RU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05398" y="2875848"/>
            <a:ext cx="5585913" cy="25120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Человек, который знаком только с одной культурой, может стать менее терпимым, более подозрительным и очень ограниченным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89090" name="Picture 2" descr="Европейская философия XX в.: имена, идеи, направления». Людвиг Витгенштейн  — JEvents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2818" y="2106420"/>
            <a:ext cx="5374675" cy="3168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Традиции изучения иностранных языков в России: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75736" y="1722298"/>
            <a:ext cx="9169401" cy="500397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Поучение </a:t>
            </a:r>
            <a:r>
              <a:rPr lang="ru-RU" dirty="0" err="1" smtClean="0">
                <a:solidFill>
                  <a:srgbClr val="002060"/>
                </a:solidFill>
              </a:rPr>
              <a:t>владимира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мономаха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de-DE" dirty="0" err="1" smtClean="0">
                <a:solidFill>
                  <a:srgbClr val="002060"/>
                </a:solidFill>
              </a:rPr>
              <a:t>xii</a:t>
            </a:r>
            <a:r>
              <a:rPr lang="ru-RU" dirty="0" smtClean="0">
                <a:solidFill>
                  <a:srgbClr val="002060"/>
                </a:solidFill>
              </a:rPr>
              <a:t> век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Das Goethe-Institut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gray">
          <a:xfrm>
            <a:off x="615595" y="2451472"/>
            <a:ext cx="9169401" cy="50039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74121" marR="0" lvl="0" indent="-474121" algn="l" defTabSz="914400" rtl="0" eaLnBrk="1" fontAlgn="base" latinLnBrk="0" hangingPunct="1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Эпоха </a:t>
            </a:r>
            <a:r>
              <a:rPr kumimoji="0" lang="ru-RU" sz="2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петра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 </a:t>
            </a:r>
            <a:r>
              <a:rPr kumimoji="0" lang="de-DE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i</a:t>
            </a:r>
            <a:endParaRPr kumimoji="0" lang="ru-RU" sz="24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gray">
          <a:xfrm>
            <a:off x="571048" y="3194715"/>
            <a:ext cx="9169401" cy="246049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474121" lvl="0" indent="-474121" fontAlgn="base">
              <a:spcBef>
                <a:spcPts val="16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Дореволюционная </a:t>
            </a:r>
            <a:r>
              <a:rPr kumimoji="0" lang="ru-RU" sz="2400" b="1" i="0" u="none" strike="noStrike" kern="1200" cap="all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россия</a:t>
            </a:r>
            <a:r>
              <a:rPr kumimoji="0" 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Geneva" charset="-128"/>
                <a:cs typeface="+mn-cs"/>
              </a:rPr>
              <a:t>: в гимназиях, лицеях, реальных училищах, в кадетских и коммерческих училищах – два иностранных языка, в классической гимназии – ещё латынь и греческий</a:t>
            </a:r>
            <a:endParaRPr kumimoji="0" lang="ru-RU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Geneva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I_PowerPoint_16zu9_Extern">
  <a:themeElements>
    <a:clrScheme name="GI Excel 2012-07-02">
      <a:dk1>
        <a:sysClr val="windowText" lastClr="000000"/>
      </a:dk1>
      <a:lt1>
        <a:sysClr val="window" lastClr="FFFFFF"/>
      </a:lt1>
      <a:dk2>
        <a:srgbClr val="502300"/>
      </a:dk2>
      <a:lt2>
        <a:srgbClr val="788287"/>
      </a:lt2>
      <a:accent1>
        <a:srgbClr val="A0C814"/>
      </a:accent1>
      <a:accent2>
        <a:srgbClr val="374105"/>
      </a:accent2>
      <a:accent3>
        <a:srgbClr val="82055F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2" id="{641C159B-3618-4718-9A6E-8CE9F83DF618}" vid="{271B69A5-06F9-4E22-8C92-BD0B7ABD4E08}"/>
    </a:ext>
  </a:extLst>
</a:theme>
</file>

<file path=ppt/theme/theme3.xml><?xml version="1.0" encoding="utf-8"?>
<a:theme xmlns:a="http://schemas.openxmlformats.org/drawingml/2006/main" name="1_GI_PowerPoint_16zu9_Extern">
  <a:themeElements>
    <a:clrScheme name="GI Excel 2012-07-02">
      <a:dk1>
        <a:sysClr val="windowText" lastClr="000000"/>
      </a:dk1>
      <a:lt1>
        <a:sysClr val="window" lastClr="FFFFFF"/>
      </a:lt1>
      <a:dk2>
        <a:srgbClr val="502300"/>
      </a:dk2>
      <a:lt2>
        <a:srgbClr val="788287"/>
      </a:lt2>
      <a:accent1>
        <a:srgbClr val="A0C814"/>
      </a:accent1>
      <a:accent2>
        <a:srgbClr val="374105"/>
      </a:accent2>
      <a:accent3>
        <a:srgbClr val="82055F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2" id="{641C159B-3618-4718-9A6E-8CE9F83DF618}" vid="{271B69A5-06F9-4E22-8C92-BD0B7ABD4E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820</Words>
  <Application>Microsoft Office PowerPoint</Application>
  <PresentationFormat>Произвольный</PresentationFormat>
  <Paragraphs>111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GI_PowerPoint_16zu9_Extern</vt:lpstr>
      <vt:lpstr>1_GI_PowerPoint_16zu9_Extern</vt:lpstr>
      <vt:lpstr>многоязычие Почему немецкий?  Урывчикова Наталья Владимировна 17.10.2020, Всероссийская образовательная онлайн-конференция «Учим немецкому – открываем мир»</vt:lpstr>
      <vt:lpstr>Для чего необходимо изучать иностранные языки?</vt:lpstr>
      <vt:lpstr>Базовое противоречие современной педагогики:</vt:lpstr>
      <vt:lpstr>Важная предпосылка мотивации:</vt:lpstr>
      <vt:lpstr>Почему в образовательных системах разных стран большое внимание уделяют изучению иностранных языков?</vt:lpstr>
      <vt:lpstr>Развитие когнитивных способностей как условие  для успешного обучения</vt:lpstr>
      <vt:lpstr>Развитие когнитивных способностей как следствие  изучения иностранного языка</vt:lpstr>
      <vt:lpstr>„Die Grenzen meiner Sprache sind die Grenzen meiner Welt“  Ludwig Wittgenstein</vt:lpstr>
      <vt:lpstr>Традиции изучения иностранных языков в России:</vt:lpstr>
      <vt:lpstr>Слайд 10</vt:lpstr>
      <vt:lpstr>Слайд 11</vt:lpstr>
      <vt:lpstr>Иностранный язык как дополнительный инструмент познания</vt:lpstr>
      <vt:lpstr>Информация в интернете (2019 год)</vt:lpstr>
      <vt:lpstr>Ценность знания Иностранных языков:</vt:lpstr>
      <vt:lpstr>Ценность знания Иностранных языков:</vt:lpstr>
      <vt:lpstr>Иностранные языки в евросоюзе</vt:lpstr>
      <vt:lpstr>Изучение иностранных языков вне евросоюза</vt:lpstr>
      <vt:lpstr>«эффект розенталя» или «эффект пигмалиона» (самосбывающееся пророчество)</vt:lpstr>
      <vt:lpstr>Востребованность иностранных языков среди работодателей:</vt:lpstr>
      <vt:lpstr>Владение иностранными языками увеличивает шансы на успешную карьеру</vt:lpstr>
      <vt:lpstr>«Не зная иностранных языков, можно покупать, но нельзя продавать»</vt:lpstr>
      <vt:lpstr>Слайд 22</vt:lpstr>
      <vt:lpstr>Немецкий в детском саду «Deutsch mit hans hase»  «Немецкий для юных исследователей»  Немецкий детский онлайн-университет kinderuni  онлайн-университет для подростков junioruni   «стань чемпионом с немецким»  «немецкий для профессии»  «мост в немецкий университет»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Goethe-institut ein weltumspannendes Netzwerk  Name, Vorname Ort, Datum</dc:title>
  <dc:creator>Goethe</dc:creator>
  <cp:lastModifiedBy>hp</cp:lastModifiedBy>
  <cp:revision>16</cp:revision>
  <dcterms:created xsi:type="dcterms:W3CDTF">2020-04-20T10:46:39Z</dcterms:created>
  <dcterms:modified xsi:type="dcterms:W3CDTF">2020-10-23T21:21:59Z</dcterms:modified>
</cp:coreProperties>
</file>